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8"/>
  </p:notesMasterIdLst>
  <p:sldIdLst>
    <p:sldId id="256" r:id="rId2"/>
    <p:sldId id="258" r:id="rId3"/>
    <p:sldId id="329" r:id="rId4"/>
    <p:sldId id="280" r:id="rId5"/>
    <p:sldId id="281" r:id="rId6"/>
    <p:sldId id="330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309" r:id="rId35"/>
    <p:sldId id="310" r:id="rId36"/>
    <p:sldId id="311" r:id="rId37"/>
  </p:sldIdLst>
  <p:sldSz cx="10080625" cy="7559675"/>
  <p:notesSz cx="6858000" cy="91440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SzPct val="100000"/>
      <a:buFont typeface="Times New Roman" pitchFamily="18" charset="0"/>
      <a:defRPr kern="1200">
        <a:solidFill>
          <a:srgbClr val="000000"/>
        </a:solidFill>
        <a:latin typeface="Arial" pitchFamily="34" charset="0"/>
        <a:ea typeface="DejaVu Sans" charset="0"/>
        <a:cs typeface="DejaVu Sans" charset="0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SzPct val="100000"/>
      <a:buFont typeface="Times New Roman" pitchFamily="18" charset="0"/>
      <a:defRPr kern="1200">
        <a:solidFill>
          <a:srgbClr val="000000"/>
        </a:solidFill>
        <a:latin typeface="Arial" pitchFamily="34" charset="0"/>
        <a:ea typeface="DejaVu Sans" charset="0"/>
        <a:cs typeface="DejaVu Sans" charset="0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SzPct val="100000"/>
      <a:buFont typeface="Times New Roman" pitchFamily="18" charset="0"/>
      <a:defRPr kern="1200">
        <a:solidFill>
          <a:srgbClr val="000000"/>
        </a:solidFill>
        <a:latin typeface="Arial" pitchFamily="34" charset="0"/>
        <a:ea typeface="DejaVu Sans" charset="0"/>
        <a:cs typeface="DejaVu Sans" charset="0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SzPct val="100000"/>
      <a:buFont typeface="Times New Roman" pitchFamily="18" charset="0"/>
      <a:defRPr kern="1200">
        <a:solidFill>
          <a:srgbClr val="000000"/>
        </a:solidFill>
        <a:latin typeface="Arial" pitchFamily="34" charset="0"/>
        <a:ea typeface="DejaVu Sans" charset="0"/>
        <a:cs typeface="DejaVu Sans" charset="0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SzPct val="100000"/>
      <a:buFont typeface="Times New Roman" pitchFamily="18" charset="0"/>
      <a:defRPr kern="1200">
        <a:solidFill>
          <a:srgbClr val="000000"/>
        </a:solidFill>
        <a:latin typeface="Arial" pitchFamily="34" charset="0"/>
        <a:ea typeface="DejaVu Sans" charset="0"/>
        <a:cs typeface="DejaVu Sans" charset="0"/>
      </a:defRPr>
    </a:lvl5pPr>
    <a:lvl6pPr marL="2286000" algn="l" defTabSz="914400" rtl="0" eaLnBrk="1" latinLnBrk="0" hangingPunct="1">
      <a:defRPr kern="1200">
        <a:solidFill>
          <a:srgbClr val="000000"/>
        </a:solidFill>
        <a:latin typeface="Arial" pitchFamily="34" charset="0"/>
        <a:ea typeface="DejaVu Sans" charset="0"/>
        <a:cs typeface="DejaVu Sans" charset="0"/>
      </a:defRPr>
    </a:lvl6pPr>
    <a:lvl7pPr marL="2743200" algn="l" defTabSz="914400" rtl="0" eaLnBrk="1" latinLnBrk="0" hangingPunct="1">
      <a:defRPr kern="1200">
        <a:solidFill>
          <a:srgbClr val="000000"/>
        </a:solidFill>
        <a:latin typeface="Arial" pitchFamily="34" charset="0"/>
        <a:ea typeface="DejaVu Sans" charset="0"/>
        <a:cs typeface="DejaVu Sans" charset="0"/>
      </a:defRPr>
    </a:lvl7pPr>
    <a:lvl8pPr marL="3200400" algn="l" defTabSz="914400" rtl="0" eaLnBrk="1" latinLnBrk="0" hangingPunct="1">
      <a:defRPr kern="1200">
        <a:solidFill>
          <a:srgbClr val="000000"/>
        </a:solidFill>
        <a:latin typeface="Arial" pitchFamily="34" charset="0"/>
        <a:ea typeface="DejaVu Sans" charset="0"/>
        <a:cs typeface="DejaVu Sans" charset="0"/>
      </a:defRPr>
    </a:lvl8pPr>
    <a:lvl9pPr marL="3657600" algn="l" defTabSz="914400" rtl="0" eaLnBrk="1" latinLnBrk="0" hangingPunct="1">
      <a:defRPr kern="1200">
        <a:solidFill>
          <a:srgbClr val="000000"/>
        </a:solidFill>
        <a:latin typeface="Arial" pitchFamily="34" charset="0"/>
        <a:ea typeface="DejaVu Sans" charset="0"/>
        <a:cs typeface="DejaVu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116" y="-108"/>
      </p:cViewPr>
      <p:guideLst>
        <p:guide orient="horz" pos="2160"/>
        <p:guide pos="291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09675" y="693738"/>
            <a:ext cx="4435475" cy="3427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84813" cy="411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7497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3881438" y="0"/>
            <a:ext cx="297497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8686800"/>
            <a:ext cx="297497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1384464F-5BA7-4985-ACD7-B4155A03F8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17852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6A7EF1-4E65-4D42-900E-BA6A776B7D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195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EC1491-3C72-44F7-8C34-2E9FE5B432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475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2500" y="571500"/>
            <a:ext cx="2365375" cy="65135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4788" y="571500"/>
            <a:ext cx="6945312" cy="65135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3C0514-BE4A-48D7-8575-2EE03E5E0C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7258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788" y="571500"/>
            <a:ext cx="8845550" cy="758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938" y="1768475"/>
            <a:ext cx="9278937" cy="2581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938" y="4502150"/>
            <a:ext cx="9278937" cy="25828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D9D922-5860-4E74-9FD5-1C0F4CA34E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991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D0D5FC-4CF6-43FB-94C1-3F22A8AEDD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3535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B82831-B2A3-432A-B988-FCD4E8FDDC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7335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938" y="1768475"/>
            <a:ext cx="4562475" cy="5316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813" y="1768475"/>
            <a:ext cx="4564062" cy="5316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ED9794-9419-45C9-9C04-949096112F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064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83B1E2-50BF-4D1D-9AD4-7D3E0E83BC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0161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BB4AE8-7250-41CA-8473-C81BEC479E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9677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04A0E4-3216-4D11-BABD-69AB6B1238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7597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58EDE8-0B55-4746-8ADC-E8D9C59E04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5663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924E8C-F20D-4385-8C1C-EFB0E70DC3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5796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4788" y="571500"/>
            <a:ext cx="8845550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938" y="1768475"/>
            <a:ext cx="9278937" cy="531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707188"/>
            <a:ext cx="2346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4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707188"/>
            <a:ext cx="3194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4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7226300" y="6707188"/>
            <a:ext cx="2346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4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257C814D-176B-403F-8980-F7F2BD48C8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itchFamily="18" charset="0"/>
        <a:defRPr sz="4400">
          <a:solidFill>
            <a:srgbClr val="000000"/>
          </a:solidFill>
          <a:latin typeface="Arial" pitchFamily="34" charset="0"/>
          <a:ea typeface="DejaVu Sans" charset="0"/>
          <a:cs typeface="DejaVu Sans" charset="0"/>
        </a:defRPr>
      </a:lvl2pPr>
      <a:lvl3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itchFamily="18" charset="0"/>
        <a:defRPr sz="4400">
          <a:solidFill>
            <a:srgbClr val="000000"/>
          </a:solidFill>
          <a:latin typeface="Arial" pitchFamily="34" charset="0"/>
          <a:ea typeface="DejaVu Sans" charset="0"/>
          <a:cs typeface="DejaVu Sans" charset="0"/>
        </a:defRPr>
      </a:lvl3pPr>
      <a:lvl4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itchFamily="18" charset="0"/>
        <a:defRPr sz="4400">
          <a:solidFill>
            <a:srgbClr val="000000"/>
          </a:solidFill>
          <a:latin typeface="Arial" pitchFamily="34" charset="0"/>
          <a:ea typeface="DejaVu Sans" charset="0"/>
          <a:cs typeface="DejaVu Sans" charset="0"/>
        </a:defRPr>
      </a:lvl4pPr>
      <a:lvl5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itchFamily="18" charset="0"/>
        <a:defRPr sz="4400">
          <a:solidFill>
            <a:srgbClr val="000000"/>
          </a:solidFill>
          <a:latin typeface="Arial" pitchFamily="34" charset="0"/>
          <a:ea typeface="DejaVu Sans" charset="0"/>
          <a:cs typeface="DejaVu Sans" charset="0"/>
        </a:defRPr>
      </a:lvl5pPr>
      <a:lvl6pPr marL="4572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itchFamily="18" charset="0"/>
        <a:defRPr sz="4400">
          <a:solidFill>
            <a:srgbClr val="000000"/>
          </a:solidFill>
          <a:latin typeface="Arial" pitchFamily="34" charset="0"/>
          <a:ea typeface="DejaVu Sans" charset="0"/>
          <a:cs typeface="DejaVu Sans" charset="0"/>
        </a:defRPr>
      </a:lvl6pPr>
      <a:lvl7pPr marL="9144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itchFamily="18" charset="0"/>
        <a:defRPr sz="4400">
          <a:solidFill>
            <a:srgbClr val="000000"/>
          </a:solidFill>
          <a:latin typeface="Arial" pitchFamily="34" charset="0"/>
          <a:ea typeface="DejaVu Sans" charset="0"/>
          <a:cs typeface="DejaVu Sans" charset="0"/>
        </a:defRPr>
      </a:lvl7pPr>
      <a:lvl8pPr marL="1371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itchFamily="18" charset="0"/>
        <a:defRPr sz="4400">
          <a:solidFill>
            <a:srgbClr val="000000"/>
          </a:solidFill>
          <a:latin typeface="Arial" pitchFamily="34" charset="0"/>
          <a:ea typeface="DejaVu Sans" charset="0"/>
          <a:cs typeface="DejaVu Sans" charset="0"/>
        </a:defRPr>
      </a:lvl8pPr>
      <a:lvl9pPr marL="18288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itchFamily="18" charset="0"/>
        <a:defRPr sz="4400">
          <a:solidFill>
            <a:srgbClr val="000000"/>
          </a:solidFill>
          <a:latin typeface="Arial" pitchFamily="34" charset="0"/>
          <a:ea typeface="DejaVu Sans" charset="0"/>
          <a:cs typeface="DejaVu Sans" charset="0"/>
        </a:defRPr>
      </a:lvl9pPr>
    </p:titleStyle>
    <p:bodyStyle>
      <a:lvl1pPr marL="342900" indent="-342900" algn="l" defTabSz="457200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SzPct val="100000"/>
        <a:buFont typeface="Times New Roman" pitchFamily="18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8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04788" y="571500"/>
            <a:ext cx="8847137" cy="760413"/>
          </a:xfrm>
        </p:spPr>
        <p:txBody>
          <a:bodyPr tIns="38808"/>
          <a:lstStyle/>
          <a:p>
            <a:pPr eaLnBrk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mtClean="0"/>
              <a:t>CST 347 – Real Time OS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03238" y="1768475"/>
            <a:ext cx="9070975" cy="2986088"/>
          </a:xfrm>
        </p:spPr>
        <p:txBody>
          <a:bodyPr anchor="ctr"/>
          <a:lstStyle/>
          <a:p>
            <a:pPr eaLnBrk="1"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 smtClean="0"/>
              <a:t>Lecture 07 – CPU Scheduling I_2</a:t>
            </a:r>
          </a:p>
          <a:p>
            <a:pPr eaLnBrk="1"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 smtClean="0"/>
              <a:t>Troy </a:t>
            </a:r>
            <a:r>
              <a:rPr lang="en-US" altLang="en-US" dirty="0" err="1" smtClean="0"/>
              <a:t>Scevers</a:t>
            </a:r>
            <a:endParaRPr lang="en-US" altLang="en-US" dirty="0" smtClean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275" y="698500"/>
            <a:ext cx="2222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63" y="6350000"/>
            <a:ext cx="209550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100" y="6257925"/>
            <a:ext cx="209550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04788" y="571500"/>
            <a:ext cx="8847137" cy="760413"/>
          </a:xfrm>
        </p:spPr>
        <p:txBody>
          <a:bodyPr lIns="130680" tIns="65160" rIns="130680" bIns="65160" anchor="b"/>
          <a:lstStyle/>
          <a:p>
            <a:pPr eaLnBrk="1" hangingPunct="1">
              <a:lnSpc>
                <a:spcPct val="100000"/>
              </a:lnSpc>
              <a:buSzPct val="45000"/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4000" smtClean="0"/>
              <a:t>Shortest-Job-First (SJF) Scheduling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768475"/>
            <a:ext cx="9280525" cy="5318125"/>
          </a:xfrm>
        </p:spPr>
        <p:txBody>
          <a:bodyPr lIns="130680" tIns="65160" rIns="130680" bIns="65160"/>
          <a:lstStyle/>
          <a:p>
            <a:pPr marL="431800" indent="-323850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4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Associate with each process the length of its next CPU burst</a:t>
            </a:r>
          </a:p>
          <a:p>
            <a:pPr marL="863600" lvl="1" indent="-323850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75000"/>
              <a:buFont typeface="Symbol" pitchFamily="18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 Use these lengths to schedule the process with the shortest time</a:t>
            </a:r>
          </a:p>
          <a:p>
            <a:pPr marL="431800" indent="-323850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4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SJF is optimal – gives minimum average waiting time for a given set of processes</a:t>
            </a:r>
          </a:p>
          <a:p>
            <a:pPr marL="863600" lvl="1" indent="-323850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75000"/>
              <a:buFont typeface="Symbol" pitchFamily="18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The difficulty is knowing the length of the next CPU request</a:t>
            </a:r>
          </a:p>
          <a:p>
            <a:pPr marL="863600" lvl="1" indent="-323850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75000"/>
              <a:buFont typeface="Symbol" pitchFamily="18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Could ask the user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04788" y="571500"/>
            <a:ext cx="8847137" cy="760413"/>
          </a:xfrm>
        </p:spPr>
        <p:txBody>
          <a:bodyPr lIns="130680" tIns="65160" rIns="130680" bIns="65160" anchor="b"/>
          <a:lstStyle/>
          <a:p>
            <a:pPr eaLnBrk="1" hangingPunct="1">
              <a:lnSpc>
                <a:spcPct val="100000"/>
              </a:lnSpc>
              <a:buSzPct val="45000"/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mtClean="0"/>
              <a:t>Example of SJF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768475"/>
            <a:ext cx="9280525" cy="5318125"/>
          </a:xfrm>
        </p:spPr>
        <p:txBody>
          <a:bodyPr lIns="130680" tIns="65160" rIns="130680" bIns="65160"/>
          <a:lstStyle/>
          <a:p>
            <a:pPr marL="800100" lvl="2" indent="1588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90000"/>
              <a:tabLst>
                <a:tab pos="487363" algn="l"/>
                <a:tab pos="2286000" algn="ctr"/>
                <a:tab pos="4645025" algn="ctr"/>
                <a:tab pos="7345363" algn="ctr"/>
                <a:tab pos="8228013" algn="l"/>
                <a:tab pos="9142413" algn="l"/>
                <a:tab pos="10056813" algn="l"/>
              </a:tabLst>
            </a:pPr>
            <a:r>
              <a:rPr lang="en-US" altLang="en-US" dirty="0" smtClean="0">
                <a:solidFill>
                  <a:schemeClr val="tx1"/>
                </a:solidFill>
              </a:rPr>
              <a:t>	      </a:t>
            </a:r>
            <a:r>
              <a:rPr lang="en-US" altLang="en-US" u="sng" dirty="0" smtClean="0">
                <a:solidFill>
                  <a:schemeClr val="tx1"/>
                </a:solidFill>
              </a:rPr>
              <a:t>Process</a:t>
            </a:r>
            <a:r>
              <a:rPr lang="en-US" altLang="en-US" dirty="0" smtClean="0">
                <a:solidFill>
                  <a:schemeClr val="tx1"/>
                </a:solidFill>
              </a:rPr>
              <a:t>	</a:t>
            </a:r>
            <a:r>
              <a:rPr lang="en-US" altLang="en-US" u="sng" dirty="0" smtClean="0">
                <a:solidFill>
                  <a:schemeClr val="tx1"/>
                </a:solidFill>
              </a:rPr>
              <a:t>Burst </a:t>
            </a:r>
            <a:r>
              <a:rPr lang="en-US" altLang="en-US" u="sng" dirty="0" smtClean="0">
                <a:solidFill>
                  <a:schemeClr val="tx1"/>
                </a:solidFill>
              </a:rPr>
              <a:t>Time</a:t>
            </a:r>
          </a:p>
          <a:p>
            <a:pPr marL="487363" indent="-485775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90000"/>
              <a:tabLst>
                <a:tab pos="487363" algn="l"/>
                <a:tab pos="2286000" algn="ctr"/>
                <a:tab pos="4645025" algn="ctr"/>
                <a:tab pos="7345363" algn="ctr"/>
                <a:tab pos="8228013" algn="l"/>
                <a:tab pos="9142413" algn="l"/>
                <a:tab pos="10056813" algn="l"/>
              </a:tabLst>
            </a:pPr>
            <a:r>
              <a:rPr lang="en-US" altLang="en-US" sz="2000" dirty="0" smtClean="0">
                <a:solidFill>
                  <a:schemeClr val="tx1"/>
                </a:solidFill>
              </a:rPr>
              <a:t>		 </a:t>
            </a:r>
            <a:r>
              <a:rPr lang="en-US" altLang="en-US" sz="2000" i="1" dirty="0" smtClean="0">
                <a:solidFill>
                  <a:schemeClr val="tx1"/>
                </a:solidFill>
              </a:rPr>
              <a:t>P</a:t>
            </a:r>
            <a:r>
              <a:rPr lang="en-US" altLang="en-US" sz="2000" i="1" baseline="-25000" dirty="0" smtClean="0">
                <a:solidFill>
                  <a:schemeClr val="tx1"/>
                </a:solidFill>
              </a:rPr>
              <a:t>1</a:t>
            </a:r>
            <a:r>
              <a:rPr lang="en-US" altLang="en-US" sz="2000" dirty="0" smtClean="0">
                <a:solidFill>
                  <a:schemeClr val="tx1"/>
                </a:solidFill>
              </a:rPr>
              <a:t>	</a:t>
            </a:r>
            <a:r>
              <a:rPr lang="en-US" altLang="en-US" sz="2000" dirty="0" smtClean="0">
                <a:solidFill>
                  <a:schemeClr val="tx1"/>
                </a:solidFill>
              </a:rPr>
              <a:t>6</a:t>
            </a:r>
            <a:endParaRPr lang="en-US" altLang="en-US" sz="2000" dirty="0" smtClean="0">
              <a:solidFill>
                <a:schemeClr val="tx1"/>
              </a:solidFill>
            </a:endParaRPr>
          </a:p>
          <a:p>
            <a:pPr marL="487363" indent="-485775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90000"/>
              <a:tabLst>
                <a:tab pos="487363" algn="l"/>
                <a:tab pos="2286000" algn="ctr"/>
                <a:tab pos="4645025" algn="ctr"/>
                <a:tab pos="7345363" algn="ctr"/>
                <a:tab pos="8228013" algn="l"/>
                <a:tab pos="9142413" algn="l"/>
                <a:tab pos="10056813" algn="l"/>
              </a:tabLst>
            </a:pPr>
            <a:r>
              <a:rPr lang="en-US" altLang="en-US" sz="2000" dirty="0" smtClean="0">
                <a:solidFill>
                  <a:schemeClr val="tx1"/>
                </a:solidFill>
              </a:rPr>
              <a:t>		 </a:t>
            </a:r>
            <a:r>
              <a:rPr lang="en-US" altLang="en-US" sz="2000" i="1" dirty="0" smtClean="0">
                <a:solidFill>
                  <a:schemeClr val="tx1"/>
                </a:solidFill>
              </a:rPr>
              <a:t>P</a:t>
            </a:r>
            <a:r>
              <a:rPr lang="en-US" altLang="en-US" sz="2000" i="1" baseline="-25000" dirty="0" smtClean="0">
                <a:solidFill>
                  <a:schemeClr val="tx1"/>
                </a:solidFill>
              </a:rPr>
              <a:t>2 	</a:t>
            </a:r>
            <a:r>
              <a:rPr lang="en-US" altLang="en-US" sz="2000" dirty="0" smtClean="0">
                <a:solidFill>
                  <a:schemeClr val="tx1"/>
                </a:solidFill>
              </a:rPr>
              <a:t>8</a:t>
            </a:r>
            <a:endParaRPr lang="en-US" altLang="en-US" sz="2000" dirty="0" smtClean="0">
              <a:solidFill>
                <a:schemeClr val="tx1"/>
              </a:solidFill>
            </a:endParaRPr>
          </a:p>
          <a:p>
            <a:pPr marL="487363" indent="-485775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90000"/>
              <a:tabLst>
                <a:tab pos="487363" algn="l"/>
                <a:tab pos="2286000" algn="ctr"/>
                <a:tab pos="4645025" algn="ctr"/>
                <a:tab pos="7345363" algn="ctr"/>
                <a:tab pos="8228013" algn="l"/>
                <a:tab pos="9142413" algn="l"/>
                <a:tab pos="10056813" algn="l"/>
              </a:tabLst>
            </a:pPr>
            <a:r>
              <a:rPr lang="en-US" altLang="en-US" sz="2000" dirty="0" smtClean="0">
                <a:solidFill>
                  <a:schemeClr val="tx1"/>
                </a:solidFill>
              </a:rPr>
              <a:t>		 </a:t>
            </a:r>
            <a:r>
              <a:rPr lang="en-US" altLang="en-US" sz="2000" i="1" dirty="0" smtClean="0">
                <a:solidFill>
                  <a:schemeClr val="tx1"/>
                </a:solidFill>
              </a:rPr>
              <a:t>P</a:t>
            </a:r>
            <a:r>
              <a:rPr lang="en-US" altLang="en-US" sz="2000" i="1" baseline="-25000" dirty="0" smtClean="0">
                <a:solidFill>
                  <a:schemeClr val="tx1"/>
                </a:solidFill>
              </a:rPr>
              <a:t>3</a:t>
            </a:r>
            <a:r>
              <a:rPr lang="en-US" altLang="en-US" sz="2000" dirty="0" smtClean="0">
                <a:solidFill>
                  <a:schemeClr val="tx1"/>
                </a:solidFill>
              </a:rPr>
              <a:t>	</a:t>
            </a:r>
            <a:r>
              <a:rPr lang="en-US" altLang="en-US" sz="2000" dirty="0" smtClean="0">
                <a:solidFill>
                  <a:schemeClr val="tx1"/>
                </a:solidFill>
              </a:rPr>
              <a:t>7</a:t>
            </a:r>
            <a:endParaRPr lang="en-US" altLang="en-US" sz="2000" dirty="0" smtClean="0">
              <a:solidFill>
                <a:schemeClr val="tx1"/>
              </a:solidFill>
            </a:endParaRPr>
          </a:p>
          <a:p>
            <a:pPr marL="487363" indent="-485775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90000"/>
              <a:tabLst>
                <a:tab pos="487363" algn="l"/>
                <a:tab pos="2286000" algn="ctr"/>
                <a:tab pos="4645025" algn="ctr"/>
                <a:tab pos="7345363" algn="ctr"/>
                <a:tab pos="8228013" algn="l"/>
                <a:tab pos="9142413" algn="l"/>
                <a:tab pos="10056813" algn="l"/>
              </a:tabLst>
            </a:pPr>
            <a:r>
              <a:rPr lang="en-US" altLang="en-US" sz="2000" dirty="0" smtClean="0">
                <a:solidFill>
                  <a:schemeClr val="tx1"/>
                </a:solidFill>
              </a:rPr>
              <a:t>		 </a:t>
            </a:r>
            <a:r>
              <a:rPr lang="en-US" altLang="en-US" sz="2000" i="1" dirty="0" smtClean="0">
                <a:solidFill>
                  <a:schemeClr val="tx1"/>
                </a:solidFill>
              </a:rPr>
              <a:t>P</a:t>
            </a:r>
            <a:r>
              <a:rPr lang="en-US" altLang="en-US" sz="2000" i="1" baseline="-25000" dirty="0" smtClean="0">
                <a:solidFill>
                  <a:schemeClr val="tx1"/>
                </a:solidFill>
              </a:rPr>
              <a:t>4</a:t>
            </a:r>
            <a:r>
              <a:rPr lang="en-US" altLang="en-US" sz="2000" dirty="0" smtClean="0">
                <a:solidFill>
                  <a:schemeClr val="tx1"/>
                </a:solidFill>
              </a:rPr>
              <a:t>	</a:t>
            </a:r>
            <a:r>
              <a:rPr lang="en-US" altLang="en-US" sz="2000" dirty="0" smtClean="0">
                <a:solidFill>
                  <a:schemeClr val="tx1"/>
                </a:solidFill>
              </a:rPr>
              <a:t>3</a:t>
            </a:r>
            <a:endParaRPr lang="en-US" altLang="en-US" sz="2000" dirty="0" smtClean="0">
              <a:solidFill>
                <a:schemeClr val="tx1"/>
              </a:solidFill>
            </a:endParaRPr>
          </a:p>
          <a:p>
            <a:pPr marL="487363" indent="-485775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45000"/>
              <a:buFont typeface="Wingdings" pitchFamily="2" charset="2"/>
              <a:buChar char=""/>
              <a:tabLst>
                <a:tab pos="487363" algn="l"/>
                <a:tab pos="2286000" algn="ctr"/>
                <a:tab pos="4645025" algn="ctr"/>
                <a:tab pos="7345363" algn="ctr"/>
                <a:tab pos="8228013" algn="l"/>
                <a:tab pos="9142413" algn="l"/>
                <a:tab pos="10056813" algn="l"/>
              </a:tabLst>
            </a:pPr>
            <a:r>
              <a:rPr lang="en-US" altLang="en-US" sz="2000" dirty="0" smtClean="0"/>
              <a:t>SJF scheduling chart</a:t>
            </a:r>
          </a:p>
          <a:p>
            <a:pPr marL="487363" indent="-485775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45000"/>
              <a:buFont typeface="Wingdings" pitchFamily="2" charset="2"/>
              <a:buNone/>
              <a:tabLst>
                <a:tab pos="487363" algn="l"/>
                <a:tab pos="2286000" algn="ctr"/>
                <a:tab pos="4645025" algn="ctr"/>
                <a:tab pos="7345363" algn="ctr"/>
                <a:tab pos="8228013" algn="l"/>
                <a:tab pos="9142413" algn="l"/>
                <a:tab pos="10056813" algn="l"/>
              </a:tabLst>
            </a:pPr>
            <a:endParaRPr lang="en-US" altLang="en-US" sz="1800" dirty="0" smtClean="0"/>
          </a:p>
          <a:p>
            <a:pPr marL="487363" indent="-485775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45000"/>
              <a:buFont typeface="Wingdings" pitchFamily="2" charset="2"/>
              <a:buNone/>
              <a:tabLst>
                <a:tab pos="487363" algn="l"/>
                <a:tab pos="2286000" algn="ctr"/>
                <a:tab pos="4645025" algn="ctr"/>
                <a:tab pos="7345363" algn="ctr"/>
                <a:tab pos="8228013" algn="l"/>
                <a:tab pos="9142413" algn="l"/>
                <a:tab pos="10056813" algn="l"/>
              </a:tabLst>
            </a:pPr>
            <a:endParaRPr lang="en-US" altLang="en-US" sz="1600" dirty="0" smtClean="0"/>
          </a:p>
          <a:p>
            <a:pPr marL="487363" indent="-485775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45000"/>
              <a:buFont typeface="Wingdings" pitchFamily="2" charset="2"/>
              <a:buNone/>
              <a:tabLst>
                <a:tab pos="487363" algn="l"/>
                <a:tab pos="2286000" algn="ctr"/>
                <a:tab pos="4645025" algn="ctr"/>
                <a:tab pos="7345363" algn="ctr"/>
                <a:tab pos="8228013" algn="l"/>
                <a:tab pos="9142413" algn="l"/>
                <a:tab pos="10056813" algn="l"/>
              </a:tabLst>
            </a:pPr>
            <a:endParaRPr lang="en-US" altLang="en-US" sz="1400" dirty="0" smtClean="0"/>
          </a:p>
          <a:p>
            <a:pPr marL="487363" indent="-485775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45000"/>
              <a:buFont typeface="Wingdings" pitchFamily="2" charset="2"/>
              <a:buNone/>
              <a:tabLst>
                <a:tab pos="487363" algn="l"/>
                <a:tab pos="2286000" algn="ctr"/>
                <a:tab pos="4645025" algn="ctr"/>
                <a:tab pos="7345363" algn="ctr"/>
                <a:tab pos="8228013" algn="l"/>
                <a:tab pos="9142413" algn="l"/>
                <a:tab pos="10056813" algn="l"/>
              </a:tabLst>
            </a:pPr>
            <a:endParaRPr lang="en-US" altLang="en-US" sz="1200" dirty="0" smtClean="0"/>
          </a:p>
          <a:p>
            <a:pPr marL="487363" indent="-485775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45000"/>
              <a:buFont typeface="Wingdings" pitchFamily="2" charset="2"/>
              <a:buNone/>
              <a:tabLst>
                <a:tab pos="487363" algn="l"/>
                <a:tab pos="2286000" algn="ctr"/>
                <a:tab pos="4645025" algn="ctr"/>
                <a:tab pos="7345363" algn="ctr"/>
                <a:tab pos="8228013" algn="l"/>
                <a:tab pos="9142413" algn="l"/>
                <a:tab pos="10056813" algn="l"/>
              </a:tabLst>
            </a:pPr>
            <a:endParaRPr lang="en-US" altLang="en-US" sz="1000" dirty="0" smtClean="0"/>
          </a:p>
          <a:p>
            <a:pPr marL="487363" indent="-485775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45000"/>
              <a:buFont typeface="Wingdings" pitchFamily="2" charset="2"/>
              <a:buChar char=""/>
              <a:tabLst>
                <a:tab pos="487363" algn="l"/>
                <a:tab pos="2286000" algn="ctr"/>
                <a:tab pos="4645025" algn="ctr"/>
                <a:tab pos="7345363" algn="ctr"/>
                <a:tab pos="8228013" algn="l"/>
                <a:tab pos="9142413" algn="l"/>
                <a:tab pos="10056813" algn="l"/>
              </a:tabLst>
            </a:pPr>
            <a:r>
              <a:rPr lang="en-US" altLang="en-US" sz="2000" dirty="0" smtClean="0"/>
              <a:t>Average waiting time = (3 + 16 + 9 + 0) / 4 = 7</a:t>
            </a:r>
          </a:p>
        </p:txBody>
      </p:sp>
      <p:grpSp>
        <p:nvGrpSpPr>
          <p:cNvPr id="33796" name="Group 4"/>
          <p:cNvGrpSpPr>
            <a:grpSpLocks/>
          </p:cNvGrpSpPr>
          <p:nvPr/>
        </p:nvGrpSpPr>
        <p:grpSpPr bwMode="auto">
          <a:xfrm>
            <a:off x="944563" y="4365625"/>
            <a:ext cx="6502400" cy="1266825"/>
            <a:chOff x="0" y="0"/>
            <a:chExt cx="4096" cy="798"/>
          </a:xfrm>
        </p:grpSpPr>
        <p:sp>
          <p:nvSpPr>
            <p:cNvPr id="33797" name="Rectangle 5"/>
            <p:cNvSpPr>
              <a:spLocks noChangeArrowheads="1"/>
            </p:cNvSpPr>
            <p:nvPr/>
          </p:nvSpPr>
          <p:spPr bwMode="auto">
            <a:xfrm flipH="1">
              <a:off x="98" y="23"/>
              <a:ext cx="3862" cy="422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33798" name="Text Box 6"/>
            <p:cNvSpPr txBox="1">
              <a:spLocks noChangeArrowheads="1"/>
            </p:cNvSpPr>
            <p:nvPr/>
          </p:nvSpPr>
          <p:spPr bwMode="auto">
            <a:xfrm flipH="1">
              <a:off x="166" y="61"/>
              <a:ext cx="263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1188"/>
                </a:spcBef>
              </a:pPr>
              <a:r>
                <a:rPr lang="en-US" altLang="en-US" sz="1900"/>
                <a:t>P</a:t>
              </a:r>
              <a:r>
                <a:rPr lang="en-US" altLang="en-US" sz="1900" baseline="-25000"/>
                <a:t>4</a:t>
              </a:r>
            </a:p>
          </p:txBody>
        </p:sp>
        <p:sp>
          <p:nvSpPr>
            <p:cNvPr id="33799" name="Text Box 7"/>
            <p:cNvSpPr txBox="1">
              <a:spLocks noChangeArrowheads="1"/>
            </p:cNvSpPr>
            <p:nvPr/>
          </p:nvSpPr>
          <p:spPr bwMode="auto">
            <a:xfrm flipH="1">
              <a:off x="2335" y="46"/>
              <a:ext cx="263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1188"/>
                </a:spcBef>
              </a:pPr>
              <a:r>
                <a:rPr lang="en-US" altLang="en-US" sz="1900"/>
                <a:t>P</a:t>
              </a:r>
              <a:r>
                <a:rPr lang="en-US" altLang="en-US" sz="1900" baseline="-25000"/>
                <a:t>3</a:t>
              </a:r>
            </a:p>
          </p:txBody>
        </p:sp>
        <p:sp>
          <p:nvSpPr>
            <p:cNvPr id="33800" name="Text Box 8"/>
            <p:cNvSpPr txBox="1">
              <a:spLocks noChangeArrowheads="1"/>
            </p:cNvSpPr>
            <p:nvPr/>
          </p:nvSpPr>
          <p:spPr bwMode="auto">
            <a:xfrm flipH="1">
              <a:off x="1224" y="100"/>
              <a:ext cx="263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1188"/>
                </a:spcBef>
              </a:pPr>
              <a:r>
                <a:rPr lang="en-US" altLang="en-US" sz="1900"/>
                <a:t>P</a:t>
              </a:r>
              <a:r>
                <a:rPr lang="en-US" altLang="en-US" sz="1900" baseline="-25000"/>
                <a:t>1</a:t>
              </a:r>
            </a:p>
          </p:txBody>
        </p:sp>
        <p:sp>
          <p:nvSpPr>
            <p:cNvPr id="33801" name="Line 9"/>
            <p:cNvSpPr>
              <a:spLocks noChangeShapeType="1"/>
            </p:cNvSpPr>
            <p:nvPr/>
          </p:nvSpPr>
          <p:spPr bwMode="auto">
            <a:xfrm>
              <a:off x="3948" y="436"/>
              <a:ext cx="0" cy="158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2" name="Line 10"/>
            <p:cNvSpPr>
              <a:spLocks noChangeShapeType="1"/>
            </p:cNvSpPr>
            <p:nvPr/>
          </p:nvSpPr>
          <p:spPr bwMode="auto">
            <a:xfrm>
              <a:off x="98" y="446"/>
              <a:ext cx="0" cy="158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3" name="Line 11"/>
            <p:cNvSpPr>
              <a:spLocks noChangeShapeType="1"/>
            </p:cNvSpPr>
            <p:nvPr/>
          </p:nvSpPr>
          <p:spPr bwMode="auto">
            <a:xfrm>
              <a:off x="2004" y="23"/>
              <a:ext cx="0" cy="42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4" name="Text Box 12"/>
            <p:cNvSpPr txBox="1">
              <a:spLocks noChangeArrowheads="1"/>
            </p:cNvSpPr>
            <p:nvPr/>
          </p:nvSpPr>
          <p:spPr bwMode="auto">
            <a:xfrm flipH="1">
              <a:off x="742" y="536"/>
              <a:ext cx="197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1188"/>
                </a:spcBef>
              </a:pPr>
              <a:r>
                <a:rPr lang="en-US" altLang="en-US" sz="1900"/>
                <a:t>3</a:t>
              </a:r>
            </a:p>
          </p:txBody>
        </p:sp>
        <p:sp>
          <p:nvSpPr>
            <p:cNvPr id="33805" name="Text Box 13"/>
            <p:cNvSpPr txBox="1">
              <a:spLocks noChangeArrowheads="1"/>
            </p:cNvSpPr>
            <p:nvPr/>
          </p:nvSpPr>
          <p:spPr bwMode="auto">
            <a:xfrm flipH="1">
              <a:off x="2702" y="549"/>
              <a:ext cx="282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1188"/>
                </a:spcBef>
              </a:pPr>
              <a:r>
                <a:rPr lang="en-US" altLang="en-US" sz="1900"/>
                <a:t>16</a:t>
              </a:r>
            </a:p>
          </p:txBody>
        </p:sp>
        <p:sp>
          <p:nvSpPr>
            <p:cNvPr id="33806" name="Text Box 14"/>
            <p:cNvSpPr txBox="1">
              <a:spLocks noChangeArrowheads="1"/>
            </p:cNvSpPr>
            <p:nvPr/>
          </p:nvSpPr>
          <p:spPr bwMode="auto">
            <a:xfrm flipH="1">
              <a:off x="0" y="558"/>
              <a:ext cx="197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1188"/>
                </a:spcBef>
              </a:pPr>
              <a:r>
                <a:rPr lang="en-US" altLang="en-US" sz="1900"/>
                <a:t>0</a:t>
              </a:r>
            </a:p>
          </p:txBody>
        </p:sp>
        <p:sp>
          <p:nvSpPr>
            <p:cNvPr id="33807" name="Line 15"/>
            <p:cNvSpPr>
              <a:spLocks noChangeShapeType="1"/>
            </p:cNvSpPr>
            <p:nvPr/>
          </p:nvSpPr>
          <p:spPr bwMode="auto">
            <a:xfrm>
              <a:off x="2850" y="23"/>
              <a:ext cx="0" cy="42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8" name="Line 16"/>
            <p:cNvSpPr>
              <a:spLocks noChangeShapeType="1"/>
            </p:cNvSpPr>
            <p:nvPr/>
          </p:nvSpPr>
          <p:spPr bwMode="auto">
            <a:xfrm>
              <a:off x="839" y="368"/>
              <a:ext cx="0" cy="158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9" name="Line 17"/>
            <p:cNvSpPr>
              <a:spLocks noChangeShapeType="1"/>
            </p:cNvSpPr>
            <p:nvPr/>
          </p:nvSpPr>
          <p:spPr bwMode="auto">
            <a:xfrm>
              <a:off x="2004" y="446"/>
              <a:ext cx="0" cy="158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0" name="Line 18"/>
            <p:cNvSpPr>
              <a:spLocks noChangeShapeType="1"/>
            </p:cNvSpPr>
            <p:nvPr/>
          </p:nvSpPr>
          <p:spPr bwMode="auto">
            <a:xfrm>
              <a:off x="2850" y="446"/>
              <a:ext cx="0" cy="158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1" name="Text Box 19"/>
            <p:cNvSpPr txBox="1">
              <a:spLocks noChangeArrowheads="1"/>
            </p:cNvSpPr>
            <p:nvPr/>
          </p:nvSpPr>
          <p:spPr bwMode="auto">
            <a:xfrm flipH="1">
              <a:off x="1906" y="536"/>
              <a:ext cx="197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1188"/>
                </a:spcBef>
              </a:pPr>
              <a:r>
                <a:rPr lang="en-US" altLang="en-US" sz="1900"/>
                <a:t>9</a:t>
              </a:r>
            </a:p>
          </p:txBody>
        </p:sp>
        <p:sp>
          <p:nvSpPr>
            <p:cNvPr id="33812" name="Line 20"/>
            <p:cNvSpPr>
              <a:spLocks noChangeShapeType="1"/>
            </p:cNvSpPr>
            <p:nvPr/>
          </p:nvSpPr>
          <p:spPr bwMode="auto">
            <a:xfrm>
              <a:off x="839" y="0"/>
              <a:ext cx="0" cy="634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3" name="Text Box 21"/>
            <p:cNvSpPr txBox="1">
              <a:spLocks noChangeArrowheads="1"/>
            </p:cNvSpPr>
            <p:nvPr/>
          </p:nvSpPr>
          <p:spPr bwMode="auto">
            <a:xfrm flipH="1">
              <a:off x="3181" y="46"/>
              <a:ext cx="263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1188"/>
                </a:spcBef>
              </a:pPr>
              <a:r>
                <a:rPr lang="en-US" altLang="en-US" sz="1900"/>
                <a:t>P</a:t>
              </a:r>
              <a:r>
                <a:rPr lang="en-US" altLang="en-US" sz="1900" baseline="-25000"/>
                <a:t>2</a:t>
              </a:r>
            </a:p>
          </p:txBody>
        </p:sp>
        <p:sp>
          <p:nvSpPr>
            <p:cNvPr id="33814" name="Text Box 22"/>
            <p:cNvSpPr txBox="1">
              <a:spLocks noChangeArrowheads="1"/>
            </p:cNvSpPr>
            <p:nvPr/>
          </p:nvSpPr>
          <p:spPr bwMode="auto">
            <a:xfrm flipH="1">
              <a:off x="3814" y="549"/>
              <a:ext cx="282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1188"/>
                </a:spcBef>
              </a:pPr>
              <a:r>
                <a:rPr lang="en-US" altLang="en-US" sz="1900"/>
                <a:t>24</a:t>
              </a:r>
            </a:p>
          </p:txBody>
        </p:sp>
      </p:grp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04788" y="571500"/>
            <a:ext cx="8847137" cy="760413"/>
          </a:xfrm>
        </p:spPr>
        <p:txBody>
          <a:bodyPr lIns="130680" tIns="65160" rIns="130680" bIns="65160" anchor="b"/>
          <a:lstStyle/>
          <a:p>
            <a:pPr eaLnBrk="1" hangingPunct="1">
              <a:lnSpc>
                <a:spcPct val="100000"/>
              </a:lnSpc>
              <a:buSzPct val="45000"/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3600" smtClean="0"/>
              <a:t>Determining Length of Next CPU Burst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768475"/>
            <a:ext cx="9280525" cy="5318125"/>
          </a:xfrm>
        </p:spPr>
        <p:txBody>
          <a:bodyPr lIns="130680" tIns="65160" rIns="130680" bIns="65160"/>
          <a:lstStyle/>
          <a:p>
            <a:pPr marL="431800" indent="-323850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4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000" smtClean="0"/>
              <a:t>Can only estimate the length – should be similar to the previous one</a:t>
            </a:r>
          </a:p>
          <a:p>
            <a:pPr marL="863600" lvl="1" indent="-323850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75000"/>
              <a:buFont typeface="Symbol" pitchFamily="18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800" smtClean="0"/>
              <a:t>Then pick process with shortest predicted next CPU burst</a:t>
            </a:r>
          </a:p>
          <a:p>
            <a:pPr marL="431800" indent="-323850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45000"/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600" smtClean="0"/>
          </a:p>
          <a:p>
            <a:pPr marL="431800" indent="-323850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4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000" smtClean="0"/>
              <a:t>Can be done by using the length of previous CPU bursts, using exponential averaging</a:t>
            </a:r>
          </a:p>
          <a:p>
            <a:pPr marL="431800" indent="-323850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45000"/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800" smtClean="0"/>
          </a:p>
          <a:p>
            <a:pPr marL="431800" indent="-323850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45000"/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600" smtClean="0"/>
          </a:p>
          <a:p>
            <a:pPr marL="431800" indent="-323850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45000"/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400" smtClean="0"/>
          </a:p>
          <a:p>
            <a:pPr marL="431800" indent="-323850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45000"/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200" smtClean="0"/>
          </a:p>
          <a:p>
            <a:pPr marL="431800" indent="-323850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45000"/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000" smtClean="0"/>
          </a:p>
          <a:p>
            <a:pPr marL="431800" indent="-323850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45000"/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900" smtClean="0"/>
          </a:p>
          <a:p>
            <a:pPr marL="431800" indent="-323850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45000"/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800" smtClean="0"/>
          </a:p>
          <a:p>
            <a:pPr marL="431800" indent="-323850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4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000" smtClean="0"/>
              <a:t>Commonly, </a:t>
            </a:r>
            <a:r>
              <a:rPr lang="en-US" altLang="en-US" sz="2000" smtClean="0">
                <a:latin typeface="Lucida Grande" charset="0"/>
              </a:rPr>
              <a:t>α </a:t>
            </a:r>
            <a:r>
              <a:rPr lang="en-US" altLang="en-US" sz="2000" smtClean="0"/>
              <a:t>set to ½</a:t>
            </a:r>
          </a:p>
          <a:p>
            <a:pPr marL="431800" indent="-323850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4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000" smtClean="0"/>
              <a:t>Preemptive version called </a:t>
            </a:r>
            <a:r>
              <a:rPr lang="en-US" altLang="en-US" sz="2000" b="1" smtClean="0">
                <a:solidFill>
                  <a:srgbClr val="3366FF"/>
                </a:solidFill>
              </a:rPr>
              <a:t>shortest-remaining-time-first</a:t>
            </a:r>
          </a:p>
          <a:p>
            <a:pPr marL="863600" lvl="1" indent="-323850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80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800" b="1" smtClean="0">
              <a:solidFill>
                <a:srgbClr val="3366FF"/>
              </a:solidFill>
            </a:endParaRPr>
          </a:p>
          <a:p>
            <a:pPr marL="863600" lvl="1" indent="-323850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80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800" b="1" smtClean="0">
              <a:solidFill>
                <a:srgbClr val="3366FF"/>
              </a:solidFill>
            </a:endParaRPr>
          </a:p>
        </p:txBody>
      </p:sp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1050925" y="4068763"/>
          <a:ext cx="4879975" cy="138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2" r:id="rId3" imgW="300066075" imgH="119433975" progId="">
                  <p:embed/>
                </p:oleObj>
              </mc:Choice>
              <mc:Fallback>
                <p:oleObj r:id="rId3" imgW="300066075" imgH="119433975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0925" y="4068763"/>
                        <a:ext cx="4879975" cy="1382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5"/>
          <p:cNvGraphicFramePr>
            <a:graphicFrameLocks noChangeAspect="1"/>
          </p:cNvGraphicFramePr>
          <p:nvPr/>
        </p:nvGraphicFramePr>
        <p:xfrm>
          <a:off x="2239963" y="5143500"/>
          <a:ext cx="2449512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3" r:id="rId5" imgW="615077" imgH="743198" progId="">
                  <p:embed/>
                </p:oleObj>
              </mc:Choice>
              <mc:Fallback>
                <p:oleObj r:id="rId5" imgW="615077" imgH="743198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9963" y="5143500"/>
                        <a:ext cx="2449512" cy="34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04788" y="571500"/>
            <a:ext cx="8847137" cy="760413"/>
          </a:xfrm>
        </p:spPr>
        <p:txBody>
          <a:bodyPr lIns="130680" tIns="65160" rIns="130680" bIns="65160" anchor="b"/>
          <a:lstStyle/>
          <a:p>
            <a:pPr eaLnBrk="1" hangingPunct="1">
              <a:lnSpc>
                <a:spcPct val="100000"/>
              </a:lnSpc>
              <a:buSzPct val="45000"/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3200" smtClean="0"/>
              <a:t>Prediction of the Length of the Next CPU Burst</a:t>
            </a:r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8" y="1768475"/>
            <a:ext cx="7361237" cy="531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04788" y="571500"/>
            <a:ext cx="8847137" cy="760413"/>
          </a:xfrm>
        </p:spPr>
        <p:txBody>
          <a:bodyPr lIns="130680" tIns="65160" rIns="130680" bIns="65160" anchor="b"/>
          <a:lstStyle/>
          <a:p>
            <a:pPr eaLnBrk="1" hangingPunct="1">
              <a:lnSpc>
                <a:spcPct val="100000"/>
              </a:lnSpc>
              <a:buSzPct val="45000"/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4000" smtClean="0"/>
              <a:t>Examples of Exponential Averaging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768475"/>
            <a:ext cx="9280525" cy="5318125"/>
          </a:xfrm>
        </p:spPr>
        <p:txBody>
          <a:bodyPr lIns="130680" tIns="65160" rIns="130680" bIns="65160"/>
          <a:lstStyle/>
          <a:p>
            <a:pPr marL="431800" indent="-323850" eaLnBrk="1">
              <a:lnSpc>
                <a:spcPct val="90000"/>
              </a:lnSpc>
              <a:spcBef>
                <a:spcPts val="788"/>
              </a:spcBef>
              <a:spcAft>
                <a:spcPct val="0"/>
              </a:spcAft>
              <a:buSzPct val="4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 smtClean="0">
                <a:latin typeface="Symbol" pitchFamily="18" charset="2"/>
                <a:ea typeface="Symbol" pitchFamily="18" charset="2"/>
                <a:cs typeface="Symbol" pitchFamily="18" charset="2"/>
              </a:rPr>
              <a:t></a:t>
            </a:r>
            <a:r>
              <a:rPr lang="en-US" altLang="en-US" sz="2400" smtClean="0"/>
              <a:t> =0</a:t>
            </a:r>
          </a:p>
          <a:p>
            <a:pPr marL="863600" lvl="1" indent="-323850" eaLnBrk="1">
              <a:lnSpc>
                <a:spcPct val="90000"/>
              </a:lnSpc>
              <a:spcBef>
                <a:spcPts val="788"/>
              </a:spcBef>
              <a:spcAft>
                <a:spcPct val="0"/>
              </a:spcAft>
              <a:buSzPct val="75000"/>
              <a:buFont typeface="Symbol" pitchFamily="18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000" smtClean="0">
                <a:latin typeface="Symbol" pitchFamily="18" charset="2"/>
                <a:ea typeface="Symbol" pitchFamily="18" charset="2"/>
                <a:cs typeface="Symbol" pitchFamily="18" charset="2"/>
              </a:rPr>
              <a:t></a:t>
            </a:r>
            <a:r>
              <a:rPr lang="en-US" altLang="en-US" sz="2000" baseline="-25000" smtClean="0"/>
              <a:t>n+1</a:t>
            </a:r>
            <a:r>
              <a:rPr lang="en-US" altLang="en-US" sz="2000" smtClean="0"/>
              <a:t> = </a:t>
            </a:r>
            <a:r>
              <a:rPr lang="en-US" altLang="en-US" sz="2000" smtClean="0">
                <a:latin typeface="Symbol" pitchFamily="18" charset="2"/>
                <a:ea typeface="Symbol" pitchFamily="18" charset="2"/>
                <a:cs typeface="Symbol" pitchFamily="18" charset="2"/>
              </a:rPr>
              <a:t></a:t>
            </a:r>
            <a:r>
              <a:rPr lang="en-US" altLang="en-US" sz="2000" baseline="-25000" smtClean="0"/>
              <a:t>n</a:t>
            </a:r>
          </a:p>
          <a:p>
            <a:pPr marL="863600" lvl="1" indent="-323850" eaLnBrk="1">
              <a:lnSpc>
                <a:spcPct val="90000"/>
              </a:lnSpc>
              <a:spcBef>
                <a:spcPts val="788"/>
              </a:spcBef>
              <a:spcAft>
                <a:spcPct val="0"/>
              </a:spcAft>
              <a:buSzPct val="75000"/>
              <a:buFont typeface="Symbol" pitchFamily="18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000" smtClean="0"/>
              <a:t>Recent history does not count</a:t>
            </a:r>
          </a:p>
          <a:p>
            <a:pPr marL="431800" indent="-323850" eaLnBrk="1">
              <a:lnSpc>
                <a:spcPct val="90000"/>
              </a:lnSpc>
              <a:spcBef>
                <a:spcPts val="788"/>
              </a:spcBef>
              <a:spcAft>
                <a:spcPct val="0"/>
              </a:spcAft>
              <a:buSzPct val="4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 smtClean="0">
                <a:latin typeface="Symbol" pitchFamily="18" charset="2"/>
                <a:ea typeface="Symbol" pitchFamily="18" charset="2"/>
                <a:cs typeface="Symbol" pitchFamily="18" charset="2"/>
              </a:rPr>
              <a:t></a:t>
            </a:r>
            <a:r>
              <a:rPr lang="en-US" altLang="en-US" sz="2400" smtClean="0"/>
              <a:t> =1</a:t>
            </a:r>
          </a:p>
          <a:p>
            <a:pPr marL="863600" lvl="1" indent="-323850" eaLnBrk="1">
              <a:lnSpc>
                <a:spcPct val="90000"/>
              </a:lnSpc>
              <a:spcBef>
                <a:spcPts val="788"/>
              </a:spcBef>
              <a:spcAft>
                <a:spcPct val="0"/>
              </a:spcAft>
              <a:buSzPct val="75000"/>
              <a:buFont typeface="Symbol" pitchFamily="18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000" smtClean="0"/>
              <a:t> </a:t>
            </a:r>
            <a:r>
              <a:rPr lang="en-US" altLang="en-US" sz="2000" smtClean="0">
                <a:latin typeface="Symbol" pitchFamily="18" charset="2"/>
                <a:ea typeface="Symbol" pitchFamily="18" charset="2"/>
                <a:cs typeface="Symbol" pitchFamily="18" charset="2"/>
              </a:rPr>
              <a:t></a:t>
            </a:r>
            <a:r>
              <a:rPr lang="en-US" altLang="en-US" sz="2000" baseline="-25000" smtClean="0"/>
              <a:t>n+1</a:t>
            </a:r>
            <a:r>
              <a:rPr lang="en-US" altLang="en-US" sz="2000" smtClean="0"/>
              <a:t> = </a:t>
            </a:r>
            <a:r>
              <a:rPr lang="en-US" altLang="en-US" sz="2000" smtClean="0">
                <a:latin typeface="Symbol" pitchFamily="18" charset="2"/>
                <a:ea typeface="Symbol" pitchFamily="18" charset="2"/>
                <a:cs typeface="Symbol" pitchFamily="18" charset="2"/>
              </a:rPr>
              <a:t></a:t>
            </a:r>
            <a:r>
              <a:rPr lang="en-US" altLang="en-US" sz="2000" smtClean="0"/>
              <a:t> </a:t>
            </a:r>
            <a:r>
              <a:rPr lang="en-US" altLang="en-US" sz="2000" i="1" smtClean="0"/>
              <a:t>t</a:t>
            </a:r>
            <a:r>
              <a:rPr lang="en-US" altLang="en-US" sz="2000" baseline="-25000" smtClean="0"/>
              <a:t>n</a:t>
            </a:r>
          </a:p>
          <a:p>
            <a:pPr marL="863600" lvl="1" indent="-323850" eaLnBrk="1">
              <a:lnSpc>
                <a:spcPct val="90000"/>
              </a:lnSpc>
              <a:spcBef>
                <a:spcPts val="788"/>
              </a:spcBef>
              <a:spcAft>
                <a:spcPct val="0"/>
              </a:spcAft>
              <a:buSzPct val="75000"/>
              <a:buFont typeface="Symbol" pitchFamily="18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000" smtClean="0"/>
              <a:t>Only the actual last CPU burst counts</a:t>
            </a:r>
          </a:p>
          <a:p>
            <a:pPr marL="431800" indent="-323850" eaLnBrk="1">
              <a:lnSpc>
                <a:spcPct val="90000"/>
              </a:lnSpc>
              <a:spcBef>
                <a:spcPts val="788"/>
              </a:spcBef>
              <a:spcAft>
                <a:spcPct val="0"/>
              </a:spcAft>
              <a:buSzPct val="4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 smtClean="0"/>
              <a:t>If we expand the formula, we get:</a:t>
            </a:r>
          </a:p>
          <a:p>
            <a:pPr marL="1549400" lvl="2" indent="-322263" eaLnBrk="1">
              <a:lnSpc>
                <a:spcPct val="90000"/>
              </a:lnSpc>
              <a:spcBef>
                <a:spcPts val="788"/>
              </a:spcBef>
              <a:spcAft>
                <a:spcPct val="0"/>
              </a:spcAft>
              <a:buSzPct val="7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800" smtClean="0">
                <a:latin typeface="Symbol" pitchFamily="18" charset="2"/>
                <a:ea typeface="Symbol" pitchFamily="18" charset="2"/>
                <a:cs typeface="Symbol" pitchFamily="18" charset="2"/>
              </a:rPr>
              <a:t></a:t>
            </a:r>
            <a:r>
              <a:rPr lang="en-US" altLang="en-US" sz="1800" i="1" baseline="-25000" smtClean="0"/>
              <a:t>n</a:t>
            </a:r>
            <a:r>
              <a:rPr lang="en-US" altLang="en-US" sz="1800" baseline="-25000" smtClean="0"/>
              <a:t>+1</a:t>
            </a:r>
            <a:r>
              <a:rPr lang="en-US" altLang="en-US" sz="1800" smtClean="0"/>
              <a:t> = </a:t>
            </a:r>
            <a:r>
              <a:rPr lang="en-US" altLang="en-US" sz="1800" smtClean="0">
                <a:latin typeface="Symbol" pitchFamily="18" charset="2"/>
                <a:ea typeface="Symbol" pitchFamily="18" charset="2"/>
                <a:cs typeface="Symbol" pitchFamily="18" charset="2"/>
              </a:rPr>
              <a:t></a:t>
            </a:r>
            <a:r>
              <a:rPr lang="en-US" altLang="en-US" sz="1800" smtClean="0"/>
              <a:t> t</a:t>
            </a:r>
            <a:r>
              <a:rPr lang="en-US" altLang="en-US" sz="1800" i="1" baseline="-25000" smtClean="0"/>
              <a:t>n</a:t>
            </a:r>
            <a:r>
              <a:rPr lang="en-US" altLang="en-US" sz="1800" smtClean="0"/>
              <a:t>+(1</a:t>
            </a:r>
            <a:r>
              <a:rPr lang="en-US" altLang="en-US" sz="1800" i="1" smtClean="0"/>
              <a:t> - </a:t>
            </a:r>
            <a:r>
              <a:rPr lang="en-US" altLang="en-US" sz="1800" smtClean="0">
                <a:latin typeface="Symbol" pitchFamily="18" charset="2"/>
                <a:ea typeface="Symbol" pitchFamily="18" charset="2"/>
                <a:cs typeface="Symbol" pitchFamily="18" charset="2"/>
              </a:rPr>
              <a:t></a:t>
            </a:r>
            <a:r>
              <a:rPr lang="en-US" altLang="en-US" sz="1800" i="1" smtClean="0"/>
              <a:t>)</a:t>
            </a:r>
            <a:r>
              <a:rPr lang="en-US" altLang="en-US" sz="1800" smtClean="0">
                <a:latin typeface="Symbol" pitchFamily="18" charset="2"/>
                <a:ea typeface="Symbol" pitchFamily="18" charset="2"/>
                <a:cs typeface="Symbol" pitchFamily="18" charset="2"/>
              </a:rPr>
              <a:t></a:t>
            </a:r>
            <a:r>
              <a:rPr lang="en-US" altLang="en-US" sz="1800" smtClean="0"/>
              <a:t> </a:t>
            </a:r>
            <a:r>
              <a:rPr lang="en-US" altLang="en-US" sz="1800" i="1" smtClean="0"/>
              <a:t>t</a:t>
            </a:r>
            <a:r>
              <a:rPr lang="en-US" altLang="en-US" sz="1800" i="1" baseline="-25000" smtClean="0"/>
              <a:t>n</a:t>
            </a:r>
            <a:r>
              <a:rPr lang="en-US" altLang="en-US" sz="1800" i="1" smtClean="0"/>
              <a:t> </a:t>
            </a:r>
            <a:r>
              <a:rPr lang="en-US" altLang="en-US" sz="1800" smtClean="0"/>
              <a:t>-1</a:t>
            </a:r>
            <a:r>
              <a:rPr lang="en-US" altLang="en-US" sz="1800" i="1" smtClean="0"/>
              <a:t> </a:t>
            </a:r>
            <a:r>
              <a:rPr lang="en-US" altLang="en-US" sz="1800" smtClean="0"/>
              <a:t>+ …</a:t>
            </a:r>
          </a:p>
          <a:p>
            <a:pPr marL="1549400" lvl="2" indent="-322263" eaLnBrk="1">
              <a:lnSpc>
                <a:spcPct val="90000"/>
              </a:lnSpc>
              <a:spcBef>
                <a:spcPts val="788"/>
              </a:spcBef>
              <a:spcAft>
                <a:spcPct val="0"/>
              </a:spcAft>
              <a:buSzPct val="7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800" smtClean="0"/>
              <a:t>            </a:t>
            </a:r>
            <a:r>
              <a:rPr lang="en-US" altLang="en-US" sz="1800" i="1" smtClean="0"/>
              <a:t>+(</a:t>
            </a:r>
            <a:r>
              <a:rPr lang="en-US" altLang="en-US" sz="1800" smtClean="0"/>
              <a:t>1 - </a:t>
            </a:r>
            <a:r>
              <a:rPr lang="en-US" altLang="en-US" sz="1800" smtClean="0">
                <a:latin typeface="Symbol" pitchFamily="18" charset="2"/>
                <a:ea typeface="Symbol" pitchFamily="18" charset="2"/>
                <a:cs typeface="Symbol" pitchFamily="18" charset="2"/>
              </a:rPr>
              <a:t></a:t>
            </a:r>
            <a:r>
              <a:rPr lang="en-US" altLang="en-US" sz="1800" smtClean="0"/>
              <a:t> </a:t>
            </a:r>
            <a:r>
              <a:rPr lang="en-US" altLang="en-US" sz="1800" i="1" smtClean="0"/>
              <a:t>)</a:t>
            </a:r>
            <a:r>
              <a:rPr lang="en-US" altLang="en-US" sz="1800" i="1" baseline="30000" smtClean="0"/>
              <a:t>j</a:t>
            </a:r>
            <a:r>
              <a:rPr lang="en-US" altLang="en-US" sz="1800" baseline="30000" smtClean="0"/>
              <a:t> </a:t>
            </a:r>
            <a:r>
              <a:rPr lang="en-US" altLang="en-US" sz="1800" smtClean="0">
                <a:latin typeface="Symbol" pitchFamily="18" charset="2"/>
                <a:ea typeface="Symbol" pitchFamily="18" charset="2"/>
                <a:cs typeface="Symbol" pitchFamily="18" charset="2"/>
              </a:rPr>
              <a:t></a:t>
            </a:r>
            <a:r>
              <a:rPr lang="en-US" altLang="en-US" sz="1800" smtClean="0"/>
              <a:t> </a:t>
            </a:r>
            <a:r>
              <a:rPr lang="en-US" altLang="en-US" sz="1800" i="1" smtClean="0"/>
              <a:t>t</a:t>
            </a:r>
            <a:r>
              <a:rPr lang="en-US" altLang="en-US" sz="1800" i="1" baseline="-25000" smtClean="0"/>
              <a:t>n</a:t>
            </a:r>
            <a:r>
              <a:rPr lang="en-US" altLang="en-US" sz="1800" smtClean="0"/>
              <a:t> </a:t>
            </a:r>
            <a:r>
              <a:rPr lang="en-US" altLang="en-US" sz="1800" baseline="-25000" smtClean="0"/>
              <a:t>-</a:t>
            </a:r>
            <a:r>
              <a:rPr lang="en-US" altLang="en-US" sz="1800" i="1" baseline="-25000" smtClean="0"/>
              <a:t>j</a:t>
            </a:r>
            <a:r>
              <a:rPr lang="en-US" altLang="en-US" sz="1800" i="1" smtClean="0"/>
              <a:t> </a:t>
            </a:r>
            <a:r>
              <a:rPr lang="en-US" altLang="en-US" sz="1800" smtClean="0"/>
              <a:t>+ …</a:t>
            </a:r>
          </a:p>
          <a:p>
            <a:pPr marL="1549400" lvl="2" indent="-322263" eaLnBrk="1">
              <a:lnSpc>
                <a:spcPct val="90000"/>
              </a:lnSpc>
              <a:spcBef>
                <a:spcPts val="788"/>
              </a:spcBef>
              <a:spcAft>
                <a:spcPct val="0"/>
              </a:spcAft>
              <a:buSzPct val="7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800" smtClean="0"/>
              <a:t>            </a:t>
            </a:r>
            <a:r>
              <a:rPr lang="en-US" altLang="en-US" sz="1800" i="1" smtClean="0"/>
              <a:t>+(</a:t>
            </a:r>
            <a:r>
              <a:rPr lang="en-US" altLang="en-US" sz="1800" smtClean="0"/>
              <a:t>1 - </a:t>
            </a:r>
            <a:r>
              <a:rPr lang="en-US" altLang="en-US" sz="1800" smtClean="0">
                <a:latin typeface="Symbol" pitchFamily="18" charset="2"/>
                <a:ea typeface="Symbol" pitchFamily="18" charset="2"/>
                <a:cs typeface="Symbol" pitchFamily="18" charset="2"/>
              </a:rPr>
              <a:t></a:t>
            </a:r>
            <a:r>
              <a:rPr lang="en-US" altLang="en-US" sz="1800" smtClean="0"/>
              <a:t> </a:t>
            </a:r>
            <a:r>
              <a:rPr lang="en-US" altLang="en-US" sz="1800" i="1" smtClean="0"/>
              <a:t>)</a:t>
            </a:r>
            <a:r>
              <a:rPr lang="en-US" altLang="en-US" sz="1800" i="1" baseline="30000" smtClean="0"/>
              <a:t>n</a:t>
            </a:r>
            <a:r>
              <a:rPr lang="en-US" altLang="en-US" sz="1800" baseline="30000" smtClean="0"/>
              <a:t> +1 </a:t>
            </a:r>
            <a:r>
              <a:rPr lang="en-US" altLang="en-US" sz="1800" smtClean="0">
                <a:latin typeface="Symbol" pitchFamily="18" charset="2"/>
                <a:ea typeface="Symbol" pitchFamily="18" charset="2"/>
                <a:cs typeface="Symbol" pitchFamily="18" charset="2"/>
              </a:rPr>
              <a:t></a:t>
            </a:r>
            <a:r>
              <a:rPr lang="en-US" altLang="en-US" sz="1800" baseline="-25000" smtClean="0"/>
              <a:t>0</a:t>
            </a:r>
            <a:br>
              <a:rPr lang="en-US" altLang="en-US" sz="1800" baseline="-25000" smtClean="0"/>
            </a:br>
            <a:endParaRPr lang="en-US" altLang="en-US" sz="1600" baseline="-25000" smtClean="0"/>
          </a:p>
          <a:p>
            <a:pPr marL="431800" indent="-323850" eaLnBrk="1">
              <a:lnSpc>
                <a:spcPct val="90000"/>
              </a:lnSpc>
              <a:spcBef>
                <a:spcPts val="788"/>
              </a:spcBef>
              <a:spcAft>
                <a:spcPct val="0"/>
              </a:spcAft>
              <a:buSzPct val="4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 smtClean="0"/>
              <a:t>Since both </a:t>
            </a:r>
            <a:r>
              <a:rPr lang="en-US" altLang="en-US" sz="2400" smtClean="0">
                <a:latin typeface="Symbol" pitchFamily="18" charset="2"/>
                <a:ea typeface="Symbol" pitchFamily="18" charset="2"/>
                <a:cs typeface="Symbol" pitchFamily="18" charset="2"/>
              </a:rPr>
              <a:t></a:t>
            </a:r>
            <a:r>
              <a:rPr lang="en-US" altLang="en-US" sz="2400" smtClean="0"/>
              <a:t> and (1 - </a:t>
            </a:r>
            <a:r>
              <a:rPr lang="en-US" altLang="en-US" sz="2400" smtClean="0">
                <a:latin typeface="Symbol" pitchFamily="18" charset="2"/>
                <a:ea typeface="Symbol" pitchFamily="18" charset="2"/>
                <a:cs typeface="Symbol" pitchFamily="18" charset="2"/>
              </a:rPr>
              <a:t></a:t>
            </a:r>
            <a:r>
              <a:rPr lang="en-US" altLang="en-US" sz="2400" smtClean="0"/>
              <a:t>) are less than or equal to 1, each successive term has less weight than its predecessor</a:t>
            </a:r>
          </a:p>
          <a:p>
            <a:pPr marL="431800" indent="-323850" eaLnBrk="1">
              <a:lnSpc>
                <a:spcPct val="90000"/>
              </a:lnSpc>
              <a:spcBef>
                <a:spcPts val="788"/>
              </a:spcBef>
              <a:spcAft>
                <a:spcPct val="0"/>
              </a:spcAft>
              <a:buSzPct val="90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240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04788" y="571500"/>
            <a:ext cx="8847137" cy="760413"/>
          </a:xfrm>
        </p:spPr>
        <p:txBody>
          <a:bodyPr lIns="130680" tIns="65160" rIns="130680" bIns="65160" anchor="b"/>
          <a:lstStyle/>
          <a:p>
            <a:pPr eaLnBrk="1" hangingPunct="1">
              <a:lnSpc>
                <a:spcPct val="100000"/>
              </a:lnSpc>
              <a:buSzPct val="45000"/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3600" smtClean="0"/>
              <a:t>Example of Shortest-remaining-time-first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768475"/>
            <a:ext cx="9280525" cy="5318125"/>
          </a:xfrm>
        </p:spPr>
        <p:txBody>
          <a:bodyPr lIns="130680" tIns="65160" rIns="130680" bIns="65160"/>
          <a:lstStyle/>
          <a:p>
            <a:pPr marL="431800" indent="-323850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4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800" dirty="0" smtClean="0"/>
              <a:t>Now we add the concepts of varying arrival times and preemption to the analysis</a:t>
            </a:r>
          </a:p>
          <a:p>
            <a:pPr marL="431800" indent="-323850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90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600" dirty="0" smtClean="0"/>
          </a:p>
          <a:p>
            <a:pPr marL="431800" indent="-323850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90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800" dirty="0" smtClean="0"/>
              <a:t>		         </a:t>
            </a:r>
            <a:r>
              <a:rPr lang="en-US" altLang="en-US" sz="1800" u="sng" dirty="0" err="1" smtClean="0"/>
              <a:t>Process</a:t>
            </a:r>
            <a:r>
              <a:rPr lang="en-US" altLang="en-US" sz="1800" u="sng" dirty="0" err="1" smtClean="0">
                <a:solidFill>
                  <a:srgbClr val="FFFFFF"/>
                </a:solidFill>
              </a:rPr>
              <a:t>A</a:t>
            </a:r>
            <a:r>
              <a:rPr lang="en-US" altLang="en-US" sz="1800" u="sng" dirty="0" smtClean="0">
                <a:solidFill>
                  <a:srgbClr val="FFFFFF"/>
                </a:solidFill>
              </a:rPr>
              <a:t>	</a:t>
            </a:r>
            <a:r>
              <a:rPr lang="en-US" altLang="en-US" sz="1800" u="sng" dirty="0" err="1" smtClean="0">
                <a:solidFill>
                  <a:srgbClr val="FFFFFF"/>
                </a:solidFill>
              </a:rPr>
              <a:t>arri</a:t>
            </a:r>
            <a:r>
              <a:rPr lang="en-US" altLang="en-US" sz="1800" u="sng" dirty="0" smtClean="0">
                <a:solidFill>
                  <a:srgbClr val="FFFFFF"/>
                </a:solidFill>
              </a:rPr>
              <a:t> </a:t>
            </a:r>
            <a:r>
              <a:rPr lang="en-US" altLang="en-US" sz="1800" i="1" u="sng" dirty="0" smtClean="0"/>
              <a:t>Arrival </a:t>
            </a:r>
            <a:r>
              <a:rPr lang="en-US" altLang="en-US" sz="1800" u="sng" dirty="0" err="1" smtClean="0"/>
              <a:t>Time</a:t>
            </a:r>
            <a:r>
              <a:rPr lang="en-US" altLang="en-US" sz="1800" u="sng" dirty="0" err="1" smtClean="0">
                <a:solidFill>
                  <a:srgbClr val="FFFFFF"/>
                </a:solidFill>
              </a:rPr>
              <a:t>T</a:t>
            </a:r>
            <a:r>
              <a:rPr lang="en-US" altLang="en-US" sz="1800" dirty="0" smtClean="0"/>
              <a:t>	</a:t>
            </a:r>
            <a:r>
              <a:rPr lang="en-US" altLang="en-US" sz="1800" u="sng" dirty="0" smtClean="0"/>
              <a:t>Burst Time</a:t>
            </a:r>
          </a:p>
          <a:p>
            <a:pPr marL="431800" indent="-323850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90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800" dirty="0" smtClean="0"/>
              <a:t>		 </a:t>
            </a:r>
            <a:r>
              <a:rPr lang="en-US" altLang="en-US" sz="1800" dirty="0" smtClean="0"/>
              <a:t>		</a:t>
            </a:r>
            <a:r>
              <a:rPr lang="en-US" altLang="en-US" sz="1800" i="1" dirty="0" smtClean="0"/>
              <a:t>P</a:t>
            </a:r>
            <a:r>
              <a:rPr lang="en-US" altLang="en-US" sz="1800" i="1" baseline="-25000" dirty="0" smtClean="0"/>
              <a:t>1</a:t>
            </a:r>
            <a:r>
              <a:rPr lang="en-US" altLang="en-US" sz="1800" dirty="0" smtClean="0"/>
              <a:t>	</a:t>
            </a:r>
            <a:r>
              <a:rPr lang="en-US" altLang="en-US" sz="1800" dirty="0" smtClean="0"/>
              <a:t>			0</a:t>
            </a:r>
            <a:r>
              <a:rPr lang="en-US" altLang="en-US" sz="1800" dirty="0" smtClean="0"/>
              <a:t>	</a:t>
            </a:r>
            <a:r>
              <a:rPr lang="en-US" altLang="en-US" sz="1800" dirty="0" smtClean="0"/>
              <a:t>		8</a:t>
            </a:r>
            <a:endParaRPr lang="en-US" altLang="en-US" sz="1800" dirty="0" smtClean="0"/>
          </a:p>
          <a:p>
            <a:pPr marL="431800" indent="-323850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90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800" dirty="0" smtClean="0"/>
              <a:t>		 </a:t>
            </a:r>
            <a:r>
              <a:rPr lang="en-US" altLang="en-US" sz="1800" dirty="0" smtClean="0"/>
              <a:t>		</a:t>
            </a:r>
            <a:r>
              <a:rPr lang="en-US" altLang="en-US" sz="1800" i="1" dirty="0" smtClean="0"/>
              <a:t>P</a:t>
            </a:r>
            <a:r>
              <a:rPr lang="en-US" altLang="en-US" sz="1800" i="1" baseline="-25000" dirty="0" smtClean="0"/>
              <a:t>2 </a:t>
            </a:r>
            <a:r>
              <a:rPr lang="en-US" altLang="en-US" sz="1800" i="1" baseline="-25000" dirty="0" smtClean="0"/>
              <a:t>	</a:t>
            </a:r>
            <a:r>
              <a:rPr lang="en-US" altLang="en-US" sz="1800" i="1" baseline="-25000" dirty="0" smtClean="0"/>
              <a:t>			</a:t>
            </a:r>
            <a:r>
              <a:rPr lang="en-US" altLang="en-US" sz="1800" dirty="0" smtClean="0"/>
              <a:t>1</a:t>
            </a:r>
            <a:r>
              <a:rPr lang="en-US" altLang="en-US" sz="1800" dirty="0" smtClean="0"/>
              <a:t>	</a:t>
            </a:r>
            <a:r>
              <a:rPr lang="en-US" altLang="en-US" sz="1800" dirty="0" smtClean="0"/>
              <a:t>		4</a:t>
            </a:r>
            <a:endParaRPr lang="en-US" altLang="en-US" sz="1800" dirty="0" smtClean="0"/>
          </a:p>
          <a:p>
            <a:pPr marL="431800" indent="-323850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90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800" dirty="0" smtClean="0"/>
              <a:t>		 </a:t>
            </a:r>
            <a:r>
              <a:rPr lang="en-US" altLang="en-US" sz="1800" dirty="0" smtClean="0"/>
              <a:t>		</a:t>
            </a:r>
            <a:r>
              <a:rPr lang="en-US" altLang="en-US" sz="1800" i="1" dirty="0" smtClean="0"/>
              <a:t>P</a:t>
            </a:r>
            <a:r>
              <a:rPr lang="en-US" altLang="en-US" sz="1800" i="1" baseline="-25000" dirty="0" smtClean="0"/>
              <a:t>3</a:t>
            </a:r>
            <a:r>
              <a:rPr lang="en-US" altLang="en-US" sz="1800" dirty="0" smtClean="0"/>
              <a:t>	</a:t>
            </a:r>
            <a:r>
              <a:rPr lang="en-US" altLang="en-US" sz="1800" dirty="0" smtClean="0"/>
              <a:t>			2</a:t>
            </a:r>
            <a:r>
              <a:rPr lang="en-US" altLang="en-US" sz="1800" dirty="0" smtClean="0"/>
              <a:t>	</a:t>
            </a:r>
            <a:r>
              <a:rPr lang="en-US" altLang="en-US" sz="1800" dirty="0" smtClean="0"/>
              <a:t>		9</a:t>
            </a:r>
            <a:endParaRPr lang="en-US" altLang="en-US" sz="1800" dirty="0" smtClean="0"/>
          </a:p>
          <a:p>
            <a:pPr marL="431800" indent="-323850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90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800" dirty="0" smtClean="0"/>
              <a:t>		 </a:t>
            </a:r>
            <a:r>
              <a:rPr lang="en-US" altLang="en-US" sz="1800" dirty="0" smtClean="0"/>
              <a:t>		</a:t>
            </a:r>
            <a:r>
              <a:rPr lang="en-US" altLang="en-US" sz="1800" i="1" dirty="0" smtClean="0"/>
              <a:t>P</a:t>
            </a:r>
            <a:r>
              <a:rPr lang="en-US" altLang="en-US" sz="1800" i="1" baseline="-25000" dirty="0" smtClean="0"/>
              <a:t>4</a:t>
            </a:r>
            <a:r>
              <a:rPr lang="en-US" altLang="en-US" sz="1800" dirty="0" smtClean="0"/>
              <a:t>	</a:t>
            </a:r>
            <a:r>
              <a:rPr lang="en-US" altLang="en-US" sz="1800" dirty="0" smtClean="0"/>
              <a:t>			3</a:t>
            </a:r>
            <a:r>
              <a:rPr lang="en-US" altLang="en-US" sz="1800" dirty="0" smtClean="0"/>
              <a:t>	</a:t>
            </a:r>
            <a:r>
              <a:rPr lang="en-US" altLang="en-US" sz="1800" dirty="0" smtClean="0"/>
              <a:t>		5</a:t>
            </a:r>
            <a:endParaRPr lang="en-US" altLang="en-US" sz="1800" dirty="0" smtClean="0"/>
          </a:p>
          <a:p>
            <a:pPr marL="431800" indent="-323850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4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800" i="1" dirty="0" smtClean="0"/>
              <a:t>Preemptive </a:t>
            </a:r>
            <a:r>
              <a:rPr lang="en-US" altLang="en-US" sz="1800" dirty="0" smtClean="0"/>
              <a:t>SJF Gantt Chart</a:t>
            </a:r>
          </a:p>
          <a:p>
            <a:pPr marL="431800" indent="-323850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45000"/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600" dirty="0" smtClean="0"/>
          </a:p>
          <a:p>
            <a:pPr marL="431800" indent="-323850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45000"/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400" dirty="0" smtClean="0"/>
          </a:p>
          <a:p>
            <a:pPr marL="431800" indent="-323850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45000"/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200" dirty="0" smtClean="0"/>
          </a:p>
          <a:p>
            <a:pPr marL="431800" indent="-323850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45000"/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000" dirty="0" smtClean="0"/>
          </a:p>
          <a:p>
            <a:pPr marL="431800" indent="-323850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45000"/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900" dirty="0" smtClean="0"/>
          </a:p>
          <a:p>
            <a:pPr marL="431800" indent="-323850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4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800" dirty="0" smtClean="0"/>
              <a:t>Average waiting time = [(10-1)+(1-1)+(17-2)+5-3)]/4 = 26/4 = 6.5 </a:t>
            </a:r>
            <a:r>
              <a:rPr lang="en-US" altLang="en-US" sz="1800" dirty="0" err="1" smtClean="0"/>
              <a:t>msec</a:t>
            </a:r>
            <a:endParaRPr lang="en-US" altLang="en-US" sz="1800" dirty="0" smtClean="0"/>
          </a:p>
          <a:p>
            <a:pPr marL="431800" indent="-323850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45000"/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600" i="1" baseline="-25000" dirty="0" smtClean="0"/>
          </a:p>
          <a:p>
            <a:pPr marL="431800" indent="-323850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90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600" i="1" baseline="-25000" dirty="0" smtClean="0"/>
          </a:p>
        </p:txBody>
      </p:sp>
      <p:grpSp>
        <p:nvGrpSpPr>
          <p:cNvPr id="37892" name="Group 4"/>
          <p:cNvGrpSpPr>
            <a:grpSpLocks/>
          </p:cNvGrpSpPr>
          <p:nvPr/>
        </p:nvGrpSpPr>
        <p:grpSpPr bwMode="auto">
          <a:xfrm>
            <a:off x="1006475" y="5075238"/>
            <a:ext cx="6500813" cy="1181100"/>
            <a:chOff x="0" y="0"/>
            <a:chExt cx="4095" cy="744"/>
          </a:xfrm>
        </p:grpSpPr>
        <p:sp>
          <p:nvSpPr>
            <p:cNvPr id="37893" name="Rectangle 5"/>
            <p:cNvSpPr>
              <a:spLocks noChangeArrowheads="1"/>
            </p:cNvSpPr>
            <p:nvPr/>
          </p:nvSpPr>
          <p:spPr bwMode="auto">
            <a:xfrm flipH="1">
              <a:off x="92" y="8"/>
              <a:ext cx="3861" cy="422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37894" name="Text Box 6"/>
            <p:cNvSpPr txBox="1">
              <a:spLocks noChangeArrowheads="1"/>
            </p:cNvSpPr>
            <p:nvPr/>
          </p:nvSpPr>
          <p:spPr bwMode="auto">
            <a:xfrm flipH="1">
              <a:off x="159" y="45"/>
              <a:ext cx="263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1188"/>
                </a:spcBef>
              </a:pPr>
              <a:r>
                <a:rPr lang="en-US" altLang="en-US" sz="1900"/>
                <a:t>P</a:t>
              </a:r>
              <a:r>
                <a:rPr lang="en-US" altLang="en-US" sz="1900" baseline="-25000"/>
                <a:t>1</a:t>
              </a:r>
            </a:p>
          </p:txBody>
        </p:sp>
        <p:sp>
          <p:nvSpPr>
            <p:cNvPr id="37895" name="Text Box 7"/>
            <p:cNvSpPr txBox="1">
              <a:spLocks noChangeArrowheads="1"/>
            </p:cNvSpPr>
            <p:nvPr/>
          </p:nvSpPr>
          <p:spPr bwMode="auto">
            <a:xfrm flipH="1">
              <a:off x="2328" y="31"/>
              <a:ext cx="263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1188"/>
                </a:spcBef>
              </a:pPr>
              <a:r>
                <a:rPr lang="en-US" altLang="en-US" sz="1900"/>
                <a:t>P</a:t>
              </a:r>
              <a:r>
                <a:rPr lang="en-US" altLang="en-US" sz="1900" baseline="-25000"/>
                <a:t>1</a:t>
              </a:r>
            </a:p>
          </p:txBody>
        </p:sp>
        <p:sp>
          <p:nvSpPr>
            <p:cNvPr id="37896" name="Text Box 8"/>
            <p:cNvSpPr txBox="1">
              <a:spLocks noChangeArrowheads="1"/>
            </p:cNvSpPr>
            <p:nvPr/>
          </p:nvSpPr>
          <p:spPr bwMode="auto">
            <a:xfrm flipH="1">
              <a:off x="651" y="43"/>
              <a:ext cx="263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1188"/>
                </a:spcBef>
              </a:pPr>
              <a:r>
                <a:rPr lang="en-US" altLang="en-US" sz="1900"/>
                <a:t>P</a:t>
              </a:r>
              <a:r>
                <a:rPr lang="en-US" altLang="en-US" sz="1900" baseline="-25000"/>
                <a:t>2</a:t>
              </a:r>
            </a:p>
          </p:txBody>
        </p:sp>
        <p:sp>
          <p:nvSpPr>
            <p:cNvPr id="37897" name="Line 9"/>
            <p:cNvSpPr>
              <a:spLocks noChangeShapeType="1"/>
            </p:cNvSpPr>
            <p:nvPr/>
          </p:nvSpPr>
          <p:spPr bwMode="auto">
            <a:xfrm>
              <a:off x="1997" y="8"/>
              <a:ext cx="0" cy="42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98" name="Text Box 10"/>
            <p:cNvSpPr txBox="1">
              <a:spLocks noChangeArrowheads="1"/>
            </p:cNvSpPr>
            <p:nvPr/>
          </p:nvSpPr>
          <p:spPr bwMode="auto">
            <a:xfrm flipH="1">
              <a:off x="377" y="503"/>
              <a:ext cx="197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1188"/>
                </a:spcBef>
              </a:pPr>
              <a:r>
                <a:rPr lang="en-US" altLang="en-US" sz="1900"/>
                <a:t>1</a:t>
              </a:r>
            </a:p>
          </p:txBody>
        </p:sp>
        <p:sp>
          <p:nvSpPr>
            <p:cNvPr id="37899" name="Text Box 11"/>
            <p:cNvSpPr txBox="1">
              <a:spLocks noChangeArrowheads="1"/>
            </p:cNvSpPr>
            <p:nvPr/>
          </p:nvSpPr>
          <p:spPr bwMode="auto">
            <a:xfrm flipH="1">
              <a:off x="2690" y="504"/>
              <a:ext cx="282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1188"/>
                </a:spcBef>
              </a:pPr>
              <a:r>
                <a:rPr lang="en-US" altLang="en-US" sz="1900"/>
                <a:t>17</a:t>
              </a:r>
            </a:p>
          </p:txBody>
        </p:sp>
        <p:sp>
          <p:nvSpPr>
            <p:cNvPr id="37900" name="Text Box 12"/>
            <p:cNvSpPr txBox="1">
              <a:spLocks noChangeArrowheads="1"/>
            </p:cNvSpPr>
            <p:nvPr/>
          </p:nvSpPr>
          <p:spPr bwMode="auto">
            <a:xfrm flipH="1">
              <a:off x="-1" y="501"/>
              <a:ext cx="197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1188"/>
                </a:spcBef>
              </a:pPr>
              <a:r>
                <a:rPr lang="en-US" altLang="en-US" sz="1900"/>
                <a:t>0</a:t>
              </a:r>
            </a:p>
          </p:txBody>
        </p:sp>
        <p:sp>
          <p:nvSpPr>
            <p:cNvPr id="37901" name="Line 13"/>
            <p:cNvSpPr>
              <a:spLocks noChangeShapeType="1"/>
            </p:cNvSpPr>
            <p:nvPr/>
          </p:nvSpPr>
          <p:spPr bwMode="auto">
            <a:xfrm>
              <a:off x="2844" y="8"/>
              <a:ext cx="0" cy="42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2" name="Text Box 14"/>
            <p:cNvSpPr txBox="1">
              <a:spLocks noChangeArrowheads="1"/>
            </p:cNvSpPr>
            <p:nvPr/>
          </p:nvSpPr>
          <p:spPr bwMode="auto">
            <a:xfrm flipH="1">
              <a:off x="1857" y="503"/>
              <a:ext cx="282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1188"/>
                </a:spcBef>
              </a:pPr>
              <a:r>
                <a:rPr lang="en-US" altLang="en-US" sz="1900"/>
                <a:t>10</a:t>
              </a:r>
            </a:p>
          </p:txBody>
        </p:sp>
        <p:sp>
          <p:nvSpPr>
            <p:cNvPr id="37903" name="Line 15"/>
            <p:cNvSpPr>
              <a:spLocks noChangeShapeType="1"/>
            </p:cNvSpPr>
            <p:nvPr/>
          </p:nvSpPr>
          <p:spPr bwMode="auto">
            <a:xfrm flipH="1">
              <a:off x="481" y="9"/>
              <a:ext cx="6" cy="438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4" name="Text Box 16"/>
            <p:cNvSpPr txBox="1">
              <a:spLocks noChangeArrowheads="1"/>
            </p:cNvSpPr>
            <p:nvPr/>
          </p:nvSpPr>
          <p:spPr bwMode="auto">
            <a:xfrm flipH="1">
              <a:off x="3174" y="31"/>
              <a:ext cx="263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1188"/>
                </a:spcBef>
              </a:pPr>
              <a:r>
                <a:rPr lang="en-US" altLang="en-US" sz="1900"/>
                <a:t>P</a:t>
              </a:r>
              <a:r>
                <a:rPr lang="en-US" altLang="en-US" sz="1900" baseline="-25000"/>
                <a:t>3</a:t>
              </a:r>
            </a:p>
          </p:txBody>
        </p:sp>
        <p:sp>
          <p:nvSpPr>
            <p:cNvPr id="37905" name="Text Box 17"/>
            <p:cNvSpPr txBox="1">
              <a:spLocks noChangeArrowheads="1"/>
            </p:cNvSpPr>
            <p:nvPr/>
          </p:nvSpPr>
          <p:spPr bwMode="auto">
            <a:xfrm flipH="1">
              <a:off x="3813" y="504"/>
              <a:ext cx="282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1188"/>
                </a:spcBef>
              </a:pPr>
              <a:r>
                <a:rPr lang="en-US" altLang="en-US" sz="1900"/>
                <a:t>26</a:t>
              </a:r>
            </a:p>
          </p:txBody>
        </p:sp>
        <p:sp>
          <p:nvSpPr>
            <p:cNvPr id="37906" name="Line 18"/>
            <p:cNvSpPr>
              <a:spLocks noChangeShapeType="1"/>
            </p:cNvSpPr>
            <p:nvPr/>
          </p:nvSpPr>
          <p:spPr bwMode="auto">
            <a:xfrm>
              <a:off x="1156" y="0"/>
              <a:ext cx="0" cy="42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7" name="Text Box 19"/>
            <p:cNvSpPr txBox="1">
              <a:spLocks noChangeArrowheads="1"/>
            </p:cNvSpPr>
            <p:nvPr/>
          </p:nvSpPr>
          <p:spPr bwMode="auto">
            <a:xfrm flipH="1">
              <a:off x="1057" y="501"/>
              <a:ext cx="197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1188"/>
                </a:spcBef>
              </a:pPr>
              <a:r>
                <a:rPr lang="en-US" altLang="en-US" sz="1900"/>
                <a:t>5</a:t>
              </a:r>
            </a:p>
          </p:txBody>
        </p:sp>
        <p:sp>
          <p:nvSpPr>
            <p:cNvPr id="37908" name="Text Box 20"/>
            <p:cNvSpPr txBox="1">
              <a:spLocks noChangeArrowheads="1"/>
            </p:cNvSpPr>
            <p:nvPr/>
          </p:nvSpPr>
          <p:spPr bwMode="auto">
            <a:xfrm flipH="1">
              <a:off x="1409" y="42"/>
              <a:ext cx="263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1188"/>
                </a:spcBef>
              </a:pPr>
              <a:r>
                <a:rPr lang="en-US" altLang="en-US" sz="1900"/>
                <a:t>P</a:t>
              </a:r>
              <a:r>
                <a:rPr lang="en-US" altLang="en-US" sz="1900" baseline="-25000"/>
                <a:t>4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04788" y="571500"/>
            <a:ext cx="8847137" cy="760413"/>
          </a:xfrm>
        </p:spPr>
        <p:txBody>
          <a:bodyPr lIns="130680" tIns="65160" rIns="130680" bIns="65160" anchor="b"/>
          <a:lstStyle/>
          <a:p>
            <a:pPr eaLnBrk="1" hangingPunct="1">
              <a:lnSpc>
                <a:spcPct val="100000"/>
              </a:lnSpc>
              <a:buSzPct val="45000"/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mtClean="0"/>
              <a:t>Priority Scheduling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768475"/>
            <a:ext cx="9280525" cy="5318125"/>
          </a:xfrm>
        </p:spPr>
        <p:txBody>
          <a:bodyPr lIns="130680" tIns="65160" rIns="130680" bIns="65160"/>
          <a:lstStyle/>
          <a:p>
            <a:pPr marL="431800" indent="-323850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4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000" smtClean="0"/>
              <a:t>A priority number (integer) is associated with each process</a:t>
            </a:r>
          </a:p>
          <a:p>
            <a:pPr marL="431800" indent="-323850" eaLnBrk="1">
              <a:lnSpc>
                <a:spcPct val="100000"/>
              </a:lnSpc>
              <a:spcBef>
                <a:spcPts val="475"/>
              </a:spcBef>
              <a:spcAft>
                <a:spcPct val="0"/>
              </a:spcAft>
              <a:buSzPct val="45000"/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2400" smtClean="0"/>
          </a:p>
          <a:p>
            <a:pPr marL="431800" indent="-323850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4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000" smtClean="0"/>
              <a:t>The CPU is allocated to the process with the highest priority (smallest integer </a:t>
            </a:r>
            <a:r>
              <a:rPr lang="en-US" altLang="en-US" sz="2000" smtClean="0">
                <a:latin typeface="Symbol" pitchFamily="18" charset="2"/>
                <a:ea typeface="Symbol" pitchFamily="18" charset="2"/>
                <a:cs typeface="Symbol" pitchFamily="18" charset="2"/>
              </a:rPr>
              <a:t></a:t>
            </a:r>
            <a:r>
              <a:rPr lang="en-US" altLang="en-US" sz="2000" smtClean="0"/>
              <a:t> highest priority)</a:t>
            </a:r>
          </a:p>
          <a:p>
            <a:pPr marL="863600" lvl="1" indent="-323850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75000"/>
              <a:buFont typeface="Symbol" pitchFamily="18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800" smtClean="0"/>
              <a:t>Preemptive</a:t>
            </a:r>
          </a:p>
          <a:p>
            <a:pPr marL="863600" lvl="1" indent="-323850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75000"/>
              <a:buFont typeface="Symbol" pitchFamily="18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800" smtClean="0"/>
              <a:t>Nonpreemptive</a:t>
            </a:r>
          </a:p>
          <a:p>
            <a:pPr marL="863600" lvl="1" indent="-323850" eaLnBrk="1">
              <a:lnSpc>
                <a:spcPct val="100000"/>
              </a:lnSpc>
              <a:spcBef>
                <a:spcPts val="475"/>
              </a:spcBef>
              <a:spcAft>
                <a:spcPct val="0"/>
              </a:spcAft>
              <a:buSzPct val="75000"/>
              <a:buFont typeface="Symbol" pitchFamily="18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2000" smtClean="0"/>
          </a:p>
          <a:p>
            <a:pPr marL="431800" indent="-323850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4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000" smtClean="0"/>
              <a:t>SJF is priority scheduling where priority is the inverse of predicted next CPU burst time</a:t>
            </a:r>
          </a:p>
          <a:p>
            <a:pPr marL="431800" indent="-323850" eaLnBrk="1">
              <a:lnSpc>
                <a:spcPct val="100000"/>
              </a:lnSpc>
              <a:spcBef>
                <a:spcPts val="475"/>
              </a:spcBef>
              <a:spcAft>
                <a:spcPct val="0"/>
              </a:spcAft>
              <a:buSzPct val="45000"/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2400" smtClean="0"/>
          </a:p>
          <a:p>
            <a:pPr marL="431800" indent="-323850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4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000" smtClean="0"/>
              <a:t>Problem </a:t>
            </a:r>
            <a:r>
              <a:rPr lang="en-US" altLang="en-US" sz="2000" smtClean="0">
                <a:latin typeface="Symbol" pitchFamily="18" charset="2"/>
                <a:ea typeface="Symbol" pitchFamily="18" charset="2"/>
                <a:cs typeface="Symbol" pitchFamily="18" charset="2"/>
              </a:rPr>
              <a:t></a:t>
            </a:r>
            <a:r>
              <a:rPr lang="en-US" altLang="en-US" sz="2000" smtClean="0"/>
              <a:t> </a:t>
            </a:r>
            <a:r>
              <a:rPr lang="en-US" altLang="en-US" sz="2000" b="1" smtClean="0">
                <a:solidFill>
                  <a:srgbClr val="3366FF"/>
                </a:solidFill>
              </a:rPr>
              <a:t>Starvation</a:t>
            </a:r>
            <a:r>
              <a:rPr lang="en-US" altLang="en-US" sz="2000" b="1" smtClean="0"/>
              <a:t> </a:t>
            </a:r>
            <a:r>
              <a:rPr lang="en-US" altLang="en-US" sz="2000" smtClean="0"/>
              <a:t>– low priority processes may never execute</a:t>
            </a:r>
          </a:p>
          <a:p>
            <a:pPr marL="431800" indent="-323850" eaLnBrk="1">
              <a:lnSpc>
                <a:spcPct val="100000"/>
              </a:lnSpc>
              <a:spcBef>
                <a:spcPts val="475"/>
              </a:spcBef>
              <a:spcAft>
                <a:spcPct val="0"/>
              </a:spcAft>
              <a:buSzPct val="45000"/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2400" smtClean="0"/>
          </a:p>
          <a:p>
            <a:pPr marL="431800" indent="-323850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4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000" smtClean="0"/>
              <a:t>Solution </a:t>
            </a:r>
            <a:r>
              <a:rPr lang="en-US" altLang="en-US" sz="2000" smtClean="0">
                <a:latin typeface="Symbol" pitchFamily="18" charset="2"/>
                <a:ea typeface="Symbol" pitchFamily="18" charset="2"/>
                <a:cs typeface="Symbol" pitchFamily="18" charset="2"/>
              </a:rPr>
              <a:t></a:t>
            </a:r>
            <a:r>
              <a:rPr lang="en-US" altLang="en-US" sz="2000" smtClean="0"/>
              <a:t> </a:t>
            </a:r>
            <a:r>
              <a:rPr lang="en-US" altLang="en-US" sz="2000" b="1" smtClean="0">
                <a:solidFill>
                  <a:srgbClr val="3366FF"/>
                </a:solidFill>
              </a:rPr>
              <a:t>Aging</a:t>
            </a:r>
            <a:r>
              <a:rPr lang="en-US" altLang="en-US" sz="2000" b="1" smtClean="0"/>
              <a:t> </a:t>
            </a:r>
            <a:r>
              <a:rPr lang="en-US" altLang="en-US" sz="2000" smtClean="0"/>
              <a:t>– as time progresses increase the priority of the process</a:t>
            </a:r>
          </a:p>
          <a:p>
            <a:pPr marL="431800" indent="-323850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90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200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04788" y="571500"/>
            <a:ext cx="8847137" cy="760413"/>
          </a:xfrm>
        </p:spPr>
        <p:txBody>
          <a:bodyPr lIns="130680" tIns="65160" rIns="130680" bIns="65160" anchor="b"/>
          <a:lstStyle/>
          <a:p>
            <a:pPr eaLnBrk="1" hangingPunct="1">
              <a:lnSpc>
                <a:spcPct val="100000"/>
              </a:lnSpc>
              <a:buSzPct val="45000"/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4000" smtClean="0"/>
              <a:t>Example of Priority Scheduling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768475"/>
            <a:ext cx="9280525" cy="5318125"/>
          </a:xfrm>
        </p:spPr>
        <p:txBody>
          <a:bodyPr lIns="130680" tIns="65160" rIns="130680" bIns="65160"/>
          <a:lstStyle/>
          <a:p>
            <a:pPr marL="487363" indent="-485775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90000"/>
              <a:tabLst>
                <a:tab pos="487363" algn="l"/>
                <a:tab pos="2286000" algn="ctr"/>
                <a:tab pos="4645025" algn="ctr"/>
                <a:tab pos="7345363" algn="ctr"/>
                <a:tab pos="8228013" algn="l"/>
                <a:tab pos="9142413" algn="l"/>
                <a:tab pos="10056813" algn="l"/>
              </a:tabLst>
            </a:pPr>
            <a:r>
              <a:rPr lang="en-US" altLang="en-US" sz="2000" smtClean="0"/>
              <a:t>		         </a:t>
            </a:r>
            <a:r>
              <a:rPr lang="en-US" altLang="en-US" sz="2000" u="sng" smtClean="0"/>
              <a:t>Process</a:t>
            </a:r>
            <a:r>
              <a:rPr lang="en-US" altLang="en-US" sz="2000" u="sng" smtClean="0">
                <a:solidFill>
                  <a:srgbClr val="FFFFFF"/>
                </a:solidFill>
              </a:rPr>
              <a:t>A	arri </a:t>
            </a:r>
            <a:r>
              <a:rPr lang="en-US" altLang="en-US" sz="2000" u="sng" smtClean="0"/>
              <a:t>Burst Time</a:t>
            </a:r>
            <a:r>
              <a:rPr lang="en-US" altLang="en-US" sz="2000" u="sng" smtClean="0">
                <a:solidFill>
                  <a:srgbClr val="FFFFFF"/>
                </a:solidFill>
              </a:rPr>
              <a:t>T</a:t>
            </a:r>
            <a:r>
              <a:rPr lang="en-US" altLang="en-US" sz="2000" smtClean="0"/>
              <a:t>	</a:t>
            </a:r>
            <a:r>
              <a:rPr lang="en-US" altLang="en-US" sz="2000" u="sng" smtClean="0"/>
              <a:t>Priority</a:t>
            </a:r>
          </a:p>
          <a:p>
            <a:pPr marL="487363" indent="-485775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90000"/>
              <a:tabLst>
                <a:tab pos="487363" algn="l"/>
                <a:tab pos="2286000" algn="ctr"/>
                <a:tab pos="4645025" algn="ctr"/>
                <a:tab pos="7345363" algn="ctr"/>
                <a:tab pos="8228013" algn="l"/>
                <a:tab pos="9142413" algn="l"/>
                <a:tab pos="10056813" algn="l"/>
              </a:tabLst>
            </a:pPr>
            <a:r>
              <a:rPr lang="en-US" altLang="en-US" sz="2000" smtClean="0"/>
              <a:t>		 </a:t>
            </a:r>
            <a:r>
              <a:rPr lang="en-US" altLang="en-US" sz="2000" i="1" smtClean="0"/>
              <a:t>P</a:t>
            </a:r>
            <a:r>
              <a:rPr lang="en-US" altLang="en-US" sz="2000" i="1" baseline="-25000" smtClean="0"/>
              <a:t>1</a:t>
            </a:r>
            <a:r>
              <a:rPr lang="en-US" altLang="en-US" sz="2000" smtClean="0"/>
              <a:t>	10	3</a:t>
            </a:r>
          </a:p>
          <a:p>
            <a:pPr marL="487363" indent="-485775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90000"/>
              <a:tabLst>
                <a:tab pos="487363" algn="l"/>
                <a:tab pos="2286000" algn="ctr"/>
                <a:tab pos="4645025" algn="ctr"/>
                <a:tab pos="7345363" algn="ctr"/>
                <a:tab pos="8228013" algn="l"/>
                <a:tab pos="9142413" algn="l"/>
                <a:tab pos="10056813" algn="l"/>
              </a:tabLst>
            </a:pPr>
            <a:r>
              <a:rPr lang="en-US" altLang="en-US" sz="2000" smtClean="0"/>
              <a:t>		 </a:t>
            </a:r>
            <a:r>
              <a:rPr lang="en-US" altLang="en-US" sz="2000" i="1" smtClean="0"/>
              <a:t>P</a:t>
            </a:r>
            <a:r>
              <a:rPr lang="en-US" altLang="en-US" sz="2000" i="1" baseline="-25000" smtClean="0"/>
              <a:t>2 	</a:t>
            </a:r>
            <a:r>
              <a:rPr lang="en-US" altLang="en-US" sz="2000" smtClean="0"/>
              <a:t>1	1</a:t>
            </a:r>
          </a:p>
          <a:p>
            <a:pPr marL="487363" indent="-485775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90000"/>
              <a:tabLst>
                <a:tab pos="487363" algn="l"/>
                <a:tab pos="2286000" algn="ctr"/>
                <a:tab pos="4645025" algn="ctr"/>
                <a:tab pos="7345363" algn="ctr"/>
                <a:tab pos="8228013" algn="l"/>
                <a:tab pos="9142413" algn="l"/>
                <a:tab pos="10056813" algn="l"/>
              </a:tabLst>
            </a:pPr>
            <a:r>
              <a:rPr lang="en-US" altLang="en-US" sz="2000" smtClean="0"/>
              <a:t>		 </a:t>
            </a:r>
            <a:r>
              <a:rPr lang="en-US" altLang="en-US" sz="2000" i="1" smtClean="0"/>
              <a:t>P</a:t>
            </a:r>
            <a:r>
              <a:rPr lang="en-US" altLang="en-US" sz="2000" i="1" baseline="-25000" smtClean="0"/>
              <a:t>3</a:t>
            </a:r>
            <a:r>
              <a:rPr lang="en-US" altLang="en-US" sz="2000" smtClean="0"/>
              <a:t>	2	4</a:t>
            </a:r>
          </a:p>
          <a:p>
            <a:pPr marL="487363" indent="-485775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90000"/>
              <a:tabLst>
                <a:tab pos="487363" algn="l"/>
                <a:tab pos="2286000" algn="ctr"/>
                <a:tab pos="4645025" algn="ctr"/>
                <a:tab pos="7345363" algn="ctr"/>
                <a:tab pos="8228013" algn="l"/>
                <a:tab pos="9142413" algn="l"/>
                <a:tab pos="10056813" algn="l"/>
              </a:tabLst>
            </a:pPr>
            <a:r>
              <a:rPr lang="en-US" altLang="en-US" sz="2000" smtClean="0"/>
              <a:t>		 </a:t>
            </a:r>
            <a:r>
              <a:rPr lang="en-US" altLang="en-US" sz="2000" i="1" smtClean="0"/>
              <a:t>P</a:t>
            </a:r>
            <a:r>
              <a:rPr lang="en-US" altLang="en-US" sz="2000" i="1" baseline="-25000" smtClean="0"/>
              <a:t>4</a:t>
            </a:r>
            <a:r>
              <a:rPr lang="en-US" altLang="en-US" sz="2000" smtClean="0"/>
              <a:t>	1	5</a:t>
            </a:r>
          </a:p>
          <a:p>
            <a:pPr marL="487363" indent="-485775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90000"/>
              <a:tabLst>
                <a:tab pos="487363" algn="l"/>
                <a:tab pos="2286000" algn="ctr"/>
                <a:tab pos="4645025" algn="ctr"/>
                <a:tab pos="7345363" algn="ctr"/>
                <a:tab pos="8228013" algn="l"/>
                <a:tab pos="9142413" algn="l"/>
                <a:tab pos="10056813" algn="l"/>
              </a:tabLst>
            </a:pPr>
            <a:r>
              <a:rPr lang="en-US" altLang="en-US" sz="2000" smtClean="0"/>
              <a:t>		</a:t>
            </a:r>
            <a:r>
              <a:rPr lang="en-US" altLang="en-US" sz="2000" i="1" smtClean="0"/>
              <a:t>P</a:t>
            </a:r>
            <a:r>
              <a:rPr lang="en-US" altLang="en-US" sz="2000" i="1" baseline="-25000" smtClean="0"/>
              <a:t>5	</a:t>
            </a:r>
            <a:r>
              <a:rPr lang="en-US" altLang="en-US" sz="2000" smtClean="0"/>
              <a:t>5	2</a:t>
            </a:r>
          </a:p>
          <a:p>
            <a:pPr marL="487363" indent="-485775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45000"/>
              <a:buFont typeface="Wingdings" pitchFamily="2" charset="2"/>
              <a:buChar char=""/>
              <a:tabLst>
                <a:tab pos="487363" algn="l"/>
                <a:tab pos="2286000" algn="ctr"/>
                <a:tab pos="4645025" algn="ctr"/>
                <a:tab pos="7345363" algn="ctr"/>
                <a:tab pos="8228013" algn="l"/>
                <a:tab pos="9142413" algn="l"/>
                <a:tab pos="10056813" algn="l"/>
              </a:tabLst>
            </a:pPr>
            <a:r>
              <a:rPr lang="en-US" altLang="en-US" sz="2000" smtClean="0"/>
              <a:t>Priority scheduling Gantt Chart</a:t>
            </a:r>
          </a:p>
          <a:p>
            <a:pPr marL="487363" indent="-485775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45000"/>
              <a:buFont typeface="Wingdings" pitchFamily="2" charset="2"/>
              <a:buNone/>
              <a:tabLst>
                <a:tab pos="487363" algn="l"/>
                <a:tab pos="2286000" algn="ctr"/>
                <a:tab pos="4645025" algn="ctr"/>
                <a:tab pos="7345363" algn="ctr"/>
                <a:tab pos="8228013" algn="l"/>
                <a:tab pos="9142413" algn="l"/>
                <a:tab pos="10056813" algn="l"/>
              </a:tabLst>
            </a:pPr>
            <a:endParaRPr lang="en-US" altLang="en-US" sz="1800" smtClean="0"/>
          </a:p>
          <a:p>
            <a:pPr marL="487363" indent="-485775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45000"/>
              <a:buFont typeface="Wingdings" pitchFamily="2" charset="2"/>
              <a:buNone/>
              <a:tabLst>
                <a:tab pos="487363" algn="l"/>
                <a:tab pos="2286000" algn="ctr"/>
                <a:tab pos="4645025" algn="ctr"/>
                <a:tab pos="7345363" algn="ctr"/>
                <a:tab pos="8228013" algn="l"/>
                <a:tab pos="9142413" algn="l"/>
                <a:tab pos="10056813" algn="l"/>
              </a:tabLst>
            </a:pPr>
            <a:endParaRPr lang="en-US" altLang="en-US" sz="1600" smtClean="0"/>
          </a:p>
          <a:p>
            <a:pPr marL="487363" indent="-485775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45000"/>
              <a:buFont typeface="Wingdings" pitchFamily="2" charset="2"/>
              <a:buNone/>
              <a:tabLst>
                <a:tab pos="487363" algn="l"/>
                <a:tab pos="2286000" algn="ctr"/>
                <a:tab pos="4645025" algn="ctr"/>
                <a:tab pos="7345363" algn="ctr"/>
                <a:tab pos="8228013" algn="l"/>
                <a:tab pos="9142413" algn="l"/>
                <a:tab pos="10056813" algn="l"/>
              </a:tabLst>
            </a:pPr>
            <a:endParaRPr lang="en-US" altLang="en-US" sz="1400" smtClean="0"/>
          </a:p>
          <a:p>
            <a:pPr marL="487363" indent="-485775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45000"/>
              <a:buFont typeface="Wingdings" pitchFamily="2" charset="2"/>
              <a:buNone/>
              <a:tabLst>
                <a:tab pos="487363" algn="l"/>
                <a:tab pos="2286000" algn="ctr"/>
                <a:tab pos="4645025" algn="ctr"/>
                <a:tab pos="7345363" algn="ctr"/>
                <a:tab pos="8228013" algn="l"/>
                <a:tab pos="9142413" algn="l"/>
                <a:tab pos="10056813" algn="l"/>
              </a:tabLst>
            </a:pPr>
            <a:endParaRPr lang="en-US" altLang="en-US" sz="1200" smtClean="0"/>
          </a:p>
          <a:p>
            <a:pPr marL="487363" indent="-485775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45000"/>
              <a:buFont typeface="Wingdings" pitchFamily="2" charset="2"/>
              <a:buNone/>
              <a:tabLst>
                <a:tab pos="487363" algn="l"/>
                <a:tab pos="2286000" algn="ctr"/>
                <a:tab pos="4645025" algn="ctr"/>
                <a:tab pos="7345363" algn="ctr"/>
                <a:tab pos="8228013" algn="l"/>
                <a:tab pos="9142413" algn="l"/>
                <a:tab pos="10056813" algn="l"/>
              </a:tabLst>
            </a:pPr>
            <a:endParaRPr lang="en-US" altLang="en-US" sz="1000" smtClean="0"/>
          </a:p>
          <a:p>
            <a:pPr marL="487363" indent="-485775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45000"/>
              <a:buFont typeface="Wingdings" pitchFamily="2" charset="2"/>
              <a:buChar char=""/>
              <a:tabLst>
                <a:tab pos="487363" algn="l"/>
                <a:tab pos="2286000" algn="ctr"/>
                <a:tab pos="4645025" algn="ctr"/>
                <a:tab pos="7345363" algn="ctr"/>
                <a:tab pos="8228013" algn="l"/>
                <a:tab pos="9142413" algn="l"/>
                <a:tab pos="10056813" algn="l"/>
              </a:tabLst>
            </a:pPr>
            <a:r>
              <a:rPr lang="en-US" altLang="en-US" sz="2000" smtClean="0"/>
              <a:t>Average waiting time = 8.2 msec</a:t>
            </a:r>
          </a:p>
        </p:txBody>
      </p:sp>
      <p:grpSp>
        <p:nvGrpSpPr>
          <p:cNvPr id="39940" name="Group 4"/>
          <p:cNvGrpSpPr>
            <a:grpSpLocks/>
          </p:cNvGrpSpPr>
          <p:nvPr/>
        </p:nvGrpSpPr>
        <p:grpSpPr bwMode="auto">
          <a:xfrm>
            <a:off x="1036638" y="4937125"/>
            <a:ext cx="5659437" cy="1181100"/>
            <a:chOff x="0" y="0"/>
            <a:chExt cx="3565" cy="744"/>
          </a:xfrm>
        </p:grpSpPr>
        <p:sp>
          <p:nvSpPr>
            <p:cNvPr id="39941" name="Rectangle 5"/>
            <p:cNvSpPr>
              <a:spLocks noChangeArrowheads="1"/>
            </p:cNvSpPr>
            <p:nvPr/>
          </p:nvSpPr>
          <p:spPr bwMode="auto">
            <a:xfrm flipH="1">
              <a:off x="92" y="8"/>
              <a:ext cx="3333" cy="422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39942" name="Text Box 6"/>
            <p:cNvSpPr txBox="1">
              <a:spLocks noChangeArrowheads="1"/>
            </p:cNvSpPr>
            <p:nvPr/>
          </p:nvSpPr>
          <p:spPr bwMode="auto">
            <a:xfrm flipH="1">
              <a:off x="160" y="46"/>
              <a:ext cx="263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1188"/>
                </a:spcBef>
              </a:pPr>
              <a:r>
                <a:rPr lang="en-US" altLang="en-US" sz="1900"/>
                <a:t>P</a:t>
              </a:r>
              <a:r>
                <a:rPr lang="en-US" altLang="en-US" sz="1900" baseline="-25000"/>
                <a:t>2</a:t>
              </a:r>
            </a:p>
          </p:txBody>
        </p:sp>
        <p:sp>
          <p:nvSpPr>
            <p:cNvPr id="39943" name="Text Box 7"/>
            <p:cNvSpPr txBox="1">
              <a:spLocks noChangeArrowheads="1"/>
            </p:cNvSpPr>
            <p:nvPr/>
          </p:nvSpPr>
          <p:spPr bwMode="auto">
            <a:xfrm flipH="1">
              <a:off x="2567" y="43"/>
              <a:ext cx="263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1188"/>
                </a:spcBef>
              </a:pPr>
              <a:r>
                <a:rPr lang="en-US" altLang="en-US" sz="1900"/>
                <a:t>P</a:t>
              </a:r>
              <a:r>
                <a:rPr lang="en-US" altLang="en-US" sz="1900" baseline="-25000"/>
                <a:t>3</a:t>
              </a:r>
            </a:p>
          </p:txBody>
        </p:sp>
        <p:sp>
          <p:nvSpPr>
            <p:cNvPr id="39944" name="Text Box 8"/>
            <p:cNvSpPr txBox="1">
              <a:spLocks noChangeArrowheads="1"/>
            </p:cNvSpPr>
            <p:nvPr/>
          </p:nvSpPr>
          <p:spPr bwMode="auto">
            <a:xfrm flipH="1">
              <a:off x="652" y="43"/>
              <a:ext cx="263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1188"/>
                </a:spcBef>
              </a:pPr>
              <a:r>
                <a:rPr lang="en-US" altLang="en-US" sz="1900"/>
                <a:t>P</a:t>
              </a:r>
              <a:r>
                <a:rPr lang="en-US" altLang="en-US" sz="1900" baseline="-25000"/>
                <a:t>5</a:t>
              </a:r>
            </a:p>
          </p:txBody>
        </p:sp>
        <p:sp>
          <p:nvSpPr>
            <p:cNvPr id="39945" name="Line 9"/>
            <p:cNvSpPr>
              <a:spLocks noChangeShapeType="1"/>
            </p:cNvSpPr>
            <p:nvPr/>
          </p:nvSpPr>
          <p:spPr bwMode="auto">
            <a:xfrm>
              <a:off x="2533" y="14"/>
              <a:ext cx="0" cy="42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6" name="Text Box 10"/>
            <p:cNvSpPr txBox="1">
              <a:spLocks noChangeArrowheads="1"/>
            </p:cNvSpPr>
            <p:nvPr/>
          </p:nvSpPr>
          <p:spPr bwMode="auto">
            <a:xfrm flipH="1">
              <a:off x="378" y="503"/>
              <a:ext cx="197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1188"/>
                </a:spcBef>
              </a:pPr>
              <a:r>
                <a:rPr lang="en-US" altLang="en-US" sz="1900"/>
                <a:t>1</a:t>
              </a:r>
            </a:p>
          </p:txBody>
        </p:sp>
        <p:sp>
          <p:nvSpPr>
            <p:cNvPr id="39947" name="Text Box 11"/>
            <p:cNvSpPr txBox="1">
              <a:spLocks noChangeArrowheads="1"/>
            </p:cNvSpPr>
            <p:nvPr/>
          </p:nvSpPr>
          <p:spPr bwMode="auto">
            <a:xfrm flipH="1">
              <a:off x="2941" y="504"/>
              <a:ext cx="282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1188"/>
                </a:spcBef>
              </a:pPr>
              <a:r>
                <a:rPr lang="en-US" altLang="en-US" sz="1900"/>
                <a:t>18</a:t>
              </a:r>
            </a:p>
          </p:txBody>
        </p:sp>
        <p:sp>
          <p:nvSpPr>
            <p:cNvPr id="39948" name="Text Box 12"/>
            <p:cNvSpPr txBox="1">
              <a:spLocks noChangeArrowheads="1"/>
            </p:cNvSpPr>
            <p:nvPr/>
          </p:nvSpPr>
          <p:spPr bwMode="auto">
            <a:xfrm flipH="1">
              <a:off x="0" y="501"/>
              <a:ext cx="197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1188"/>
                </a:spcBef>
              </a:pPr>
              <a:r>
                <a:rPr lang="en-US" altLang="en-US" sz="1900"/>
                <a:t>0</a:t>
              </a:r>
            </a:p>
          </p:txBody>
        </p:sp>
        <p:sp>
          <p:nvSpPr>
            <p:cNvPr id="39949" name="Line 13"/>
            <p:cNvSpPr>
              <a:spLocks noChangeShapeType="1"/>
            </p:cNvSpPr>
            <p:nvPr/>
          </p:nvSpPr>
          <p:spPr bwMode="auto">
            <a:xfrm>
              <a:off x="3095" y="8"/>
              <a:ext cx="0" cy="42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0" name="Text Box 14"/>
            <p:cNvSpPr txBox="1">
              <a:spLocks noChangeArrowheads="1"/>
            </p:cNvSpPr>
            <p:nvPr/>
          </p:nvSpPr>
          <p:spPr bwMode="auto">
            <a:xfrm flipH="1">
              <a:off x="2400" y="503"/>
              <a:ext cx="282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1188"/>
                </a:spcBef>
              </a:pPr>
              <a:r>
                <a:rPr lang="en-US" altLang="en-US" sz="1900"/>
                <a:t>16</a:t>
              </a:r>
            </a:p>
          </p:txBody>
        </p:sp>
        <p:sp>
          <p:nvSpPr>
            <p:cNvPr id="39951" name="Line 15"/>
            <p:cNvSpPr>
              <a:spLocks noChangeShapeType="1"/>
            </p:cNvSpPr>
            <p:nvPr/>
          </p:nvSpPr>
          <p:spPr bwMode="auto">
            <a:xfrm flipH="1">
              <a:off x="481" y="9"/>
              <a:ext cx="6" cy="438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2" name="Text Box 16"/>
            <p:cNvSpPr txBox="1">
              <a:spLocks noChangeArrowheads="1"/>
            </p:cNvSpPr>
            <p:nvPr/>
          </p:nvSpPr>
          <p:spPr bwMode="auto">
            <a:xfrm flipH="1">
              <a:off x="3103" y="43"/>
              <a:ext cx="263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1188"/>
                </a:spcBef>
              </a:pPr>
              <a:r>
                <a:rPr lang="en-US" altLang="en-US" sz="1900"/>
                <a:t>P</a:t>
              </a:r>
              <a:r>
                <a:rPr lang="en-US" altLang="en-US" sz="1900" baseline="-25000"/>
                <a:t>4</a:t>
              </a:r>
            </a:p>
          </p:txBody>
        </p:sp>
        <p:sp>
          <p:nvSpPr>
            <p:cNvPr id="39953" name="Text Box 17"/>
            <p:cNvSpPr txBox="1">
              <a:spLocks noChangeArrowheads="1"/>
            </p:cNvSpPr>
            <p:nvPr/>
          </p:nvSpPr>
          <p:spPr bwMode="auto">
            <a:xfrm flipH="1">
              <a:off x="3283" y="504"/>
              <a:ext cx="282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1188"/>
                </a:spcBef>
              </a:pPr>
              <a:r>
                <a:rPr lang="en-US" altLang="en-US" sz="1900"/>
                <a:t>19</a:t>
              </a:r>
            </a:p>
          </p:txBody>
        </p:sp>
        <p:sp>
          <p:nvSpPr>
            <p:cNvPr id="39954" name="Line 18"/>
            <p:cNvSpPr>
              <a:spLocks noChangeShapeType="1"/>
            </p:cNvSpPr>
            <p:nvPr/>
          </p:nvSpPr>
          <p:spPr bwMode="auto">
            <a:xfrm>
              <a:off x="1157" y="0"/>
              <a:ext cx="0" cy="42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5" name="Text Box 19"/>
            <p:cNvSpPr txBox="1">
              <a:spLocks noChangeArrowheads="1"/>
            </p:cNvSpPr>
            <p:nvPr/>
          </p:nvSpPr>
          <p:spPr bwMode="auto">
            <a:xfrm flipH="1">
              <a:off x="1058" y="501"/>
              <a:ext cx="197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1188"/>
                </a:spcBef>
              </a:pPr>
              <a:r>
                <a:rPr lang="en-US" altLang="en-US" sz="1900"/>
                <a:t>6</a:t>
              </a:r>
            </a:p>
          </p:txBody>
        </p:sp>
        <p:sp>
          <p:nvSpPr>
            <p:cNvPr id="39956" name="Text Box 20"/>
            <p:cNvSpPr txBox="1">
              <a:spLocks noChangeArrowheads="1"/>
            </p:cNvSpPr>
            <p:nvPr/>
          </p:nvSpPr>
          <p:spPr bwMode="auto">
            <a:xfrm flipH="1">
              <a:off x="1833" y="42"/>
              <a:ext cx="263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1188"/>
                </a:spcBef>
              </a:pPr>
              <a:r>
                <a:rPr lang="en-US" altLang="en-US" sz="1900"/>
                <a:t>P</a:t>
              </a:r>
              <a:r>
                <a:rPr lang="en-US" altLang="en-US" sz="1900" baseline="-25000"/>
                <a:t>1</a:t>
              </a:r>
            </a:p>
          </p:txBody>
        </p:sp>
      </p:grp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04788" y="571500"/>
            <a:ext cx="8847137" cy="760413"/>
          </a:xfrm>
        </p:spPr>
        <p:txBody>
          <a:bodyPr lIns="130680" tIns="65160" rIns="130680" bIns="65160" anchor="b"/>
          <a:lstStyle/>
          <a:p>
            <a:pPr eaLnBrk="1" hangingPunct="1">
              <a:lnSpc>
                <a:spcPct val="100000"/>
              </a:lnSpc>
              <a:buSzPct val="45000"/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mtClean="0"/>
              <a:t>Round Robin (RR)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768475"/>
            <a:ext cx="9280525" cy="5318125"/>
          </a:xfrm>
        </p:spPr>
        <p:txBody>
          <a:bodyPr lIns="130680" tIns="65160" rIns="130680" bIns="65160"/>
          <a:lstStyle/>
          <a:p>
            <a:pPr marL="431800" indent="-323850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4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 smtClean="0"/>
              <a:t>Each process gets a small unit of CPU time (</a:t>
            </a:r>
            <a:r>
              <a:rPr lang="en-US" altLang="en-US" sz="2400" b="1" smtClean="0">
                <a:solidFill>
                  <a:srgbClr val="3366FF"/>
                </a:solidFill>
              </a:rPr>
              <a:t>time</a:t>
            </a:r>
            <a:r>
              <a:rPr lang="en-US" altLang="en-US" sz="2400" b="1" smtClean="0"/>
              <a:t> </a:t>
            </a:r>
            <a:r>
              <a:rPr lang="en-US" altLang="en-US" sz="2400" b="1" smtClean="0">
                <a:solidFill>
                  <a:srgbClr val="3366FF"/>
                </a:solidFill>
              </a:rPr>
              <a:t>quantum</a:t>
            </a:r>
            <a:r>
              <a:rPr lang="en-US" altLang="en-US" sz="2400" b="1" smtClean="0"/>
              <a:t> </a:t>
            </a:r>
            <a:r>
              <a:rPr lang="en-US" altLang="en-US" sz="2400" i="1" smtClean="0"/>
              <a:t>q</a:t>
            </a:r>
            <a:r>
              <a:rPr lang="en-US" altLang="en-US" sz="2400" smtClean="0"/>
              <a:t>), usually 10-100 milliseconds.  After this time has elapsed, the process is preempted and added to the end of the ready queue.</a:t>
            </a:r>
          </a:p>
          <a:p>
            <a:pPr marL="431800" indent="-323850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4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 smtClean="0"/>
              <a:t>If there are </a:t>
            </a:r>
            <a:r>
              <a:rPr lang="en-US" altLang="en-US" sz="2400" i="1" smtClean="0"/>
              <a:t>n</a:t>
            </a:r>
            <a:r>
              <a:rPr lang="en-US" altLang="en-US" sz="2400" smtClean="0"/>
              <a:t> processes in the ready queue and the time quantum is </a:t>
            </a:r>
            <a:r>
              <a:rPr lang="en-US" altLang="en-US" sz="2400" i="1" smtClean="0"/>
              <a:t>q</a:t>
            </a:r>
            <a:r>
              <a:rPr lang="en-US" altLang="en-US" sz="2400" smtClean="0"/>
              <a:t>, then each process gets 1/</a:t>
            </a:r>
            <a:r>
              <a:rPr lang="en-US" altLang="en-US" sz="2400" i="1" smtClean="0"/>
              <a:t>n</a:t>
            </a:r>
            <a:r>
              <a:rPr lang="en-US" altLang="en-US" sz="2400" smtClean="0"/>
              <a:t> of the CPU time in chunks of at most </a:t>
            </a:r>
            <a:r>
              <a:rPr lang="en-US" altLang="en-US" sz="2400" i="1" smtClean="0"/>
              <a:t>q</a:t>
            </a:r>
            <a:r>
              <a:rPr lang="en-US" altLang="en-US" sz="2400" smtClean="0"/>
              <a:t> time units at once.  No process waits more than (</a:t>
            </a:r>
            <a:r>
              <a:rPr lang="en-US" altLang="en-US" sz="2400" i="1" smtClean="0"/>
              <a:t>n</a:t>
            </a:r>
            <a:r>
              <a:rPr lang="en-US" altLang="en-US" sz="2400" smtClean="0"/>
              <a:t>-1)</a:t>
            </a:r>
            <a:r>
              <a:rPr lang="en-US" altLang="en-US" sz="2400" i="1" smtClean="0"/>
              <a:t>q </a:t>
            </a:r>
            <a:r>
              <a:rPr lang="en-US" altLang="en-US" sz="2400" smtClean="0"/>
              <a:t>time units.</a:t>
            </a:r>
          </a:p>
          <a:p>
            <a:pPr marL="431800" indent="-323850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4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 smtClean="0"/>
              <a:t>Timer interrupts every quantum to schedule next process</a:t>
            </a:r>
          </a:p>
          <a:p>
            <a:pPr marL="431800" indent="-323850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4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 smtClean="0"/>
              <a:t>Performance</a:t>
            </a:r>
          </a:p>
          <a:p>
            <a:pPr marL="863600" lvl="1" indent="-323850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75000"/>
              <a:buFont typeface="Symbol" pitchFamily="18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000" i="1" smtClean="0"/>
              <a:t>q</a:t>
            </a:r>
            <a:r>
              <a:rPr lang="en-US" altLang="en-US" sz="2000" smtClean="0"/>
              <a:t> large </a:t>
            </a:r>
            <a:r>
              <a:rPr lang="en-US" altLang="en-US" sz="2000" smtClean="0">
                <a:latin typeface="Symbol" pitchFamily="18" charset="2"/>
                <a:ea typeface="Symbol" pitchFamily="18" charset="2"/>
                <a:cs typeface="Symbol" pitchFamily="18" charset="2"/>
              </a:rPr>
              <a:t></a:t>
            </a:r>
            <a:r>
              <a:rPr lang="en-US" altLang="en-US" sz="2000" smtClean="0"/>
              <a:t> FIFO</a:t>
            </a:r>
          </a:p>
          <a:p>
            <a:pPr marL="863600" lvl="1" indent="-323850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75000"/>
              <a:buFont typeface="Symbol" pitchFamily="18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000" i="1" smtClean="0"/>
              <a:t>q </a:t>
            </a:r>
            <a:r>
              <a:rPr lang="en-US" altLang="en-US" sz="2000" smtClean="0"/>
              <a:t>small </a:t>
            </a:r>
            <a:r>
              <a:rPr lang="en-US" altLang="en-US" sz="2000" smtClean="0">
                <a:latin typeface="Symbol" pitchFamily="18" charset="2"/>
                <a:ea typeface="Symbol" pitchFamily="18" charset="2"/>
                <a:cs typeface="Symbol" pitchFamily="18" charset="2"/>
              </a:rPr>
              <a:t></a:t>
            </a:r>
            <a:r>
              <a:rPr lang="en-US" altLang="en-US" sz="2000" smtClean="0"/>
              <a:t> </a:t>
            </a:r>
            <a:r>
              <a:rPr lang="en-US" altLang="en-US" sz="2000" i="1" smtClean="0"/>
              <a:t>q </a:t>
            </a:r>
            <a:r>
              <a:rPr lang="en-US" altLang="en-US" sz="2000" smtClean="0"/>
              <a:t>must be large with respect to context switch, otherwise overhead is too high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04788" y="571500"/>
            <a:ext cx="8847137" cy="760413"/>
          </a:xfrm>
        </p:spPr>
        <p:txBody>
          <a:bodyPr tIns="38808"/>
          <a:lstStyle/>
          <a:p>
            <a:pPr eaLnBrk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mtClean="0"/>
              <a:t>Round Robin</a:t>
            </a:r>
          </a:p>
        </p:txBody>
      </p:sp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5" y="1768475"/>
            <a:ext cx="7067550" cy="531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04788" y="571500"/>
            <a:ext cx="8847137" cy="760413"/>
          </a:xfrm>
        </p:spPr>
        <p:txBody>
          <a:bodyPr tIns="38808"/>
          <a:lstStyle/>
          <a:p>
            <a:pPr eaLnBrk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mtClean="0"/>
              <a:t>Topics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768475"/>
            <a:ext cx="9280525" cy="5318125"/>
          </a:xfrm>
        </p:spPr>
        <p:txBody>
          <a:bodyPr/>
          <a:lstStyle/>
          <a:p>
            <a:pPr marL="431800" indent="-323850" eaLnBrk="1">
              <a:buSzPct val="4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800" dirty="0" smtClean="0"/>
              <a:t>Introduction</a:t>
            </a:r>
          </a:p>
          <a:p>
            <a:pPr marL="431800" indent="-323850" eaLnBrk="1">
              <a:buSzPct val="4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800" dirty="0" smtClean="0"/>
              <a:t>Basic Concepts</a:t>
            </a:r>
          </a:p>
          <a:p>
            <a:pPr marL="431800" indent="-323850" eaLnBrk="1">
              <a:buSzPct val="4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800" dirty="0" smtClean="0"/>
              <a:t>Scheduling Criteria </a:t>
            </a:r>
          </a:p>
          <a:p>
            <a:pPr marL="431800" indent="-323850" eaLnBrk="1">
              <a:buSzPct val="4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800" dirty="0" smtClean="0">
                <a:solidFill>
                  <a:srgbClr val="0070C0"/>
                </a:solidFill>
              </a:rPr>
              <a:t>Scheduling Algorithms</a:t>
            </a:r>
          </a:p>
          <a:p>
            <a:pPr marL="431800" indent="-323850" eaLnBrk="1">
              <a:buSzPct val="4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800" dirty="0" smtClean="0"/>
              <a:t>Thread Scheduling</a:t>
            </a:r>
          </a:p>
          <a:p>
            <a:pPr marL="431800" indent="-323850" eaLnBrk="1">
              <a:buSzPct val="4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800" dirty="0" smtClean="0"/>
              <a:t>Multiple-Processor Scheduling</a:t>
            </a:r>
          </a:p>
          <a:p>
            <a:pPr marL="431800" indent="-323850" eaLnBrk="1">
              <a:buSzPct val="4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800" dirty="0" smtClean="0"/>
              <a:t>Real-Time CPU Scheduling</a:t>
            </a:r>
          </a:p>
          <a:p>
            <a:pPr marL="431800" indent="-323850" eaLnBrk="1">
              <a:buSzPct val="4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800" dirty="0" smtClean="0"/>
              <a:t>Operating Systems Examples</a:t>
            </a:r>
          </a:p>
          <a:p>
            <a:pPr marL="431800" indent="-323850" eaLnBrk="1">
              <a:buSzPct val="4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800" dirty="0" smtClean="0"/>
              <a:t>Algorithm Evaluation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04788" y="571500"/>
            <a:ext cx="8847137" cy="760413"/>
          </a:xfrm>
        </p:spPr>
        <p:txBody>
          <a:bodyPr lIns="130680" tIns="65160" rIns="130680" bIns="65160" anchor="b"/>
          <a:lstStyle/>
          <a:p>
            <a:pPr eaLnBrk="1" hangingPunct="1">
              <a:lnSpc>
                <a:spcPct val="100000"/>
              </a:lnSpc>
              <a:buSzPct val="45000"/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3600" smtClean="0"/>
              <a:t>Example of RR with Time Quantum = 4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768475"/>
            <a:ext cx="9280525" cy="5318125"/>
          </a:xfrm>
        </p:spPr>
        <p:txBody>
          <a:bodyPr lIns="130680" tIns="65160" rIns="130680" bIns="65160"/>
          <a:lstStyle/>
          <a:p>
            <a:pPr marL="487363" indent="-485775" eaLnBrk="1">
              <a:lnSpc>
                <a:spcPct val="90000"/>
              </a:lnSpc>
              <a:spcBef>
                <a:spcPts val="788"/>
              </a:spcBef>
              <a:spcAft>
                <a:spcPct val="0"/>
              </a:spcAft>
              <a:buSzPct val="90000"/>
              <a:tabLst>
                <a:tab pos="487363" algn="l"/>
                <a:tab pos="3170238" algn="ctr"/>
                <a:tab pos="5705475" algn="ctr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2000" smtClean="0"/>
              <a:t>		</a:t>
            </a:r>
            <a:r>
              <a:rPr lang="en-US" altLang="en-US" sz="2000" u="sng" smtClean="0"/>
              <a:t>Process</a:t>
            </a:r>
            <a:r>
              <a:rPr lang="en-US" altLang="en-US" sz="2000" smtClean="0"/>
              <a:t>	</a:t>
            </a:r>
            <a:r>
              <a:rPr lang="en-US" altLang="en-US" sz="2000" u="sng" smtClean="0"/>
              <a:t>Burst Time</a:t>
            </a:r>
          </a:p>
          <a:p>
            <a:pPr marL="487363" indent="-485775" eaLnBrk="1">
              <a:lnSpc>
                <a:spcPct val="90000"/>
              </a:lnSpc>
              <a:spcBef>
                <a:spcPts val="788"/>
              </a:spcBef>
              <a:spcAft>
                <a:spcPct val="0"/>
              </a:spcAft>
              <a:buSzPct val="90000"/>
              <a:tabLst>
                <a:tab pos="487363" algn="l"/>
                <a:tab pos="3170238" algn="ctr"/>
                <a:tab pos="5705475" algn="ctr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2000" i="1" smtClean="0"/>
              <a:t>		 P</a:t>
            </a:r>
            <a:r>
              <a:rPr lang="en-US" altLang="en-US" sz="2000" i="1" baseline="-25000" smtClean="0"/>
              <a:t>1	</a:t>
            </a:r>
            <a:r>
              <a:rPr lang="en-US" altLang="en-US" sz="2000" smtClean="0"/>
              <a:t>24</a:t>
            </a:r>
          </a:p>
          <a:p>
            <a:pPr marL="487363" indent="-485775" eaLnBrk="1">
              <a:lnSpc>
                <a:spcPct val="90000"/>
              </a:lnSpc>
              <a:spcBef>
                <a:spcPts val="788"/>
              </a:spcBef>
              <a:spcAft>
                <a:spcPct val="0"/>
              </a:spcAft>
              <a:buSzPct val="90000"/>
              <a:tabLst>
                <a:tab pos="487363" algn="l"/>
                <a:tab pos="3170238" algn="ctr"/>
                <a:tab pos="5705475" algn="ctr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2000" smtClean="0"/>
              <a:t>		 </a:t>
            </a:r>
            <a:r>
              <a:rPr lang="en-US" altLang="en-US" sz="2000" i="1" smtClean="0"/>
              <a:t>P</a:t>
            </a:r>
            <a:r>
              <a:rPr lang="en-US" altLang="en-US" sz="2000" i="1" baseline="-25000" smtClean="0"/>
              <a:t>2	 </a:t>
            </a:r>
            <a:r>
              <a:rPr lang="en-US" altLang="en-US" sz="2000" smtClean="0"/>
              <a:t>3</a:t>
            </a:r>
          </a:p>
          <a:p>
            <a:pPr marL="487363" indent="-485775" eaLnBrk="1">
              <a:lnSpc>
                <a:spcPct val="90000"/>
              </a:lnSpc>
              <a:spcBef>
                <a:spcPts val="788"/>
              </a:spcBef>
              <a:spcAft>
                <a:spcPct val="0"/>
              </a:spcAft>
              <a:buSzPct val="90000"/>
              <a:tabLst>
                <a:tab pos="487363" algn="l"/>
                <a:tab pos="3170238" algn="ctr"/>
                <a:tab pos="5705475" algn="ctr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2000" smtClean="0"/>
              <a:t>		 </a:t>
            </a:r>
            <a:r>
              <a:rPr lang="en-US" altLang="en-US" sz="2000" i="1" smtClean="0"/>
              <a:t>P</a:t>
            </a:r>
            <a:r>
              <a:rPr lang="en-US" altLang="en-US" sz="2000" i="1" baseline="-25000" smtClean="0"/>
              <a:t>3	</a:t>
            </a:r>
            <a:r>
              <a:rPr lang="en-US" altLang="en-US" sz="2000" smtClean="0"/>
              <a:t>3</a:t>
            </a:r>
          </a:p>
          <a:p>
            <a:pPr marL="487363" indent="-485775" eaLnBrk="1">
              <a:lnSpc>
                <a:spcPct val="90000"/>
              </a:lnSpc>
              <a:spcBef>
                <a:spcPts val="788"/>
              </a:spcBef>
              <a:spcAft>
                <a:spcPct val="0"/>
              </a:spcAft>
              <a:buSzPct val="90000"/>
              <a:tabLst>
                <a:tab pos="487363" algn="l"/>
                <a:tab pos="3170238" algn="ctr"/>
                <a:tab pos="5705475" algn="ctr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2000" smtClean="0"/>
              <a:t>		</a:t>
            </a:r>
          </a:p>
          <a:p>
            <a:pPr marL="487363" indent="-485775" eaLnBrk="1">
              <a:lnSpc>
                <a:spcPct val="90000"/>
              </a:lnSpc>
              <a:spcBef>
                <a:spcPts val="788"/>
              </a:spcBef>
              <a:spcAft>
                <a:spcPct val="0"/>
              </a:spcAft>
              <a:buSzPct val="45000"/>
              <a:buFont typeface="Wingdings" pitchFamily="2" charset="2"/>
              <a:buChar char=""/>
              <a:tabLst>
                <a:tab pos="487363" algn="l"/>
                <a:tab pos="3170238" algn="ctr"/>
                <a:tab pos="5705475" algn="ctr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2000" smtClean="0"/>
              <a:t>The Gantt chart is: </a:t>
            </a:r>
            <a:br>
              <a:rPr lang="en-US" altLang="en-US" sz="2000" smtClean="0"/>
            </a:br>
            <a:r>
              <a:rPr lang="en-US" altLang="en-US" sz="2000" smtClean="0"/>
              <a:t/>
            </a:r>
            <a:br>
              <a:rPr lang="en-US" altLang="en-US" sz="2000" smtClean="0"/>
            </a:br>
            <a:r>
              <a:rPr lang="en-US" altLang="en-US" sz="2000" smtClean="0"/>
              <a:t/>
            </a:r>
            <a:br>
              <a:rPr lang="en-US" altLang="en-US" sz="2000" smtClean="0"/>
            </a:br>
            <a:r>
              <a:rPr lang="en-US" altLang="en-US" sz="2000" smtClean="0"/>
              <a:t/>
            </a:r>
            <a:br>
              <a:rPr lang="en-US" altLang="en-US" sz="2000" smtClean="0"/>
            </a:br>
            <a:r>
              <a:rPr lang="en-US" altLang="en-US" sz="2000" smtClean="0"/>
              <a:t/>
            </a:r>
            <a:br>
              <a:rPr lang="en-US" altLang="en-US" sz="2000" smtClean="0"/>
            </a:br>
            <a:r>
              <a:rPr lang="en-US" altLang="en-US" sz="2000" smtClean="0"/>
              <a:t/>
            </a:r>
            <a:br>
              <a:rPr lang="en-US" altLang="en-US" sz="2000" smtClean="0"/>
            </a:br>
            <a:endParaRPr lang="en-US" altLang="en-US" sz="1800" smtClean="0"/>
          </a:p>
          <a:p>
            <a:pPr marL="487363" indent="-485775" eaLnBrk="1">
              <a:lnSpc>
                <a:spcPct val="90000"/>
              </a:lnSpc>
              <a:spcBef>
                <a:spcPts val="788"/>
              </a:spcBef>
              <a:spcAft>
                <a:spcPct val="0"/>
              </a:spcAft>
              <a:buSzPct val="45000"/>
              <a:buFont typeface="Wingdings" pitchFamily="2" charset="2"/>
              <a:buChar char=""/>
              <a:tabLst>
                <a:tab pos="487363" algn="l"/>
                <a:tab pos="3170238" algn="ctr"/>
                <a:tab pos="5705475" algn="ctr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2000" smtClean="0"/>
              <a:t>Typically, higher average turnaround than SJF, but better </a:t>
            </a:r>
            <a:r>
              <a:rPr lang="en-US" altLang="en-US" sz="2000" b="1" i="1" smtClean="0"/>
              <a:t>response</a:t>
            </a:r>
          </a:p>
          <a:p>
            <a:pPr marL="487363" indent="-485775" eaLnBrk="1">
              <a:lnSpc>
                <a:spcPct val="90000"/>
              </a:lnSpc>
              <a:spcBef>
                <a:spcPts val="788"/>
              </a:spcBef>
              <a:spcAft>
                <a:spcPct val="0"/>
              </a:spcAft>
              <a:buSzPct val="45000"/>
              <a:buFont typeface="Wingdings" pitchFamily="2" charset="2"/>
              <a:buChar char=""/>
              <a:tabLst>
                <a:tab pos="487363" algn="l"/>
                <a:tab pos="3170238" algn="ctr"/>
                <a:tab pos="5705475" algn="ctr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2000" smtClean="0"/>
              <a:t>q should be large compared to context switch time</a:t>
            </a:r>
          </a:p>
          <a:p>
            <a:pPr marL="487363" indent="-485775" eaLnBrk="1">
              <a:lnSpc>
                <a:spcPct val="90000"/>
              </a:lnSpc>
              <a:spcBef>
                <a:spcPts val="788"/>
              </a:spcBef>
              <a:spcAft>
                <a:spcPct val="0"/>
              </a:spcAft>
              <a:buSzPct val="45000"/>
              <a:buFont typeface="Wingdings" pitchFamily="2" charset="2"/>
              <a:buChar char=""/>
              <a:tabLst>
                <a:tab pos="487363" algn="l"/>
                <a:tab pos="3170238" algn="ctr"/>
                <a:tab pos="5705475" algn="ctr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2000" smtClean="0"/>
              <a:t>q usually 10ms to 100ms, context switch &lt; 10 usec</a:t>
            </a:r>
          </a:p>
        </p:txBody>
      </p:sp>
      <p:grpSp>
        <p:nvGrpSpPr>
          <p:cNvPr id="43012" name="Group 4"/>
          <p:cNvGrpSpPr>
            <a:grpSpLocks/>
          </p:cNvGrpSpPr>
          <p:nvPr/>
        </p:nvGrpSpPr>
        <p:grpSpPr bwMode="auto">
          <a:xfrm>
            <a:off x="1220788" y="4365625"/>
            <a:ext cx="5270500" cy="1076325"/>
            <a:chOff x="0" y="0"/>
            <a:chExt cx="3320" cy="678"/>
          </a:xfrm>
        </p:grpSpPr>
        <p:grpSp>
          <p:nvGrpSpPr>
            <p:cNvPr id="43013" name="Group 5"/>
            <p:cNvGrpSpPr>
              <a:grpSpLocks/>
            </p:cNvGrpSpPr>
            <p:nvPr/>
          </p:nvGrpSpPr>
          <p:grpSpPr bwMode="auto">
            <a:xfrm>
              <a:off x="98" y="0"/>
              <a:ext cx="3132" cy="422"/>
              <a:chOff x="0" y="0"/>
              <a:chExt cx="3132" cy="422"/>
            </a:xfrm>
          </p:grpSpPr>
          <p:sp>
            <p:nvSpPr>
              <p:cNvPr id="43023" name="Rectangle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91" cy="422"/>
              </a:xfrm>
              <a:prstGeom prst="rect">
                <a:avLst/>
              </a:prstGeom>
              <a:solidFill>
                <a:srgbClr val="FFFFFF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 eaLnBrk="0"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pitchFamily="34" charset="0"/>
                    <a:ea typeface="DejaVu Sans" charset="0"/>
                    <a:cs typeface="DejaVu Sans" charset="0"/>
                  </a:defRPr>
                </a:lvl1pPr>
                <a:lvl2pPr eaLnBrk="0"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pitchFamily="34" charset="0"/>
                    <a:ea typeface="DejaVu Sans" charset="0"/>
                    <a:cs typeface="DejaVu Sans" charset="0"/>
                  </a:defRPr>
                </a:lvl2pPr>
                <a:lvl3pPr eaLnBrk="0"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pitchFamily="34" charset="0"/>
                    <a:ea typeface="DejaVu Sans" charset="0"/>
                    <a:cs typeface="DejaVu Sans" charset="0"/>
                  </a:defRPr>
                </a:lvl3pPr>
                <a:lvl4pPr eaLnBrk="0"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pitchFamily="34" charset="0"/>
                    <a:ea typeface="DejaVu Sans" charset="0"/>
                    <a:cs typeface="DejaVu Sans" charset="0"/>
                  </a:defRPr>
                </a:lvl4pPr>
                <a:lvl5pPr eaLnBrk="0"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pitchFamily="34" charset="0"/>
                    <a:ea typeface="DejaVu Sans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Times New Roman" pitchFamily="18" charset="0"/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pitchFamily="34" charset="0"/>
                    <a:ea typeface="DejaVu Sans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Times New Roman" pitchFamily="18" charset="0"/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pitchFamily="34" charset="0"/>
                    <a:ea typeface="DejaVu Sans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Times New Roman" pitchFamily="18" charset="0"/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pitchFamily="34" charset="0"/>
                    <a:ea typeface="DejaVu Sans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Times New Roman" pitchFamily="18" charset="0"/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pitchFamily="34" charset="0"/>
                    <a:ea typeface="DejaVu Sans" charset="0"/>
                    <a:cs typeface="DejaVu Sans" charset="0"/>
                  </a:defRPr>
                </a:lvl9pPr>
              </a:lstStyle>
              <a:p>
                <a:pPr algn="ctr" eaLnBrk="1">
                  <a:lnSpc>
                    <a:spcPct val="100000"/>
                  </a:lnSpc>
                </a:pPr>
                <a:r>
                  <a:rPr lang="en-US" altLang="en-US"/>
                  <a:t>P</a:t>
                </a:r>
                <a:r>
                  <a:rPr lang="en-US" altLang="en-US" baseline="-25000"/>
                  <a:t>1</a:t>
                </a:r>
              </a:p>
            </p:txBody>
          </p:sp>
          <p:sp>
            <p:nvSpPr>
              <p:cNvPr id="43024" name="Rectangle 7"/>
              <p:cNvSpPr>
                <a:spLocks noChangeArrowheads="1"/>
              </p:cNvSpPr>
              <p:nvPr/>
            </p:nvSpPr>
            <p:spPr bwMode="auto">
              <a:xfrm>
                <a:off x="391" y="0"/>
                <a:ext cx="391" cy="422"/>
              </a:xfrm>
              <a:prstGeom prst="rect">
                <a:avLst/>
              </a:prstGeom>
              <a:solidFill>
                <a:srgbClr val="FFFFFF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 eaLnBrk="0"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pitchFamily="34" charset="0"/>
                    <a:ea typeface="DejaVu Sans" charset="0"/>
                    <a:cs typeface="DejaVu Sans" charset="0"/>
                  </a:defRPr>
                </a:lvl1pPr>
                <a:lvl2pPr eaLnBrk="0"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pitchFamily="34" charset="0"/>
                    <a:ea typeface="DejaVu Sans" charset="0"/>
                    <a:cs typeface="DejaVu Sans" charset="0"/>
                  </a:defRPr>
                </a:lvl2pPr>
                <a:lvl3pPr eaLnBrk="0"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pitchFamily="34" charset="0"/>
                    <a:ea typeface="DejaVu Sans" charset="0"/>
                    <a:cs typeface="DejaVu Sans" charset="0"/>
                  </a:defRPr>
                </a:lvl3pPr>
                <a:lvl4pPr eaLnBrk="0"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pitchFamily="34" charset="0"/>
                    <a:ea typeface="DejaVu Sans" charset="0"/>
                    <a:cs typeface="DejaVu Sans" charset="0"/>
                  </a:defRPr>
                </a:lvl4pPr>
                <a:lvl5pPr eaLnBrk="0"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pitchFamily="34" charset="0"/>
                    <a:ea typeface="DejaVu Sans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Times New Roman" pitchFamily="18" charset="0"/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pitchFamily="34" charset="0"/>
                    <a:ea typeface="DejaVu Sans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Times New Roman" pitchFamily="18" charset="0"/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pitchFamily="34" charset="0"/>
                    <a:ea typeface="DejaVu Sans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Times New Roman" pitchFamily="18" charset="0"/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pitchFamily="34" charset="0"/>
                    <a:ea typeface="DejaVu Sans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Times New Roman" pitchFamily="18" charset="0"/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pitchFamily="34" charset="0"/>
                    <a:ea typeface="DejaVu Sans" charset="0"/>
                    <a:cs typeface="DejaVu Sans" charset="0"/>
                  </a:defRPr>
                </a:lvl9pPr>
              </a:lstStyle>
              <a:p>
                <a:pPr algn="ctr" eaLnBrk="1">
                  <a:lnSpc>
                    <a:spcPct val="100000"/>
                  </a:lnSpc>
                </a:pPr>
                <a:r>
                  <a:rPr lang="en-US" altLang="en-US"/>
                  <a:t>P</a:t>
                </a:r>
                <a:r>
                  <a:rPr lang="en-US" altLang="en-US" baseline="-25000"/>
                  <a:t>2</a:t>
                </a:r>
              </a:p>
            </p:txBody>
          </p:sp>
          <p:sp>
            <p:nvSpPr>
              <p:cNvPr id="43025" name="Rectangle 8"/>
              <p:cNvSpPr>
                <a:spLocks noChangeArrowheads="1"/>
              </p:cNvSpPr>
              <p:nvPr/>
            </p:nvSpPr>
            <p:spPr bwMode="auto">
              <a:xfrm>
                <a:off x="783" y="0"/>
                <a:ext cx="391" cy="422"/>
              </a:xfrm>
              <a:prstGeom prst="rect">
                <a:avLst/>
              </a:prstGeom>
              <a:solidFill>
                <a:srgbClr val="FFFFFF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 eaLnBrk="0"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pitchFamily="34" charset="0"/>
                    <a:ea typeface="DejaVu Sans" charset="0"/>
                    <a:cs typeface="DejaVu Sans" charset="0"/>
                  </a:defRPr>
                </a:lvl1pPr>
                <a:lvl2pPr eaLnBrk="0"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pitchFamily="34" charset="0"/>
                    <a:ea typeface="DejaVu Sans" charset="0"/>
                    <a:cs typeface="DejaVu Sans" charset="0"/>
                  </a:defRPr>
                </a:lvl2pPr>
                <a:lvl3pPr eaLnBrk="0"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pitchFamily="34" charset="0"/>
                    <a:ea typeface="DejaVu Sans" charset="0"/>
                    <a:cs typeface="DejaVu Sans" charset="0"/>
                  </a:defRPr>
                </a:lvl3pPr>
                <a:lvl4pPr eaLnBrk="0"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pitchFamily="34" charset="0"/>
                    <a:ea typeface="DejaVu Sans" charset="0"/>
                    <a:cs typeface="DejaVu Sans" charset="0"/>
                  </a:defRPr>
                </a:lvl4pPr>
                <a:lvl5pPr eaLnBrk="0"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pitchFamily="34" charset="0"/>
                    <a:ea typeface="DejaVu Sans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Times New Roman" pitchFamily="18" charset="0"/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pitchFamily="34" charset="0"/>
                    <a:ea typeface="DejaVu Sans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Times New Roman" pitchFamily="18" charset="0"/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pitchFamily="34" charset="0"/>
                    <a:ea typeface="DejaVu Sans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Times New Roman" pitchFamily="18" charset="0"/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pitchFamily="34" charset="0"/>
                    <a:ea typeface="DejaVu Sans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Times New Roman" pitchFamily="18" charset="0"/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pitchFamily="34" charset="0"/>
                    <a:ea typeface="DejaVu Sans" charset="0"/>
                    <a:cs typeface="DejaVu Sans" charset="0"/>
                  </a:defRPr>
                </a:lvl9pPr>
              </a:lstStyle>
              <a:p>
                <a:pPr algn="ctr" eaLnBrk="1">
                  <a:lnSpc>
                    <a:spcPct val="100000"/>
                  </a:lnSpc>
                </a:pPr>
                <a:r>
                  <a:rPr lang="en-US" altLang="en-US"/>
                  <a:t>P</a:t>
                </a:r>
                <a:r>
                  <a:rPr lang="en-US" altLang="en-US" baseline="-25000"/>
                  <a:t>3</a:t>
                </a:r>
              </a:p>
            </p:txBody>
          </p:sp>
          <p:sp>
            <p:nvSpPr>
              <p:cNvPr id="43026" name="Rectangle 9"/>
              <p:cNvSpPr>
                <a:spLocks noChangeArrowheads="1"/>
              </p:cNvSpPr>
              <p:nvPr/>
            </p:nvSpPr>
            <p:spPr bwMode="auto">
              <a:xfrm>
                <a:off x="1175" y="0"/>
                <a:ext cx="391" cy="422"/>
              </a:xfrm>
              <a:prstGeom prst="rect">
                <a:avLst/>
              </a:prstGeom>
              <a:solidFill>
                <a:srgbClr val="FFFFFF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 eaLnBrk="0"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pitchFamily="34" charset="0"/>
                    <a:ea typeface="DejaVu Sans" charset="0"/>
                    <a:cs typeface="DejaVu Sans" charset="0"/>
                  </a:defRPr>
                </a:lvl1pPr>
                <a:lvl2pPr eaLnBrk="0"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pitchFamily="34" charset="0"/>
                    <a:ea typeface="DejaVu Sans" charset="0"/>
                    <a:cs typeface="DejaVu Sans" charset="0"/>
                  </a:defRPr>
                </a:lvl2pPr>
                <a:lvl3pPr eaLnBrk="0"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pitchFamily="34" charset="0"/>
                    <a:ea typeface="DejaVu Sans" charset="0"/>
                    <a:cs typeface="DejaVu Sans" charset="0"/>
                  </a:defRPr>
                </a:lvl3pPr>
                <a:lvl4pPr eaLnBrk="0"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pitchFamily="34" charset="0"/>
                    <a:ea typeface="DejaVu Sans" charset="0"/>
                    <a:cs typeface="DejaVu Sans" charset="0"/>
                  </a:defRPr>
                </a:lvl4pPr>
                <a:lvl5pPr eaLnBrk="0"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pitchFamily="34" charset="0"/>
                    <a:ea typeface="DejaVu Sans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Times New Roman" pitchFamily="18" charset="0"/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pitchFamily="34" charset="0"/>
                    <a:ea typeface="DejaVu Sans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Times New Roman" pitchFamily="18" charset="0"/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pitchFamily="34" charset="0"/>
                    <a:ea typeface="DejaVu Sans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Times New Roman" pitchFamily="18" charset="0"/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pitchFamily="34" charset="0"/>
                    <a:ea typeface="DejaVu Sans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Times New Roman" pitchFamily="18" charset="0"/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pitchFamily="34" charset="0"/>
                    <a:ea typeface="DejaVu Sans" charset="0"/>
                    <a:cs typeface="DejaVu Sans" charset="0"/>
                  </a:defRPr>
                </a:lvl9pPr>
              </a:lstStyle>
              <a:p>
                <a:pPr algn="ctr" eaLnBrk="1">
                  <a:lnSpc>
                    <a:spcPct val="100000"/>
                  </a:lnSpc>
                </a:pPr>
                <a:r>
                  <a:rPr lang="en-US" altLang="en-US"/>
                  <a:t>P</a:t>
                </a:r>
                <a:r>
                  <a:rPr lang="en-US" altLang="en-US" baseline="-25000"/>
                  <a:t>1</a:t>
                </a:r>
              </a:p>
            </p:txBody>
          </p:sp>
          <p:sp>
            <p:nvSpPr>
              <p:cNvPr id="43027" name="Rectangle 10"/>
              <p:cNvSpPr>
                <a:spLocks noChangeArrowheads="1"/>
              </p:cNvSpPr>
              <p:nvPr/>
            </p:nvSpPr>
            <p:spPr bwMode="auto">
              <a:xfrm>
                <a:off x="1566" y="0"/>
                <a:ext cx="391" cy="422"/>
              </a:xfrm>
              <a:prstGeom prst="rect">
                <a:avLst/>
              </a:prstGeom>
              <a:solidFill>
                <a:srgbClr val="FFFFFF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 eaLnBrk="0"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pitchFamily="34" charset="0"/>
                    <a:ea typeface="DejaVu Sans" charset="0"/>
                    <a:cs typeface="DejaVu Sans" charset="0"/>
                  </a:defRPr>
                </a:lvl1pPr>
                <a:lvl2pPr eaLnBrk="0"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pitchFamily="34" charset="0"/>
                    <a:ea typeface="DejaVu Sans" charset="0"/>
                    <a:cs typeface="DejaVu Sans" charset="0"/>
                  </a:defRPr>
                </a:lvl2pPr>
                <a:lvl3pPr eaLnBrk="0"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pitchFamily="34" charset="0"/>
                    <a:ea typeface="DejaVu Sans" charset="0"/>
                    <a:cs typeface="DejaVu Sans" charset="0"/>
                  </a:defRPr>
                </a:lvl3pPr>
                <a:lvl4pPr eaLnBrk="0"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pitchFamily="34" charset="0"/>
                    <a:ea typeface="DejaVu Sans" charset="0"/>
                    <a:cs typeface="DejaVu Sans" charset="0"/>
                  </a:defRPr>
                </a:lvl4pPr>
                <a:lvl5pPr eaLnBrk="0"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pitchFamily="34" charset="0"/>
                    <a:ea typeface="DejaVu Sans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Times New Roman" pitchFamily="18" charset="0"/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pitchFamily="34" charset="0"/>
                    <a:ea typeface="DejaVu Sans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Times New Roman" pitchFamily="18" charset="0"/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pitchFamily="34" charset="0"/>
                    <a:ea typeface="DejaVu Sans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Times New Roman" pitchFamily="18" charset="0"/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pitchFamily="34" charset="0"/>
                    <a:ea typeface="DejaVu Sans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Times New Roman" pitchFamily="18" charset="0"/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pitchFamily="34" charset="0"/>
                    <a:ea typeface="DejaVu Sans" charset="0"/>
                    <a:cs typeface="DejaVu Sans" charset="0"/>
                  </a:defRPr>
                </a:lvl9pPr>
              </a:lstStyle>
              <a:p>
                <a:pPr algn="ctr" eaLnBrk="1">
                  <a:lnSpc>
                    <a:spcPct val="100000"/>
                  </a:lnSpc>
                </a:pPr>
                <a:r>
                  <a:rPr lang="en-US" altLang="en-US"/>
                  <a:t>P</a:t>
                </a:r>
                <a:r>
                  <a:rPr lang="en-US" altLang="en-US" baseline="-25000"/>
                  <a:t>1</a:t>
                </a:r>
              </a:p>
            </p:txBody>
          </p:sp>
          <p:sp>
            <p:nvSpPr>
              <p:cNvPr id="43028" name="Rectangle 11"/>
              <p:cNvSpPr>
                <a:spLocks noChangeArrowheads="1"/>
              </p:cNvSpPr>
              <p:nvPr/>
            </p:nvSpPr>
            <p:spPr bwMode="auto">
              <a:xfrm>
                <a:off x="1958" y="0"/>
                <a:ext cx="391" cy="422"/>
              </a:xfrm>
              <a:prstGeom prst="rect">
                <a:avLst/>
              </a:prstGeom>
              <a:solidFill>
                <a:srgbClr val="FFFFFF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 eaLnBrk="0"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pitchFamily="34" charset="0"/>
                    <a:ea typeface="DejaVu Sans" charset="0"/>
                    <a:cs typeface="DejaVu Sans" charset="0"/>
                  </a:defRPr>
                </a:lvl1pPr>
                <a:lvl2pPr eaLnBrk="0"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pitchFamily="34" charset="0"/>
                    <a:ea typeface="DejaVu Sans" charset="0"/>
                    <a:cs typeface="DejaVu Sans" charset="0"/>
                  </a:defRPr>
                </a:lvl2pPr>
                <a:lvl3pPr eaLnBrk="0"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pitchFamily="34" charset="0"/>
                    <a:ea typeface="DejaVu Sans" charset="0"/>
                    <a:cs typeface="DejaVu Sans" charset="0"/>
                  </a:defRPr>
                </a:lvl3pPr>
                <a:lvl4pPr eaLnBrk="0"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pitchFamily="34" charset="0"/>
                    <a:ea typeface="DejaVu Sans" charset="0"/>
                    <a:cs typeface="DejaVu Sans" charset="0"/>
                  </a:defRPr>
                </a:lvl4pPr>
                <a:lvl5pPr eaLnBrk="0"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pitchFamily="34" charset="0"/>
                    <a:ea typeface="DejaVu Sans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Times New Roman" pitchFamily="18" charset="0"/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pitchFamily="34" charset="0"/>
                    <a:ea typeface="DejaVu Sans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Times New Roman" pitchFamily="18" charset="0"/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pitchFamily="34" charset="0"/>
                    <a:ea typeface="DejaVu Sans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Times New Roman" pitchFamily="18" charset="0"/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pitchFamily="34" charset="0"/>
                    <a:ea typeface="DejaVu Sans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Times New Roman" pitchFamily="18" charset="0"/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pitchFamily="34" charset="0"/>
                    <a:ea typeface="DejaVu Sans" charset="0"/>
                    <a:cs typeface="DejaVu Sans" charset="0"/>
                  </a:defRPr>
                </a:lvl9pPr>
              </a:lstStyle>
              <a:p>
                <a:pPr algn="ctr" eaLnBrk="1">
                  <a:lnSpc>
                    <a:spcPct val="100000"/>
                  </a:lnSpc>
                </a:pPr>
                <a:r>
                  <a:rPr lang="en-US" altLang="en-US"/>
                  <a:t>P</a:t>
                </a:r>
                <a:r>
                  <a:rPr lang="en-US" altLang="en-US" baseline="-25000"/>
                  <a:t>1</a:t>
                </a:r>
              </a:p>
            </p:txBody>
          </p:sp>
          <p:sp>
            <p:nvSpPr>
              <p:cNvPr id="43029" name="Rectangle 12"/>
              <p:cNvSpPr>
                <a:spLocks noChangeArrowheads="1"/>
              </p:cNvSpPr>
              <p:nvPr/>
            </p:nvSpPr>
            <p:spPr bwMode="auto">
              <a:xfrm>
                <a:off x="2350" y="0"/>
                <a:ext cx="391" cy="422"/>
              </a:xfrm>
              <a:prstGeom prst="rect">
                <a:avLst/>
              </a:prstGeom>
              <a:solidFill>
                <a:srgbClr val="FFFFFF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 eaLnBrk="0"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pitchFamily="34" charset="0"/>
                    <a:ea typeface="DejaVu Sans" charset="0"/>
                    <a:cs typeface="DejaVu Sans" charset="0"/>
                  </a:defRPr>
                </a:lvl1pPr>
                <a:lvl2pPr eaLnBrk="0"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pitchFamily="34" charset="0"/>
                    <a:ea typeface="DejaVu Sans" charset="0"/>
                    <a:cs typeface="DejaVu Sans" charset="0"/>
                  </a:defRPr>
                </a:lvl2pPr>
                <a:lvl3pPr eaLnBrk="0"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pitchFamily="34" charset="0"/>
                    <a:ea typeface="DejaVu Sans" charset="0"/>
                    <a:cs typeface="DejaVu Sans" charset="0"/>
                  </a:defRPr>
                </a:lvl3pPr>
                <a:lvl4pPr eaLnBrk="0"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pitchFamily="34" charset="0"/>
                    <a:ea typeface="DejaVu Sans" charset="0"/>
                    <a:cs typeface="DejaVu Sans" charset="0"/>
                  </a:defRPr>
                </a:lvl4pPr>
                <a:lvl5pPr eaLnBrk="0"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pitchFamily="34" charset="0"/>
                    <a:ea typeface="DejaVu Sans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Times New Roman" pitchFamily="18" charset="0"/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pitchFamily="34" charset="0"/>
                    <a:ea typeface="DejaVu Sans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Times New Roman" pitchFamily="18" charset="0"/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pitchFamily="34" charset="0"/>
                    <a:ea typeface="DejaVu Sans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Times New Roman" pitchFamily="18" charset="0"/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pitchFamily="34" charset="0"/>
                    <a:ea typeface="DejaVu Sans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Times New Roman" pitchFamily="18" charset="0"/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pitchFamily="34" charset="0"/>
                    <a:ea typeface="DejaVu Sans" charset="0"/>
                    <a:cs typeface="DejaVu Sans" charset="0"/>
                  </a:defRPr>
                </a:lvl9pPr>
              </a:lstStyle>
              <a:p>
                <a:pPr algn="ctr" eaLnBrk="1">
                  <a:lnSpc>
                    <a:spcPct val="100000"/>
                  </a:lnSpc>
                </a:pPr>
                <a:r>
                  <a:rPr lang="en-US" altLang="en-US"/>
                  <a:t>P</a:t>
                </a:r>
                <a:r>
                  <a:rPr lang="en-US" altLang="en-US" baseline="-25000"/>
                  <a:t>1</a:t>
                </a:r>
              </a:p>
            </p:txBody>
          </p:sp>
          <p:sp>
            <p:nvSpPr>
              <p:cNvPr id="43030" name="Rectangle 13"/>
              <p:cNvSpPr>
                <a:spLocks noChangeArrowheads="1"/>
              </p:cNvSpPr>
              <p:nvPr/>
            </p:nvSpPr>
            <p:spPr bwMode="auto">
              <a:xfrm>
                <a:off x="2741" y="0"/>
                <a:ext cx="391" cy="422"/>
              </a:xfrm>
              <a:prstGeom prst="rect">
                <a:avLst/>
              </a:prstGeom>
              <a:solidFill>
                <a:srgbClr val="FFFFFF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 eaLnBrk="0"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pitchFamily="34" charset="0"/>
                    <a:ea typeface="DejaVu Sans" charset="0"/>
                    <a:cs typeface="DejaVu Sans" charset="0"/>
                  </a:defRPr>
                </a:lvl1pPr>
                <a:lvl2pPr eaLnBrk="0"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pitchFamily="34" charset="0"/>
                    <a:ea typeface="DejaVu Sans" charset="0"/>
                    <a:cs typeface="DejaVu Sans" charset="0"/>
                  </a:defRPr>
                </a:lvl2pPr>
                <a:lvl3pPr eaLnBrk="0"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pitchFamily="34" charset="0"/>
                    <a:ea typeface="DejaVu Sans" charset="0"/>
                    <a:cs typeface="DejaVu Sans" charset="0"/>
                  </a:defRPr>
                </a:lvl3pPr>
                <a:lvl4pPr eaLnBrk="0"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pitchFamily="34" charset="0"/>
                    <a:ea typeface="DejaVu Sans" charset="0"/>
                    <a:cs typeface="DejaVu Sans" charset="0"/>
                  </a:defRPr>
                </a:lvl4pPr>
                <a:lvl5pPr eaLnBrk="0"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pitchFamily="34" charset="0"/>
                    <a:ea typeface="DejaVu Sans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Times New Roman" pitchFamily="18" charset="0"/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pitchFamily="34" charset="0"/>
                    <a:ea typeface="DejaVu Sans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Times New Roman" pitchFamily="18" charset="0"/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pitchFamily="34" charset="0"/>
                    <a:ea typeface="DejaVu Sans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Times New Roman" pitchFamily="18" charset="0"/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pitchFamily="34" charset="0"/>
                    <a:ea typeface="DejaVu Sans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Times New Roman" pitchFamily="18" charset="0"/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pitchFamily="34" charset="0"/>
                    <a:ea typeface="DejaVu Sans" charset="0"/>
                    <a:cs typeface="DejaVu Sans" charset="0"/>
                  </a:defRPr>
                </a:lvl9pPr>
              </a:lstStyle>
              <a:p>
                <a:pPr algn="ctr" eaLnBrk="1">
                  <a:lnSpc>
                    <a:spcPct val="100000"/>
                  </a:lnSpc>
                </a:pPr>
                <a:r>
                  <a:rPr lang="en-US" altLang="en-US"/>
                  <a:t>P</a:t>
                </a:r>
                <a:r>
                  <a:rPr lang="en-US" altLang="en-US" baseline="-25000"/>
                  <a:t>1</a:t>
                </a:r>
              </a:p>
            </p:txBody>
          </p:sp>
        </p:grpSp>
        <p:sp>
          <p:nvSpPr>
            <p:cNvPr id="43014" name="Text Box 14"/>
            <p:cNvSpPr txBox="1">
              <a:spLocks noChangeArrowheads="1"/>
            </p:cNvSpPr>
            <p:nvPr/>
          </p:nvSpPr>
          <p:spPr bwMode="auto">
            <a:xfrm>
              <a:off x="0" y="430"/>
              <a:ext cx="197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1188"/>
                </a:spcBef>
              </a:pPr>
              <a:r>
                <a:rPr lang="en-US" altLang="en-US" sz="1900"/>
                <a:t>0</a:t>
              </a:r>
            </a:p>
          </p:txBody>
        </p:sp>
        <p:sp>
          <p:nvSpPr>
            <p:cNvPr id="43015" name="Text Box 15"/>
            <p:cNvSpPr txBox="1">
              <a:spLocks noChangeArrowheads="1"/>
            </p:cNvSpPr>
            <p:nvPr/>
          </p:nvSpPr>
          <p:spPr bwMode="auto">
            <a:xfrm>
              <a:off x="356" y="437"/>
              <a:ext cx="216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1188"/>
                </a:spcBef>
              </a:pPr>
              <a:r>
                <a:rPr lang="en-US" altLang="en-US" sz="1900"/>
                <a:t>4</a:t>
              </a:r>
            </a:p>
          </p:txBody>
        </p:sp>
        <p:sp>
          <p:nvSpPr>
            <p:cNvPr id="43016" name="Text Box 16"/>
            <p:cNvSpPr txBox="1">
              <a:spLocks noChangeArrowheads="1"/>
            </p:cNvSpPr>
            <p:nvPr/>
          </p:nvSpPr>
          <p:spPr bwMode="auto">
            <a:xfrm>
              <a:off x="788" y="437"/>
              <a:ext cx="197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1188"/>
                </a:spcBef>
              </a:pPr>
              <a:r>
                <a:rPr lang="en-US" altLang="en-US" sz="1900"/>
                <a:t>7</a:t>
              </a:r>
            </a:p>
          </p:txBody>
        </p:sp>
        <p:sp>
          <p:nvSpPr>
            <p:cNvPr id="43017" name="Text Box 17"/>
            <p:cNvSpPr txBox="1">
              <a:spLocks noChangeArrowheads="1"/>
            </p:cNvSpPr>
            <p:nvPr/>
          </p:nvSpPr>
          <p:spPr bwMode="auto">
            <a:xfrm>
              <a:off x="1119" y="431"/>
              <a:ext cx="282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1188"/>
                </a:spcBef>
              </a:pPr>
              <a:r>
                <a:rPr lang="en-US" altLang="en-US" sz="1900"/>
                <a:t>10</a:t>
              </a:r>
            </a:p>
          </p:txBody>
        </p:sp>
        <p:sp>
          <p:nvSpPr>
            <p:cNvPr id="43018" name="Text Box 18"/>
            <p:cNvSpPr txBox="1">
              <a:spLocks noChangeArrowheads="1"/>
            </p:cNvSpPr>
            <p:nvPr/>
          </p:nvSpPr>
          <p:spPr bwMode="auto">
            <a:xfrm>
              <a:off x="1547" y="431"/>
              <a:ext cx="282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1188"/>
                </a:spcBef>
              </a:pPr>
              <a:r>
                <a:rPr lang="en-US" altLang="en-US" sz="1900"/>
                <a:t>14</a:t>
              </a:r>
            </a:p>
          </p:txBody>
        </p:sp>
        <p:sp>
          <p:nvSpPr>
            <p:cNvPr id="43019" name="Text Box 19"/>
            <p:cNvSpPr txBox="1">
              <a:spLocks noChangeArrowheads="1"/>
            </p:cNvSpPr>
            <p:nvPr/>
          </p:nvSpPr>
          <p:spPr bwMode="auto">
            <a:xfrm>
              <a:off x="1918" y="431"/>
              <a:ext cx="282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1188"/>
                </a:spcBef>
              </a:pPr>
              <a:r>
                <a:rPr lang="en-US" altLang="en-US" sz="1900"/>
                <a:t>18</a:t>
              </a:r>
            </a:p>
          </p:txBody>
        </p:sp>
        <p:sp>
          <p:nvSpPr>
            <p:cNvPr id="43020" name="Text Box 20"/>
            <p:cNvSpPr txBox="1">
              <a:spLocks noChangeArrowheads="1"/>
            </p:cNvSpPr>
            <p:nvPr/>
          </p:nvSpPr>
          <p:spPr bwMode="auto">
            <a:xfrm>
              <a:off x="2244" y="431"/>
              <a:ext cx="282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1188"/>
                </a:spcBef>
              </a:pPr>
              <a:r>
                <a:rPr lang="en-US" altLang="en-US" sz="1900"/>
                <a:t>22</a:t>
              </a:r>
            </a:p>
          </p:txBody>
        </p:sp>
        <p:sp>
          <p:nvSpPr>
            <p:cNvPr id="43021" name="Text Box 21"/>
            <p:cNvSpPr txBox="1">
              <a:spLocks noChangeArrowheads="1"/>
            </p:cNvSpPr>
            <p:nvPr/>
          </p:nvSpPr>
          <p:spPr bwMode="auto">
            <a:xfrm>
              <a:off x="2667" y="431"/>
              <a:ext cx="282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1188"/>
                </a:spcBef>
              </a:pPr>
              <a:r>
                <a:rPr lang="en-US" altLang="en-US" sz="1900"/>
                <a:t>26</a:t>
              </a:r>
            </a:p>
          </p:txBody>
        </p:sp>
        <p:sp>
          <p:nvSpPr>
            <p:cNvPr id="43022" name="Text Box 22"/>
            <p:cNvSpPr txBox="1">
              <a:spLocks noChangeArrowheads="1"/>
            </p:cNvSpPr>
            <p:nvPr/>
          </p:nvSpPr>
          <p:spPr bwMode="auto">
            <a:xfrm>
              <a:off x="3038" y="431"/>
              <a:ext cx="282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1188"/>
                </a:spcBef>
              </a:pPr>
              <a:r>
                <a:rPr lang="en-US" altLang="en-US" sz="1900"/>
                <a:t>30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04788" y="571500"/>
            <a:ext cx="8847137" cy="760413"/>
          </a:xfrm>
        </p:spPr>
        <p:txBody>
          <a:bodyPr lIns="130680" tIns="65160" rIns="130680" bIns="65160" anchor="b"/>
          <a:lstStyle/>
          <a:p>
            <a:pPr eaLnBrk="1" hangingPunct="1">
              <a:lnSpc>
                <a:spcPct val="100000"/>
              </a:lnSpc>
              <a:buSzPct val="45000"/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3600" smtClean="0"/>
              <a:t>Time Quantum and Context Switch Time</a:t>
            </a:r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0" y="2363788"/>
            <a:ext cx="9280525" cy="412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04788" y="571500"/>
            <a:ext cx="8847137" cy="760413"/>
          </a:xfrm>
        </p:spPr>
        <p:txBody>
          <a:bodyPr lIns="130680" tIns="65160" rIns="130680" bIns="65160" anchor="b"/>
          <a:lstStyle/>
          <a:p>
            <a:pPr eaLnBrk="1" hangingPunct="1">
              <a:lnSpc>
                <a:spcPct val="100000"/>
              </a:lnSpc>
              <a:buSzPct val="45000"/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2800" smtClean="0"/>
              <a:t>Turnaround Time Varies With The Time Quantum</a:t>
            </a:r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813" y="1768475"/>
            <a:ext cx="6454775" cy="531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6545263" y="4127500"/>
            <a:ext cx="2549525" cy="998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30680" tIns="65160" rIns="130680" bIns="65160">
            <a:spAutoFit/>
          </a:bodyPr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itchFamily="34" charset="0"/>
                <a:ea typeface="DejaVu Sans" charset="0"/>
                <a:cs typeface="DejaVu Sans" charset="0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itchFamily="34" charset="0"/>
                <a:ea typeface="DejaVu Sans" charset="0"/>
                <a:cs typeface="DejaVu Sans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itchFamily="34" charset="0"/>
                <a:ea typeface="DejaVu Sans" charset="0"/>
                <a:cs typeface="DejaVu Sans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itchFamily="34" charset="0"/>
                <a:ea typeface="DejaVu Sans" charset="0"/>
                <a:cs typeface="DejaVu Sans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itchFamily="34" charset="0"/>
                <a:ea typeface="DejaVu Sans" charset="0"/>
                <a:cs typeface="DejaVu Sans" charset="0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en-US" altLang="en-US" sz="1900"/>
              <a:t>80% of CPU bursts should be shorter than q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204788" y="571500"/>
            <a:ext cx="8847137" cy="760413"/>
          </a:xfrm>
        </p:spPr>
        <p:txBody>
          <a:bodyPr lIns="130680" tIns="65160" rIns="130680" bIns="65160" anchor="b"/>
          <a:lstStyle/>
          <a:p>
            <a:pPr eaLnBrk="1" hangingPunct="1">
              <a:lnSpc>
                <a:spcPct val="100000"/>
              </a:lnSpc>
              <a:buSzPct val="45000"/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mtClean="0"/>
              <a:t>Multilevel Queue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768475"/>
            <a:ext cx="9280525" cy="5318125"/>
          </a:xfrm>
        </p:spPr>
        <p:txBody>
          <a:bodyPr lIns="130680" tIns="65160" rIns="130680" bIns="65160"/>
          <a:lstStyle/>
          <a:p>
            <a:pPr marL="431800" indent="-323850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4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800" smtClean="0"/>
              <a:t>Ready queue is partitioned into separate queues, eg:</a:t>
            </a:r>
          </a:p>
          <a:p>
            <a:pPr marL="863600" lvl="1" indent="-323850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75000"/>
              <a:buFont typeface="Symbol" pitchFamily="18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600" b="1" smtClean="0">
                <a:solidFill>
                  <a:srgbClr val="3366FF"/>
                </a:solidFill>
                <a:ea typeface="MS PGothic" pitchFamily="34" charset="-128"/>
              </a:rPr>
              <a:t>foreground</a:t>
            </a:r>
            <a:r>
              <a:rPr lang="en-US" altLang="en-US" sz="1600" smtClean="0"/>
              <a:t> (interactive)</a:t>
            </a:r>
          </a:p>
          <a:p>
            <a:pPr marL="863600" lvl="1" indent="-323850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75000"/>
              <a:buFont typeface="Symbol" pitchFamily="18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600" b="1" smtClean="0">
                <a:solidFill>
                  <a:srgbClr val="3366FF"/>
                </a:solidFill>
                <a:ea typeface="MS PGothic" pitchFamily="34" charset="-128"/>
              </a:rPr>
              <a:t>background</a:t>
            </a:r>
            <a:r>
              <a:rPr lang="en-US" altLang="en-US" sz="1600" smtClean="0"/>
              <a:t> (batch)</a:t>
            </a:r>
          </a:p>
          <a:p>
            <a:pPr marL="431800" indent="-323850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4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800" smtClean="0"/>
              <a:t>Process permanently in a given queue</a:t>
            </a:r>
          </a:p>
          <a:p>
            <a:pPr marL="863600" lvl="1" indent="-323850" eaLnBrk="1">
              <a:lnSpc>
                <a:spcPct val="100000"/>
              </a:lnSpc>
              <a:spcBef>
                <a:spcPts val="475"/>
              </a:spcBef>
              <a:spcAft>
                <a:spcPct val="0"/>
              </a:spcAft>
              <a:buSzPct val="75000"/>
              <a:buFont typeface="Symbol" pitchFamily="18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600" smtClean="0"/>
          </a:p>
          <a:p>
            <a:pPr marL="431800" indent="-323850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4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800" smtClean="0"/>
              <a:t>Each queue has its own scheduling algorithm:</a:t>
            </a:r>
          </a:p>
          <a:p>
            <a:pPr marL="863600" lvl="1" indent="-323850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75000"/>
              <a:buFont typeface="Symbol" pitchFamily="18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600" smtClean="0"/>
              <a:t>foreground – RR</a:t>
            </a:r>
          </a:p>
          <a:p>
            <a:pPr marL="863600" lvl="1" indent="-323850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75000"/>
              <a:buFont typeface="Symbol" pitchFamily="18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600" smtClean="0"/>
              <a:t>background – FCFS</a:t>
            </a:r>
          </a:p>
          <a:p>
            <a:pPr marL="863600" lvl="1" indent="-323850" eaLnBrk="1">
              <a:lnSpc>
                <a:spcPct val="100000"/>
              </a:lnSpc>
              <a:spcBef>
                <a:spcPts val="475"/>
              </a:spcBef>
              <a:spcAft>
                <a:spcPct val="0"/>
              </a:spcAft>
              <a:buSzPct val="75000"/>
              <a:buFont typeface="Symbol" pitchFamily="18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400" smtClean="0"/>
          </a:p>
          <a:p>
            <a:pPr marL="431800" indent="-323850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4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800" smtClean="0"/>
              <a:t>Scheduling must be done between the queues:</a:t>
            </a:r>
          </a:p>
          <a:p>
            <a:pPr marL="863600" lvl="1" indent="-323850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75000"/>
              <a:buFont typeface="Symbol" pitchFamily="18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600" smtClean="0"/>
              <a:t>Fixed priority scheduling; (i.e., serve all from foreground then from background).  Possibility of starvation.</a:t>
            </a:r>
          </a:p>
          <a:p>
            <a:pPr marL="863600" lvl="1" indent="-323850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75000"/>
              <a:buFont typeface="Symbol" pitchFamily="18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600" smtClean="0"/>
              <a:t>Time slice – each queue gets a certain amount of CPU time which it can schedule amongst its processes; i.e., 80% to foreground in RR</a:t>
            </a:r>
          </a:p>
          <a:p>
            <a:pPr marL="863600" lvl="1" indent="-323850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75000"/>
              <a:buFont typeface="Symbol" pitchFamily="18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600" smtClean="0"/>
              <a:t>20% to background in FCFS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04788" y="571500"/>
            <a:ext cx="8847137" cy="760413"/>
          </a:xfrm>
        </p:spPr>
        <p:txBody>
          <a:bodyPr tIns="38808"/>
          <a:lstStyle/>
          <a:p>
            <a:pPr eaLnBrk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mtClean="0"/>
              <a:t>Multilevel Queue</a:t>
            </a:r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8" y="1768475"/>
            <a:ext cx="7081837" cy="531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204788" y="571500"/>
            <a:ext cx="8847137" cy="760413"/>
          </a:xfrm>
        </p:spPr>
        <p:txBody>
          <a:bodyPr lIns="130680" tIns="65160" rIns="130680" bIns="65160" anchor="b"/>
          <a:lstStyle/>
          <a:p>
            <a:pPr eaLnBrk="1" hangingPunct="1">
              <a:lnSpc>
                <a:spcPct val="100000"/>
              </a:lnSpc>
              <a:buSzPct val="45000"/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mtClean="0"/>
              <a:t>Multilevel Queue Scheduling</a:t>
            </a:r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25" y="1768475"/>
            <a:ext cx="8032750" cy="531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04788" y="571500"/>
            <a:ext cx="8847137" cy="760413"/>
          </a:xfrm>
        </p:spPr>
        <p:txBody>
          <a:bodyPr lIns="130680" tIns="65160" rIns="130680" bIns="65160" anchor="b"/>
          <a:lstStyle/>
          <a:p>
            <a:pPr eaLnBrk="1" hangingPunct="1">
              <a:lnSpc>
                <a:spcPct val="100000"/>
              </a:lnSpc>
              <a:buSzPct val="45000"/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mtClean="0"/>
              <a:t>Multilevel Feedback Queue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768475"/>
            <a:ext cx="9280525" cy="5318125"/>
          </a:xfrm>
        </p:spPr>
        <p:txBody>
          <a:bodyPr lIns="130680" tIns="65160" rIns="130680" bIns="65160"/>
          <a:lstStyle/>
          <a:p>
            <a:pPr marL="431800" indent="-323850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4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800" smtClean="0"/>
              <a:t>A process can move between the various queues; aging can be implemented this way</a:t>
            </a:r>
          </a:p>
          <a:p>
            <a:pPr marL="431800" indent="-323850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45000"/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2400" smtClean="0"/>
          </a:p>
          <a:p>
            <a:pPr marL="431800" indent="-323850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4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800" smtClean="0"/>
              <a:t>Multilevel-feedback-queue scheduler defined by the following parameters:</a:t>
            </a:r>
          </a:p>
          <a:p>
            <a:pPr marL="863600" lvl="1" indent="-323850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75000"/>
              <a:buFont typeface="Symbol" pitchFamily="18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 smtClean="0"/>
              <a:t>number of queues</a:t>
            </a:r>
          </a:p>
          <a:p>
            <a:pPr marL="863600" lvl="1" indent="-323850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75000"/>
              <a:buFont typeface="Symbol" pitchFamily="18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 smtClean="0"/>
              <a:t>scheduling algorithms for each queue</a:t>
            </a:r>
          </a:p>
          <a:p>
            <a:pPr marL="863600" lvl="1" indent="-323850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75000"/>
              <a:buFont typeface="Symbol" pitchFamily="18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 smtClean="0"/>
              <a:t>method used to determine when to upgrade a process</a:t>
            </a:r>
          </a:p>
          <a:p>
            <a:pPr marL="863600" lvl="1" indent="-323850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75000"/>
              <a:buFont typeface="Symbol" pitchFamily="18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 smtClean="0"/>
              <a:t>method used to determine when to demote a process</a:t>
            </a:r>
          </a:p>
          <a:p>
            <a:pPr marL="863600" lvl="1" indent="-323850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75000"/>
              <a:buFont typeface="Symbol" pitchFamily="18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 smtClean="0"/>
              <a:t>method used to determine which queue a process will enter when that process needs service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04788" y="571500"/>
            <a:ext cx="8847137" cy="760413"/>
          </a:xfrm>
        </p:spPr>
        <p:txBody>
          <a:bodyPr lIns="130680" tIns="65160" rIns="130680" bIns="65160" anchor="b"/>
          <a:lstStyle/>
          <a:p>
            <a:pPr eaLnBrk="1" hangingPunct="1">
              <a:lnSpc>
                <a:spcPct val="100000"/>
              </a:lnSpc>
              <a:buSzPct val="45000"/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3600" smtClean="0"/>
              <a:t>Example of Multilevel Feedback Queue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768475"/>
            <a:ext cx="4529137" cy="5318125"/>
          </a:xfrm>
        </p:spPr>
        <p:txBody>
          <a:bodyPr lIns="130680" tIns="65160" rIns="130680" bIns="65160"/>
          <a:lstStyle/>
          <a:p>
            <a:pPr marL="431800" indent="-323850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4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r>
              <a:rPr lang="en-US" altLang="en-US" sz="1800" smtClean="0"/>
              <a:t>Three queues: </a:t>
            </a:r>
          </a:p>
          <a:p>
            <a:pPr marL="863600" lvl="1" indent="-323850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75000"/>
              <a:buFont typeface="Symbol" pitchFamily="18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r>
              <a:rPr lang="en-US" altLang="en-US" sz="1600" i="1" smtClean="0"/>
              <a:t>Q</a:t>
            </a:r>
            <a:r>
              <a:rPr lang="en-US" altLang="en-US" sz="1600" baseline="-25000" smtClean="0"/>
              <a:t>0</a:t>
            </a:r>
            <a:r>
              <a:rPr lang="en-US" altLang="en-US" sz="1600" smtClean="0"/>
              <a:t> – RR with time quantum 8 milliseconds</a:t>
            </a:r>
          </a:p>
          <a:p>
            <a:pPr marL="863600" lvl="1" indent="-323850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75000"/>
              <a:buFont typeface="Symbol" pitchFamily="18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r>
              <a:rPr lang="en-US" altLang="en-US" sz="1600" i="1" smtClean="0"/>
              <a:t>Q</a:t>
            </a:r>
            <a:r>
              <a:rPr lang="en-US" altLang="en-US" sz="1600" baseline="-25000" smtClean="0"/>
              <a:t>1</a:t>
            </a:r>
            <a:r>
              <a:rPr lang="en-US" altLang="en-US" sz="1600" smtClean="0"/>
              <a:t> – RR time quantum 16 milliseconds</a:t>
            </a:r>
          </a:p>
          <a:p>
            <a:pPr marL="863600" lvl="1" indent="-323850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75000"/>
              <a:buFont typeface="Symbol" pitchFamily="18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r>
              <a:rPr lang="en-US" altLang="en-US" sz="1600" i="1" smtClean="0"/>
              <a:t>Q</a:t>
            </a:r>
            <a:r>
              <a:rPr lang="en-US" altLang="en-US" sz="1600" baseline="-25000" smtClean="0"/>
              <a:t>2</a:t>
            </a:r>
            <a:r>
              <a:rPr lang="en-US" altLang="en-US" sz="1600" smtClean="0"/>
              <a:t> – FCFS</a:t>
            </a:r>
          </a:p>
          <a:p>
            <a:pPr marL="863600" lvl="1" indent="-323850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75000"/>
              <a:buFont typeface="Symbol" pitchFamily="18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endParaRPr lang="en-US" altLang="en-US" sz="1400" smtClean="0"/>
          </a:p>
          <a:p>
            <a:pPr marL="431800" indent="-323850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4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r>
              <a:rPr lang="en-US" altLang="en-US" sz="1800" smtClean="0"/>
              <a:t>Scheduling</a:t>
            </a:r>
          </a:p>
          <a:p>
            <a:pPr marL="863600" lvl="1" indent="-323850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75000"/>
              <a:buFont typeface="Symbol" pitchFamily="18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r>
              <a:rPr lang="en-US" altLang="en-US" sz="1600" smtClean="0"/>
              <a:t>A new job enters queue </a:t>
            </a:r>
            <a:r>
              <a:rPr lang="en-US" altLang="en-US" sz="1600" i="1" smtClean="0"/>
              <a:t>Q</a:t>
            </a:r>
            <a:r>
              <a:rPr lang="en-US" altLang="en-US" sz="1600" i="1" baseline="-25000" smtClean="0"/>
              <a:t>0</a:t>
            </a:r>
            <a:r>
              <a:rPr lang="en-US" altLang="en-US" sz="1600" i="1" smtClean="0"/>
              <a:t> </a:t>
            </a:r>
            <a:r>
              <a:rPr lang="en-US" altLang="en-US" sz="1600" smtClean="0"/>
              <a:t>which is served</a:t>
            </a:r>
            <a:r>
              <a:rPr lang="en-US" altLang="en-US" sz="1600" i="1" smtClean="0"/>
              <a:t> </a:t>
            </a:r>
            <a:r>
              <a:rPr lang="en-US" altLang="en-US" sz="1600" smtClean="0"/>
              <a:t>FCFS</a:t>
            </a:r>
          </a:p>
          <a:p>
            <a:pPr marL="1295400" lvl="2" indent="-287338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4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r>
              <a:rPr lang="en-US" altLang="en-US" sz="1400" smtClean="0"/>
              <a:t>When it gains CPU, job receives 8 milliseconds</a:t>
            </a:r>
          </a:p>
          <a:p>
            <a:pPr marL="1295400" lvl="2" indent="-287338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4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r>
              <a:rPr lang="en-US" altLang="en-US" sz="1400" smtClean="0"/>
              <a:t>If it does not finish in 8 milliseconds, job is moved to queue </a:t>
            </a:r>
            <a:r>
              <a:rPr lang="en-US" altLang="en-US" sz="1400" i="1" smtClean="0"/>
              <a:t>Q</a:t>
            </a:r>
            <a:r>
              <a:rPr lang="en-US" altLang="en-US" sz="1400" baseline="-25000" smtClean="0"/>
              <a:t>1</a:t>
            </a:r>
          </a:p>
          <a:p>
            <a:pPr marL="863600" lvl="1" indent="-323850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75000"/>
              <a:buFont typeface="Symbol" pitchFamily="18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r>
              <a:rPr lang="en-US" altLang="en-US" sz="1600" smtClean="0"/>
              <a:t>At </a:t>
            </a:r>
            <a:r>
              <a:rPr lang="en-US" altLang="en-US" sz="1600" i="1" smtClean="0"/>
              <a:t>Q</a:t>
            </a:r>
            <a:r>
              <a:rPr lang="en-US" altLang="en-US" sz="1600" baseline="-25000" smtClean="0"/>
              <a:t>1</a:t>
            </a:r>
            <a:r>
              <a:rPr lang="en-US" altLang="en-US" sz="1600" smtClean="0"/>
              <a:t> job is again served FCFS and receives 16 additional milliseconds</a:t>
            </a:r>
          </a:p>
          <a:p>
            <a:pPr marL="1295400" lvl="2" indent="-287338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4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r>
              <a:rPr lang="en-US" altLang="en-US" sz="1400" smtClean="0"/>
              <a:t>If it still does not complete, it is preempted and moved to queue </a:t>
            </a:r>
            <a:r>
              <a:rPr lang="en-US" altLang="en-US" sz="1400" i="1" smtClean="0"/>
              <a:t>Q</a:t>
            </a:r>
            <a:r>
              <a:rPr lang="en-US" altLang="en-US" sz="1400" baseline="-25000" smtClean="0"/>
              <a:t>2</a:t>
            </a:r>
          </a:p>
        </p:txBody>
      </p:sp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3049588"/>
            <a:ext cx="4529138" cy="275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204788" y="571500"/>
            <a:ext cx="8847137" cy="760413"/>
          </a:xfrm>
        </p:spPr>
        <p:txBody>
          <a:bodyPr lIns="130680" tIns="65160" rIns="130680" bIns="65160" anchor="b"/>
          <a:lstStyle/>
          <a:p>
            <a:pPr eaLnBrk="1" hangingPunct="1">
              <a:lnSpc>
                <a:spcPct val="100000"/>
              </a:lnSpc>
              <a:buSzPct val="45000"/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mtClean="0"/>
              <a:t>Thread Scheduling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768475"/>
            <a:ext cx="9280525" cy="5318125"/>
          </a:xfrm>
        </p:spPr>
        <p:txBody>
          <a:bodyPr lIns="130680" tIns="65160" rIns="130680" bIns="65160"/>
          <a:lstStyle/>
          <a:p>
            <a:pPr marL="431800" indent="-323850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4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 smtClean="0"/>
              <a:t>Distinction between user-level and kernel-level threads</a:t>
            </a:r>
          </a:p>
          <a:p>
            <a:pPr marL="431800" indent="-323850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45000"/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2000" smtClean="0"/>
          </a:p>
          <a:p>
            <a:pPr marL="431800" indent="-323850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4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 smtClean="0"/>
              <a:t>When threads supported, threads scheduled, not processes</a:t>
            </a:r>
          </a:p>
          <a:p>
            <a:pPr marL="431800" indent="-323850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45000"/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2000" smtClean="0"/>
          </a:p>
          <a:p>
            <a:pPr marL="431800" indent="-323850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4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 smtClean="0"/>
              <a:t>Many-to-one and many-to-many models, thread library schedules user-level threads to run on LWP</a:t>
            </a:r>
          </a:p>
          <a:p>
            <a:pPr marL="863600" lvl="1" indent="-323850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75000"/>
              <a:buFont typeface="Symbol" pitchFamily="18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000" smtClean="0"/>
              <a:t>Known as </a:t>
            </a:r>
            <a:r>
              <a:rPr lang="en-US" altLang="en-US" sz="2000" b="1" smtClean="0">
                <a:solidFill>
                  <a:srgbClr val="3366FF"/>
                </a:solidFill>
                <a:ea typeface="MS PGothic" pitchFamily="34" charset="-128"/>
              </a:rPr>
              <a:t>process-contention scope </a:t>
            </a:r>
            <a:r>
              <a:rPr lang="en-US" altLang="en-US" sz="2000" b="1" smtClean="0"/>
              <a:t>(</a:t>
            </a:r>
            <a:r>
              <a:rPr lang="en-US" altLang="en-US" sz="2000" b="1" smtClean="0">
                <a:solidFill>
                  <a:srgbClr val="3366FF"/>
                </a:solidFill>
                <a:ea typeface="MS PGothic" pitchFamily="34" charset="-128"/>
              </a:rPr>
              <a:t>PCS</a:t>
            </a:r>
            <a:r>
              <a:rPr lang="en-US" altLang="en-US" sz="2000" b="1" smtClean="0"/>
              <a:t>) </a:t>
            </a:r>
            <a:r>
              <a:rPr lang="en-US" altLang="en-US" sz="2000" smtClean="0"/>
              <a:t>since scheduling competition is within the process</a:t>
            </a:r>
          </a:p>
          <a:p>
            <a:pPr marL="863600" lvl="1" indent="-323850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75000"/>
              <a:buFont typeface="Symbol" pitchFamily="18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000" smtClean="0"/>
              <a:t>Typically done via priority set by programmer</a:t>
            </a:r>
          </a:p>
          <a:p>
            <a:pPr marL="863600" lvl="1" indent="-323850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75000"/>
              <a:buFont typeface="Symbol" pitchFamily="18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800" smtClean="0"/>
          </a:p>
          <a:p>
            <a:pPr marL="431800" indent="-323850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4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 smtClean="0"/>
              <a:t>Kernel thread scheduled onto available CPU is </a:t>
            </a:r>
            <a:r>
              <a:rPr lang="en-US" altLang="en-US" sz="2400" b="1" smtClean="0">
                <a:solidFill>
                  <a:srgbClr val="3366FF"/>
                </a:solidFill>
              </a:rPr>
              <a:t>system-contention scope</a:t>
            </a:r>
            <a:r>
              <a:rPr lang="en-US" altLang="en-US" sz="2400" b="1" smtClean="0"/>
              <a:t> (</a:t>
            </a:r>
            <a:r>
              <a:rPr lang="en-US" altLang="en-US" sz="2400" b="1" smtClean="0">
                <a:solidFill>
                  <a:srgbClr val="3366FF"/>
                </a:solidFill>
              </a:rPr>
              <a:t>SCS</a:t>
            </a:r>
            <a:r>
              <a:rPr lang="en-US" altLang="en-US" sz="2400" b="1" smtClean="0"/>
              <a:t>) </a:t>
            </a:r>
            <a:r>
              <a:rPr lang="en-US" altLang="en-US" sz="2400" smtClean="0"/>
              <a:t>– competition among all threads in system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204788" y="571500"/>
            <a:ext cx="8847137" cy="760413"/>
          </a:xfrm>
        </p:spPr>
        <p:txBody>
          <a:bodyPr lIns="130680" tIns="65160" rIns="130680" bIns="65160" anchor="b"/>
          <a:lstStyle/>
          <a:p>
            <a:pPr eaLnBrk="1" hangingPunct="1">
              <a:lnSpc>
                <a:spcPct val="100000"/>
              </a:lnSpc>
              <a:buSzPct val="45000"/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mtClean="0"/>
              <a:t>Pthread Scheduling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768475"/>
            <a:ext cx="9280525" cy="5318125"/>
          </a:xfrm>
        </p:spPr>
        <p:txBody>
          <a:bodyPr lIns="130680" tIns="65160" rIns="130680" bIns="65160"/>
          <a:lstStyle/>
          <a:p>
            <a:pPr marL="431800" indent="-323850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4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API allows specifying either PCS or SCS during thread creation</a:t>
            </a:r>
          </a:p>
          <a:p>
            <a:pPr marL="863600" lvl="1" indent="-323850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75000"/>
              <a:buFont typeface="Symbol" pitchFamily="18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PTHREAD_SCOPE_PROCESS schedules threads using PCS scheduling</a:t>
            </a:r>
          </a:p>
          <a:p>
            <a:pPr marL="863600" lvl="1" indent="-323850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75000"/>
              <a:buFont typeface="Symbol" pitchFamily="18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PTHREAD_SCOPE_SYSTEM schedules threads using SCS scheduling</a:t>
            </a:r>
          </a:p>
          <a:p>
            <a:pPr marL="431800" indent="-323850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4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Can be limited by OS – Linux and Mac OS X only allow PTHREAD_SCOPE_SYSTEM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0488" y="587375"/>
            <a:ext cx="9047162" cy="762000"/>
          </a:xfrm>
        </p:spPr>
        <p:txBody>
          <a:bodyPr/>
          <a:lstStyle/>
          <a:p>
            <a:pPr eaLnBrk="1"/>
            <a:r>
              <a:rPr lang="en-GB" altLang="en-US" dirty="0" smtClean="0"/>
              <a:t>Scheduler/Dispatcher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504825" y="1763713"/>
            <a:ext cx="9070975" cy="5376862"/>
          </a:xfrm>
        </p:spPr>
        <p:txBody>
          <a:bodyPr/>
          <a:lstStyle/>
          <a:p>
            <a:pPr eaLnBrk="1">
              <a:spcAft>
                <a:spcPct val="0"/>
              </a:spcAft>
            </a:pPr>
            <a:r>
              <a:rPr lang="en-GB" altLang="en-US" sz="2800" smtClean="0"/>
              <a:t>Switching context</a:t>
            </a:r>
          </a:p>
          <a:p>
            <a:pPr eaLnBrk="1">
              <a:spcAft>
                <a:spcPct val="0"/>
              </a:spcAft>
            </a:pPr>
            <a:r>
              <a:rPr lang="en-GB" altLang="en-US" sz="2800" smtClean="0"/>
              <a:t>Switching to user mode</a:t>
            </a:r>
          </a:p>
          <a:p>
            <a:pPr eaLnBrk="1">
              <a:spcAft>
                <a:spcPct val="0"/>
              </a:spcAft>
            </a:pPr>
            <a:r>
              <a:rPr lang="en-GB" altLang="en-US" sz="2800" smtClean="0"/>
              <a:t>Reentering the user program at proper location (PC modification - jump)</a:t>
            </a:r>
            <a:endParaRPr lang="en-GB" altLang="en-US" smtClean="0"/>
          </a:p>
        </p:txBody>
      </p:sp>
      <p:pic>
        <p:nvPicPr>
          <p:cNvPr id="2662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513" y="4384675"/>
            <a:ext cx="6069012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TextBox 4"/>
          <p:cNvSpPr>
            <a:spLocks noChangeArrowheads="1"/>
          </p:cNvSpPr>
          <p:nvPr/>
        </p:nvSpPr>
        <p:spPr bwMode="auto">
          <a:xfrm>
            <a:off x="7056438" y="5089525"/>
            <a:ext cx="21161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en-US" b="1">
                <a:solidFill>
                  <a:schemeClr val="accent2"/>
                </a:solidFill>
                <a:latin typeface="Verdana" pitchFamily="34" charset="0"/>
                <a:cs typeface="Arial" pitchFamily="34" charset="0"/>
                <a:sym typeface="Arial" pitchFamily="34" charset="0"/>
              </a:rPr>
              <a:t>Process 2</a:t>
            </a:r>
          </a:p>
        </p:txBody>
      </p:sp>
      <p:sp>
        <p:nvSpPr>
          <p:cNvPr id="26630" name="TextBox 5"/>
          <p:cNvSpPr>
            <a:spLocks noChangeArrowheads="1"/>
          </p:cNvSpPr>
          <p:nvPr/>
        </p:nvSpPr>
        <p:spPr bwMode="auto">
          <a:xfrm>
            <a:off x="7056438" y="6097588"/>
            <a:ext cx="21161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en-US" b="1">
                <a:solidFill>
                  <a:schemeClr val="accent2"/>
                </a:solidFill>
                <a:latin typeface="Verdana" pitchFamily="34" charset="0"/>
                <a:cs typeface="Arial" pitchFamily="34" charset="0"/>
                <a:sym typeface="Arial" pitchFamily="34" charset="0"/>
              </a:rPr>
              <a:t>Process 1</a:t>
            </a:r>
          </a:p>
        </p:txBody>
      </p:sp>
      <p:cxnSp>
        <p:nvCxnSpPr>
          <p:cNvPr id="26631" name="Straight Arrow Connector 2"/>
          <p:cNvCxnSpPr>
            <a:cxnSpLocks noChangeShapeType="1"/>
          </p:cNvCxnSpPr>
          <p:nvPr/>
        </p:nvCxnSpPr>
        <p:spPr bwMode="auto">
          <a:xfrm flipH="1">
            <a:off x="6451600" y="5292725"/>
            <a:ext cx="908050" cy="100013"/>
          </a:xfrm>
          <a:prstGeom prst="straightConnector1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2" name="Straight Arrow Connector 10"/>
          <p:cNvCxnSpPr>
            <a:cxnSpLocks noChangeShapeType="1"/>
          </p:cNvCxnSpPr>
          <p:nvPr/>
        </p:nvCxnSpPr>
        <p:spPr bwMode="auto">
          <a:xfrm>
            <a:off x="6451600" y="5594350"/>
            <a:ext cx="1311275" cy="604838"/>
          </a:xfrm>
          <a:prstGeom prst="straightConnector1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204788" y="571500"/>
            <a:ext cx="8847137" cy="760413"/>
          </a:xfrm>
        </p:spPr>
        <p:txBody>
          <a:bodyPr lIns="130680" tIns="65160" rIns="130680" bIns="65160" anchor="b"/>
          <a:lstStyle/>
          <a:p>
            <a:pPr eaLnBrk="1" hangingPunct="1">
              <a:lnSpc>
                <a:spcPct val="100000"/>
              </a:lnSpc>
              <a:buSzPct val="45000"/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mtClean="0"/>
              <a:t>Pthread Scheduling API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768475"/>
            <a:ext cx="9280525" cy="5318125"/>
          </a:xfrm>
        </p:spPr>
        <p:txBody>
          <a:bodyPr lIns="130680" tIns="65160" rIns="130680" bIns="65160"/>
          <a:lstStyle/>
          <a:p>
            <a:pPr marL="0" indent="0" eaLnBrk="1">
              <a:lnSpc>
                <a:spcPct val="80000"/>
              </a:lnSpc>
              <a:spcAft>
                <a:spcPct val="0"/>
              </a:spcAft>
              <a:buSzPct val="90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000" b="1" smtClean="0">
                <a:latin typeface="Courier New" pitchFamily="49" charset="0"/>
                <a:cs typeface="Courier New" pitchFamily="49" charset="0"/>
              </a:rPr>
              <a:t>#include &lt;pthread.h&gt; </a:t>
            </a:r>
          </a:p>
          <a:p>
            <a:pPr marL="0" indent="0" eaLnBrk="1">
              <a:lnSpc>
                <a:spcPct val="80000"/>
              </a:lnSpc>
              <a:spcAft>
                <a:spcPct val="0"/>
              </a:spcAft>
              <a:buSzPct val="90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000" b="1" smtClean="0">
                <a:latin typeface="Courier New" pitchFamily="49" charset="0"/>
                <a:cs typeface="Courier New" pitchFamily="49" charset="0"/>
              </a:rPr>
              <a:t>#include &lt;stdio.h&gt; </a:t>
            </a:r>
          </a:p>
          <a:p>
            <a:pPr marL="0" indent="0" eaLnBrk="1">
              <a:lnSpc>
                <a:spcPct val="80000"/>
              </a:lnSpc>
              <a:spcAft>
                <a:spcPct val="0"/>
              </a:spcAft>
              <a:buSzPct val="90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000" b="1" smtClean="0">
                <a:latin typeface="Courier New" pitchFamily="49" charset="0"/>
                <a:cs typeface="Courier New" pitchFamily="49" charset="0"/>
              </a:rPr>
              <a:t>#define NUM THREADS 5 </a:t>
            </a:r>
          </a:p>
          <a:p>
            <a:pPr marL="0" indent="0" eaLnBrk="1">
              <a:lnSpc>
                <a:spcPct val="80000"/>
              </a:lnSpc>
              <a:spcAft>
                <a:spcPct val="0"/>
              </a:spcAft>
              <a:buSzPct val="90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000" b="1" smtClean="0">
                <a:latin typeface="Courier New" pitchFamily="49" charset="0"/>
                <a:cs typeface="Courier New" pitchFamily="49" charset="0"/>
              </a:rPr>
              <a:t>int main(int argc, char *argv[]) { </a:t>
            </a:r>
          </a:p>
          <a:p>
            <a:pPr marL="0" indent="0" eaLnBrk="1">
              <a:lnSpc>
                <a:spcPct val="80000"/>
              </a:lnSpc>
              <a:spcAft>
                <a:spcPct val="0"/>
              </a:spcAft>
              <a:buSzPct val="90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000" b="1" smtClean="0">
                <a:latin typeface="Courier New" pitchFamily="49" charset="0"/>
                <a:cs typeface="Courier New" pitchFamily="49" charset="0"/>
              </a:rPr>
              <a:t>   int i, scope;</a:t>
            </a:r>
            <a:br>
              <a:rPr lang="en-US" altLang="en-US" sz="2000" b="1" smtClean="0">
                <a:latin typeface="Courier New" pitchFamily="49" charset="0"/>
                <a:cs typeface="Courier New" pitchFamily="49" charset="0"/>
              </a:rPr>
            </a:br>
            <a:r>
              <a:rPr lang="en-US" altLang="en-US" sz="2000" b="1" smtClean="0">
                <a:latin typeface="Courier New" pitchFamily="49" charset="0"/>
                <a:cs typeface="Courier New" pitchFamily="49" charset="0"/>
              </a:rPr>
              <a:t>   pthread t tid[NUM THREADS]; </a:t>
            </a:r>
          </a:p>
          <a:p>
            <a:pPr marL="0" indent="0" eaLnBrk="1">
              <a:lnSpc>
                <a:spcPct val="80000"/>
              </a:lnSpc>
              <a:spcAft>
                <a:spcPct val="0"/>
              </a:spcAft>
              <a:buSzPct val="90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000" b="1" smtClean="0">
                <a:latin typeface="Courier New" pitchFamily="49" charset="0"/>
                <a:cs typeface="Courier New" pitchFamily="49" charset="0"/>
              </a:rPr>
              <a:t>   pthread attr t attr; </a:t>
            </a:r>
          </a:p>
          <a:p>
            <a:pPr marL="0" indent="0" eaLnBrk="1">
              <a:lnSpc>
                <a:spcPct val="80000"/>
              </a:lnSpc>
              <a:spcAft>
                <a:spcPct val="0"/>
              </a:spcAft>
              <a:buSzPct val="90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000" b="1" smtClean="0">
                <a:latin typeface="Courier New" pitchFamily="49" charset="0"/>
                <a:cs typeface="Courier New" pitchFamily="49" charset="0"/>
              </a:rPr>
              <a:t>   /* get the default attributes */ </a:t>
            </a:r>
          </a:p>
          <a:p>
            <a:pPr marL="0" indent="0" eaLnBrk="1">
              <a:lnSpc>
                <a:spcPct val="80000"/>
              </a:lnSpc>
              <a:spcAft>
                <a:spcPct val="0"/>
              </a:spcAft>
              <a:buSzPct val="90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000" b="1" smtClean="0">
                <a:latin typeface="Courier New" pitchFamily="49" charset="0"/>
                <a:cs typeface="Courier New" pitchFamily="49" charset="0"/>
              </a:rPr>
              <a:t>   pthread attr init(&amp;attr); </a:t>
            </a:r>
          </a:p>
          <a:p>
            <a:pPr marL="0" indent="0" eaLnBrk="1">
              <a:lnSpc>
                <a:spcPct val="80000"/>
              </a:lnSpc>
              <a:spcAft>
                <a:spcPct val="0"/>
              </a:spcAft>
              <a:buSzPct val="90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000" b="1" smtClean="0">
                <a:latin typeface="Courier New" pitchFamily="49" charset="0"/>
                <a:cs typeface="Courier New" pitchFamily="49" charset="0"/>
              </a:rPr>
              <a:t>   /* first inquire on the current scope */</a:t>
            </a:r>
            <a:br>
              <a:rPr lang="en-US" altLang="en-US" sz="2000" b="1" smtClean="0">
                <a:latin typeface="Courier New" pitchFamily="49" charset="0"/>
                <a:cs typeface="Courier New" pitchFamily="49" charset="0"/>
              </a:rPr>
            </a:br>
            <a:r>
              <a:rPr lang="en-US" altLang="en-US" sz="2000" b="1" smtClean="0">
                <a:latin typeface="Courier New" pitchFamily="49" charset="0"/>
                <a:cs typeface="Courier New" pitchFamily="49" charset="0"/>
              </a:rPr>
              <a:t>   if (pthread attr getscope(&amp;attr, &amp;scope) != 0) </a:t>
            </a:r>
          </a:p>
          <a:p>
            <a:pPr marL="0" indent="0" eaLnBrk="1">
              <a:lnSpc>
                <a:spcPct val="80000"/>
              </a:lnSpc>
              <a:spcAft>
                <a:spcPct val="0"/>
              </a:spcAft>
              <a:buSzPct val="90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000" b="1" smtClean="0">
                <a:latin typeface="Courier New" pitchFamily="49" charset="0"/>
                <a:cs typeface="Courier New" pitchFamily="49" charset="0"/>
              </a:rPr>
              <a:t>      fprintf(stderr, "Unable to get scheduling scope\n"); </a:t>
            </a:r>
          </a:p>
          <a:p>
            <a:pPr marL="0" indent="0" eaLnBrk="1">
              <a:lnSpc>
                <a:spcPct val="80000"/>
              </a:lnSpc>
              <a:spcAft>
                <a:spcPct val="0"/>
              </a:spcAft>
              <a:buSzPct val="90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000" b="1" smtClean="0">
                <a:latin typeface="Courier New" pitchFamily="49" charset="0"/>
                <a:cs typeface="Courier New" pitchFamily="49" charset="0"/>
              </a:rPr>
              <a:t>   else { </a:t>
            </a:r>
          </a:p>
          <a:p>
            <a:pPr marL="0" indent="0" eaLnBrk="1">
              <a:lnSpc>
                <a:spcPct val="80000"/>
              </a:lnSpc>
              <a:spcAft>
                <a:spcPct val="0"/>
              </a:spcAft>
              <a:buSzPct val="90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000" b="1" smtClean="0">
                <a:latin typeface="Courier New" pitchFamily="49" charset="0"/>
                <a:cs typeface="Courier New" pitchFamily="49" charset="0"/>
              </a:rPr>
              <a:t>      if (scope == PTHREAD SCOPE PROCESS) </a:t>
            </a:r>
          </a:p>
          <a:p>
            <a:pPr marL="0" indent="0" eaLnBrk="1">
              <a:lnSpc>
                <a:spcPct val="80000"/>
              </a:lnSpc>
              <a:spcAft>
                <a:spcPct val="0"/>
              </a:spcAft>
              <a:buSzPct val="90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000" b="1" smtClean="0">
                <a:latin typeface="Courier New" pitchFamily="49" charset="0"/>
                <a:cs typeface="Courier New" pitchFamily="49" charset="0"/>
              </a:rPr>
              <a:t>         printf("PTHREAD SCOPE PROCESS"); </a:t>
            </a:r>
          </a:p>
          <a:p>
            <a:pPr marL="0" indent="0" eaLnBrk="1">
              <a:lnSpc>
                <a:spcPct val="80000"/>
              </a:lnSpc>
              <a:spcAft>
                <a:spcPct val="0"/>
              </a:spcAft>
              <a:buSzPct val="90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000" b="1" smtClean="0">
                <a:latin typeface="Courier New" pitchFamily="49" charset="0"/>
                <a:cs typeface="Courier New" pitchFamily="49" charset="0"/>
              </a:rPr>
              <a:t>      else if (scope == PTHREAD SCOPE SYSTEM) </a:t>
            </a:r>
          </a:p>
          <a:p>
            <a:pPr marL="0" indent="0" eaLnBrk="1">
              <a:lnSpc>
                <a:spcPct val="80000"/>
              </a:lnSpc>
              <a:spcAft>
                <a:spcPct val="0"/>
              </a:spcAft>
              <a:buSzPct val="90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000" b="1" smtClean="0">
                <a:latin typeface="Courier New" pitchFamily="49" charset="0"/>
                <a:cs typeface="Courier New" pitchFamily="49" charset="0"/>
              </a:rPr>
              <a:t>         printf("PTHREAD SCOPE SYSTEM"); </a:t>
            </a:r>
          </a:p>
          <a:p>
            <a:pPr marL="0" indent="0" eaLnBrk="1">
              <a:lnSpc>
                <a:spcPct val="80000"/>
              </a:lnSpc>
              <a:spcAft>
                <a:spcPct val="0"/>
              </a:spcAft>
              <a:buSzPct val="90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000" b="1" smtClean="0">
                <a:latin typeface="Courier New" pitchFamily="49" charset="0"/>
                <a:cs typeface="Courier New" pitchFamily="49" charset="0"/>
              </a:rPr>
              <a:t>      else</a:t>
            </a:r>
            <a:br>
              <a:rPr lang="en-US" altLang="en-US" sz="2000" b="1" smtClean="0">
                <a:latin typeface="Courier New" pitchFamily="49" charset="0"/>
                <a:cs typeface="Courier New" pitchFamily="49" charset="0"/>
              </a:rPr>
            </a:br>
            <a:r>
              <a:rPr lang="en-US" altLang="en-US" sz="2000" b="1" smtClean="0">
                <a:latin typeface="Courier New" pitchFamily="49" charset="0"/>
                <a:cs typeface="Courier New" pitchFamily="49" charset="0"/>
              </a:rPr>
              <a:t>         fprintf(stderr, "Illegal scope value.\n"); </a:t>
            </a:r>
          </a:p>
          <a:p>
            <a:pPr marL="0" indent="0" eaLnBrk="1">
              <a:lnSpc>
                <a:spcPct val="80000"/>
              </a:lnSpc>
              <a:spcAft>
                <a:spcPct val="0"/>
              </a:spcAft>
              <a:buSzPct val="90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000" b="1" smtClean="0">
                <a:latin typeface="Courier New" pitchFamily="49" charset="0"/>
                <a:cs typeface="Courier New" pitchFamily="49" charset="0"/>
              </a:rPr>
              <a:t>   }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04788" y="571500"/>
            <a:ext cx="8847137" cy="760413"/>
          </a:xfrm>
        </p:spPr>
        <p:txBody>
          <a:bodyPr lIns="130680" tIns="65160" rIns="130680" bIns="65160" anchor="b"/>
          <a:lstStyle/>
          <a:p>
            <a:pPr eaLnBrk="1" hangingPunct="1">
              <a:lnSpc>
                <a:spcPct val="100000"/>
              </a:lnSpc>
              <a:buSzPct val="45000"/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mtClean="0"/>
              <a:t>Pthread Scheduling API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768475"/>
            <a:ext cx="9280525" cy="5318125"/>
          </a:xfrm>
        </p:spPr>
        <p:txBody>
          <a:bodyPr lIns="130680" tIns="65160" rIns="130680" bIns="65160"/>
          <a:lstStyle/>
          <a:p>
            <a:pPr marL="0" indent="0" eaLnBrk="1">
              <a:lnSpc>
                <a:spcPct val="100000"/>
              </a:lnSpc>
              <a:spcBef>
                <a:spcPts val="1050"/>
              </a:spcBef>
              <a:spcAft>
                <a:spcPct val="0"/>
              </a:spcAft>
              <a:buSzPct val="90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600" b="1" smtClean="0">
                <a:latin typeface="Courier New" pitchFamily="49" charset="0"/>
                <a:cs typeface="Courier New" pitchFamily="49" charset="0"/>
              </a:rPr>
              <a:t>   /* set the scheduling algorithm to PCS or SCS */ </a:t>
            </a:r>
          </a:p>
          <a:p>
            <a:pPr marL="0" indent="0" eaLnBrk="1">
              <a:lnSpc>
                <a:spcPct val="100000"/>
              </a:lnSpc>
              <a:spcBef>
                <a:spcPts val="1050"/>
              </a:spcBef>
              <a:spcAft>
                <a:spcPct val="0"/>
              </a:spcAft>
              <a:buSzPct val="90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600" b="1" smtClean="0">
                <a:latin typeface="Courier New" pitchFamily="49" charset="0"/>
                <a:cs typeface="Courier New" pitchFamily="49" charset="0"/>
              </a:rPr>
              <a:t>   pthread attr setscope(&amp;attr, PTHREAD SCOPE SYSTEM); </a:t>
            </a:r>
          </a:p>
          <a:p>
            <a:pPr marL="0" indent="0" eaLnBrk="1">
              <a:lnSpc>
                <a:spcPct val="100000"/>
              </a:lnSpc>
              <a:spcBef>
                <a:spcPts val="1050"/>
              </a:spcBef>
              <a:spcAft>
                <a:spcPct val="0"/>
              </a:spcAft>
              <a:buSzPct val="90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600" b="1" smtClean="0">
                <a:latin typeface="Courier New" pitchFamily="49" charset="0"/>
                <a:cs typeface="Courier New" pitchFamily="49" charset="0"/>
              </a:rPr>
              <a:t>   /* create the threads */</a:t>
            </a:r>
            <a:br>
              <a:rPr lang="en-US" altLang="en-US" sz="1600" b="1" smtClean="0">
                <a:latin typeface="Courier New" pitchFamily="49" charset="0"/>
                <a:cs typeface="Courier New" pitchFamily="49" charset="0"/>
              </a:rPr>
            </a:br>
            <a:r>
              <a:rPr lang="en-US" altLang="en-US" sz="1600" b="1" smtClean="0">
                <a:latin typeface="Courier New" pitchFamily="49" charset="0"/>
                <a:cs typeface="Courier New" pitchFamily="49" charset="0"/>
              </a:rPr>
              <a:t>   for (i = 0; i &lt; NUM THREADS; i++) </a:t>
            </a:r>
          </a:p>
          <a:p>
            <a:pPr marL="0" indent="0" eaLnBrk="1">
              <a:lnSpc>
                <a:spcPct val="100000"/>
              </a:lnSpc>
              <a:spcBef>
                <a:spcPts val="1050"/>
              </a:spcBef>
              <a:spcAft>
                <a:spcPct val="0"/>
              </a:spcAft>
              <a:buSzPct val="90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600" b="1" smtClean="0">
                <a:latin typeface="Courier New" pitchFamily="49" charset="0"/>
                <a:cs typeface="Courier New" pitchFamily="49" charset="0"/>
              </a:rPr>
              <a:t>      pthread create(&amp;tid[i],&amp;attr,runner,NULL); </a:t>
            </a:r>
          </a:p>
          <a:p>
            <a:pPr marL="0" indent="0" eaLnBrk="1">
              <a:lnSpc>
                <a:spcPct val="100000"/>
              </a:lnSpc>
              <a:spcBef>
                <a:spcPts val="1050"/>
              </a:spcBef>
              <a:spcAft>
                <a:spcPct val="0"/>
              </a:spcAft>
              <a:buSzPct val="90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600" b="1" smtClean="0">
                <a:latin typeface="Courier New" pitchFamily="49" charset="0"/>
                <a:cs typeface="Courier New" pitchFamily="49" charset="0"/>
              </a:rPr>
              <a:t>   /* now join on each thread */</a:t>
            </a:r>
            <a:br>
              <a:rPr lang="en-US" altLang="en-US" sz="1600" b="1" smtClean="0">
                <a:latin typeface="Courier New" pitchFamily="49" charset="0"/>
                <a:cs typeface="Courier New" pitchFamily="49" charset="0"/>
              </a:rPr>
            </a:br>
            <a:r>
              <a:rPr lang="en-US" altLang="en-US" sz="1600" b="1" smtClean="0">
                <a:latin typeface="Courier New" pitchFamily="49" charset="0"/>
                <a:cs typeface="Courier New" pitchFamily="49" charset="0"/>
              </a:rPr>
              <a:t>   for (i = 0; i &lt; NUM THREADS; i++) </a:t>
            </a:r>
          </a:p>
          <a:p>
            <a:pPr marL="0" indent="0" eaLnBrk="1">
              <a:lnSpc>
                <a:spcPct val="100000"/>
              </a:lnSpc>
              <a:spcBef>
                <a:spcPts val="1050"/>
              </a:spcBef>
              <a:spcAft>
                <a:spcPct val="0"/>
              </a:spcAft>
              <a:buSzPct val="90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600" b="1" smtClean="0">
                <a:latin typeface="Courier New" pitchFamily="49" charset="0"/>
                <a:cs typeface="Courier New" pitchFamily="49" charset="0"/>
              </a:rPr>
              <a:t>      pthread join(tid[i], NULL); </a:t>
            </a:r>
          </a:p>
          <a:p>
            <a:pPr marL="0" indent="0" eaLnBrk="1">
              <a:lnSpc>
                <a:spcPct val="100000"/>
              </a:lnSpc>
              <a:spcBef>
                <a:spcPts val="1050"/>
              </a:spcBef>
              <a:spcAft>
                <a:spcPct val="0"/>
              </a:spcAft>
              <a:buSzPct val="90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600" b="1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marL="0" indent="0" eaLnBrk="1">
              <a:lnSpc>
                <a:spcPct val="100000"/>
              </a:lnSpc>
              <a:spcBef>
                <a:spcPts val="1050"/>
              </a:spcBef>
              <a:spcAft>
                <a:spcPct val="0"/>
              </a:spcAft>
              <a:buSzPct val="90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600" b="1" smtClean="0">
                <a:latin typeface="Courier New" pitchFamily="49" charset="0"/>
                <a:cs typeface="Courier New" pitchFamily="49" charset="0"/>
              </a:rPr>
              <a:t>/* Each thread will begin control in this function */ </a:t>
            </a:r>
          </a:p>
          <a:p>
            <a:pPr marL="0" indent="0" eaLnBrk="1">
              <a:lnSpc>
                <a:spcPct val="100000"/>
              </a:lnSpc>
              <a:spcBef>
                <a:spcPts val="1050"/>
              </a:spcBef>
              <a:spcAft>
                <a:spcPct val="0"/>
              </a:spcAft>
              <a:buSzPct val="90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600" b="1" smtClean="0">
                <a:latin typeface="Courier New" pitchFamily="49" charset="0"/>
                <a:cs typeface="Courier New" pitchFamily="49" charset="0"/>
              </a:rPr>
              <a:t>void *runner(void *param)</a:t>
            </a:r>
            <a:br>
              <a:rPr lang="en-US" altLang="en-US" sz="1600" b="1" smtClean="0">
                <a:latin typeface="Courier New" pitchFamily="49" charset="0"/>
                <a:cs typeface="Courier New" pitchFamily="49" charset="0"/>
              </a:rPr>
            </a:br>
            <a:r>
              <a:rPr lang="en-US" altLang="en-US" sz="1600" b="1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 marL="0" indent="0" eaLnBrk="1">
              <a:lnSpc>
                <a:spcPct val="100000"/>
              </a:lnSpc>
              <a:spcBef>
                <a:spcPts val="1050"/>
              </a:spcBef>
              <a:spcAft>
                <a:spcPct val="0"/>
              </a:spcAft>
              <a:buSzPct val="90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600" b="1" smtClean="0">
                <a:latin typeface="Courier New" pitchFamily="49" charset="0"/>
                <a:cs typeface="Courier New" pitchFamily="49" charset="0"/>
              </a:rPr>
              <a:t>   /* do some work ... */ </a:t>
            </a:r>
          </a:p>
          <a:p>
            <a:pPr marL="0" indent="0" eaLnBrk="1">
              <a:lnSpc>
                <a:spcPct val="100000"/>
              </a:lnSpc>
              <a:spcBef>
                <a:spcPts val="1050"/>
              </a:spcBef>
              <a:spcAft>
                <a:spcPct val="0"/>
              </a:spcAft>
              <a:buSzPct val="90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600" b="1" smtClean="0">
                <a:latin typeface="Courier New" pitchFamily="49" charset="0"/>
                <a:cs typeface="Courier New" pitchFamily="49" charset="0"/>
              </a:rPr>
              <a:t>   pthread exit(0); </a:t>
            </a:r>
          </a:p>
          <a:p>
            <a:pPr marL="0" indent="0" eaLnBrk="1">
              <a:lnSpc>
                <a:spcPct val="100000"/>
              </a:lnSpc>
              <a:spcBef>
                <a:spcPts val="1050"/>
              </a:spcBef>
              <a:spcAft>
                <a:spcPct val="0"/>
              </a:spcAft>
              <a:buSzPct val="90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600" b="1" smtClean="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204788" y="571500"/>
            <a:ext cx="8847137" cy="760413"/>
          </a:xfrm>
        </p:spPr>
        <p:txBody>
          <a:bodyPr lIns="130680" tIns="65160" rIns="130680" bIns="65160" anchor="b"/>
          <a:lstStyle/>
          <a:p>
            <a:pPr eaLnBrk="1" hangingPunct="1">
              <a:lnSpc>
                <a:spcPct val="100000"/>
              </a:lnSpc>
              <a:buSzPct val="45000"/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mtClean="0"/>
              <a:t>Multiple-Processor Scheduling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768475"/>
            <a:ext cx="9280525" cy="5318125"/>
          </a:xfrm>
        </p:spPr>
        <p:txBody>
          <a:bodyPr lIns="130680" tIns="65160" rIns="130680" bIns="65160"/>
          <a:lstStyle/>
          <a:p>
            <a:pPr marL="431800" indent="-323850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4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600" smtClean="0"/>
              <a:t>CPU scheduling more complex when multiple CPUs are available</a:t>
            </a:r>
          </a:p>
          <a:p>
            <a:pPr marL="431800" indent="-323850" eaLnBrk="1">
              <a:lnSpc>
                <a:spcPct val="100000"/>
              </a:lnSpc>
              <a:spcBef>
                <a:spcPts val="475"/>
              </a:spcBef>
              <a:spcAft>
                <a:spcPct val="0"/>
              </a:spcAft>
              <a:buSzPct val="45000"/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400" smtClean="0"/>
          </a:p>
          <a:p>
            <a:pPr marL="431800" indent="-323850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4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600" b="1" smtClean="0">
                <a:solidFill>
                  <a:srgbClr val="3366FF"/>
                </a:solidFill>
              </a:rPr>
              <a:t>Homogeneous</a:t>
            </a:r>
            <a:r>
              <a:rPr lang="en-US" altLang="en-US" sz="1600" b="1" smtClean="0"/>
              <a:t> </a:t>
            </a:r>
            <a:r>
              <a:rPr lang="en-US" altLang="en-US" sz="1600" b="1" smtClean="0">
                <a:solidFill>
                  <a:srgbClr val="3366FF"/>
                </a:solidFill>
              </a:rPr>
              <a:t>processors</a:t>
            </a:r>
            <a:r>
              <a:rPr lang="en-US" altLang="en-US" sz="1600" b="1" smtClean="0"/>
              <a:t> </a:t>
            </a:r>
            <a:r>
              <a:rPr lang="en-US" altLang="en-US" sz="1600" smtClean="0"/>
              <a:t>within a multiprocessor</a:t>
            </a:r>
          </a:p>
          <a:p>
            <a:pPr marL="431800" indent="-323850" eaLnBrk="1">
              <a:lnSpc>
                <a:spcPct val="100000"/>
              </a:lnSpc>
              <a:spcBef>
                <a:spcPts val="475"/>
              </a:spcBef>
              <a:spcAft>
                <a:spcPct val="0"/>
              </a:spcAft>
              <a:buSzPct val="45000"/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400" smtClean="0"/>
          </a:p>
          <a:p>
            <a:pPr marL="431800" indent="-323850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4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600" b="1" smtClean="0">
                <a:solidFill>
                  <a:srgbClr val="3366FF"/>
                </a:solidFill>
              </a:rPr>
              <a:t>Asymmetric multiprocessing </a:t>
            </a:r>
            <a:r>
              <a:rPr lang="en-US" altLang="en-US" sz="1600" smtClean="0"/>
              <a:t>– only one processor accesses the system data structures, alleviating the need for data sharing</a:t>
            </a:r>
          </a:p>
          <a:p>
            <a:pPr marL="431800" indent="-323850" eaLnBrk="1">
              <a:lnSpc>
                <a:spcPct val="100000"/>
              </a:lnSpc>
              <a:spcBef>
                <a:spcPts val="475"/>
              </a:spcBef>
              <a:spcAft>
                <a:spcPct val="0"/>
              </a:spcAft>
              <a:buSzPct val="45000"/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400" smtClean="0"/>
          </a:p>
          <a:p>
            <a:pPr marL="431800" indent="-323850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4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600" b="1" smtClean="0">
                <a:solidFill>
                  <a:srgbClr val="3366FF"/>
                </a:solidFill>
              </a:rPr>
              <a:t>Symmetric multiprocessing </a:t>
            </a:r>
            <a:r>
              <a:rPr lang="en-US" altLang="en-US" sz="1600" b="1" smtClean="0"/>
              <a:t>(</a:t>
            </a:r>
            <a:r>
              <a:rPr lang="en-US" altLang="en-US" sz="1600" b="1" smtClean="0">
                <a:solidFill>
                  <a:srgbClr val="3366FF"/>
                </a:solidFill>
              </a:rPr>
              <a:t>SMP</a:t>
            </a:r>
            <a:r>
              <a:rPr lang="en-US" altLang="en-US" sz="1600" b="1" smtClean="0"/>
              <a:t>) </a:t>
            </a:r>
            <a:r>
              <a:rPr lang="en-US" altLang="en-US" sz="1600" smtClean="0"/>
              <a:t>– each processor is self-scheduling, all processes in common ready queue, or each has its own private queue of ready processes</a:t>
            </a:r>
          </a:p>
          <a:p>
            <a:pPr marL="863600" lvl="1" indent="-323850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75000"/>
              <a:buFont typeface="Symbol" pitchFamily="18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400" smtClean="0"/>
              <a:t>Currently, most common</a:t>
            </a:r>
          </a:p>
          <a:p>
            <a:pPr marL="431800" indent="-323850" eaLnBrk="1">
              <a:lnSpc>
                <a:spcPct val="100000"/>
              </a:lnSpc>
              <a:spcBef>
                <a:spcPts val="475"/>
              </a:spcBef>
              <a:spcAft>
                <a:spcPct val="0"/>
              </a:spcAft>
              <a:buSzPct val="45000"/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200" smtClean="0"/>
          </a:p>
          <a:p>
            <a:pPr marL="431800" indent="-323850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4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600" b="1" smtClean="0">
                <a:solidFill>
                  <a:srgbClr val="3366FF"/>
                </a:solidFill>
              </a:rPr>
              <a:t>Processor affinity </a:t>
            </a:r>
            <a:r>
              <a:rPr lang="en-US" altLang="en-US" sz="1600" smtClean="0"/>
              <a:t>– process has affinity for processor on which it is currently running</a:t>
            </a:r>
          </a:p>
          <a:p>
            <a:pPr marL="863600" lvl="1" indent="-323850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75000"/>
              <a:buFont typeface="Symbol" pitchFamily="18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400" b="1" smtClean="0">
                <a:solidFill>
                  <a:srgbClr val="3366FF"/>
                </a:solidFill>
                <a:ea typeface="MS PGothic" pitchFamily="34" charset="-128"/>
              </a:rPr>
              <a:t>soft affinity</a:t>
            </a:r>
          </a:p>
          <a:p>
            <a:pPr marL="863600" lvl="1" indent="-323850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75000"/>
              <a:buFont typeface="Symbol" pitchFamily="18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400" b="1" smtClean="0">
                <a:solidFill>
                  <a:srgbClr val="3366FF"/>
                </a:solidFill>
                <a:ea typeface="MS PGothic" pitchFamily="34" charset="-128"/>
              </a:rPr>
              <a:t>hard affinity</a:t>
            </a:r>
          </a:p>
          <a:p>
            <a:pPr marL="863600" lvl="1" indent="-323850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75000"/>
              <a:buFont typeface="Symbol" pitchFamily="18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400" smtClean="0"/>
              <a:t>Variations including </a:t>
            </a:r>
            <a:r>
              <a:rPr lang="en-US" altLang="en-US" sz="1400" b="1" smtClean="0">
                <a:solidFill>
                  <a:srgbClr val="3366FF"/>
                </a:solidFill>
                <a:ea typeface="MS PGothic" pitchFamily="34" charset="-128"/>
              </a:rPr>
              <a:t>processor sets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04788" y="571500"/>
            <a:ext cx="8847137" cy="760413"/>
          </a:xfrm>
        </p:spPr>
        <p:txBody>
          <a:bodyPr lIns="130680" tIns="65160" rIns="130680" bIns="65160" anchor="b"/>
          <a:lstStyle/>
          <a:p>
            <a:pPr eaLnBrk="1" hangingPunct="1">
              <a:lnSpc>
                <a:spcPct val="100000"/>
              </a:lnSpc>
              <a:buSzPct val="45000"/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mtClean="0"/>
              <a:t>NUMA and CPU Scheduling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2249488" y="6007100"/>
            <a:ext cx="5229225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30680" tIns="65160" rIns="130680" bIns="65160">
            <a:spAutoFit/>
          </a:bodyPr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pitchFamily="34" charset="0"/>
                <a:ea typeface="DejaVu Sans" charset="0"/>
                <a:cs typeface="DejaVu Sans" charset="0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pitchFamily="34" charset="0"/>
                <a:ea typeface="DejaVu Sans" charset="0"/>
                <a:cs typeface="DejaVu Sans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pitchFamily="34" charset="0"/>
                <a:ea typeface="DejaVu Sans" charset="0"/>
                <a:cs typeface="DejaVu Sans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pitchFamily="34" charset="0"/>
                <a:ea typeface="DejaVu Sans" charset="0"/>
                <a:cs typeface="DejaVu Sans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pitchFamily="34" charset="0"/>
                <a:ea typeface="DejaVu Sans" charset="0"/>
                <a:cs typeface="DejaVu Sans" charset="0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en-US" altLang="en-US" sz="1900"/>
              <a:t>Note that memory-placement algorithms can also consider affinity</a:t>
            </a:r>
          </a:p>
        </p:txBody>
      </p:sp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0" y="1952625"/>
            <a:ext cx="9280525" cy="4948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204788" y="571500"/>
            <a:ext cx="8847137" cy="760413"/>
          </a:xfrm>
        </p:spPr>
        <p:txBody>
          <a:bodyPr lIns="130680" tIns="65160" rIns="130680" bIns="65160" anchor="b"/>
          <a:lstStyle/>
          <a:p>
            <a:pPr eaLnBrk="1" hangingPunct="1">
              <a:lnSpc>
                <a:spcPct val="100000"/>
              </a:lnSpc>
              <a:buSzPct val="45000"/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2800" smtClean="0"/>
              <a:t>Multiple-Processor Scheduling – Load Balancing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768475"/>
            <a:ext cx="9280525" cy="5318125"/>
          </a:xfrm>
        </p:spPr>
        <p:txBody>
          <a:bodyPr lIns="130680" tIns="65160" rIns="130680" bIns="65160"/>
          <a:lstStyle/>
          <a:p>
            <a:pPr marL="431800" indent="-323850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4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800" smtClean="0"/>
              <a:t>If SMP, need to keep all CPUs loaded for efficiency</a:t>
            </a:r>
          </a:p>
          <a:p>
            <a:pPr marL="431800" indent="-323850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45000"/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2400" smtClean="0"/>
          </a:p>
          <a:p>
            <a:pPr marL="431800" indent="-323850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4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800" b="1" smtClean="0">
                <a:solidFill>
                  <a:srgbClr val="3366FF"/>
                </a:solidFill>
              </a:rPr>
              <a:t>Load balancing </a:t>
            </a:r>
            <a:r>
              <a:rPr lang="en-US" altLang="en-US" sz="2800" smtClean="0"/>
              <a:t>attempts to keep workload evenly distributed</a:t>
            </a:r>
          </a:p>
          <a:p>
            <a:pPr marL="431800" indent="-323850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45000"/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2400" smtClean="0"/>
          </a:p>
          <a:p>
            <a:pPr marL="431800" indent="-323850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4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800" b="1" smtClean="0">
                <a:solidFill>
                  <a:srgbClr val="3366FF"/>
                </a:solidFill>
              </a:rPr>
              <a:t>Push migration </a:t>
            </a:r>
            <a:r>
              <a:rPr lang="en-US" altLang="en-US" sz="2800" smtClean="0"/>
              <a:t>– periodic task checks load on each processor, and if found pushes task from overloaded CPU to other CPUs</a:t>
            </a:r>
          </a:p>
          <a:p>
            <a:pPr marL="431800" indent="-323850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45000"/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2400" b="1" smtClean="0"/>
          </a:p>
          <a:p>
            <a:pPr marL="431800" indent="-323850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4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800" b="1" smtClean="0">
                <a:solidFill>
                  <a:srgbClr val="3366FF"/>
                </a:solidFill>
              </a:rPr>
              <a:t>Pull migration </a:t>
            </a:r>
            <a:r>
              <a:rPr lang="en-US" altLang="en-US" sz="2800" smtClean="0"/>
              <a:t>– idle processors pulls waiting task from busy processor</a:t>
            </a:r>
          </a:p>
          <a:p>
            <a:pPr marL="431800" indent="-323850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45000"/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280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204788" y="571500"/>
            <a:ext cx="8847137" cy="760413"/>
          </a:xfrm>
        </p:spPr>
        <p:txBody>
          <a:bodyPr lIns="130680" tIns="65160" rIns="130680" bIns="65160" anchor="b"/>
          <a:lstStyle/>
          <a:p>
            <a:pPr eaLnBrk="1" hangingPunct="1">
              <a:lnSpc>
                <a:spcPct val="100000"/>
              </a:lnSpc>
              <a:buSzPct val="45000"/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mtClean="0"/>
              <a:t>Multicore Processors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768475"/>
            <a:ext cx="9280525" cy="5318125"/>
          </a:xfrm>
        </p:spPr>
        <p:txBody>
          <a:bodyPr lIns="130680" tIns="65160" rIns="130680" bIns="65160"/>
          <a:lstStyle/>
          <a:p>
            <a:pPr marL="431800" indent="-323850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4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Recent trend to place multiple processor cores on same physical chip</a:t>
            </a:r>
          </a:p>
          <a:p>
            <a:pPr marL="431800" indent="-323850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45000"/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mtClean="0"/>
          </a:p>
          <a:p>
            <a:pPr marL="431800" indent="-323850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4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Faster and consumes less power</a:t>
            </a:r>
          </a:p>
          <a:p>
            <a:pPr marL="431800" indent="-323850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45000"/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mtClean="0"/>
          </a:p>
          <a:p>
            <a:pPr marL="431800" indent="-323850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4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Multiple threads per core also growing</a:t>
            </a:r>
          </a:p>
          <a:p>
            <a:pPr marL="863600" lvl="1" indent="-323850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75000"/>
              <a:buFont typeface="Symbol" pitchFamily="18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Takes advantage of memory stall to make progress on another thread while memory retrieve happens</a:t>
            </a:r>
          </a:p>
          <a:p>
            <a:pPr marL="863600" lvl="1" indent="-323850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80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204788" y="571500"/>
            <a:ext cx="8847137" cy="760413"/>
          </a:xfrm>
        </p:spPr>
        <p:txBody>
          <a:bodyPr lIns="130680" tIns="65160" rIns="130680" bIns="65160" anchor="b"/>
          <a:lstStyle/>
          <a:p>
            <a:pPr eaLnBrk="1" hangingPunct="1">
              <a:lnSpc>
                <a:spcPct val="100000"/>
              </a:lnSpc>
              <a:buSzPct val="45000"/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mtClean="0"/>
              <a:t>Multithreaded Multicore System</a:t>
            </a:r>
          </a:p>
        </p:txBody>
      </p:sp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0" y="1893888"/>
            <a:ext cx="9280525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0" y="4670425"/>
            <a:ext cx="9280525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04788" y="571500"/>
            <a:ext cx="8847137" cy="760413"/>
          </a:xfrm>
        </p:spPr>
        <p:txBody>
          <a:bodyPr lIns="130680" tIns="65160" rIns="130680" bIns="65160" anchor="b"/>
          <a:lstStyle/>
          <a:p>
            <a:pPr eaLnBrk="1" hangingPunct="1">
              <a:lnSpc>
                <a:spcPct val="100000"/>
              </a:lnSpc>
              <a:buSzPct val="45000"/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mtClean="0"/>
              <a:t>Scheduling Criteria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768475"/>
            <a:ext cx="9280525" cy="5318125"/>
          </a:xfrm>
        </p:spPr>
        <p:txBody>
          <a:bodyPr lIns="130680" tIns="65160" rIns="130680" bIns="65160"/>
          <a:lstStyle/>
          <a:p>
            <a:pPr marL="431800" indent="-323850" eaLnBrk="1">
              <a:lnSpc>
                <a:spcPct val="100000"/>
              </a:lnSpc>
              <a:buSzPct val="4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800" b="1" smtClean="0">
                <a:solidFill>
                  <a:srgbClr val="0000FF"/>
                </a:solidFill>
              </a:rPr>
              <a:t>CPU utilization</a:t>
            </a:r>
            <a:r>
              <a:rPr lang="en-US" altLang="en-US" sz="2800" smtClean="0"/>
              <a:t> – keep the CPU as busy as possible</a:t>
            </a:r>
          </a:p>
          <a:p>
            <a:pPr marL="431800" indent="-323850" eaLnBrk="1">
              <a:lnSpc>
                <a:spcPct val="100000"/>
              </a:lnSpc>
              <a:buSzPct val="4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800" b="1" smtClean="0">
                <a:solidFill>
                  <a:srgbClr val="0000FF"/>
                </a:solidFill>
              </a:rPr>
              <a:t>Throughput</a:t>
            </a:r>
            <a:r>
              <a:rPr lang="en-US" altLang="en-US" sz="2800" smtClean="0"/>
              <a:t> – # of processes that complete their execution per time unit</a:t>
            </a:r>
          </a:p>
          <a:p>
            <a:pPr marL="431800" indent="-323850" eaLnBrk="1">
              <a:lnSpc>
                <a:spcPct val="100000"/>
              </a:lnSpc>
              <a:buSzPct val="4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800" b="1" smtClean="0">
                <a:solidFill>
                  <a:srgbClr val="0000FF"/>
                </a:solidFill>
              </a:rPr>
              <a:t>Turnaround time</a:t>
            </a:r>
            <a:r>
              <a:rPr lang="en-US" altLang="en-US" sz="2800" smtClean="0"/>
              <a:t> – amount of time to execute a particular process</a:t>
            </a:r>
          </a:p>
          <a:p>
            <a:pPr marL="431800" indent="-323850" eaLnBrk="1">
              <a:lnSpc>
                <a:spcPct val="100000"/>
              </a:lnSpc>
              <a:buSzPct val="4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800" b="1" smtClean="0">
                <a:solidFill>
                  <a:srgbClr val="0000FF"/>
                </a:solidFill>
              </a:rPr>
              <a:t>Waiting time</a:t>
            </a:r>
            <a:r>
              <a:rPr lang="en-US" altLang="en-US" sz="2800" smtClean="0"/>
              <a:t> – amount of time a process has been waiting in the ready queue</a:t>
            </a:r>
          </a:p>
          <a:p>
            <a:pPr marL="431800" indent="-323850" eaLnBrk="1">
              <a:lnSpc>
                <a:spcPct val="100000"/>
              </a:lnSpc>
              <a:buSzPct val="4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800" b="1" smtClean="0">
                <a:solidFill>
                  <a:srgbClr val="0000FF"/>
                </a:solidFill>
              </a:rPr>
              <a:t>Response time</a:t>
            </a:r>
            <a:r>
              <a:rPr lang="en-US" altLang="en-US" sz="2800" smtClean="0"/>
              <a:t> – amount of time it takes from when a request was submitted until the first response is produced, not output  (for time-sharing environment)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04788" y="676275"/>
            <a:ext cx="8847137" cy="549275"/>
          </a:xfrm>
        </p:spPr>
        <p:txBody>
          <a:bodyPr tIns="31752"/>
          <a:lstStyle/>
          <a:p>
            <a:pPr eaLnBrk="1">
              <a:buSzPct val="45000"/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3600" smtClean="0"/>
              <a:t>Scheduling Algorithm Optimization Criteria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768475"/>
            <a:ext cx="9280525" cy="5318125"/>
          </a:xfrm>
        </p:spPr>
        <p:txBody>
          <a:bodyPr lIns="130680" tIns="65160" rIns="130680" bIns="65160"/>
          <a:lstStyle/>
          <a:p>
            <a:pPr marL="431800" indent="-323850" eaLnBrk="1">
              <a:lnSpc>
                <a:spcPct val="100000"/>
              </a:lnSpc>
              <a:buSzPct val="4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Max CPU utilization</a:t>
            </a:r>
          </a:p>
          <a:p>
            <a:pPr marL="431800" indent="-323850" eaLnBrk="1">
              <a:lnSpc>
                <a:spcPct val="100000"/>
              </a:lnSpc>
              <a:buSzPct val="4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Max throughput</a:t>
            </a:r>
          </a:p>
          <a:p>
            <a:pPr marL="431800" indent="-323850" eaLnBrk="1">
              <a:lnSpc>
                <a:spcPct val="100000"/>
              </a:lnSpc>
              <a:buSzPct val="4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Min turnaround time </a:t>
            </a:r>
          </a:p>
          <a:p>
            <a:pPr marL="431800" indent="-323850" eaLnBrk="1">
              <a:lnSpc>
                <a:spcPct val="100000"/>
              </a:lnSpc>
              <a:buSzPct val="4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Min waiting time </a:t>
            </a:r>
          </a:p>
          <a:p>
            <a:pPr marL="431800" indent="-323850" eaLnBrk="1">
              <a:lnSpc>
                <a:spcPct val="100000"/>
              </a:lnSpc>
              <a:buSzPct val="4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Min response time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04788" y="676275"/>
            <a:ext cx="8847137" cy="549275"/>
          </a:xfrm>
        </p:spPr>
        <p:txBody>
          <a:bodyPr tIns="31752"/>
          <a:lstStyle/>
          <a:p>
            <a:pPr eaLnBrk="1">
              <a:buSzPct val="45000"/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3600" dirty="0" smtClean="0"/>
              <a:t>Scheduling Algorithms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768475"/>
            <a:ext cx="9280525" cy="5318125"/>
          </a:xfrm>
        </p:spPr>
        <p:txBody>
          <a:bodyPr lIns="130680" tIns="65160" rIns="130680" bIns="65160"/>
          <a:lstStyle/>
          <a:p>
            <a:pPr marL="431800" indent="-323850" eaLnBrk="1">
              <a:lnSpc>
                <a:spcPct val="100000"/>
              </a:lnSpc>
              <a:buSzPct val="4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First-Come, First-Served (FCFS</a:t>
            </a:r>
            <a:r>
              <a:rPr lang="en-US" altLang="en-US" dirty="0" smtClean="0"/>
              <a:t>)</a:t>
            </a:r>
          </a:p>
          <a:p>
            <a:pPr marL="431800" indent="-323850" eaLnBrk="1">
              <a:lnSpc>
                <a:spcPct val="100000"/>
              </a:lnSpc>
              <a:buSzPct val="4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Shortest-Job-First (SJF) Scheduling </a:t>
            </a:r>
            <a:endParaRPr lang="en-US" altLang="en-US" dirty="0" smtClean="0"/>
          </a:p>
          <a:p>
            <a:pPr marL="431800" indent="-323850" eaLnBrk="1">
              <a:lnSpc>
                <a:spcPct val="100000"/>
              </a:lnSpc>
              <a:buSzPct val="4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 smtClean="0"/>
              <a:t>Priority Scheduling </a:t>
            </a:r>
          </a:p>
          <a:p>
            <a:pPr marL="431800" indent="-323850" eaLnBrk="1">
              <a:lnSpc>
                <a:spcPct val="100000"/>
              </a:lnSpc>
              <a:buSzPct val="4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 smtClean="0"/>
              <a:t>Round-Robin Scheduling</a:t>
            </a:r>
          </a:p>
          <a:p>
            <a:pPr marL="431800" indent="-323850" eaLnBrk="1">
              <a:lnSpc>
                <a:spcPct val="100000"/>
              </a:lnSpc>
              <a:buSzPct val="4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 smtClean="0"/>
              <a:t>Multilevel Queue Scheduling</a:t>
            </a:r>
          </a:p>
        </p:txBody>
      </p:sp>
    </p:spTree>
    <p:extLst>
      <p:ext uri="{BB962C8B-B14F-4D97-AF65-F5344CB8AC3E}">
        <p14:creationId xmlns:p14="http://schemas.microsoft.com/office/powerpoint/2010/main" val="32260056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04788" y="571500"/>
            <a:ext cx="8847137" cy="760413"/>
          </a:xfrm>
        </p:spPr>
        <p:txBody>
          <a:bodyPr lIns="130680" tIns="65160" rIns="130680" bIns="65160" anchor="b"/>
          <a:lstStyle/>
          <a:p>
            <a:pPr eaLnBrk="1" hangingPunct="1">
              <a:lnSpc>
                <a:spcPct val="100000"/>
              </a:lnSpc>
              <a:buSzPct val="45000"/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3200" smtClean="0"/>
              <a:t>First-Come, First-Served (FCFS) Scheduling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768475"/>
            <a:ext cx="9280525" cy="5318125"/>
          </a:xfrm>
        </p:spPr>
        <p:txBody>
          <a:bodyPr lIns="130680" tIns="65160" rIns="130680" bIns="65160"/>
          <a:lstStyle/>
          <a:p>
            <a:pPr marL="487363" indent="-485775" eaLnBrk="1">
              <a:lnSpc>
                <a:spcPct val="90000"/>
              </a:lnSpc>
              <a:spcBef>
                <a:spcPts val="788"/>
              </a:spcBef>
              <a:spcAft>
                <a:spcPct val="0"/>
              </a:spcAft>
              <a:buSzPct val="90000"/>
              <a:tabLst>
                <a:tab pos="487363" algn="l"/>
                <a:tab pos="4327525" algn="ctr"/>
                <a:tab pos="6618288" algn="ctr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1500" dirty="0" smtClean="0"/>
              <a:t>		</a:t>
            </a:r>
            <a:r>
              <a:rPr lang="en-US" altLang="en-US" sz="2000" u="sng" dirty="0" smtClean="0"/>
              <a:t>Process</a:t>
            </a:r>
            <a:r>
              <a:rPr lang="en-US" altLang="en-US" sz="2000" dirty="0" smtClean="0"/>
              <a:t>	</a:t>
            </a:r>
            <a:r>
              <a:rPr lang="en-US" altLang="en-US" sz="2000" u="sng" dirty="0" smtClean="0"/>
              <a:t>Burst Time	</a:t>
            </a:r>
          </a:p>
          <a:p>
            <a:pPr marL="487363" indent="-485775" eaLnBrk="1">
              <a:lnSpc>
                <a:spcPct val="90000"/>
              </a:lnSpc>
              <a:spcBef>
                <a:spcPts val="788"/>
              </a:spcBef>
              <a:spcAft>
                <a:spcPct val="0"/>
              </a:spcAft>
              <a:buSzPct val="90000"/>
              <a:tabLst>
                <a:tab pos="487363" algn="l"/>
                <a:tab pos="4327525" algn="ctr"/>
                <a:tab pos="6618288" algn="ctr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2000" dirty="0" smtClean="0"/>
              <a:t>		 </a:t>
            </a:r>
            <a:r>
              <a:rPr lang="en-US" altLang="en-US" sz="2000" b="1" i="1" dirty="0" smtClean="0"/>
              <a:t>P</a:t>
            </a:r>
            <a:r>
              <a:rPr lang="en-US" altLang="en-US" sz="2000" b="1" i="1" baseline="-25000" dirty="0" smtClean="0"/>
              <a:t>1</a:t>
            </a:r>
            <a:r>
              <a:rPr lang="en-US" altLang="en-US" sz="2000" dirty="0" smtClean="0"/>
              <a:t>	24</a:t>
            </a:r>
          </a:p>
          <a:p>
            <a:pPr marL="487363" indent="-485775" eaLnBrk="1">
              <a:lnSpc>
                <a:spcPct val="90000"/>
              </a:lnSpc>
              <a:spcBef>
                <a:spcPts val="788"/>
              </a:spcBef>
              <a:spcAft>
                <a:spcPct val="0"/>
              </a:spcAft>
              <a:buSzPct val="90000"/>
              <a:tabLst>
                <a:tab pos="487363" algn="l"/>
                <a:tab pos="4327525" algn="ctr"/>
                <a:tab pos="6618288" algn="ctr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2000" dirty="0" smtClean="0"/>
              <a:t>		 </a:t>
            </a:r>
            <a:r>
              <a:rPr lang="en-US" altLang="en-US" sz="2000" b="1" i="1" dirty="0" smtClean="0"/>
              <a:t>P</a:t>
            </a:r>
            <a:r>
              <a:rPr lang="en-US" altLang="en-US" sz="2000" b="1" i="1" baseline="-25000" dirty="0" smtClean="0"/>
              <a:t>2</a:t>
            </a:r>
            <a:r>
              <a:rPr lang="en-US" altLang="en-US" sz="2000" dirty="0" smtClean="0"/>
              <a:t> 	3</a:t>
            </a:r>
          </a:p>
          <a:p>
            <a:pPr marL="487363" indent="-485775" eaLnBrk="1">
              <a:lnSpc>
                <a:spcPct val="90000"/>
              </a:lnSpc>
              <a:spcBef>
                <a:spcPts val="788"/>
              </a:spcBef>
              <a:spcAft>
                <a:spcPct val="0"/>
              </a:spcAft>
              <a:buSzPct val="90000"/>
              <a:tabLst>
                <a:tab pos="487363" algn="l"/>
                <a:tab pos="4327525" algn="ctr"/>
                <a:tab pos="6618288" algn="ctr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2000" dirty="0" smtClean="0"/>
              <a:t>		</a:t>
            </a:r>
            <a:r>
              <a:rPr lang="en-US" altLang="en-US" sz="2000" b="1" i="1" dirty="0" smtClean="0"/>
              <a:t>P</a:t>
            </a:r>
            <a:r>
              <a:rPr lang="en-US" altLang="en-US" sz="2000" b="1" i="1" baseline="-25000" dirty="0" smtClean="0"/>
              <a:t>3</a:t>
            </a:r>
            <a:r>
              <a:rPr lang="en-US" altLang="en-US" sz="2000" i="1" baseline="-25000" dirty="0" smtClean="0"/>
              <a:t>	 </a:t>
            </a:r>
            <a:r>
              <a:rPr lang="en-US" altLang="en-US" sz="2000" dirty="0" smtClean="0"/>
              <a:t>3</a:t>
            </a:r>
            <a:r>
              <a:rPr lang="en-US" altLang="en-US" sz="2000" i="1" baseline="-25000" dirty="0" smtClean="0"/>
              <a:t> </a:t>
            </a:r>
          </a:p>
          <a:p>
            <a:pPr marL="487363" indent="-485775" eaLnBrk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45000"/>
              <a:buFont typeface="Wingdings" pitchFamily="2" charset="2"/>
              <a:buChar char=""/>
              <a:tabLst>
                <a:tab pos="487363" algn="l"/>
                <a:tab pos="4327525" algn="ctr"/>
                <a:tab pos="6618288" algn="ctr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2000" dirty="0" smtClean="0"/>
              <a:t>Suppose that the processes arrive in the order: P1 , P2 , P3  </a:t>
            </a:r>
          </a:p>
          <a:p>
            <a:pPr marL="487363" indent="-485775" eaLnBrk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45000"/>
              <a:buFont typeface="Wingdings" pitchFamily="2" charset="2"/>
              <a:buChar char=""/>
              <a:tabLst>
                <a:tab pos="487363" algn="l"/>
                <a:tab pos="4327525" algn="ctr"/>
                <a:tab pos="6618288" algn="ctr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2000" dirty="0" smtClean="0"/>
              <a:t>The Gantt Chart for the schedule is:</a:t>
            </a:r>
          </a:p>
          <a:p>
            <a:pPr marL="487363" indent="-485775" eaLnBrk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45000"/>
              <a:buFont typeface="Wingdings" pitchFamily="2" charset="2"/>
              <a:buChar char=""/>
              <a:tabLst>
                <a:tab pos="487363" algn="l"/>
                <a:tab pos="4327525" algn="ctr"/>
                <a:tab pos="6618288" algn="ctr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altLang="en-US" sz="1800" dirty="0" smtClean="0"/>
          </a:p>
          <a:p>
            <a:pPr marL="487363" indent="-485775" eaLnBrk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45000"/>
              <a:buFont typeface="Wingdings" pitchFamily="2" charset="2"/>
              <a:buChar char=""/>
              <a:tabLst>
                <a:tab pos="487363" algn="l"/>
                <a:tab pos="4327525" algn="ctr"/>
                <a:tab pos="6618288" algn="ctr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altLang="en-US" sz="1600" dirty="0" smtClean="0"/>
          </a:p>
          <a:p>
            <a:pPr marL="487363" indent="-485775" eaLnBrk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45000"/>
              <a:buFont typeface="Wingdings" pitchFamily="2" charset="2"/>
              <a:buChar char=""/>
              <a:tabLst>
                <a:tab pos="487363" algn="l"/>
                <a:tab pos="4327525" algn="ctr"/>
                <a:tab pos="6618288" algn="ctr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altLang="en-US" sz="1400" dirty="0" smtClean="0"/>
          </a:p>
          <a:p>
            <a:pPr marL="487363" indent="-485775" eaLnBrk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45000"/>
              <a:buFont typeface="Wingdings" pitchFamily="2" charset="2"/>
              <a:buChar char=""/>
              <a:tabLst>
                <a:tab pos="487363" algn="l"/>
                <a:tab pos="4327525" algn="ctr"/>
                <a:tab pos="6618288" algn="ctr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altLang="en-US" sz="1200" dirty="0" smtClean="0"/>
          </a:p>
          <a:p>
            <a:pPr marL="487363" indent="-485775" eaLnBrk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45000"/>
              <a:buFont typeface="Wingdings" pitchFamily="2" charset="2"/>
              <a:buChar char=""/>
              <a:tabLst>
                <a:tab pos="487363" algn="l"/>
                <a:tab pos="4327525" algn="ctr"/>
                <a:tab pos="6618288" algn="ctr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altLang="en-US" sz="1000" dirty="0" smtClean="0"/>
          </a:p>
          <a:p>
            <a:pPr marL="487363" indent="-485775" eaLnBrk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90000"/>
              <a:tabLst>
                <a:tab pos="487363" algn="l"/>
                <a:tab pos="4327525" algn="ctr"/>
                <a:tab pos="6618288" algn="ctr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altLang="en-US" sz="900" dirty="0" smtClean="0"/>
          </a:p>
          <a:p>
            <a:pPr marL="487363" indent="-485775" eaLnBrk="1">
              <a:lnSpc>
                <a:spcPct val="90000"/>
              </a:lnSpc>
              <a:spcBef>
                <a:spcPts val="788"/>
              </a:spcBef>
              <a:spcAft>
                <a:spcPct val="0"/>
              </a:spcAft>
              <a:buSzPct val="45000"/>
              <a:buFont typeface="Wingdings" pitchFamily="2" charset="2"/>
              <a:buChar char=""/>
              <a:tabLst>
                <a:tab pos="487363" algn="l"/>
                <a:tab pos="4327525" algn="ctr"/>
                <a:tab pos="6618288" algn="ctr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2000" dirty="0" smtClean="0"/>
              <a:t>Waiting time for </a:t>
            </a:r>
            <a:r>
              <a:rPr lang="en-US" altLang="en-US" sz="2000" i="1" dirty="0" smtClean="0"/>
              <a:t>P</a:t>
            </a:r>
            <a:r>
              <a:rPr lang="en-US" altLang="en-US" sz="2000" i="1" baseline="-25000" dirty="0" smtClean="0"/>
              <a:t>1</a:t>
            </a:r>
            <a:r>
              <a:rPr lang="en-US" altLang="en-US" sz="2000" dirty="0" smtClean="0"/>
              <a:t>  = 0; </a:t>
            </a:r>
            <a:r>
              <a:rPr lang="en-US" altLang="en-US" sz="2000" i="1" dirty="0" smtClean="0"/>
              <a:t>P</a:t>
            </a:r>
            <a:r>
              <a:rPr lang="en-US" altLang="en-US" sz="2000" i="1" baseline="-25000" dirty="0" smtClean="0"/>
              <a:t>2</a:t>
            </a:r>
            <a:r>
              <a:rPr lang="en-US" altLang="en-US" sz="2000" dirty="0" smtClean="0"/>
              <a:t>  = 24; </a:t>
            </a:r>
            <a:r>
              <a:rPr lang="en-US" altLang="en-US" sz="2000" i="1" dirty="0" smtClean="0"/>
              <a:t>P</a:t>
            </a:r>
            <a:r>
              <a:rPr lang="en-US" altLang="en-US" sz="2000" i="1" baseline="-25000" dirty="0" smtClean="0"/>
              <a:t>3 </a:t>
            </a:r>
            <a:r>
              <a:rPr lang="en-US" altLang="en-US" sz="2000" dirty="0" smtClean="0"/>
              <a:t>= 27</a:t>
            </a:r>
          </a:p>
          <a:p>
            <a:pPr marL="487363" indent="-485775" eaLnBrk="1">
              <a:lnSpc>
                <a:spcPct val="90000"/>
              </a:lnSpc>
              <a:spcBef>
                <a:spcPts val="788"/>
              </a:spcBef>
              <a:spcAft>
                <a:spcPct val="0"/>
              </a:spcAft>
              <a:buSzPct val="45000"/>
              <a:buFont typeface="Wingdings" pitchFamily="2" charset="2"/>
              <a:buNone/>
              <a:tabLst>
                <a:tab pos="487363" algn="l"/>
                <a:tab pos="4327525" algn="ctr"/>
                <a:tab pos="6618288" algn="ctr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2000" dirty="0" smtClean="0"/>
              <a:t> </a:t>
            </a:r>
          </a:p>
        </p:txBody>
      </p:sp>
      <p:grpSp>
        <p:nvGrpSpPr>
          <p:cNvPr id="29700" name="Group 4"/>
          <p:cNvGrpSpPr>
            <a:grpSpLocks/>
          </p:cNvGrpSpPr>
          <p:nvPr/>
        </p:nvGrpSpPr>
        <p:grpSpPr bwMode="auto">
          <a:xfrm>
            <a:off x="1125538" y="4410075"/>
            <a:ext cx="6094412" cy="1231900"/>
            <a:chOff x="0" y="0"/>
            <a:chExt cx="3839" cy="776"/>
          </a:xfrm>
        </p:grpSpPr>
        <p:sp>
          <p:nvSpPr>
            <p:cNvPr id="29702" name="Rectangle 5"/>
            <p:cNvSpPr>
              <a:spLocks noChangeArrowheads="1"/>
            </p:cNvSpPr>
            <p:nvPr/>
          </p:nvSpPr>
          <p:spPr bwMode="auto">
            <a:xfrm>
              <a:off x="107" y="0"/>
              <a:ext cx="3650" cy="422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29703" name="Text Box 6"/>
            <p:cNvSpPr txBox="1">
              <a:spLocks noChangeArrowheads="1"/>
            </p:cNvSpPr>
            <p:nvPr/>
          </p:nvSpPr>
          <p:spPr bwMode="auto">
            <a:xfrm>
              <a:off x="1021" y="46"/>
              <a:ext cx="263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1188"/>
                </a:spcBef>
              </a:pPr>
              <a:r>
                <a:rPr lang="en-US" altLang="en-US" sz="1900" b="1" i="1"/>
                <a:t>P</a:t>
              </a:r>
              <a:r>
                <a:rPr lang="en-US" altLang="en-US" sz="1900" b="1" i="1" baseline="-25000"/>
                <a:t>1</a:t>
              </a:r>
            </a:p>
          </p:txBody>
        </p:sp>
        <p:sp>
          <p:nvSpPr>
            <p:cNvPr id="29704" name="Text Box 7"/>
            <p:cNvSpPr txBox="1">
              <a:spLocks noChangeArrowheads="1"/>
            </p:cNvSpPr>
            <p:nvPr/>
          </p:nvSpPr>
          <p:spPr bwMode="auto">
            <a:xfrm>
              <a:off x="2661" y="46"/>
              <a:ext cx="263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1188"/>
                </a:spcBef>
              </a:pPr>
              <a:r>
                <a:rPr lang="en-US" altLang="en-US" sz="1900" b="1" i="1"/>
                <a:t>P</a:t>
              </a:r>
              <a:r>
                <a:rPr lang="en-US" altLang="en-US" sz="1900" b="1" i="1" baseline="-25000"/>
                <a:t>2</a:t>
              </a:r>
            </a:p>
          </p:txBody>
        </p:sp>
        <p:sp>
          <p:nvSpPr>
            <p:cNvPr id="29705" name="Text Box 8"/>
            <p:cNvSpPr txBox="1">
              <a:spLocks noChangeArrowheads="1"/>
            </p:cNvSpPr>
            <p:nvPr/>
          </p:nvSpPr>
          <p:spPr bwMode="auto">
            <a:xfrm>
              <a:off x="3296" y="46"/>
              <a:ext cx="263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1188"/>
                </a:spcBef>
              </a:pPr>
              <a:r>
                <a:rPr lang="en-US" altLang="en-US" sz="1900" b="1" i="1"/>
                <a:t>P</a:t>
              </a:r>
              <a:r>
                <a:rPr lang="en-US" altLang="en-US" sz="1900" b="1" i="1" baseline="-25000"/>
                <a:t>3</a:t>
              </a:r>
            </a:p>
          </p:txBody>
        </p:sp>
        <p:sp>
          <p:nvSpPr>
            <p:cNvPr id="29706" name="Line 9"/>
            <p:cNvSpPr>
              <a:spLocks noChangeShapeType="1"/>
            </p:cNvSpPr>
            <p:nvPr/>
          </p:nvSpPr>
          <p:spPr bwMode="auto">
            <a:xfrm>
              <a:off x="107" y="423"/>
              <a:ext cx="0" cy="158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7" name="Line 10"/>
            <p:cNvSpPr>
              <a:spLocks noChangeShapeType="1"/>
            </p:cNvSpPr>
            <p:nvPr/>
          </p:nvSpPr>
          <p:spPr bwMode="auto">
            <a:xfrm>
              <a:off x="3759" y="423"/>
              <a:ext cx="0" cy="158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8" name="Line 11"/>
            <p:cNvSpPr>
              <a:spLocks noChangeShapeType="1"/>
            </p:cNvSpPr>
            <p:nvPr/>
          </p:nvSpPr>
          <p:spPr bwMode="auto">
            <a:xfrm>
              <a:off x="2436" y="0"/>
              <a:ext cx="0" cy="42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9" name="Line 12"/>
            <p:cNvSpPr>
              <a:spLocks noChangeShapeType="1"/>
            </p:cNvSpPr>
            <p:nvPr/>
          </p:nvSpPr>
          <p:spPr bwMode="auto">
            <a:xfrm>
              <a:off x="3071" y="0"/>
              <a:ext cx="0" cy="42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0" name="Line 13"/>
            <p:cNvSpPr>
              <a:spLocks noChangeShapeType="1"/>
            </p:cNvSpPr>
            <p:nvPr/>
          </p:nvSpPr>
          <p:spPr bwMode="auto">
            <a:xfrm>
              <a:off x="2436" y="423"/>
              <a:ext cx="0" cy="158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1" name="Line 14"/>
            <p:cNvSpPr>
              <a:spLocks noChangeShapeType="1"/>
            </p:cNvSpPr>
            <p:nvPr/>
          </p:nvSpPr>
          <p:spPr bwMode="auto">
            <a:xfrm>
              <a:off x="3071" y="423"/>
              <a:ext cx="0" cy="158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2" name="Text Box 15"/>
            <p:cNvSpPr txBox="1">
              <a:spLocks noChangeArrowheads="1"/>
            </p:cNvSpPr>
            <p:nvPr/>
          </p:nvSpPr>
          <p:spPr bwMode="auto">
            <a:xfrm>
              <a:off x="2287" y="535"/>
              <a:ext cx="282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1188"/>
                </a:spcBef>
              </a:pPr>
              <a:r>
                <a:rPr lang="en-US" altLang="en-US" sz="1900"/>
                <a:t>24</a:t>
              </a:r>
            </a:p>
          </p:txBody>
        </p:sp>
        <p:sp>
          <p:nvSpPr>
            <p:cNvPr id="29713" name="Text Box 16"/>
            <p:cNvSpPr txBox="1">
              <a:spLocks noChangeArrowheads="1"/>
            </p:cNvSpPr>
            <p:nvPr/>
          </p:nvSpPr>
          <p:spPr bwMode="auto">
            <a:xfrm>
              <a:off x="2922" y="535"/>
              <a:ext cx="282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1188"/>
                </a:spcBef>
              </a:pPr>
              <a:r>
                <a:rPr lang="en-US" altLang="en-US" sz="1900"/>
                <a:t>27</a:t>
              </a:r>
            </a:p>
          </p:txBody>
        </p:sp>
        <p:sp>
          <p:nvSpPr>
            <p:cNvPr id="29714" name="Text Box 17"/>
            <p:cNvSpPr txBox="1">
              <a:spLocks noChangeArrowheads="1"/>
            </p:cNvSpPr>
            <p:nvPr/>
          </p:nvSpPr>
          <p:spPr bwMode="auto">
            <a:xfrm>
              <a:off x="3557" y="535"/>
              <a:ext cx="282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1188"/>
                </a:spcBef>
              </a:pPr>
              <a:r>
                <a:rPr lang="en-US" altLang="en-US" sz="1900"/>
                <a:t>30</a:t>
              </a:r>
            </a:p>
          </p:txBody>
        </p:sp>
        <p:sp>
          <p:nvSpPr>
            <p:cNvPr id="29715" name="Text Box 18"/>
            <p:cNvSpPr txBox="1">
              <a:spLocks noChangeArrowheads="1"/>
            </p:cNvSpPr>
            <p:nvPr/>
          </p:nvSpPr>
          <p:spPr bwMode="auto">
            <a:xfrm>
              <a:off x="0" y="535"/>
              <a:ext cx="197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1188"/>
                </a:spcBef>
              </a:pPr>
              <a:r>
                <a:rPr lang="en-US" altLang="en-US" sz="1900"/>
                <a:t>0</a:t>
              </a:r>
            </a:p>
          </p:txBody>
        </p:sp>
      </p:grp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4766589"/>
              </p:ext>
            </p:extLst>
          </p:nvPr>
        </p:nvGraphicFramePr>
        <p:xfrm>
          <a:off x="944858" y="6412457"/>
          <a:ext cx="4410490" cy="759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6" name="Equation" r:id="rId3" imgW="2286000" imgH="393480" progId="Equation.3">
                  <p:embed/>
                </p:oleObj>
              </mc:Choice>
              <mc:Fallback>
                <p:oleObj name="Equation" r:id="rId3" imgW="228600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44858" y="6412457"/>
                        <a:ext cx="4410490" cy="7595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04788" y="571500"/>
            <a:ext cx="8847137" cy="760413"/>
          </a:xfrm>
        </p:spPr>
        <p:txBody>
          <a:bodyPr lIns="130680" tIns="65160" rIns="130680" bIns="65160" anchor="b"/>
          <a:lstStyle/>
          <a:p>
            <a:pPr eaLnBrk="1" hangingPunct="1">
              <a:lnSpc>
                <a:spcPct val="100000"/>
              </a:lnSpc>
              <a:buSzPct val="45000"/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mtClean="0"/>
              <a:t>FCFS Scheduling (Cont.)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768475"/>
            <a:ext cx="9280525" cy="5318125"/>
          </a:xfrm>
        </p:spPr>
        <p:txBody>
          <a:bodyPr lIns="130680" tIns="65160" rIns="130680" bIns="65160"/>
          <a:lstStyle/>
          <a:p>
            <a:pPr marL="487363" indent="-485775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90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000" smtClean="0"/>
              <a:t>Suppose that the processes arrive in the order:</a:t>
            </a:r>
          </a:p>
          <a:p>
            <a:pPr marL="487363" indent="-485775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90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000" smtClean="0"/>
              <a:t>		 </a:t>
            </a:r>
            <a:r>
              <a:rPr lang="en-US" altLang="en-US" sz="2000" i="1" smtClean="0"/>
              <a:t>P</a:t>
            </a:r>
            <a:r>
              <a:rPr lang="en-US" altLang="en-US" sz="2000" i="1" baseline="-25000" smtClean="0"/>
              <a:t>2</a:t>
            </a:r>
            <a:r>
              <a:rPr lang="en-US" altLang="en-US" sz="2000" smtClean="0"/>
              <a:t> , </a:t>
            </a:r>
            <a:r>
              <a:rPr lang="en-US" altLang="en-US" sz="2000" i="1" smtClean="0"/>
              <a:t>P</a:t>
            </a:r>
            <a:r>
              <a:rPr lang="en-US" altLang="en-US" sz="2000" i="1" baseline="-25000" smtClean="0"/>
              <a:t>3</a:t>
            </a:r>
            <a:r>
              <a:rPr lang="en-US" altLang="en-US" sz="2000" smtClean="0"/>
              <a:t> , </a:t>
            </a:r>
            <a:r>
              <a:rPr lang="en-US" altLang="en-US" sz="2000" i="1" smtClean="0"/>
              <a:t>P</a:t>
            </a:r>
            <a:r>
              <a:rPr lang="en-US" altLang="en-US" sz="2000" i="1" baseline="-25000" smtClean="0"/>
              <a:t>1</a:t>
            </a:r>
            <a:r>
              <a:rPr lang="en-US" altLang="en-US" sz="2000" smtClean="0"/>
              <a:t> </a:t>
            </a:r>
          </a:p>
          <a:p>
            <a:pPr marL="487363" indent="-485775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4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000" smtClean="0"/>
              <a:t>The Gantt chart for the schedule is:</a:t>
            </a:r>
            <a:br>
              <a:rPr lang="en-US" altLang="en-US" sz="2000" smtClean="0"/>
            </a:br>
            <a:endParaRPr lang="en-US" altLang="en-US" sz="1800" smtClean="0"/>
          </a:p>
          <a:p>
            <a:pPr marL="487363" indent="-485775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45000"/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600" smtClean="0"/>
          </a:p>
          <a:p>
            <a:pPr marL="487363" indent="-485775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45000"/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400" smtClean="0"/>
          </a:p>
          <a:p>
            <a:pPr marL="487363" indent="-485775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45000"/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200" smtClean="0"/>
          </a:p>
          <a:p>
            <a:pPr marL="487363" indent="-485775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45000"/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000" smtClean="0"/>
          </a:p>
          <a:p>
            <a:pPr marL="487363" indent="-485775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45000"/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900" smtClean="0"/>
          </a:p>
          <a:p>
            <a:pPr marL="487363" indent="-485775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45000"/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800" smtClean="0"/>
          </a:p>
          <a:p>
            <a:pPr marL="487363" indent="-485775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4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000" smtClean="0"/>
              <a:t>Waiting time for </a:t>
            </a:r>
            <a:r>
              <a:rPr lang="en-US" altLang="en-US" sz="2000" i="1" smtClean="0"/>
              <a:t>P</a:t>
            </a:r>
            <a:r>
              <a:rPr lang="en-US" altLang="en-US" sz="2000" i="1" baseline="-25000" smtClean="0"/>
              <a:t>1 </a:t>
            </a:r>
            <a:r>
              <a:rPr lang="en-US" altLang="en-US" sz="2000" i="1" smtClean="0"/>
              <a:t>=</a:t>
            </a:r>
            <a:r>
              <a:rPr lang="en-US" altLang="en-US" sz="2000" smtClean="0"/>
              <a:t> 6</a:t>
            </a:r>
            <a:r>
              <a:rPr lang="en-US" altLang="en-US" sz="2000" i="1" smtClean="0"/>
              <a:t>;</a:t>
            </a:r>
            <a:r>
              <a:rPr lang="en-US" altLang="en-US" sz="2000" i="1" baseline="-25000" smtClean="0"/>
              <a:t> </a:t>
            </a:r>
            <a:r>
              <a:rPr lang="en-US" altLang="en-US" sz="2000" i="1" smtClean="0"/>
              <a:t>P</a:t>
            </a:r>
            <a:r>
              <a:rPr lang="en-US" altLang="en-US" sz="2000" i="1" baseline="-25000" smtClean="0"/>
              <a:t>2</a:t>
            </a:r>
            <a:r>
              <a:rPr lang="en-US" altLang="en-US" sz="2000" smtClean="0"/>
              <a:t> = 0</a:t>
            </a:r>
            <a:r>
              <a:rPr lang="en-US" altLang="en-US" sz="2000" i="1" baseline="-25000" smtClean="0"/>
              <a:t>; </a:t>
            </a:r>
            <a:r>
              <a:rPr lang="en-US" altLang="en-US" sz="2000" i="1" smtClean="0"/>
              <a:t>P</a:t>
            </a:r>
            <a:r>
              <a:rPr lang="en-US" altLang="en-US" sz="2000" i="1" baseline="-25000" smtClean="0"/>
              <a:t>3 </a:t>
            </a:r>
            <a:r>
              <a:rPr lang="en-US" altLang="en-US" sz="2000" i="1" smtClean="0"/>
              <a:t>= </a:t>
            </a:r>
            <a:r>
              <a:rPr lang="en-US" altLang="en-US" sz="2000" smtClean="0"/>
              <a:t>3</a:t>
            </a:r>
          </a:p>
          <a:p>
            <a:pPr marL="487363" indent="-485775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4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000" smtClean="0"/>
              <a:t>Average waiting time:   (6 + 0 + 3)/3 = 3</a:t>
            </a:r>
          </a:p>
          <a:p>
            <a:pPr marL="487363" indent="-485775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4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000" smtClean="0"/>
              <a:t>Much better than previous case</a:t>
            </a:r>
          </a:p>
          <a:p>
            <a:pPr marL="487363" indent="-485775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4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000" b="1" smtClean="0">
                <a:solidFill>
                  <a:srgbClr val="3366FF"/>
                </a:solidFill>
              </a:rPr>
              <a:t>Convoy effect </a:t>
            </a:r>
            <a:r>
              <a:rPr lang="en-US" altLang="en-US" sz="2000" smtClean="0"/>
              <a:t>- short process behind long process</a:t>
            </a:r>
          </a:p>
          <a:p>
            <a:pPr marL="863600" lvl="1" indent="-323850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SzPct val="75000"/>
              <a:buFont typeface="Symbol" pitchFamily="18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800" smtClean="0"/>
              <a:t>Consider one CPU-bound and many I/O-bound processes</a:t>
            </a:r>
          </a:p>
        </p:txBody>
      </p:sp>
      <p:grpSp>
        <p:nvGrpSpPr>
          <p:cNvPr id="30724" name="Group 4"/>
          <p:cNvGrpSpPr>
            <a:grpSpLocks/>
          </p:cNvGrpSpPr>
          <p:nvPr/>
        </p:nvGrpSpPr>
        <p:grpSpPr bwMode="auto">
          <a:xfrm>
            <a:off x="947738" y="3362325"/>
            <a:ext cx="6115050" cy="1230313"/>
            <a:chOff x="0" y="0"/>
            <a:chExt cx="3852" cy="775"/>
          </a:xfrm>
        </p:grpSpPr>
        <p:sp>
          <p:nvSpPr>
            <p:cNvPr id="30725" name="Rectangle 5"/>
            <p:cNvSpPr>
              <a:spLocks noChangeArrowheads="1"/>
            </p:cNvSpPr>
            <p:nvPr/>
          </p:nvSpPr>
          <p:spPr bwMode="auto">
            <a:xfrm flipH="1">
              <a:off x="98" y="0"/>
              <a:ext cx="3650" cy="422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30726" name="Text Box 6"/>
            <p:cNvSpPr txBox="1">
              <a:spLocks noChangeArrowheads="1"/>
            </p:cNvSpPr>
            <p:nvPr/>
          </p:nvSpPr>
          <p:spPr bwMode="auto">
            <a:xfrm flipH="1">
              <a:off x="2571" y="47"/>
              <a:ext cx="263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1188"/>
                </a:spcBef>
              </a:pPr>
              <a:r>
                <a:rPr lang="en-US" altLang="en-US" sz="1900"/>
                <a:t>P</a:t>
              </a:r>
              <a:r>
                <a:rPr lang="en-US" altLang="en-US" sz="1900" baseline="-25000"/>
                <a:t>1</a:t>
              </a:r>
            </a:p>
          </p:txBody>
        </p:sp>
        <p:sp>
          <p:nvSpPr>
            <p:cNvPr id="30727" name="Text Box 7"/>
            <p:cNvSpPr txBox="1">
              <a:spLocks noChangeArrowheads="1"/>
            </p:cNvSpPr>
            <p:nvPr/>
          </p:nvSpPr>
          <p:spPr bwMode="auto">
            <a:xfrm flipH="1">
              <a:off x="931" y="47"/>
              <a:ext cx="263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1188"/>
                </a:spcBef>
              </a:pPr>
              <a:r>
                <a:rPr lang="en-US" altLang="en-US" sz="1900"/>
                <a:t>P</a:t>
              </a:r>
              <a:r>
                <a:rPr lang="en-US" altLang="en-US" sz="1900" baseline="-25000"/>
                <a:t>3</a:t>
              </a:r>
            </a:p>
          </p:txBody>
        </p:sp>
        <p:sp>
          <p:nvSpPr>
            <p:cNvPr id="30728" name="Text Box 8"/>
            <p:cNvSpPr txBox="1">
              <a:spLocks noChangeArrowheads="1"/>
            </p:cNvSpPr>
            <p:nvPr/>
          </p:nvSpPr>
          <p:spPr bwMode="auto">
            <a:xfrm flipH="1">
              <a:off x="296" y="47"/>
              <a:ext cx="263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1188"/>
                </a:spcBef>
              </a:pPr>
              <a:r>
                <a:rPr lang="en-US" altLang="en-US" sz="1900"/>
                <a:t>P</a:t>
              </a:r>
              <a:r>
                <a:rPr lang="en-US" altLang="en-US" sz="1900" baseline="-25000"/>
                <a:t>2</a:t>
              </a:r>
            </a:p>
          </p:txBody>
        </p:sp>
        <p:sp>
          <p:nvSpPr>
            <p:cNvPr id="30729" name="Line 9"/>
            <p:cNvSpPr>
              <a:spLocks noChangeShapeType="1"/>
            </p:cNvSpPr>
            <p:nvPr/>
          </p:nvSpPr>
          <p:spPr bwMode="auto">
            <a:xfrm>
              <a:off x="3749" y="423"/>
              <a:ext cx="0" cy="158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0" name="Line 10"/>
            <p:cNvSpPr>
              <a:spLocks noChangeShapeType="1"/>
            </p:cNvSpPr>
            <p:nvPr/>
          </p:nvSpPr>
          <p:spPr bwMode="auto">
            <a:xfrm>
              <a:off x="98" y="423"/>
              <a:ext cx="0" cy="158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1" name="Line 11"/>
            <p:cNvSpPr>
              <a:spLocks noChangeShapeType="1"/>
            </p:cNvSpPr>
            <p:nvPr/>
          </p:nvSpPr>
          <p:spPr bwMode="auto">
            <a:xfrm>
              <a:off x="1421" y="0"/>
              <a:ext cx="0" cy="42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2" name="Line 12"/>
            <p:cNvSpPr>
              <a:spLocks noChangeShapeType="1"/>
            </p:cNvSpPr>
            <p:nvPr/>
          </p:nvSpPr>
          <p:spPr bwMode="auto">
            <a:xfrm>
              <a:off x="786" y="0"/>
              <a:ext cx="0" cy="42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3" name="Line 13"/>
            <p:cNvSpPr>
              <a:spLocks noChangeShapeType="1"/>
            </p:cNvSpPr>
            <p:nvPr/>
          </p:nvSpPr>
          <p:spPr bwMode="auto">
            <a:xfrm>
              <a:off x="1421" y="423"/>
              <a:ext cx="0" cy="158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4" name="Line 14"/>
            <p:cNvSpPr>
              <a:spLocks noChangeShapeType="1"/>
            </p:cNvSpPr>
            <p:nvPr/>
          </p:nvSpPr>
          <p:spPr bwMode="auto">
            <a:xfrm>
              <a:off x="786" y="423"/>
              <a:ext cx="0" cy="158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5" name="Text Box 15"/>
            <p:cNvSpPr txBox="1">
              <a:spLocks noChangeArrowheads="1"/>
            </p:cNvSpPr>
            <p:nvPr/>
          </p:nvSpPr>
          <p:spPr bwMode="auto">
            <a:xfrm flipH="1">
              <a:off x="1327" y="535"/>
              <a:ext cx="197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1188"/>
                </a:spcBef>
              </a:pPr>
              <a:r>
                <a:rPr lang="en-US" altLang="en-US" sz="1900"/>
                <a:t>6</a:t>
              </a:r>
            </a:p>
          </p:txBody>
        </p:sp>
        <p:sp>
          <p:nvSpPr>
            <p:cNvPr id="30736" name="Text Box 16"/>
            <p:cNvSpPr txBox="1">
              <a:spLocks noChangeArrowheads="1"/>
            </p:cNvSpPr>
            <p:nvPr/>
          </p:nvSpPr>
          <p:spPr bwMode="auto">
            <a:xfrm flipH="1">
              <a:off x="692" y="535"/>
              <a:ext cx="197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1188"/>
                </a:spcBef>
              </a:pPr>
              <a:r>
                <a:rPr lang="en-US" altLang="en-US" sz="1900"/>
                <a:t>3</a:t>
              </a:r>
            </a:p>
          </p:txBody>
        </p:sp>
        <p:sp>
          <p:nvSpPr>
            <p:cNvPr id="30737" name="Text Box 17"/>
            <p:cNvSpPr txBox="1">
              <a:spLocks noChangeArrowheads="1"/>
            </p:cNvSpPr>
            <p:nvPr/>
          </p:nvSpPr>
          <p:spPr bwMode="auto">
            <a:xfrm flipH="1">
              <a:off x="3569" y="535"/>
              <a:ext cx="282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1188"/>
                </a:spcBef>
              </a:pPr>
              <a:r>
                <a:rPr lang="en-US" altLang="en-US" sz="1900"/>
                <a:t>30</a:t>
              </a:r>
            </a:p>
          </p:txBody>
        </p:sp>
        <p:sp>
          <p:nvSpPr>
            <p:cNvPr id="30738" name="Text Box 18"/>
            <p:cNvSpPr txBox="1">
              <a:spLocks noChangeArrowheads="1"/>
            </p:cNvSpPr>
            <p:nvPr/>
          </p:nvSpPr>
          <p:spPr bwMode="auto">
            <a:xfrm flipH="1">
              <a:off x="0" y="535"/>
              <a:ext cx="197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1188"/>
                </a:spcBef>
              </a:pPr>
              <a:r>
                <a:rPr lang="en-US" altLang="en-US" sz="1900"/>
                <a:t>0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04788" y="571500"/>
            <a:ext cx="8847137" cy="760413"/>
          </a:xfrm>
        </p:spPr>
        <p:txBody>
          <a:bodyPr tIns="38808"/>
          <a:lstStyle/>
          <a:p>
            <a:pPr eaLnBrk="1" hangingPunct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mtClean="0"/>
              <a:t>FCFS Scheduling (Cont.)</a:t>
            </a: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550" y="1768475"/>
            <a:ext cx="7097713" cy="531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Tx/>
          <a:buSzPct val="100000"/>
          <a:buFont typeface="Times New Roman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itchFamily="34" charset="0"/>
            <a:ea typeface="DejaVu Sans" charset="0"/>
            <a:cs typeface="DejaVu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Tx/>
          <a:buSzPct val="100000"/>
          <a:buFont typeface="Times New Roman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itchFamily="34" charset="0"/>
            <a:ea typeface="DejaVu Sans" charset="0"/>
            <a:cs typeface="DejaVu San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1346</Words>
  <Application>Microsoft Office PowerPoint</Application>
  <PresentationFormat>Custom</PresentationFormat>
  <Paragraphs>354</Paragraphs>
  <Slides>36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Office Theme</vt:lpstr>
      <vt:lpstr>Equation</vt:lpstr>
      <vt:lpstr>CST 347 – Real Time OS</vt:lpstr>
      <vt:lpstr>Topics</vt:lpstr>
      <vt:lpstr>Scheduler/Dispatcher</vt:lpstr>
      <vt:lpstr>Scheduling Criteria</vt:lpstr>
      <vt:lpstr>Scheduling Algorithm Optimization Criteria</vt:lpstr>
      <vt:lpstr>Scheduling Algorithms</vt:lpstr>
      <vt:lpstr>First-Come, First-Served (FCFS) Scheduling</vt:lpstr>
      <vt:lpstr>FCFS Scheduling (Cont.)</vt:lpstr>
      <vt:lpstr>FCFS Scheduling (Cont.)</vt:lpstr>
      <vt:lpstr>Shortest-Job-First (SJF) Scheduling</vt:lpstr>
      <vt:lpstr>Example of SJF</vt:lpstr>
      <vt:lpstr>Determining Length of Next CPU Burst</vt:lpstr>
      <vt:lpstr>Prediction of the Length of the Next CPU Burst</vt:lpstr>
      <vt:lpstr>Examples of Exponential Averaging</vt:lpstr>
      <vt:lpstr>Example of Shortest-remaining-time-first</vt:lpstr>
      <vt:lpstr>Priority Scheduling</vt:lpstr>
      <vt:lpstr>Example of Priority Scheduling</vt:lpstr>
      <vt:lpstr>Round Robin (RR)</vt:lpstr>
      <vt:lpstr>Round Robin</vt:lpstr>
      <vt:lpstr>Example of RR with Time Quantum = 4</vt:lpstr>
      <vt:lpstr>Time Quantum and Context Switch Time</vt:lpstr>
      <vt:lpstr>Turnaround Time Varies With The Time Quantum</vt:lpstr>
      <vt:lpstr>Multilevel Queue</vt:lpstr>
      <vt:lpstr>Multilevel Queue</vt:lpstr>
      <vt:lpstr>Multilevel Queue Scheduling</vt:lpstr>
      <vt:lpstr>Multilevel Feedback Queue</vt:lpstr>
      <vt:lpstr>Example of Multilevel Feedback Queue</vt:lpstr>
      <vt:lpstr>Thread Scheduling</vt:lpstr>
      <vt:lpstr>Pthread Scheduling</vt:lpstr>
      <vt:lpstr>Pthread Scheduling API</vt:lpstr>
      <vt:lpstr>Pthread Scheduling API</vt:lpstr>
      <vt:lpstr>Multiple-Processor Scheduling</vt:lpstr>
      <vt:lpstr>NUMA and CPU Scheduling</vt:lpstr>
      <vt:lpstr>Multiple-Processor Scheduling – Load Balancing</vt:lpstr>
      <vt:lpstr>Multicore Processors</vt:lpstr>
      <vt:lpstr>Multithreaded Multicore System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CST 347 – Real Time OS</dc:title>
  <dc:creator>Claude Kansaku</dc:creator>
  <cp:lastModifiedBy>Claude Kansaku</cp:lastModifiedBy>
  <cp:revision>10</cp:revision>
  <dcterms:modified xsi:type="dcterms:W3CDTF">2015-05-01T00:01:33Z</dcterms:modified>
</cp:coreProperties>
</file>