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776" autoAdjust="0"/>
  </p:normalViewPr>
  <p:slideViewPr>
    <p:cSldViewPr snapToGrid="0" snapToObjects="1">
      <p:cViewPr>
        <p:scale>
          <a:sx n="100" d="100"/>
          <a:sy n="100" d="100"/>
        </p:scale>
        <p:origin x="-95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5377-CA36-014A-B4A1-AEB6071E2009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7E42-5F65-FC4B-B87A-C0878180D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3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52BB-326E-AB46-9124-6C1CD613679C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32D3-ED58-1945-A69A-4A8757DB2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DFC1-FF80-E54F-930C-3EF959B4222D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87-C0FD-9C4D-96C8-1DF1CB95AE08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AC38-47FF-3643-9007-0DEA5DFBE518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E65B-E886-5A44-9715-CC3779C7B604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C2D-241D-CE45-8751-45A0458705B2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836D-C30F-AC47-9106-9430BC7CD003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E10E-9ED5-8542-A1A2-E0E0C72C82F7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19A-511F-1B4C-97E7-A976FF563CD6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5FB-F077-2C47-9984-0C388E745FE9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3E48-0AD9-184A-B54D-1013683A0532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835-5CBC-8D49-9AB2-C7C4CCDAB6E0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6614-1BF7-F448-B4B1-DEF2B7FDA639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AD251F-97DE-F146-B0E0-1775E921F9AF}" type="datetime1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CST 456 - Embedded Systems Testing</a:t>
            </a:r>
            <a:endParaRPr lang="en-US" b="1" dirty="0"/>
          </a:p>
        </p:txBody>
      </p:sp>
      <p:pic>
        <p:nvPicPr>
          <p:cNvPr id="4" name="Picture 3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15" y="5089327"/>
            <a:ext cx="3547029" cy="710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2645" y="3588693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err="1" smtClean="0"/>
              <a:t>Std</a:t>
            </a:r>
            <a:r>
              <a:rPr lang="en-US" sz="2800" b="1" dirty="0" smtClean="0"/>
              <a:t>::randomize () Function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7632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609850"/>
            <a:ext cx="84677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5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b="1" dirty="0" smtClean="0"/>
              <a:t>Constraint Solver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Solver chooses values that satisfy constraints.</a:t>
            </a:r>
          </a:p>
          <a:p>
            <a:r>
              <a:rPr lang="en-US" sz="2800" dirty="0" smtClean="0"/>
              <a:t>Values come from a pseudo-random number generator provided with a seed.</a:t>
            </a:r>
          </a:p>
          <a:p>
            <a:r>
              <a:rPr lang="en-US" sz="2800" dirty="0" smtClean="0"/>
              <a:t>Same seed and </a:t>
            </a:r>
            <a:r>
              <a:rPr lang="en-US" sz="2800" dirty="0" err="1" smtClean="0"/>
              <a:t>testbench</a:t>
            </a:r>
            <a:r>
              <a:rPr lang="en-US" sz="2800" dirty="0" smtClean="0"/>
              <a:t> will yield same random sequence.</a:t>
            </a:r>
          </a:p>
          <a:p>
            <a:r>
              <a:rPr lang="en-US" sz="2800" dirty="0" err="1" smtClean="0"/>
              <a:t>Testbench</a:t>
            </a:r>
            <a:r>
              <a:rPr lang="en-US" sz="2800" dirty="0" smtClean="0"/>
              <a:t> run on different EDA tools may yield different sequence.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What can be Randomized?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Only integral variables can be randomized.</a:t>
            </a:r>
          </a:p>
          <a:p>
            <a:pPr lvl="1"/>
            <a:r>
              <a:rPr lang="en-US" sz="2400" dirty="0" err="1" smtClean="0"/>
              <a:t>Reg</a:t>
            </a:r>
            <a:r>
              <a:rPr lang="en-US" sz="2400" dirty="0" smtClean="0"/>
              <a:t>, logic, bit,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byte, etc.</a:t>
            </a:r>
          </a:p>
          <a:p>
            <a:pPr lvl="1"/>
            <a:r>
              <a:rPr lang="en-US" sz="2400" dirty="0" smtClean="0"/>
              <a:t>Even </a:t>
            </a:r>
            <a:r>
              <a:rPr lang="en-US" sz="2400" dirty="0" err="1" smtClean="0"/>
              <a:t>enum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Strings and real numbers cannot be randomized, although random integral variables can be converted to strings or real numbers.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dirty="0"/>
              <a:t>randomize </a:t>
            </a:r>
            <a:r>
              <a:rPr lang="en-US" sz="2400" b="1" dirty="0"/>
              <a:t>value</a:t>
            </a:r>
            <a:r>
              <a:rPr lang="en-US" sz="2400" dirty="0"/>
              <a:t> then use $</a:t>
            </a:r>
            <a:r>
              <a:rPr lang="en-US" sz="2400" dirty="0" err="1"/>
              <a:t>bitstoreal</a:t>
            </a:r>
            <a:r>
              <a:rPr lang="en-US" sz="2400" dirty="0"/>
              <a:t>(</a:t>
            </a:r>
            <a:r>
              <a:rPr lang="en-US" sz="2400" b="1" dirty="0"/>
              <a:t>value</a:t>
            </a:r>
            <a:r>
              <a:rPr lang="en-US" sz="2400" dirty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Weighted Distributions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Weighted distributions allow randomization but instead of a having a uniform distribution the distribution can be customized to focus attention on certain configurations / data / protocols / designers.</a:t>
            </a:r>
          </a:p>
          <a:p>
            <a:r>
              <a:rPr lang="en-US" dirty="0" smtClean="0"/>
              <a:t>The := operator specifies that the weight is the same for every specified value in the range.</a:t>
            </a:r>
          </a:p>
          <a:p>
            <a:r>
              <a:rPr lang="en-US" dirty="0" smtClean="0"/>
              <a:t>The :/ operator specifies that the weight is to be equally divided between all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Weighted Distributions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32" y="1588770"/>
            <a:ext cx="4389068" cy="457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61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Common Distributions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SystemVerilog has functions that generate common distributions.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dist_exponential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dist_normal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dist_poisson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dist_uniform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 smtClean="0"/>
              <a:t>Scoreboard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The scoreboard is the component of the test bench that monitors the values of the inputs to and outputs from the DUV and provides temporary storage for them.</a:t>
            </a:r>
          </a:p>
          <a:p>
            <a:r>
              <a:rPr lang="en-US" dirty="0" smtClean="0"/>
              <a:t>Certain events cause the scoreboard to store information. For example a signal might be asserted, a beginning or end of transmission packet is read, or a certain number of clock cycles have passed.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 smtClean="0"/>
              <a:t>Monitor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Beyond the scoreboard the monitor records the values of signals and states of interest for use in coverage checking or debugging.</a:t>
            </a:r>
          </a:p>
          <a:p>
            <a:r>
              <a:rPr lang="en-US" dirty="0" smtClean="0"/>
              <a:t>If the DUV is entirely black box then only the input and output signals can be recorded.</a:t>
            </a:r>
          </a:p>
          <a:p>
            <a:r>
              <a:rPr lang="en-US" dirty="0" smtClean="0"/>
              <a:t>If the DUV is grey or white box then key signals and states within the DUV can be recorded. This aids greatly in the debugging process if a bug is found.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6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 smtClean="0"/>
              <a:t>Checker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74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old days checking for correct functionality was a manual process. The DUV was stimulated to produce a series of input and output waveforms which were checked by the verification engineer or designer.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4" y="2747284"/>
            <a:ext cx="6444615" cy="352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85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 smtClean="0"/>
              <a:t>Checker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A modern checker reads the scoreboard and determines if the DUV is behaving correctly based on the input and output values.</a:t>
            </a:r>
          </a:p>
          <a:p>
            <a:r>
              <a:rPr lang="en-US" dirty="0" smtClean="0"/>
              <a:t>It tends to be one of the more difficult components to create. The verification engineer might need to conceive of all the required checking cases.</a:t>
            </a:r>
          </a:p>
          <a:p>
            <a:r>
              <a:rPr lang="en-US" dirty="0" smtClean="0"/>
              <a:t>If a failure occurs the test simulation can be halted, or it can be allowed to continue to find other bugs.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4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smtClean="0"/>
              <a:t>Pseudo-random </a:t>
            </a:r>
            <a:r>
              <a:rPr lang="en-US" smtClean="0"/>
              <a:t>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1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400" b="1" dirty="0" smtClean="0"/>
              <a:t>Checker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Three types of checkers.</a:t>
            </a:r>
          </a:p>
          <a:p>
            <a:pPr lvl="1"/>
            <a:r>
              <a:rPr lang="en-US" dirty="0" smtClean="0"/>
              <a:t>Golden vectors.</a:t>
            </a:r>
          </a:p>
          <a:p>
            <a:pPr lvl="1"/>
            <a:r>
              <a:rPr lang="en-US" dirty="0" smtClean="0"/>
              <a:t>Reference model.</a:t>
            </a:r>
          </a:p>
          <a:p>
            <a:pPr lvl="1"/>
            <a:r>
              <a:rPr lang="en-US" dirty="0" smtClean="0"/>
              <a:t>Transaction based.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2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b="1" dirty="0" smtClean="0"/>
              <a:t>Golden Vectors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A golden vector test environment is a simple environment where, for a given set of input vectors, the output vectors are known ahead of time.</a:t>
            </a:r>
          </a:p>
          <a:p>
            <a:r>
              <a:rPr lang="en-US" dirty="0" smtClean="0"/>
              <a:t>Golden vectors work well when the output is easy to predict.</a:t>
            </a:r>
          </a:p>
          <a:p>
            <a:r>
              <a:rPr lang="en-US" dirty="0" smtClean="0"/>
              <a:t>Used in regression testing to make sure any design changes did not impair the functionality of the design.</a:t>
            </a:r>
          </a:p>
          <a:p>
            <a:r>
              <a:rPr lang="en-US" dirty="0" smtClean="0"/>
              <a:t>Also used during post-silicon verification testing and manufacturing test.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Reference Model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The reference model calculates all expected outputs based on the input stimulus. The reference model re-implements the function of the DUV, usually in a high level programming language or HVL.</a:t>
            </a:r>
          </a:p>
          <a:p>
            <a:r>
              <a:rPr lang="en-US" dirty="0" smtClean="0"/>
              <a:t>Reference models work well when it is difficult to predict the output based on a set of inputs.</a:t>
            </a:r>
          </a:p>
          <a:p>
            <a:r>
              <a:rPr lang="en-US" dirty="0" smtClean="0"/>
              <a:t>Reference models can be provided by the architect who might have created one during the high level design.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b="1" dirty="0" smtClean="0"/>
              <a:t>Transaction Based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A transaction-based environment is used for DUVs that have identifiable transactions in which commands and data are acted on and forwarded to appropriate output signals.</a:t>
            </a:r>
          </a:p>
          <a:p>
            <a:r>
              <a:rPr lang="en-US" dirty="0" smtClean="0"/>
              <a:t>This type of checking environment uses a scoreboard to track commands and data driven on the inputs of the DUV.</a:t>
            </a:r>
          </a:p>
          <a:p>
            <a:r>
              <a:rPr lang="en-US" dirty="0" smtClean="0"/>
              <a:t>The scoreboard keeps a record of all current transactions that have entered the DUV but have not been completed.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3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Directed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827495"/>
          </a:xfrm>
        </p:spPr>
        <p:txBody>
          <a:bodyPr/>
          <a:lstStyle/>
          <a:p>
            <a:r>
              <a:rPr lang="en-US" dirty="0" smtClean="0"/>
              <a:t>Pro: Measurable progress against the design specification.</a:t>
            </a:r>
          </a:p>
          <a:p>
            <a:r>
              <a:rPr lang="en-US" dirty="0" smtClean="0"/>
              <a:t>Cons: Does not scale well with increasing design complexity. Only finds bugs you expect to be there.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01" y="3583362"/>
            <a:ext cx="6023249" cy="26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Random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827495"/>
          </a:xfrm>
        </p:spPr>
        <p:txBody>
          <a:bodyPr/>
          <a:lstStyle/>
          <a:p>
            <a:r>
              <a:rPr lang="en-US" dirty="0" smtClean="0"/>
              <a:t>Pro: Scales with increasing design complexity. Finds bugs you wouldn’t expect.</a:t>
            </a:r>
          </a:p>
          <a:p>
            <a:r>
              <a:rPr lang="en-US" dirty="0" smtClean="0"/>
              <a:t>Cons: High time / cost to start testing.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19" y="3416036"/>
            <a:ext cx="5930188" cy="26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b="1" dirty="0" smtClean="0"/>
              <a:t>What to Randomize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/>
          <a:lstStyle/>
          <a:p>
            <a:r>
              <a:rPr lang="en-US" dirty="0" smtClean="0"/>
              <a:t>Device configuration.</a:t>
            </a:r>
          </a:p>
          <a:p>
            <a:pPr lvl="1"/>
            <a:r>
              <a:rPr lang="en-US" dirty="0" smtClean="0"/>
              <a:t>Many directed tests do not stray far from post-reset device configurations.</a:t>
            </a:r>
          </a:p>
          <a:p>
            <a:r>
              <a:rPr lang="en-US" dirty="0" smtClean="0"/>
              <a:t>Environment configuration.</a:t>
            </a:r>
          </a:p>
          <a:p>
            <a:pPr lvl="1"/>
            <a:r>
              <a:rPr lang="en-US" dirty="0" smtClean="0"/>
              <a:t>If device has two SPI buses, test all four possible configurations.</a:t>
            </a:r>
          </a:p>
          <a:p>
            <a:r>
              <a:rPr lang="en-US" dirty="0" smtClean="0"/>
              <a:t>Input data.</a:t>
            </a:r>
          </a:p>
          <a:p>
            <a:r>
              <a:rPr lang="en-US" dirty="0" smtClean="0"/>
              <a:t>Protocol errors, exceptions, and violations.</a:t>
            </a:r>
          </a:p>
          <a:p>
            <a:r>
              <a:rPr lang="en-US" dirty="0" smtClean="0"/>
              <a:t>Delays and synchronization.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b="1" dirty="0" smtClean="0"/>
              <a:t>Simulation Phases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phase.</a:t>
            </a:r>
          </a:p>
          <a:p>
            <a:pPr lvl="1"/>
            <a:r>
              <a:rPr lang="en-US" dirty="0" smtClean="0"/>
              <a:t>Randomize the configuration of the DUV.</a:t>
            </a:r>
          </a:p>
          <a:p>
            <a:pPr lvl="1"/>
            <a:r>
              <a:rPr lang="en-US" dirty="0" smtClean="0"/>
              <a:t>Allocate and connect the test bench components.</a:t>
            </a:r>
          </a:p>
          <a:p>
            <a:pPr lvl="1"/>
            <a:r>
              <a:rPr lang="en-US" dirty="0" smtClean="0"/>
              <a:t>Reset the DUV.</a:t>
            </a:r>
          </a:p>
          <a:p>
            <a:pPr lvl="1"/>
            <a:r>
              <a:rPr lang="en-US" dirty="0" smtClean="0"/>
              <a:t>Configure the DUV.</a:t>
            </a:r>
          </a:p>
          <a:p>
            <a:r>
              <a:rPr lang="en-US" dirty="0" smtClean="0"/>
              <a:t>Run phase.</a:t>
            </a:r>
          </a:p>
          <a:p>
            <a:pPr lvl="1"/>
            <a:r>
              <a:rPr lang="en-US" dirty="0" smtClean="0"/>
              <a:t>Start environment.</a:t>
            </a:r>
          </a:p>
          <a:p>
            <a:pPr lvl="1"/>
            <a:r>
              <a:rPr lang="en-US" dirty="0" smtClean="0"/>
              <a:t>Run the test.</a:t>
            </a:r>
          </a:p>
          <a:p>
            <a:r>
              <a:rPr lang="en-US" dirty="0" smtClean="0"/>
              <a:t>Wrap-up phase.</a:t>
            </a:r>
          </a:p>
          <a:p>
            <a:pPr lvl="1"/>
            <a:r>
              <a:rPr lang="en-US" dirty="0" smtClean="0"/>
              <a:t>Wait for final transactions to be completed.</a:t>
            </a:r>
          </a:p>
          <a:p>
            <a:pPr lvl="1"/>
            <a:r>
              <a:rPr lang="en-US" dirty="0" smtClean="0"/>
              <a:t>Analyze data and report whether test passed or failed.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5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Constrained PRN Generation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508141"/>
          </a:xfrm>
        </p:spPr>
        <p:txBody>
          <a:bodyPr>
            <a:normAutofit/>
          </a:bodyPr>
          <a:lstStyle/>
          <a:p>
            <a:r>
              <a:rPr lang="en-US" dirty="0" smtClean="0"/>
              <a:t>SystemVerilog has two main ways to work with PRN.</a:t>
            </a:r>
          </a:p>
          <a:p>
            <a:pPr lvl="1"/>
            <a:r>
              <a:rPr lang="en-US" dirty="0" smtClean="0"/>
              <a:t>Classes with random variables.</a:t>
            </a:r>
          </a:p>
          <a:p>
            <a:pPr lvl="1"/>
            <a:r>
              <a:rPr lang="en-US" dirty="0" smtClean="0"/>
              <a:t>Use of the </a:t>
            </a:r>
            <a:r>
              <a:rPr lang="en-US" dirty="0" err="1" smtClean="0"/>
              <a:t>std</a:t>
            </a:r>
            <a:r>
              <a:rPr lang="en-US" dirty="0" smtClean="0"/>
              <a:t>::randomize() function.</a:t>
            </a:r>
          </a:p>
          <a:p>
            <a:r>
              <a:rPr lang="en-US" dirty="0" smtClean="0"/>
              <a:t>In the most basic sense you can think of a class as a </a:t>
            </a:r>
            <a:r>
              <a:rPr lang="en-US" dirty="0" err="1" smtClean="0"/>
              <a:t>struct</a:t>
            </a:r>
            <a:r>
              <a:rPr lang="en-US" dirty="0" smtClean="0"/>
              <a:t> with functions (methods) that manipulate the data (objects) within.</a:t>
            </a:r>
          </a:p>
          <a:p>
            <a:r>
              <a:rPr lang="en-US" sz="2000" dirty="0" smtClean="0"/>
              <a:t>Two type modifiers within a class</a:t>
            </a:r>
            <a:r>
              <a:rPr lang="en-US" sz="2000" dirty="0"/>
              <a:t> </a:t>
            </a:r>
            <a:r>
              <a:rPr lang="en-US" sz="2000" dirty="0" smtClean="0"/>
              <a:t>with random variables.</a:t>
            </a:r>
          </a:p>
          <a:p>
            <a:pPr lvl="1"/>
            <a:r>
              <a:rPr lang="en-US" dirty="0" smtClean="0"/>
              <a:t>Rand randomizes with replacement.</a:t>
            </a:r>
          </a:p>
          <a:p>
            <a:pPr lvl="1"/>
            <a:r>
              <a:rPr lang="en-US" dirty="0" err="1" smtClean="0"/>
              <a:t>Randc</a:t>
            </a:r>
            <a:r>
              <a:rPr lang="en-US" dirty="0"/>
              <a:t> </a:t>
            </a:r>
            <a:r>
              <a:rPr lang="en-US" dirty="0" smtClean="0"/>
              <a:t>randomizes without replacement.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Class with Random Variables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7632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41" y="1600201"/>
            <a:ext cx="3671732" cy="440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2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Class with Random Variables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7632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6" y="2309248"/>
            <a:ext cx="7735846" cy="261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688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7372</TotalTime>
  <Words>1018</Words>
  <Application>Microsoft Office PowerPoint</Application>
  <PresentationFormat>On-screen Show (4:3)</PresentationFormat>
  <Paragraphs>325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Breeze</vt:lpstr>
      <vt:lpstr>CST 456 - Embedded Systems Testing</vt:lpstr>
      <vt:lpstr>Outline</vt:lpstr>
      <vt:lpstr>Directed Testing</vt:lpstr>
      <vt:lpstr>Random Testing</vt:lpstr>
      <vt:lpstr>What to Randomize</vt:lpstr>
      <vt:lpstr>Simulation Phases</vt:lpstr>
      <vt:lpstr>Constrained PRN Generation</vt:lpstr>
      <vt:lpstr>Class with Random Variables</vt:lpstr>
      <vt:lpstr>Class with Random Variables</vt:lpstr>
      <vt:lpstr>Std::randomize () Function</vt:lpstr>
      <vt:lpstr>Constraint Solver</vt:lpstr>
      <vt:lpstr>What can be Randomized?</vt:lpstr>
      <vt:lpstr>Weighted Distributions</vt:lpstr>
      <vt:lpstr>Weighted Distributions</vt:lpstr>
      <vt:lpstr>Common Distributions</vt:lpstr>
      <vt:lpstr>Scoreboard</vt:lpstr>
      <vt:lpstr>Monitor</vt:lpstr>
      <vt:lpstr>Checker</vt:lpstr>
      <vt:lpstr>Checker</vt:lpstr>
      <vt:lpstr>Checker</vt:lpstr>
      <vt:lpstr>Golden Vectors</vt:lpstr>
      <vt:lpstr>Reference Model</vt:lpstr>
      <vt:lpstr>Transaction Based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Amplifier Spice Modeling</dc:title>
  <dc:creator>Cristina Crespo</dc:creator>
  <cp:lastModifiedBy>Bellock, Steven</cp:lastModifiedBy>
  <cp:revision>172</cp:revision>
  <dcterms:created xsi:type="dcterms:W3CDTF">2012-09-26T23:22:30Z</dcterms:created>
  <dcterms:modified xsi:type="dcterms:W3CDTF">2015-01-31T00:55:41Z</dcterms:modified>
</cp:coreProperties>
</file>