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80" r:id="rId11"/>
    <p:sldId id="281" r:id="rId12"/>
    <p:sldId id="283" r:id="rId13"/>
    <p:sldId id="282" r:id="rId14"/>
    <p:sldId id="268" r:id="rId15"/>
    <p:sldId id="265" r:id="rId16"/>
    <p:sldId id="266" r:id="rId17"/>
    <p:sldId id="267" r:id="rId18"/>
    <p:sldId id="271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76" autoAdjust="0"/>
  </p:normalViewPr>
  <p:slideViewPr>
    <p:cSldViewPr snapToGrid="0" snapToObjects="1">
      <p:cViewPr varScale="1">
        <p:scale>
          <a:sx n="103" d="100"/>
          <a:sy n="103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JTAG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JTAG stands for Joint Test Action Group and its standard is IEEE 1149.1.</a:t>
            </a:r>
          </a:p>
          <a:p>
            <a:r>
              <a:rPr lang="en-US" dirty="0" smtClean="0"/>
              <a:t>JTAG allows outside access to device internals for test and debugging. </a:t>
            </a:r>
          </a:p>
          <a:p>
            <a:r>
              <a:rPr lang="en-US" dirty="0" smtClean="0"/>
              <a:t>A JTAG port consists of up to 5 signals.</a:t>
            </a:r>
          </a:p>
          <a:p>
            <a:pPr lvl="1"/>
            <a:r>
              <a:rPr lang="en-US" b="1" dirty="0" smtClean="0"/>
              <a:t>TDI</a:t>
            </a:r>
            <a:r>
              <a:rPr lang="en-US" dirty="0" smtClean="0"/>
              <a:t> (Test Data In)</a:t>
            </a:r>
          </a:p>
          <a:p>
            <a:pPr lvl="1"/>
            <a:r>
              <a:rPr lang="en-US" b="1" dirty="0" smtClean="0"/>
              <a:t>TDO</a:t>
            </a:r>
            <a:r>
              <a:rPr lang="en-US" dirty="0" smtClean="0"/>
              <a:t> (Test Data Out)</a:t>
            </a:r>
          </a:p>
          <a:p>
            <a:pPr lvl="1"/>
            <a:r>
              <a:rPr lang="en-US" b="1" dirty="0" smtClean="0"/>
              <a:t>TCK</a:t>
            </a:r>
            <a:r>
              <a:rPr lang="en-US" dirty="0" smtClean="0"/>
              <a:t> (Test Clock)</a:t>
            </a:r>
          </a:p>
          <a:p>
            <a:pPr lvl="1"/>
            <a:r>
              <a:rPr lang="en-US" b="1" dirty="0" smtClean="0"/>
              <a:t>TMS</a:t>
            </a:r>
            <a:r>
              <a:rPr lang="en-US" dirty="0" smtClean="0"/>
              <a:t> (Test Mode Select)</a:t>
            </a:r>
          </a:p>
          <a:p>
            <a:pPr lvl="1"/>
            <a:r>
              <a:rPr lang="en-US" b="1" dirty="0" smtClean="0"/>
              <a:t>TRST</a:t>
            </a:r>
            <a:r>
              <a:rPr lang="en-US" dirty="0" smtClean="0"/>
              <a:t> (Test Reset) optional.</a:t>
            </a:r>
          </a:p>
          <a:p>
            <a:pPr lvl="1"/>
            <a:endParaRPr lang="en-US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JTAG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19" y="1996921"/>
            <a:ext cx="8044632" cy="318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Scan Chain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scan chain is used to test the structural integrity of sequential and combinational logic. Scan chains are primarily used to detect opens and shorts.</a:t>
            </a:r>
          </a:p>
          <a:p>
            <a:r>
              <a:rPr lang="en-US" dirty="0" smtClean="0"/>
              <a:t>Design for test (</a:t>
            </a:r>
            <a:r>
              <a:rPr lang="en-US" dirty="0" err="1" smtClean="0"/>
              <a:t>DfT</a:t>
            </a:r>
            <a:r>
              <a:rPr lang="en-US" dirty="0" smtClean="0"/>
              <a:t>) tools automatically insert multiplexers in front of flip-flops in the design, allowing the flip-flop to operate in either test or normal mode.</a:t>
            </a:r>
          </a:p>
          <a:p>
            <a:r>
              <a:rPr lang="en-US" dirty="0" smtClean="0"/>
              <a:t>When used in test mode the flip-flops act as a long shift-register. A test pattern is loaded into each flip-flop, the pattern is processed by the combinational logic, and then the result is shifted to the scan output.</a:t>
            </a:r>
          </a:p>
          <a:p>
            <a:r>
              <a:rPr lang="en-US" dirty="0" smtClean="0"/>
              <a:t>Test patterns can also be generated automatically.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Scan Chain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027" y="1959625"/>
            <a:ext cx="8049524" cy="336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Wafer Probe Card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 descr="http://www.spil.com.tw/about/images/PG_testing_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9" y="1510169"/>
            <a:ext cx="5590942" cy="419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Package and Burn-in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After the IC is placed in its package it is commonly subjected to a burn-in process to thermally and electrically stress the part.</a:t>
            </a:r>
          </a:p>
          <a:p>
            <a:r>
              <a:rPr lang="en-US" sz="3000" dirty="0" smtClean="0"/>
              <a:t>Once the part has been burned-in it is again tested to screen out package and latent manufacturing defects.</a:t>
            </a:r>
          </a:p>
          <a:p>
            <a:r>
              <a:rPr lang="en-US" sz="3000" dirty="0" smtClean="0"/>
              <a:t>Due to system-on-chip and system-in-package designs, the package test is becoming more complex.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Package Technology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4098" name="Picture 2" descr="http://www.palomartechnologies.com/Portals/60069/images/StackedD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7" y="2068218"/>
            <a:ext cx="4010189" cy="33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xbitlabs.com/images/news/2008-06/nvda_tegra_chip_sche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21" y="2037225"/>
            <a:ext cx="4029430" cy="39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System Board Test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system board level, most of the components should have already been tested (ICs, capacitors, resistors,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Defects can affect the system board through heat (soldering), humidity, electro-static discharge, and foreign materials.</a:t>
            </a:r>
          </a:p>
          <a:p>
            <a:r>
              <a:rPr lang="en-US" dirty="0" smtClean="0"/>
              <a:t>The system board test is usually the last comprehensive test before the product is shipped, so it needs to be thorough.</a:t>
            </a:r>
          </a:p>
          <a:p>
            <a:endParaRPr lang="en-US" sz="3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System Board Defect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 descr="http://stevezeva.homestead.com/files/0805_tombston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72" y="1570684"/>
            <a:ext cx="5455336" cy="45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3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Full System Test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the final product has been assembled the device needs to be tested one last time before being shipped.</a:t>
            </a:r>
          </a:p>
          <a:p>
            <a:r>
              <a:rPr lang="en-US" sz="2800" dirty="0" smtClean="0"/>
              <a:t>For simple devices it might just be turning on the power. For more complex devices test firmware can be run to do a final check of the system.</a:t>
            </a:r>
          </a:p>
          <a:p>
            <a:r>
              <a:rPr lang="en-US" sz="2800" dirty="0" smtClean="0"/>
              <a:t>To find a failure at this level is very expensive.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Manufacturing Process</a:t>
            </a:r>
          </a:p>
          <a:p>
            <a:r>
              <a:rPr lang="en-US" dirty="0" smtClean="0"/>
              <a:t>Manufacturing Testing</a:t>
            </a:r>
          </a:p>
          <a:p>
            <a:r>
              <a:rPr lang="en-US" dirty="0" smtClean="0"/>
              <a:t>Quality and </a:t>
            </a:r>
            <a:r>
              <a:rPr lang="en-US" dirty="0" smtClean="0"/>
              <a:t>Reliability</a:t>
            </a:r>
          </a:p>
          <a:p>
            <a:r>
              <a:rPr lang="en-US" dirty="0" smtClean="0"/>
              <a:t>Post-Silicon Verification / Validation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Manufacturing and Test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Ideally the entire manufacturing chain would find an ideal balance between limits, coverage, and test time.</a:t>
            </a:r>
          </a:p>
          <a:p>
            <a:r>
              <a:rPr lang="en-US" dirty="0" smtClean="0"/>
              <a:t>Unfortunately the various test and manufacturing groups are typically within their own information silos and only cross-communicate when they have to.</a:t>
            </a:r>
          </a:p>
          <a:p>
            <a:r>
              <a:rPr lang="en-US" dirty="0" smtClean="0"/>
              <a:t>Manufacturing tests are able to detect many design defects that should have been caught earlier in the verification cycle, but it is a very expensive method to find these.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Quality and Reliability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Quality</a:t>
            </a:r>
            <a:r>
              <a:rPr lang="en-US" sz="3600" dirty="0" smtClean="0"/>
              <a:t> is ensuring that the product shipped to the customer is functional.</a:t>
            </a:r>
          </a:p>
          <a:p>
            <a:r>
              <a:rPr lang="en-US" sz="3600" b="1" dirty="0" smtClean="0"/>
              <a:t>Reliability</a:t>
            </a:r>
            <a:r>
              <a:rPr lang="en-US" sz="3600" dirty="0" smtClean="0"/>
              <a:t> is ensuring that the product shipped to the customer stays functional.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Quality and Reliability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4098" name="Picture 2" descr="File:Bathtub curv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99" y="1661509"/>
            <a:ext cx="5750785" cy="40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Role of Burn-in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Burn-in prematurely ages the device so that failures that might occur a month or two later (while being used by the customer) occur sooner and can be screened.</a:t>
            </a:r>
          </a:p>
          <a:p>
            <a:r>
              <a:rPr lang="en-US" dirty="0" smtClean="0"/>
              <a:t>The ways most electronics are prematurely aged is through high temperature (~ 140 C – 160 C) and high voltage.</a:t>
            </a:r>
          </a:p>
          <a:p>
            <a:r>
              <a:rPr lang="en-US" dirty="0" smtClean="0"/>
              <a:t>A balance must be achieved between burn-in time and total lifetime of the part. If the burn-in is too long then the part will fail sooner due to wear out. </a:t>
            </a:r>
          </a:p>
          <a:p>
            <a:r>
              <a:rPr lang="en-US" dirty="0" smtClean="0"/>
              <a:t>Burn-in typically occurs after ICs are </a:t>
            </a:r>
            <a:r>
              <a:rPr lang="en-US" dirty="0" smtClean="0"/>
              <a:t>packaged.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Burn-in Oven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02" y="1444532"/>
            <a:ext cx="3573248" cy="454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6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Post-Silicon</a:t>
            </a:r>
            <a:br>
              <a:rPr lang="en-US" sz="3200" b="1" dirty="0" smtClean="0"/>
            </a:br>
            <a:r>
              <a:rPr lang="en-US" sz="3200" b="1" dirty="0" smtClean="0"/>
              <a:t> Functional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post-silicon functional verification (PSFV) is concerned with verifying that the realized hardware is able to meet the design requirements.</a:t>
            </a:r>
          </a:p>
          <a:p>
            <a:r>
              <a:rPr lang="en-US" dirty="0" smtClean="0"/>
              <a:t>Chip-level pre-silicon verification tests can be reused as post-silicon tests. Anecdotally, 98% of design bugs are found pre-silicon, the rest are found post-silicon.</a:t>
            </a:r>
          </a:p>
          <a:p>
            <a:r>
              <a:rPr lang="en-US" dirty="0" smtClean="0"/>
              <a:t>Emulators help fill the gap between pre-silicon and post-silicon activities. They offer the observability and controllability of simulation with the speed of final hardware.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Design for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designs are created with an eye towards PSFV. This area of design is know as design for validation / verification (DFV).</a:t>
            </a:r>
          </a:p>
          <a:p>
            <a:r>
              <a:rPr lang="en-US" dirty="0"/>
              <a:t>DFV functionality is not enabled during normal operation of the system. It is a special mode for testing and debugging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Implementing DSV helps expose internal signals that can then be monitored and controlled. </a:t>
            </a:r>
          </a:p>
          <a:p>
            <a:r>
              <a:rPr lang="en-US" dirty="0" smtClean="0"/>
              <a:t>Through increased controllability and observability, internal design blocks can be targeted and thoroughly stressed and tested.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Pre-Silicon and</a:t>
            </a:r>
            <a:br>
              <a:rPr lang="en-US" sz="3200" b="1" dirty="0" smtClean="0"/>
            </a:br>
            <a:r>
              <a:rPr lang="en-US" sz="3200" b="1" dirty="0" smtClean="0"/>
              <a:t> Post-Silicon Trade-offs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46156"/>
              </p:ext>
            </p:extLst>
          </p:nvPr>
        </p:nvGraphicFramePr>
        <p:xfrm>
          <a:off x="726695" y="1791267"/>
          <a:ext cx="7693973" cy="385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128"/>
                <a:gridCol w="2211047"/>
                <a:gridCol w="2452798"/>
              </a:tblGrid>
              <a:tr h="573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Pre-Silicon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Post-Silicon</a:t>
                      </a:r>
                      <a:endParaRPr lang="en-US" dirty="0"/>
                    </a:p>
                  </a:txBody>
                  <a:tcPr/>
                </a:tc>
              </a:tr>
              <a:tr h="9902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Controllability and Observability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73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3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73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3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of Discovering Bugs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Electric Characteristics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design is now realized as hardware it is susceptible to all the noise and uncertainty of the analog domain.</a:t>
            </a:r>
          </a:p>
          <a:p>
            <a:pPr lvl="1"/>
            <a:r>
              <a:rPr lang="en-US" dirty="0" smtClean="0"/>
              <a:t>Clock speed, jitter, and skew.</a:t>
            </a:r>
          </a:p>
          <a:p>
            <a:pPr lvl="1"/>
            <a:r>
              <a:rPr lang="en-US" dirty="0" smtClean="0"/>
              <a:t>Signal delays and edge rise and fall times.</a:t>
            </a:r>
          </a:p>
          <a:p>
            <a:pPr lvl="1"/>
            <a:r>
              <a:rPr lang="en-US" dirty="0" smtClean="0"/>
              <a:t>External and internal noise, ground bounce, and IR drops.</a:t>
            </a:r>
          </a:p>
          <a:p>
            <a:pPr lvl="1"/>
            <a:r>
              <a:rPr lang="en-US" dirty="0" smtClean="0"/>
              <a:t>Crosstalk between wires.</a:t>
            </a:r>
          </a:p>
          <a:p>
            <a:pPr lvl="1"/>
            <a:r>
              <a:rPr lang="en-US" dirty="0" smtClean="0"/>
              <a:t>Race conditions.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/>
              <a:t>Shmoo</a:t>
            </a:r>
            <a:r>
              <a:rPr lang="en-US" sz="3200" b="1" dirty="0" smtClean="0"/>
              <a:t> Plot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47009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Shmoo</a:t>
            </a:r>
            <a:r>
              <a:rPr lang="en-US" dirty="0" smtClean="0"/>
              <a:t> plots show how the device behaves over a range of varying conditions and parameters like clock speed, voltage, temperature, etc.</a:t>
            </a:r>
          </a:p>
          <a:p>
            <a:r>
              <a:rPr lang="en-US" dirty="0" smtClean="0"/>
              <a:t>Typically digital devices can operate correctly at a higher clock speed if the supply voltage is increased or the </a:t>
            </a:r>
            <a:r>
              <a:rPr lang="en-US" dirty="0" smtClean="0"/>
              <a:t>temperature </a:t>
            </a:r>
            <a:r>
              <a:rPr lang="en-US" dirty="0" smtClean="0"/>
              <a:t>is decreased.</a:t>
            </a:r>
          </a:p>
          <a:p>
            <a:r>
              <a:rPr lang="en-US" dirty="0" err="1" smtClean="0"/>
              <a:t>Shmoo</a:t>
            </a:r>
            <a:r>
              <a:rPr lang="en-US" dirty="0" smtClean="0"/>
              <a:t> plots can reveal anomalies in the behavior of the device.</a:t>
            </a:r>
          </a:p>
          <a:p>
            <a:pPr lvl="1"/>
            <a:r>
              <a:rPr lang="en-US" dirty="0" smtClean="0"/>
              <a:t>Device does not work at a specific supply voltage, or cannot work at low frequencies,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IC Fabrication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 descr="http://upload.wikimedia.org/wikipedia/commons/d/d7/Wafer_2_Zoll_bis_8_Zoll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05" y="1640156"/>
            <a:ext cx="5013573" cy="40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/>
              <a:t>Shmoo</a:t>
            </a:r>
            <a:r>
              <a:rPr lang="en-US" sz="3200" b="1" dirty="0" smtClean="0"/>
              <a:t> Plot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7142" y="1444532"/>
            <a:ext cx="4848569" cy="47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14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Post-Silicon</a:t>
            </a:r>
            <a:br>
              <a:rPr lang="en-US" sz="3200" b="1" dirty="0" smtClean="0"/>
            </a:br>
            <a:r>
              <a:rPr lang="en-US" sz="3200" b="1" dirty="0" smtClean="0"/>
              <a:t> Electrical Validation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470093"/>
          </a:xfrm>
        </p:spPr>
        <p:txBody>
          <a:bodyPr>
            <a:normAutofit/>
          </a:bodyPr>
          <a:lstStyle/>
          <a:p>
            <a:r>
              <a:rPr lang="en-US" dirty="0" smtClean="0"/>
              <a:t>Electrical validation testing includes:</a:t>
            </a:r>
          </a:p>
          <a:p>
            <a:pPr lvl="1"/>
            <a:r>
              <a:rPr lang="en-US" dirty="0" smtClean="0"/>
              <a:t>Verifying the absence of latch-up.</a:t>
            </a:r>
          </a:p>
          <a:p>
            <a:pPr lvl="1"/>
            <a:r>
              <a:rPr lang="en-US" dirty="0" smtClean="0"/>
              <a:t>Verifying resistance to electro-static discharge.</a:t>
            </a:r>
          </a:p>
          <a:p>
            <a:pPr lvl="1"/>
            <a:r>
              <a:rPr lang="en-US" dirty="0" smtClean="0"/>
              <a:t>Power consumption as a function of supply voltage, clock speed, and temperature.</a:t>
            </a:r>
          </a:p>
          <a:p>
            <a:pPr lvl="1"/>
            <a:r>
              <a:rPr lang="en-US" dirty="0" smtClean="0"/>
              <a:t>Life testing.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Static CMOS Logic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2172427"/>
            <a:ext cx="2124182" cy="319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upload.wikimedia.org/wikipedia/commons/6/62/Cmos_impurity_pro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5" y="2437412"/>
            <a:ext cx="5587920" cy="232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CMOS Fabrication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51" y="1599515"/>
            <a:ext cx="2119376" cy="41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54" y="1599515"/>
            <a:ext cx="2301028" cy="41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IC Packaging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 descr="http://www.freewebs.com/kskcomputers/b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" y="2068218"/>
            <a:ext cx="2788425" cy="278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lobalchipmaterials.com/art/photo_p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2065818"/>
            <a:ext cx="3714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System Board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8" y="2068219"/>
            <a:ext cx="8445878" cy="31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Final Product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 descr="http://www.potofthots.com/wp-content/uploads/2012/04/Nokia-3310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64" y="1444532"/>
            <a:ext cx="2804425" cy="41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Wafer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IC fabrication houses (should) do their best to manufacture ICs without defects. However manufacturing defects will always occur.</a:t>
            </a:r>
          </a:p>
          <a:p>
            <a:r>
              <a:rPr lang="en-US" sz="2800" dirty="0" smtClean="0"/>
              <a:t>Purpose of wafer test is to remove defective ICs from the manufacturing process flow.</a:t>
            </a:r>
          </a:p>
          <a:p>
            <a:r>
              <a:rPr lang="en-US" sz="2800" dirty="0" smtClean="0"/>
              <a:t>Yield: (# good die) / (total # die)</a:t>
            </a:r>
          </a:p>
          <a:p>
            <a:r>
              <a:rPr lang="en-US" sz="2800" dirty="0" smtClean="0"/>
              <a:t>In general it is cheaper to discard ICs at the wafer level than later on in the manufacturing process.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7028</TotalTime>
  <Words>1179</Words>
  <Application>Microsoft Office PowerPoint</Application>
  <PresentationFormat>On-screen Show (4:3)</PresentationFormat>
  <Paragraphs>253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News Gothic MT</vt:lpstr>
      <vt:lpstr>Wingdings 2</vt:lpstr>
      <vt:lpstr>Breeze</vt:lpstr>
      <vt:lpstr>CST 456 - Embedded Systems Testing</vt:lpstr>
      <vt:lpstr>Outline</vt:lpstr>
      <vt:lpstr>IC Fabrication</vt:lpstr>
      <vt:lpstr>Static CMOS Logic</vt:lpstr>
      <vt:lpstr>CMOS Fabrication</vt:lpstr>
      <vt:lpstr>IC Packaging</vt:lpstr>
      <vt:lpstr>System Board</vt:lpstr>
      <vt:lpstr>Final Product</vt:lpstr>
      <vt:lpstr>Wafer Test</vt:lpstr>
      <vt:lpstr>JTAG</vt:lpstr>
      <vt:lpstr>JTAG</vt:lpstr>
      <vt:lpstr>Scan Chain</vt:lpstr>
      <vt:lpstr>Scan Chain</vt:lpstr>
      <vt:lpstr>Wafer Probe Card</vt:lpstr>
      <vt:lpstr>Package and Burn-in</vt:lpstr>
      <vt:lpstr>Package Technology</vt:lpstr>
      <vt:lpstr>System Board Test</vt:lpstr>
      <vt:lpstr>System Board Defect</vt:lpstr>
      <vt:lpstr>Full System Test</vt:lpstr>
      <vt:lpstr>Manufacturing and Test</vt:lpstr>
      <vt:lpstr>Quality and Reliability</vt:lpstr>
      <vt:lpstr>Quality and Reliability</vt:lpstr>
      <vt:lpstr>Role of Burn-in</vt:lpstr>
      <vt:lpstr>Burn-in Oven</vt:lpstr>
      <vt:lpstr>Post-Silicon  Functional Verification</vt:lpstr>
      <vt:lpstr>Design for Verification</vt:lpstr>
      <vt:lpstr> Pre-Silicon and  Post-Silicon Trade-offs</vt:lpstr>
      <vt:lpstr>Electric Characteristics</vt:lpstr>
      <vt:lpstr>Shmoo Plot</vt:lpstr>
      <vt:lpstr>Shmoo Plot</vt:lpstr>
      <vt:lpstr>Post-Silicon  Electrical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Steven Bellock</cp:lastModifiedBy>
  <cp:revision>168</cp:revision>
  <dcterms:created xsi:type="dcterms:W3CDTF">2012-09-26T23:22:30Z</dcterms:created>
  <dcterms:modified xsi:type="dcterms:W3CDTF">2015-02-14T03:40:35Z</dcterms:modified>
</cp:coreProperties>
</file>