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3" r:id="rId16"/>
    <p:sldId id="270" r:id="rId17"/>
    <p:sldId id="271" r:id="rId18"/>
    <p:sldId id="272" r:id="rId19"/>
    <p:sldId id="273" r:id="rId20"/>
    <p:sldId id="287" r:id="rId21"/>
    <p:sldId id="288" r:id="rId22"/>
    <p:sldId id="275" r:id="rId23"/>
    <p:sldId id="286" r:id="rId24"/>
    <p:sldId id="276" r:id="rId25"/>
    <p:sldId id="277" r:id="rId26"/>
    <p:sldId id="289" r:id="rId27"/>
    <p:sldId id="278" r:id="rId28"/>
    <p:sldId id="279" r:id="rId29"/>
    <p:sldId id="280" r:id="rId30"/>
    <p:sldId id="281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776" autoAdjust="0"/>
  </p:normalViewPr>
  <p:slideViewPr>
    <p:cSldViewPr snapToGrid="0" snapToObjects="1">
      <p:cViewPr>
        <p:scale>
          <a:sx n="140" d="100"/>
          <a:sy n="140" d="100"/>
        </p:scale>
        <p:origin x="-29" y="197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1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6" y="3816996"/>
            <a:ext cx="3547029" cy="532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6" y="2691520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Zune New Years Bug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December 31</a:t>
            </a:r>
            <a:r>
              <a:rPr lang="en-US" baseline="30000" dirty="0" smtClean="0"/>
              <a:t>st</a:t>
            </a:r>
            <a:r>
              <a:rPr lang="en-US" dirty="0" smtClean="0"/>
              <a:t>, 2008 all 30 GB Zune devices stopped working.</a:t>
            </a:r>
          </a:p>
          <a:p>
            <a:r>
              <a:rPr lang="en-US" dirty="0" smtClean="0"/>
              <a:t>Originally assumed to be a hardware failure but was actually firmware stuck in an infinite loop.</a:t>
            </a:r>
          </a:p>
          <a:p>
            <a:r>
              <a:rPr lang="en-US" dirty="0" smtClean="0"/>
              <a:t>A FW patch was released to fix the issue. </a:t>
            </a:r>
          </a:p>
          <a:p>
            <a:r>
              <a:rPr lang="en-US" dirty="0" smtClean="0"/>
              <a:t>A recall was not needed, but it did not help Microsoft in competing with the </a:t>
            </a:r>
            <a:r>
              <a:rPr lang="en-US" dirty="0" err="1" smtClean="0"/>
              <a:t>ipod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Zune New Years Design Flaw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sp>
        <p:nvSpPr>
          <p:cNvPr id="25602" name="AutoShape 2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9993" y="1083399"/>
            <a:ext cx="27884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year = ORIGINYEAR;</a:t>
            </a:r>
          </a:p>
          <a:p>
            <a:r>
              <a:rPr lang="en-US" sz="1400" dirty="0" smtClean="0"/>
              <a:t>while (days &gt; 365)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IsLeapYear</a:t>
            </a:r>
            <a:r>
              <a:rPr lang="en-US" sz="1400" dirty="0" smtClean="0"/>
              <a:t>(year))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if (days &gt; 366)</a:t>
            </a:r>
          </a:p>
          <a:p>
            <a:r>
              <a:rPr lang="en-US" sz="1400" dirty="0" smtClean="0"/>
              <a:t>        {</a:t>
            </a:r>
          </a:p>
          <a:p>
            <a:r>
              <a:rPr lang="en-US" sz="1400" dirty="0" smtClean="0"/>
              <a:t>            days -= 366;</a:t>
            </a:r>
          </a:p>
          <a:p>
            <a:r>
              <a:rPr lang="en-US" sz="1400" dirty="0" smtClean="0"/>
              <a:t>            year += 1;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else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   days -= 365;</a:t>
            </a:r>
          </a:p>
          <a:p>
            <a:r>
              <a:rPr lang="en-US" sz="1400" dirty="0" smtClean="0"/>
              <a:t>        year += 1;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Case Studies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sp>
        <p:nvSpPr>
          <p:cNvPr id="25602" name="AutoShape 2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 descr="http://i2.cdn.turner.com/money/2010/07/16/technology/iphone_4_press_conference/jobs_iphone_issue.la.t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7075" y="1639879"/>
            <a:ext cx="3830730" cy="1959722"/>
          </a:xfrm>
          <a:prstGeom prst="rect">
            <a:avLst/>
          </a:prstGeom>
          <a:noFill/>
        </p:spPr>
      </p:pic>
      <p:pic>
        <p:nvPicPr>
          <p:cNvPr id="26628" name="Picture 4" descr="http://i.stack.imgur.com/afb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1509956"/>
            <a:ext cx="4381500" cy="2228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err="1" smtClean="0"/>
              <a:t>iPhone</a:t>
            </a:r>
            <a:r>
              <a:rPr lang="en-US" sz="3200" b="1" dirty="0" smtClean="0"/>
              <a:t> 4s Antenna Bug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was reported immediately upon release that holding the phone a certain way resulted in dropped bars and signal strength.</a:t>
            </a:r>
          </a:p>
          <a:p>
            <a:r>
              <a:rPr lang="en-US" dirty="0" smtClean="0"/>
              <a:t>Apple stated that users were holding the phone incorrectly.</a:t>
            </a:r>
          </a:p>
          <a:p>
            <a:r>
              <a:rPr lang="en-US" dirty="0" smtClean="0"/>
              <a:t>Was confusing because not all </a:t>
            </a:r>
            <a:r>
              <a:rPr lang="en-US" dirty="0" err="1" smtClean="0"/>
              <a:t>iphones</a:t>
            </a:r>
            <a:r>
              <a:rPr lang="en-US" dirty="0" smtClean="0"/>
              <a:t> were affected.</a:t>
            </a:r>
          </a:p>
          <a:p>
            <a:r>
              <a:rPr lang="en-US" dirty="0" smtClean="0"/>
              <a:t>Apple eventually solved the problem with a special case that shielded the antenna from the user’s hand.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Case Studies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sp>
        <p:nvSpPr>
          <p:cNvPr id="25602" name="AutoShape 2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ttp://upload.wikimedia.org/wikipedia/commons/1/19/Mars_Climate_Orbite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76" y="1158318"/>
            <a:ext cx="4644763" cy="31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8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Mars Climate Orbiter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13144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September 23, </a:t>
            </a:r>
            <a:r>
              <a:rPr lang="en-US" dirty="0" smtClean="0"/>
              <a:t>1999 NASA lost contact with the climate orbiter as it had disintegrated upon entering the Martian atmosphere.</a:t>
            </a:r>
          </a:p>
          <a:p>
            <a:r>
              <a:rPr lang="en-US" dirty="0" smtClean="0"/>
              <a:t>Cause of the error was found to be due to inconsistent use of thrust units (force).</a:t>
            </a:r>
          </a:p>
          <a:p>
            <a:r>
              <a:rPr lang="en-US" dirty="0" smtClean="0"/>
              <a:t>The orbiter was using metric </a:t>
            </a:r>
            <a:r>
              <a:rPr lang="en-US" dirty="0" err="1" smtClean="0"/>
              <a:t>Newtons</a:t>
            </a:r>
            <a:r>
              <a:rPr lang="en-US" dirty="0" smtClean="0"/>
              <a:t> while the NASA software was using pound-force.</a:t>
            </a:r>
          </a:p>
          <a:p>
            <a:r>
              <a:rPr lang="en-US" dirty="0" smtClean="0"/>
              <a:t>NASA has gone to great lengths to make sure this doesn’t happen again.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Case Studies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companies can learn and grow from these debacles if they have the financial reserves to weather the storm.</a:t>
            </a:r>
          </a:p>
          <a:p>
            <a:r>
              <a:rPr lang="en-US" dirty="0" smtClean="0"/>
              <a:t>Small companies might not be so lucky. One badly designed product can spell the end of the company.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8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Case Studies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companies don’t learn until it’s too late…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7" y="1714740"/>
            <a:ext cx="3644382" cy="264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6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Why Test?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engineers and developers aren’t perfect; they are human and can make mistakes.</a:t>
            </a:r>
          </a:p>
          <a:p>
            <a:r>
              <a:rPr lang="en-US" dirty="0" smtClean="0"/>
              <a:t>Today’s embedded designs can be extraordinarily complex. Design reviews, lint, and compiler error checking (static analysis) cannot take the place of exercising the device. </a:t>
            </a:r>
          </a:p>
          <a:p>
            <a:r>
              <a:rPr lang="en-US" dirty="0" smtClean="0"/>
              <a:t>The longer a design flaw travels up the production path, the more expensive it becomes, resulting in schedule delays.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Why Test?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85" y="1486765"/>
            <a:ext cx="7581517" cy="277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8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Overview</a:t>
            </a:r>
          </a:p>
          <a:p>
            <a:r>
              <a:rPr lang="en-US" dirty="0" smtClean="0"/>
              <a:t>Lecture – </a:t>
            </a:r>
            <a:r>
              <a:rPr lang="en-US" dirty="0"/>
              <a:t>Case </a:t>
            </a:r>
            <a:r>
              <a:rPr lang="en-US" dirty="0" smtClean="0"/>
              <a:t>Studies, Why Test?, Testing Today</a:t>
            </a:r>
            <a:r>
              <a:rPr lang="en-US" dirty="0" smtClean="0"/>
              <a:t>. </a:t>
            </a:r>
            <a:r>
              <a:rPr lang="en-US" dirty="0" err="1" smtClean="0"/>
              <a:t>Freescale</a:t>
            </a:r>
            <a:r>
              <a:rPr lang="en-US" dirty="0" smtClean="0"/>
              <a:t> 68HC11.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Why Test?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11" y="1224302"/>
            <a:ext cx="4702461" cy="30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Correct Balance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- </a:t>
            </a:r>
            <a:r>
              <a:rPr lang="en-US" dirty="0"/>
              <a:t>product success depends heavily on </a:t>
            </a:r>
            <a:r>
              <a:rPr lang="en-US" dirty="0" smtClean="0"/>
              <a:t>hitting the </a:t>
            </a:r>
            <a:r>
              <a:rPr lang="en-US" dirty="0"/>
              <a:t>marketplace at the right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Cost – lower costs can mean more profit.</a:t>
            </a:r>
          </a:p>
          <a:p>
            <a:r>
              <a:rPr lang="en-US" dirty="0" smtClean="0"/>
              <a:t>Quality – customers have certain expectations for the quality of a good or service they are receiving.</a:t>
            </a:r>
          </a:p>
          <a:p>
            <a:r>
              <a:rPr lang="en-US" dirty="0" smtClean="0"/>
              <a:t>More often than not you can’t have all three.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State Space Explosion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a 64-bit adder: c = a[63:0] + b[63:0]. </a:t>
            </a:r>
          </a:p>
          <a:p>
            <a:r>
              <a:rPr lang="en-US" dirty="0" smtClean="0"/>
              <a:t>To exhaustively test the adder would take 2</a:t>
            </a:r>
            <a:r>
              <a:rPr lang="en-US" baseline="30000" dirty="0" smtClean="0"/>
              <a:t>64</a:t>
            </a:r>
            <a:r>
              <a:rPr lang="en-US" dirty="0" smtClean="0"/>
              <a:t> * 2</a:t>
            </a:r>
            <a:r>
              <a:rPr lang="en-US" baseline="30000" dirty="0" smtClean="0"/>
              <a:t>64</a:t>
            </a:r>
            <a:r>
              <a:rPr lang="en-US" dirty="0" smtClean="0"/>
              <a:t> = 2</a:t>
            </a:r>
            <a:r>
              <a:rPr lang="en-US" baseline="30000" dirty="0" smtClean="0"/>
              <a:t>128</a:t>
            </a:r>
            <a:r>
              <a:rPr lang="en-US" dirty="0" smtClean="0"/>
              <a:t> different combinations of inputs.</a:t>
            </a:r>
          </a:p>
          <a:p>
            <a:r>
              <a:rPr lang="en-US" dirty="0" smtClean="0"/>
              <a:t>If you verified a billion combinations a second it </a:t>
            </a:r>
            <a:r>
              <a:rPr lang="en-US" dirty="0"/>
              <a:t>would take </a:t>
            </a:r>
            <a:r>
              <a:rPr lang="en-US" dirty="0" smtClean="0"/>
              <a:t>10,783,136,712,444,456,314,256 years to test.</a:t>
            </a:r>
          </a:p>
          <a:p>
            <a:r>
              <a:rPr lang="en-US" dirty="0" smtClean="0"/>
              <a:t>End users will explore the state space much quicker than can be tested in simulation or on actual hardware / firmware.</a:t>
            </a:r>
          </a:p>
          <a:p>
            <a:r>
              <a:rPr lang="en-US" dirty="0" smtClean="0"/>
              <a:t>One of the goals of today’s testing environments is to intelligently navigate this state space.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State Space Explosion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0"/>
            <a:ext cx="8042276" cy="34332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two main methods used to verify correctness of a design are simulation / emulation and formal verification.</a:t>
            </a:r>
          </a:p>
          <a:p>
            <a:r>
              <a:rPr lang="en-US" dirty="0" smtClean="0"/>
              <a:t>Verification through simulation / emulation is performed by driving inputs and checking outputs for the correct response.</a:t>
            </a:r>
          </a:p>
          <a:p>
            <a:r>
              <a:rPr lang="en-US" dirty="0" smtClean="0"/>
              <a:t>Formal verification uses mathematics to prove that a logic function or algorithm is implemented correctly.</a:t>
            </a:r>
          </a:p>
          <a:p>
            <a:r>
              <a:rPr lang="en-US" dirty="0" smtClean="0"/>
              <a:t>Simulation / emulation is the most widely used. Formal verification in industry is slowly being adopted, but still has some hurdles to overcome.</a:t>
            </a:r>
          </a:p>
          <a:p>
            <a:r>
              <a:rPr lang="en-US" dirty="0" smtClean="0"/>
              <a:t>For this class we will only look at simulation / emulation.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630" b="1" dirty="0" smtClean="0"/>
              <a:t>Test / Verification Engineers</a:t>
            </a:r>
            <a:endParaRPr lang="en-US" sz="263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“old days” test and verification engineers were seen as those who could not make it as a designer, and test and verification activities were seen as a necessary evil in product development.</a:t>
            </a:r>
          </a:p>
          <a:p>
            <a:r>
              <a:rPr lang="en-US" dirty="0" smtClean="0"/>
              <a:t>Nowadays test and verification engineers are playing an increasingly vital role in product development to reduce cost, speed up schedule, and improve product quality.</a:t>
            </a:r>
          </a:p>
          <a:p>
            <a:r>
              <a:rPr lang="en-US" dirty="0" smtClean="0"/>
              <a:t>The mindset to test a device is different than the mindset to design a device.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0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630" b="1" dirty="0" smtClean="0"/>
              <a:t>Test / Verification Engineers</a:t>
            </a:r>
            <a:endParaRPr lang="en-US" sz="263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Ideally companies should have independent verification teams: separate but working closely with designers.</a:t>
            </a:r>
          </a:p>
          <a:p>
            <a:r>
              <a:rPr lang="en-US" sz="2000" dirty="0" smtClean="0"/>
              <a:t>Designers look at their design differently than an end user would.</a:t>
            </a:r>
          </a:p>
          <a:p>
            <a:r>
              <a:rPr lang="en-US" sz="2000" dirty="0" smtClean="0"/>
              <a:t>Designers make assumptions about specifications that may not be what was intended.</a:t>
            </a:r>
          </a:p>
          <a:p>
            <a:r>
              <a:rPr lang="en-US" sz="2000" dirty="0" smtClean="0"/>
              <a:t>The ratio of verification engineer to designer can vary by industry. From 1:5 for non-critical applications (web development) to 5:1 for critical applications (medical devices).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630" b="1" dirty="0" smtClean="0"/>
              <a:t>Test / Verification Engineers</a:t>
            </a:r>
            <a:endParaRPr lang="en-US" sz="263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042276" cy="32285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Good verification engineers:</a:t>
            </a:r>
          </a:p>
          <a:p>
            <a:pPr lvl="1"/>
            <a:r>
              <a:rPr lang="en-US" sz="1800" dirty="0" smtClean="0"/>
              <a:t>Like people.</a:t>
            </a:r>
          </a:p>
          <a:p>
            <a:pPr lvl="1"/>
            <a:r>
              <a:rPr lang="en-US" sz="1800" dirty="0" smtClean="0"/>
              <a:t>Are skeptical.</a:t>
            </a:r>
          </a:p>
          <a:p>
            <a:pPr lvl="1"/>
            <a:r>
              <a:rPr lang="en-US" sz="1800" dirty="0" smtClean="0"/>
              <a:t>Have technical knowledge.</a:t>
            </a:r>
          </a:p>
          <a:p>
            <a:pPr lvl="1"/>
            <a:r>
              <a:rPr lang="en-US" sz="1800" dirty="0" smtClean="0"/>
              <a:t>Like to troubleshoot.</a:t>
            </a:r>
          </a:p>
          <a:p>
            <a:pPr lvl="1"/>
            <a:r>
              <a:rPr lang="en-US" sz="1800" dirty="0" smtClean="0"/>
              <a:t>Enjoy finding bugs.</a:t>
            </a: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630" b="1" dirty="0" smtClean="0"/>
              <a:t>Embedded Systems Testing</a:t>
            </a:r>
            <a:endParaRPr lang="en-US" sz="263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computers there is a great deal of abstraction and separation between hardware and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Embedded systems require a unique kind of test / verification engineer: one that understands how HW and FW interact together.</a:t>
            </a:r>
          </a:p>
          <a:p>
            <a:r>
              <a:rPr lang="en-US" dirty="0" smtClean="0"/>
              <a:t>Embedded systems and the need to test them are becoming more and more important as we move away from PCs.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630" b="1" dirty="0" smtClean="0"/>
              <a:t>What is Testing?</a:t>
            </a:r>
            <a:endParaRPr lang="en-US" sz="263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is comparing the abstract design to the realized design and seeing how closely their behaviors match.</a:t>
            </a:r>
          </a:p>
          <a:p>
            <a:r>
              <a:rPr lang="en-US" dirty="0" smtClean="0"/>
              <a:t>Abstract design can be in different forms: an idea in one’s head, written specifications, or a model. </a:t>
            </a:r>
          </a:p>
          <a:p>
            <a:r>
              <a:rPr lang="en-US" dirty="0" smtClean="0"/>
              <a:t>Most abstract designs in HW / embedded development use written specifications to document how the device should be behave.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630" b="1" dirty="0" smtClean="0"/>
              <a:t>How to Test</a:t>
            </a:r>
            <a:endParaRPr lang="en-US" sz="263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is easy. Just wiggle the inputs to your device and observe the outputs.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3" y="1981730"/>
            <a:ext cx="5182555" cy="187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9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is designed with a bottom-up approach: HW -&gt; FW -&gt; System.</a:t>
            </a:r>
          </a:p>
          <a:p>
            <a:r>
              <a:rPr lang="en-US" dirty="0" smtClean="0"/>
              <a:t>Hardware testing is split into design verification and manufacturing test.</a:t>
            </a:r>
          </a:p>
          <a:p>
            <a:r>
              <a:rPr lang="en-US" dirty="0" smtClean="0"/>
              <a:t>Firmware testing focuses on final production code.</a:t>
            </a:r>
          </a:p>
          <a:p>
            <a:r>
              <a:rPr lang="en-US" dirty="0" smtClean="0"/>
              <a:t>Systems testing focuses on testing the embedded device as it would be used by an end-user.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000" b="1" dirty="0" smtClean="0"/>
              <a:t>Verification, Validation, and Testing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Validation: Are we building the right system?</a:t>
            </a:r>
          </a:p>
          <a:p>
            <a:r>
              <a:rPr lang="en-US" dirty="0"/>
              <a:t>Verification: Are we building the system right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(</a:t>
            </a:r>
            <a:r>
              <a:rPr lang="en-US" dirty="0" err="1" smtClean="0"/>
              <a:t>hw</a:t>
            </a:r>
            <a:r>
              <a:rPr lang="en-US" dirty="0" smtClean="0"/>
              <a:t>): Is the system produced right?</a:t>
            </a:r>
          </a:p>
          <a:p>
            <a:r>
              <a:rPr lang="en-US" dirty="0" smtClean="0"/>
              <a:t>Validation is more philosophical and subjective. </a:t>
            </a:r>
          </a:p>
          <a:p>
            <a:r>
              <a:rPr lang="en-US" dirty="0" smtClean="0"/>
              <a:t>Verification is more concrete and objective.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9725" y="4333225"/>
            <a:ext cx="563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http://www.easterbrook.ca/steve/2010/11/the-difference-between-verification-and-validation/</a:t>
            </a:r>
          </a:p>
        </p:txBody>
      </p:sp>
    </p:spTree>
    <p:extLst>
      <p:ext uri="{BB962C8B-B14F-4D97-AF65-F5344CB8AC3E}">
        <p14:creationId xmlns:p14="http://schemas.microsoft.com/office/powerpoint/2010/main" val="3495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concepts in testing are universal and not unique to embedded systems.</a:t>
            </a:r>
          </a:p>
          <a:p>
            <a:r>
              <a:rPr lang="en-US" dirty="0" smtClean="0"/>
              <a:t>Will try to focus attention on embedded systems through full system development from </a:t>
            </a:r>
            <a:r>
              <a:rPr lang="en-US" dirty="0" err="1" smtClean="0"/>
              <a:t>hw</a:t>
            </a:r>
            <a:r>
              <a:rPr lang="en-US" dirty="0"/>
              <a:t> </a:t>
            </a:r>
            <a:r>
              <a:rPr lang="en-US" dirty="0" smtClean="0"/>
              <a:t>level to system level, and by using technology designed specifically for embedded systems: simulators, compilers, and software frameworks.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Case Studies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pic>
        <p:nvPicPr>
          <p:cNvPr id="1026" name="Picture 2" descr="http://i298.photobucket.com/albums/mm266/wct097/DSCN92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6" y="1554371"/>
            <a:ext cx="4164322" cy="2342432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0/01/KL_Intel_Pentium_A80501.jpg/180px-KL_Intel_Pentium_A805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621" y="1665692"/>
            <a:ext cx="2729239" cy="20469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Pentium FDIV Bug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Discovered by Thomas Nicely, a number theorist, as he was computing prime numbers.</a:t>
            </a:r>
          </a:p>
          <a:p>
            <a:r>
              <a:rPr lang="en-US" dirty="0" smtClean="0"/>
              <a:t>Problem was in a floating point lookup table.</a:t>
            </a:r>
          </a:p>
          <a:p>
            <a:r>
              <a:rPr lang="en-US" dirty="0" smtClean="0"/>
              <a:t>Official Intel statement: Script error.</a:t>
            </a:r>
          </a:p>
          <a:p>
            <a:r>
              <a:rPr lang="en-US" dirty="0" smtClean="0"/>
              <a:t>Other sources: design error.</a:t>
            </a:r>
          </a:p>
          <a:p>
            <a:r>
              <a:rPr lang="en-US" dirty="0" smtClean="0"/>
              <a:t>For the most part it was a minor bug but cost Intel over a billion dollars.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Case Studies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pic>
        <p:nvPicPr>
          <p:cNvPr id="21506" name="Picture 2" descr="http://images.anandtech.com/reviews/cpu/intel/sandybridge/arch/int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459" y="1924121"/>
            <a:ext cx="2815431" cy="1537930"/>
          </a:xfrm>
          <a:prstGeom prst="rect">
            <a:avLst/>
          </a:prstGeom>
          <a:noFill/>
        </p:spPr>
      </p:pic>
      <p:pic>
        <p:nvPicPr>
          <p:cNvPr id="21508" name="Picture 4" descr="http://www.blogcdn.com/www.engadget.com/media/2011/02/11x02010921nsat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068" y="1183936"/>
            <a:ext cx="5238750" cy="3357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Cougar Point Reliability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I/O transistor voltage rating was less than recommended, causing degradation of the transistors over months of use.</a:t>
            </a:r>
          </a:p>
          <a:p>
            <a:r>
              <a:rPr lang="en-US" dirty="0" smtClean="0"/>
              <a:t>Warning from design tools was actually reported to engineers, but was ignored due to an excess number of warnings.</a:t>
            </a:r>
          </a:p>
          <a:p>
            <a:r>
              <a:rPr lang="en-US" dirty="0" smtClean="0"/>
              <a:t>Cost Intel many hundreds of millions of dollars in replacement and loss of sales. Allowed AMD to gain market share.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Case Studies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548447"/>
            <a:ext cx="2726792" cy="409457"/>
          </a:xfrm>
          <a:prstGeom prst="rect">
            <a:avLst/>
          </a:prstGeom>
        </p:spPr>
      </p:pic>
      <p:sp>
        <p:nvSpPr>
          <p:cNvPr id="25602" name="AutoShape 2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data:image/jpeg;base64,/9j/4AAQSkZJRgABAQAAAQABAAD/2wCEAAkGBxAPEBAQDxASEA8PEBAQDg8QEA8PDw0PFBYXFhQUFBQYHCkgGBonGxUUITEhJSkrLi4uFx8zODMsNygtLisBCgoKDg0OFxAQFywcHB0sMC0sLiwsLDcuNys3LCwrNzcsNywsLC03LTcwMDUrNy4uLCwsNy8sNyssNCwrNysuK//AABEIAOAA4AMBIgACEQEDEQH/xAAcAAEAAQUBAQAAAAAAAAAAAAAABwECBAUGAwj/xABPEAABAwEDBQkLCgMFCQAAAAABAAIDBAUREgcTITFRBggiNEFxc7LSFBcyUmF0gZGhs9EVJEJTVJOjscLhI3KSM0NjgsEWJTVidYOi8PH/xAAZAQEBAQEBAQAAAAAAAAAAAAAAAQIDBQT/xAAhEQEAAgIDAAIDAQAAAAAAAAAAARECIQMxQVFhBBMiEv/aAAwDAQACEQMRAD8AnFERAREQEREGLaFfFTsMkz2xsHK4gBcjPlUsthIzj3XcrWEg+lcnl6ndnKSO/gFj3Fu04v2HqUKy2rcSGtBA0XkkX+W4Ij6ROVqzPGl+6/dU77dmbZvuv3XzZ8rHxG+t3xT5WPiN9bviht9JnK5Ze2b7r91TvuWXtm+7/dfNhtQ+I31u+Kt+Uz4jfW74obfSnfdsz/G+7HxVO+9Zf+N92Pivmz5SPit9bviug3DwQ11W2nqMTGvBwmM3HEOe9BOPfgszZP8AdjtKhyxWZ4tR923tLRuyW0P1lR/XH2VYcl9D9ZUf1x9lU23pyyWZ4lR92ztKgyyWb4lT92ztLnzkyoh/eT/1x9lWnJpRfWT/ANbOymjbozljszxKj7pvaVpyzWb9XU/ds7S5s5NqP6yf+pnZVhyb0f1k/wDUzspo26YZZ7M5WVIHK4xNIHqcu4sG2qeuhE9LIJIzeLxoLXDW1w1g+QqFrUyawZpxgllErWktD8DmuI04TcAVkb3apdn66K/gOhgkw36A9rnNv57newKCckREUREQEREBERAREQEREEK5eeNUfQu66gqEXuF6nXLzxqj6F3XUF0/hBVGZm27AmabsCvREWZpuwJmm7Ar0QWZtuwLY7n6gQVMMgAGF49SwUBQfVFPI17GvF1zmg+tVcAub3BWln6GEk6Wtwn0LoHPUaC0bF5uaNgQvVhcgFo2BWlo2KhcqYkHjKLr1we9647XebR+8K7id2krh97zxyu82j94URO6IiKIiICIiAiIgIiICIiCFcvXGqPoXddQXT+EFOeXrjVH0DuuVBtP4QVRnIiIgiIgIiIJUyO2jwZoCdVzm+29SSXqCcnloZitZp0P4JU2mRRYexerC9eJkVhkRXuXqmNY+NMaC2d+k/wDvIuN3vPHK3zaP3hXVTv0lcpveeO13m0fvCgnhERAREQEREBERAREQEREEJ5euNUnQO65UHU/hj0qcMvXG6PoHdcqD6fwx6VUZyIiIIiIC9IIHSHCxpcdg5OdbKCy2shbU1DjmnG5jI9L3kchdqZ6dK21l1mERfw2RtqZAyGFo1Rg8KRzjpJ5B6UiYfZ+P+LjllH7JqJc3TudDK0kFrmOBuIuOhTzQVgkijePpNBUGmvJJbMM6zEdZue3T9FyljcY4Po43MdiYDhBfwHDyG/R6VZiPHPPix3OE3EfPboDIrS9YxfybExrLiyMaY1j40xoLZ36Sua3up+eV3m7PeLeTv0laHe58crvN2e8VSU+IiKKIiICIiAiIgIiICIiCE8vXG6ToD1yoOg8P0lTjl541SdAeuVB0HhjnKqM5EREERERttzb5c9hY/BFcX1GIYo803wi5p0HRoC3dliKvqmSxB8Jpy0mMjHEYmnghrhdgd5D6FZRU0EFnGZ4fMZ3jOthNwa1ulscrvoN5TtWDZVrSzVdKwXRRCZmGGLgxjTy+MfKV80Z/6mZx8elxZRxxhjlu6miuo2UkubzZqKl7uBjaWQtxHRhH0z7F1W5u1znjSl2IRt4ThoDpfpXDYNQXOWbaT6aKSaX+IwyuZSxPOnHecb2uuvaADdzlXUNI2nfDVRuc2OV1wim0Si/lHjt8q645eLyz/ExhqJ3MfSSsaY1jCRM4ujz2TjTGsbOJnEFs8mkrVb3Pjlf0DPeLKqJOEVjb3Tjld0DfeInqe0RFFEREBERAREQEREBERBCeXrjVJ0B65UHQeGOf4qccvXG6ToD1yoOg8Mc/xVRnIiIgi6yz7QsFkTBUUFbLM1ozsralsbXv5SGh+gLebu7Dsiis+ORlNPTV9S3HT08tQ6SSKMa3ytvuAu5NqCP6Culp3Y4XljtRu1OGxwOgjnW9sito5J4pZR3JLG9ryYxip5v8v92ea8L1yjWFBQVMMVOHNY+khmcHOc843A4iCT7FbuZsSCos+16mVrjLRRQPgIe5oaXmQOvaPC8Ea1yz4ozvyfp14+WcJj2l9u27TCQdyxB5jbgjkkH8KLTeTHHyknlK5qaqfI/OSPL336XON5/Zd7U2PZFlQUnyhDU1lXVwNqC2GUQxQMddhGsXnT5dR1LwqLHsuvoayqs2OopZ6BrJZoJ5BKyaJ1+lpvNx4J+Gm9Xj44wio2cnLlnNy3NlVWchY7/lCys4vbc5ZtJQUVKa3OTVFVFn2QxkMbFEfBvN+krbw0tFVsl7lZLDPDGZcEjg9krW6SNa6MNHnEzixpZg43gBo2C8hW40FlS/hFeu93F1ZW9A33gWvqJOEVst71xut6BvXCInZERRRERAREQEREBERAREQQll741SdA7rlQfT+EOf4qb8vnG6Tzd3XKg+n8Ic/wAVUZ6IqEbURIm5SxGWbTttevhMr3f8MosLi6WTWJZNHBaNB9uxcVb9bVVcktTVCR0st5c9zHNaNjW36mjUAuggyl2uxrWNqyGsaGtGbi0NAuHIsa1t3tp1cL4KipL4ZLsbMEbcVxv1gIN7lhppHT0c7WOMMtBThkgaSwkDSLxov06vKrNyNO+KxLelkY5kcsVPHE57S0SPBfeG36/Cb61o7F3dWnRRiGnqnNib4Ebg2RrPI28XgeRY26HdZXWi0MrKh0sbTeI7msjxbS1us896Do8rv9pZn/S6b8l55Ph/u/dD5hF+cq5S1rYnqzGaiTOGGJsMehowxt1N0BLPteenZPHC/AyqjEdQLgc4wEkDTq1nVtQTVX7oJYoLLfDRw1NPNQRDPvgMxjljADoy4eCNOgHXpXn/ALXztDsNHTx4muaXsgcwhpFx0hRVua3XV1BcymqXxxF15i0OjvOshrr8PoXdVm6+sqIzHJOXRvAxANaLx6AisAPVc4sTOJnEFlTJwit5vej87regHXC5mpk4RXR73Y/O63oB1wh6nlERRRERAREQEREBERAREQQbvgH3VlENtO/rqE6fwhz/ABUzb4Z11bQ+byddQzTeEFUZ6IiIIiICIiAiIgBdZZtRijafJcuTW4sWbQWoQ3ucTOLFziZxFedTLwiuu3unG63oR12rhamThFdzvc+N1vQDrtRPU9oiKNCIiAiIgIiICIiAiIggXfE8doPN5Ouobp/CCmPfF8doPN3+8UOU/hBVGeiIiCIiAiIgIiICybPkwv51jKrDcQUHQY0xrGbJoVcaKx6qThFSFvceN1vQjrtUZ1knDKkze4carehHXagnxERRRERAREQEREBERAREQQHvjD89ofN5OuobjdcQdimPfHH55Q+bSddQ64KpbI7qGw+xO6hsPsWOWqmFDTJ7qGw+xO6hsPsWNhTChpk91DYfYndQ2H2KtBZc9QcMET5SNeBpcBznUPSt5Hk+tNwv7nu/mewH81LKaLuobD7E7qGw+xb2XJ/aTRf3Pi/lew/6rR19mTU5wzxPicdQe0i/m2oKd1DYfYndQ2H2LGwpcqabOK02gXYXaOZX/KjfFd7FqLlXCgyZ6jE4nVepb3t/GazoP1sUN3KZN7fxmr6D9TEE+IiKKIiICIiAiIgIiICIiCAt8fxui82k66h5TBvkT87ovNpOuojiAJ4RuGs3a7vIqzKwq1ZL6u83MY1oGoBuI3eUnWvMvDtYAPIQLkKeYXbbjtyLJY+7K04aUAmOMnCZ7tbnE+Cwe1c1udszuuqhp9IEjwHkawwaXH1ArpModviV/ckFzYIThIGpwYbmN5hhJ5yNgUn4WGbauUQR/wAGhiaImi5p4Ucf+VguJ5ydOwLm5t2lc43iRjfIIYn+14JWguS5KLb2PdhWg35xp/7UTPawArf2dlAMgzVZEySN2vFe6M84N5b/ADAm7YeTg7lcAlFur3T7nYhH3ZQkupibpYjpfTP16Tyt8q5JdNuJtXMVTYpNNPVAU8zTqIJIafQSfWtRbtnGlqZYD/dvIB2tOo+pIGBcgWSyVrG6GhzyLy5wvDBsA/1P/wBtMriLy0XbcNw9aqPAqYt7fxqs6D9bFDz7uTV+SmHe38arOg/WxFhPqIiiiIiAiIgIiICIiAiIggHfIccovNpOuofepg3x3HKLzZ/vFD7iqz6vglw33jXyjXq1cysa7hX6tN93JzK25EV2GS0XV5f9XTzPHOALlyjSXaSbydZOsrqsl5vrXN5X00zRzkBcxA29oUjtJ6WYUDF7hirgWmbeIYrsK9cCqGIPCS9ukaCCCDsIXS5Tmju8uH04Y3exc5Utuaujynn58G+JDG0+1ZntuOnLQvuJvv1EaNa9palpZhu06ObQsRAqLtimLe38aq+g/WxQ4pi3t/GqvoP1sQT8iIooiIgIiICIiAiIgIiIIA3x3HaLzV/vCofKl/fIcdo/NXe8KiAqs+qKiIittuUtPuSsgmPgteA/+R2gn0a/Qs/dJZfctXNH9B7jLCeQxvN4u5tIXNhdTSWqyspmUlTomg4pUX8IDlYdvJzqfZ3DVBiuLFdNHJFfnGG4a3t0t9OxWtqYz9IK2zSgjVwYndLPGHrXtBG+X+zbc36x94aObb6EKUoIcdRGLrxG4SP2cE6AecrE3R2gampllJvxOuB2huhZdZVsgYYoTie7+0k5b/L5dg5FolIa6gQIqhUFMW9v41V9B+tih1TFvb+NVfQfrYhCfkRFFEREBERAREQEREBERBAW+RicKqhfdwXU8rQdrmvBd7HN9ahwr7J3TbnKW0ocxVx5xl+JpBwvjd4zXchUdSZBKAkkVdUByA5k3enCiPntUX0H3g6H7ZVeqHsp3g6H7ZVeqHsoU+fFcCvoLvB0P2yq/A7Kr3hKH7XVfgdhBBdLa8sYuvxAag/SW8x1rJ+XNsLCdpN/5gqbBkFoPtdV+B2FXvDUH2qp/B7KaNoRNuH6MTGnaNH5ALEqbUmk0F1w5Q28X+nWp67w9n/aan8Hsq4ZCLP+0VP4XZTRt87Ki+iu8RZ/2ip/B7Kd4izvtFT64eyhT51VV9E94izvtFT64eyq94mzvtFT+D2UKfOqmTe3RnumtcBwWwMBOwufweo71Lp2ZCrNB0z1RGy+DT/4LvtzW52ms2HMUseBl97iTifI7Ve53Kg26IiKIiICIiD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8" name="Picture 8" descr="http://i.ebayimg.com/t/Microsoft-Zune-80-Black-80-GB-Digital-Media-Player/20/%21%21eB%2Br2%21%212M%7E%24%28KGrHqN,%21l8Ez%2B3F6%294VBNRBDfsGvw%7E%7E_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7252" y="1378571"/>
            <a:ext cx="3446941" cy="2576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17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1978</TotalTime>
  <Words>1379</Words>
  <Application>Microsoft Office PowerPoint</Application>
  <PresentationFormat>On-screen Show (16:9)</PresentationFormat>
  <Paragraphs>297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Breeze</vt:lpstr>
      <vt:lpstr>CST 456 - Embedded Systems Testing</vt:lpstr>
      <vt:lpstr>Outline</vt:lpstr>
      <vt:lpstr>Overview</vt:lpstr>
      <vt:lpstr>Overview</vt:lpstr>
      <vt:lpstr>Case Studies</vt:lpstr>
      <vt:lpstr>Pentium FDIV Bug</vt:lpstr>
      <vt:lpstr>Case Studies</vt:lpstr>
      <vt:lpstr>Cougar Point Reliability</vt:lpstr>
      <vt:lpstr>Case Studies</vt:lpstr>
      <vt:lpstr>Zune New Years Bug</vt:lpstr>
      <vt:lpstr>Zune New Years Design Flaw</vt:lpstr>
      <vt:lpstr>Case Studies</vt:lpstr>
      <vt:lpstr>iPhone 4s Antenna Bug</vt:lpstr>
      <vt:lpstr>Case Studies</vt:lpstr>
      <vt:lpstr>Mars Climate Orbiter</vt:lpstr>
      <vt:lpstr>Case Studies</vt:lpstr>
      <vt:lpstr>Case Studies</vt:lpstr>
      <vt:lpstr>Why Test?</vt:lpstr>
      <vt:lpstr>Why Test?</vt:lpstr>
      <vt:lpstr>Why Test?</vt:lpstr>
      <vt:lpstr>Correct Balance</vt:lpstr>
      <vt:lpstr>State Space Explosion</vt:lpstr>
      <vt:lpstr>State Space Explosion</vt:lpstr>
      <vt:lpstr>Test / Verification Engineers</vt:lpstr>
      <vt:lpstr>Test / Verification Engineers</vt:lpstr>
      <vt:lpstr>Test / Verification Engineers</vt:lpstr>
      <vt:lpstr>Embedded Systems Testing</vt:lpstr>
      <vt:lpstr>What is Testing?</vt:lpstr>
      <vt:lpstr>How to Test</vt:lpstr>
      <vt:lpstr>Verification, Validation, and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Bellock, Steven</cp:lastModifiedBy>
  <cp:revision>63</cp:revision>
  <dcterms:created xsi:type="dcterms:W3CDTF">2012-09-26T23:22:30Z</dcterms:created>
  <dcterms:modified xsi:type="dcterms:W3CDTF">2015-01-09T21:15:05Z</dcterms:modified>
</cp:coreProperties>
</file>