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7" autoAdjust="0"/>
    <p:restoredTop sz="94776" autoAdjust="0"/>
  </p:normalViewPr>
  <p:slideViewPr>
    <p:cSldViewPr snapToGrid="0" snapToObjects="1">
      <p:cViewPr varScale="1">
        <p:scale>
          <a:sx n="103" d="100"/>
          <a:sy n="103" d="100"/>
        </p:scale>
        <p:origin x="2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15377-CA36-014A-B4A1-AEB6071E2009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B7E42-5F65-FC4B-B87A-C0878180D8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53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D52BB-326E-AB46-9124-6C1CD613679C}" type="datetimeFigureOut">
              <a:rPr lang="en-US" smtClean="0"/>
              <a:pPr/>
              <a:t>2/6/2015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332D3-ED58-1945-A69A-4A8757DB2F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928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332D3-ED58-1945-A69A-4A8757DB2F7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11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DFC1-FF80-E54F-930C-3EF959B4222D}" type="datetime1">
              <a:rPr lang="en-US" smtClean="0"/>
              <a:pPr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4587-C0FD-9C4D-96C8-1DF1CB95AE08}" type="datetime1">
              <a:rPr lang="en-US" smtClean="0"/>
              <a:pPr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AC38-47FF-3643-9007-0DEA5DFBE518}" type="datetime1">
              <a:rPr lang="en-US" smtClean="0"/>
              <a:pPr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E65B-E886-5A44-9715-CC3779C7B604}" type="datetime1">
              <a:rPr lang="en-US" smtClean="0"/>
              <a:pPr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EC2D-241D-CE45-8751-45A0458705B2}" type="datetime1">
              <a:rPr lang="en-US" smtClean="0"/>
              <a:pPr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836D-C30F-AC47-9106-9430BC7CD003}" type="datetime1">
              <a:rPr lang="en-US" smtClean="0"/>
              <a:pPr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E10E-9ED5-8542-A1A2-E0E0C72C82F7}" type="datetime1">
              <a:rPr lang="en-US" smtClean="0"/>
              <a:pPr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519A-511F-1B4C-97E7-A976FF563CD6}" type="datetime1">
              <a:rPr lang="en-US" smtClean="0"/>
              <a:pPr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385FB-F077-2C47-9984-0C388E745FE9}" type="datetime1">
              <a:rPr lang="en-US" smtClean="0"/>
              <a:pPr/>
              <a:t>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3E48-0AD9-184A-B54D-1013683A0532}" type="datetime1">
              <a:rPr lang="en-US" smtClean="0"/>
              <a:pPr/>
              <a:t>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7835-5CBC-8D49-9AB2-C7C4CCDAB6E0}" type="datetime1">
              <a:rPr lang="en-US" smtClean="0"/>
              <a:pPr/>
              <a:t>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6614-1BF7-F448-B4B1-DEF2B7FDA639}" type="datetime1">
              <a:rPr lang="en-US" smtClean="0"/>
              <a:pPr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AAD251F-97DE-F146-B0E0-1775E921F9AF}" type="datetime1">
              <a:rPr lang="en-US" smtClean="0"/>
              <a:pPr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EE321 Lab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41AC82CF-650B-CB43-B4AA-E8ED52A36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CST 456 - Embedded Systems Testing</a:t>
            </a:r>
            <a:endParaRPr lang="en-US" b="1" dirty="0"/>
          </a:p>
        </p:txBody>
      </p:sp>
      <p:pic>
        <p:nvPicPr>
          <p:cNvPr id="4" name="Picture 3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115" y="5089327"/>
            <a:ext cx="3547029" cy="7101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72645" y="3588693"/>
            <a:ext cx="193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Lecture 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7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dirty="0" err="1" smtClean="0"/>
              <a:t>SystemVerilog</a:t>
            </a:r>
            <a:r>
              <a:rPr lang="en-US" sz="2800" b="1" dirty="0" smtClean="0"/>
              <a:t> Cover Groups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SystemVerilog contains cover groups to compile and report structural and functional statistics.</a:t>
            </a:r>
          </a:p>
          <a:p>
            <a:r>
              <a:rPr lang="en-US" dirty="0" smtClean="0"/>
              <a:t>The syntax of cover groups is similar to classes. </a:t>
            </a:r>
          </a:p>
          <a:p>
            <a:r>
              <a:rPr lang="en-US" dirty="0" smtClean="0"/>
              <a:t>A cover group can contains constructs such as:</a:t>
            </a:r>
          </a:p>
          <a:p>
            <a:pPr lvl="1"/>
            <a:r>
              <a:rPr lang="en-US" dirty="0" smtClean="0"/>
              <a:t>Clocking event: a trigger to initiate coverage sampling.</a:t>
            </a:r>
          </a:p>
          <a:p>
            <a:pPr lvl="1"/>
            <a:r>
              <a:rPr lang="en-US" dirty="0" smtClean="0"/>
              <a:t>Coverage points: a variable or expression.</a:t>
            </a:r>
          </a:p>
          <a:p>
            <a:pPr lvl="1"/>
            <a:r>
              <a:rPr lang="en-US" dirty="0" smtClean="0"/>
              <a:t>Cross coverage: binding two or more coverage points.</a:t>
            </a:r>
          </a:p>
          <a:p>
            <a:pPr lvl="1"/>
            <a:r>
              <a:rPr lang="en-US" dirty="0" smtClean="0"/>
              <a:t>Coverage options: miscellaneous controls of the cover group.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sz="32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0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dirty="0" smtClean="0"/>
              <a:t>Simple </a:t>
            </a:r>
            <a:r>
              <a:rPr lang="en-US" sz="2800" b="1" dirty="0" err="1" smtClean="0"/>
              <a:t>Covergroup</a:t>
            </a:r>
            <a:r>
              <a:rPr lang="en-US" sz="2800" b="1" dirty="0" smtClean="0"/>
              <a:t> </a:t>
            </a:r>
            <a:endParaRPr lang="en-US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35" y="1512879"/>
            <a:ext cx="3717769" cy="476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29163" y="1490396"/>
            <a:ext cx="4479925" cy="4785272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covergroup</a:t>
            </a:r>
            <a:r>
              <a:rPr lang="en-US" dirty="0" smtClean="0"/>
              <a:t> is </a:t>
            </a:r>
            <a:r>
              <a:rPr lang="en-US" dirty="0" err="1" smtClean="0"/>
              <a:t>unclocked</a:t>
            </a:r>
            <a:r>
              <a:rPr lang="en-US" dirty="0" smtClean="0"/>
              <a:t>. Need to use the sample () method to trigger coverage sampling.</a:t>
            </a:r>
          </a:p>
          <a:p>
            <a:pPr lvl="1"/>
            <a:endParaRPr lang="en-US" dirty="0" smtClean="0"/>
          </a:p>
          <a:p>
            <a:endParaRPr lang="en-US" sz="32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54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dirty="0" smtClean="0"/>
              <a:t>Simple </a:t>
            </a:r>
            <a:r>
              <a:rPr lang="en-US" sz="2800" b="1" dirty="0" err="1" smtClean="0"/>
              <a:t>Covergroup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 with Event Trigger </a:t>
            </a:r>
            <a:endParaRPr lang="en-US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29163" y="1490396"/>
            <a:ext cx="4479925" cy="4785272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covergroup</a:t>
            </a:r>
            <a:r>
              <a:rPr lang="en-US" dirty="0" smtClean="0"/>
              <a:t> is clocked and its statistics are updated at each rising clock edge. </a:t>
            </a:r>
          </a:p>
          <a:p>
            <a:pPr lvl="1"/>
            <a:endParaRPr lang="en-US" dirty="0" smtClean="0"/>
          </a:p>
          <a:p>
            <a:endParaRPr lang="en-US" sz="32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58" y="1490396"/>
            <a:ext cx="4180390" cy="4678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790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 smtClean="0"/>
              <a:t>End of Simulation Report </a:t>
            </a:r>
            <a:endParaRPr lang="en-US" sz="3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570" y="1509004"/>
            <a:ext cx="3916180" cy="476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91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400" b="1" dirty="0" smtClean="0"/>
              <a:t>Bin Creation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Bins can be created automatically or they can be specified by the user.</a:t>
            </a:r>
          </a:p>
          <a:p>
            <a:r>
              <a:rPr lang="en-US" dirty="0" smtClean="0"/>
              <a:t>Creating bins automatically allocates one bin for each possible value.</a:t>
            </a:r>
          </a:p>
          <a:p>
            <a:pPr lvl="1"/>
            <a:r>
              <a:rPr lang="en-US" dirty="0" smtClean="0"/>
              <a:t>A 16-bit signal has 65536 different possible values. That means 65536 bins if using automatic bin creation.</a:t>
            </a:r>
          </a:p>
          <a:p>
            <a:r>
              <a:rPr lang="en-US" dirty="0" smtClean="0"/>
              <a:t>Automatically created bins can be grouped together to provide more concise reporting using the </a:t>
            </a:r>
            <a:r>
              <a:rPr lang="en-US" dirty="0" err="1" smtClean="0"/>
              <a:t>auto_bin_max</a:t>
            </a:r>
            <a:r>
              <a:rPr lang="en-US" dirty="0" smtClean="0"/>
              <a:t> option.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sz="32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6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b="1" dirty="0" smtClean="0"/>
              <a:t>Limiting Bin Creation 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19" y="1444532"/>
            <a:ext cx="4116379" cy="4831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449" y="2764201"/>
            <a:ext cx="4252641" cy="167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431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400" b="1" dirty="0" smtClean="0"/>
              <a:t>User-Defined Bins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User-defined bins allow the verification engineer to restrict the values used for coverage collection.</a:t>
            </a:r>
          </a:p>
          <a:p>
            <a:r>
              <a:rPr lang="en-US" sz="3200" dirty="0" smtClean="0"/>
              <a:t>Only the specified bins are used to calculate coverage.</a:t>
            </a:r>
          </a:p>
          <a:p>
            <a:r>
              <a:rPr lang="en-US" sz="3200" dirty="0" smtClean="0"/>
              <a:t>Conditional expressions can also be used to start / stop the collection of coverage data.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sz="32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5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400" b="1" dirty="0" smtClean="0"/>
              <a:t>User-Defined Bins</a:t>
            </a:r>
            <a:endParaRPr lang="en-US" sz="4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9945" y="1670175"/>
            <a:ext cx="6116102" cy="1831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068" y="3501901"/>
            <a:ext cx="294322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925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b="1" dirty="0" smtClean="0"/>
              <a:t>Conditional Coverage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9275" y="2552700"/>
            <a:ext cx="8018329" cy="1688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925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400" b="1" dirty="0" smtClean="0"/>
              <a:t>Cross Coverage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 smtClean="0"/>
              <a:t>A single </a:t>
            </a:r>
            <a:r>
              <a:rPr lang="en-US" sz="3200" dirty="0" err="1" smtClean="0"/>
              <a:t>coverpoint</a:t>
            </a:r>
            <a:r>
              <a:rPr lang="en-US" sz="3200" dirty="0" smtClean="0"/>
              <a:t> only gathers data for one signal.</a:t>
            </a:r>
          </a:p>
          <a:p>
            <a:r>
              <a:rPr lang="en-US" sz="3200" dirty="0" smtClean="0"/>
              <a:t>Cross coverage allows the collection of data for multiple signals at the same instant of time.</a:t>
            </a:r>
          </a:p>
          <a:p>
            <a:r>
              <a:rPr lang="en-US" sz="3200" dirty="0" smtClean="0"/>
              <a:t>If signal A has M possible values and signal B has N possible values then there are M x N different cross coverage combinations.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sz="32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5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Coverage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400" b="1" dirty="0" smtClean="0"/>
              <a:t>Cross Coverage</a:t>
            </a:r>
            <a:endParaRPr lang="en-US" sz="4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9401" y="1598768"/>
            <a:ext cx="7980755" cy="1607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4516" y="3395663"/>
            <a:ext cx="7191090" cy="263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925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b="1" dirty="0" smtClean="0"/>
              <a:t>Verification Coverage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Verification </a:t>
            </a:r>
            <a:r>
              <a:rPr lang="en-US" dirty="0"/>
              <a:t>engineers need metrics for the quality and completeness of verification activities over </a:t>
            </a:r>
            <a:r>
              <a:rPr lang="en-US" dirty="0" smtClean="0"/>
              <a:t>time.</a:t>
            </a:r>
          </a:p>
          <a:p>
            <a:r>
              <a:rPr lang="en-US" dirty="0" smtClean="0"/>
              <a:t>Verification coverage reports on how thoroughly the design is being explored and tested.</a:t>
            </a:r>
          </a:p>
          <a:p>
            <a:r>
              <a:rPr lang="en-US" dirty="0" smtClean="0"/>
              <a:t>100 per cent verification coverage is unachievable due to the state space explosion of modern designs, but it can be effectively approached given enough time and resources.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0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b="1" dirty="0" smtClean="0"/>
              <a:t>Verification Coverage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directed testing, the concept of coverage is built-in with the verification plan and chosen stimuli.</a:t>
            </a:r>
          </a:p>
          <a:p>
            <a:r>
              <a:rPr lang="en-US" dirty="0" smtClean="0"/>
              <a:t>With constrained pseudo-random testing, the use of coverage not only shows how much of the design is being tested, but more importantly what is not being tested.</a:t>
            </a:r>
          </a:p>
          <a:p>
            <a:r>
              <a:rPr lang="en-US" dirty="0" smtClean="0"/>
              <a:t>A test’s constraints can be modified or new tests can be created to fill gaps that are reported by coverage analysis.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7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b="1" dirty="0" smtClean="0"/>
              <a:t>Coverage Guidance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352" y="1744567"/>
            <a:ext cx="7199450" cy="423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b="1" dirty="0" smtClean="0"/>
              <a:t>Types of Coverage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 smtClean="0"/>
              <a:t>Two main types of coverage.</a:t>
            </a:r>
          </a:p>
          <a:p>
            <a:pPr lvl="1"/>
            <a:r>
              <a:rPr lang="en-US" sz="3200" dirty="0" smtClean="0"/>
              <a:t>Structural (</a:t>
            </a:r>
            <a:r>
              <a:rPr lang="en-US" sz="3200" dirty="0" smtClean="0"/>
              <a:t>implementation, code) </a:t>
            </a:r>
            <a:r>
              <a:rPr lang="en-US" sz="3200" dirty="0" smtClean="0"/>
              <a:t>coverage.</a:t>
            </a:r>
          </a:p>
          <a:p>
            <a:pPr lvl="1"/>
            <a:r>
              <a:rPr lang="en-US" sz="3200" dirty="0" smtClean="0"/>
              <a:t>Functional (specification) coverage.</a:t>
            </a:r>
          </a:p>
          <a:p>
            <a:r>
              <a:rPr lang="en-US" sz="3200" dirty="0" smtClean="0"/>
              <a:t>Structural coverage reports on what is already in the design and how thoroughly it is being tested. Most simulators can collect structural coverage statistics automatically.</a:t>
            </a:r>
          </a:p>
          <a:p>
            <a:r>
              <a:rPr lang="en-US" sz="3200" dirty="0" smtClean="0"/>
              <a:t>Functional coverage is tied to the design intent and specifications / requirements.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0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b="1" dirty="0" smtClean="0"/>
              <a:t>Structural Coverage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Toggle – number of times the value of a signal changes.</a:t>
            </a:r>
          </a:p>
          <a:p>
            <a:r>
              <a:rPr lang="en-US" dirty="0" smtClean="0"/>
              <a:t>Statement – number of lines of HDL code that are exercised.</a:t>
            </a:r>
          </a:p>
          <a:p>
            <a:r>
              <a:rPr lang="en-US" dirty="0" smtClean="0"/>
              <a:t>Branch – looks at conditional statements in the design to reports on which conditions the simulator encountered.</a:t>
            </a:r>
          </a:p>
          <a:p>
            <a:r>
              <a:rPr lang="en-US" dirty="0" smtClean="0"/>
              <a:t>FSM – number of times a FSM is in a particular state; a count of the different transitions between states.</a:t>
            </a:r>
          </a:p>
          <a:p>
            <a:endParaRPr lang="en-US" sz="32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0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b="1" dirty="0" smtClean="0"/>
              <a:t>Functional Coverage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use of functional coverage allows verification engineers to gauge how closely the design matches the design intent. </a:t>
            </a:r>
          </a:p>
          <a:p>
            <a:r>
              <a:rPr lang="en-US" sz="3200" dirty="0" smtClean="0"/>
              <a:t>Currently there is no (useful) automated way to create functional coverage models within the HVL.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0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400" b="1" dirty="0" smtClean="0"/>
              <a:t>Functional and Structural Coverage</a:t>
            </a: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CST456 Lecture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82CF-650B-CB43-B4AA-E8ED52A36D9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OT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731263"/>
            <a:ext cx="2726792" cy="54594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0182" y="1609786"/>
            <a:ext cx="6567724" cy="4256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750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8047</TotalTime>
  <Words>676</Words>
  <Application>Microsoft Office PowerPoint</Application>
  <PresentationFormat>On-screen Show (4:3)</PresentationFormat>
  <Paragraphs>233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News Gothic MT</vt:lpstr>
      <vt:lpstr>Wingdings 2</vt:lpstr>
      <vt:lpstr>Breeze</vt:lpstr>
      <vt:lpstr>CST 456 - Embedded Systems Testing</vt:lpstr>
      <vt:lpstr>Outline</vt:lpstr>
      <vt:lpstr>Verification Coverage</vt:lpstr>
      <vt:lpstr>Verification Coverage</vt:lpstr>
      <vt:lpstr>Coverage Guidance</vt:lpstr>
      <vt:lpstr>Types of Coverage</vt:lpstr>
      <vt:lpstr>Structural Coverage</vt:lpstr>
      <vt:lpstr>Functional Coverage</vt:lpstr>
      <vt:lpstr>Functional and Structural Coverage</vt:lpstr>
      <vt:lpstr>SystemVerilog Cover Groups</vt:lpstr>
      <vt:lpstr>Simple Covergroup </vt:lpstr>
      <vt:lpstr>Simple Covergroup  with Event Trigger </vt:lpstr>
      <vt:lpstr>End of Simulation Report </vt:lpstr>
      <vt:lpstr>Bin Creation</vt:lpstr>
      <vt:lpstr>Limiting Bin Creation </vt:lpstr>
      <vt:lpstr>User-Defined Bins</vt:lpstr>
      <vt:lpstr>User-Defined Bins</vt:lpstr>
      <vt:lpstr>Conditional Coverage</vt:lpstr>
      <vt:lpstr>Cross Coverage</vt:lpstr>
      <vt:lpstr>Cross Coverage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Voltage Amplifier Spice Modeling</dc:title>
  <dc:creator>Cristina Crespo</dc:creator>
  <cp:lastModifiedBy>Steven Bellock</cp:lastModifiedBy>
  <cp:revision>225</cp:revision>
  <dcterms:created xsi:type="dcterms:W3CDTF">2012-09-26T23:22:30Z</dcterms:created>
  <dcterms:modified xsi:type="dcterms:W3CDTF">2015-02-07T03:57:46Z</dcterms:modified>
</cp:coreProperties>
</file>