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1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6" autoAdjust="0"/>
    <p:restoredTop sz="94777" autoAdjust="0"/>
  </p:normalViewPr>
  <p:slideViewPr>
    <p:cSldViewPr snapToGrid="0" snapToObjects="1">
      <p:cViewPr varScale="1">
        <p:scale>
          <a:sx n="102" d="100"/>
          <a:sy n="102" d="100"/>
        </p:scale>
        <p:origin x="-758" y="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15377-CA36-014A-B4A1-AEB6071E20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B7E42-5F65-FC4B-B87A-C0878180D8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3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D52BB-326E-AB46-9124-6C1CD613679C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332D3-ED58-1945-A69A-4A8757DB2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2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DFC1-FF80-E54F-930C-3EF959B4222D}" type="datetime1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4587-C0FD-9C4D-96C8-1DF1CB95AE08}" type="datetime1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AC38-47FF-3643-9007-0DEA5DFBE518}" type="datetime1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E65B-E886-5A44-9715-CC3779C7B604}" type="datetime1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C2D-241D-CE45-8751-45A0458705B2}" type="datetime1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836D-C30F-AC47-9106-9430BC7CD003}" type="datetime1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E10E-9ED5-8542-A1A2-E0E0C72C82F7}" type="datetime1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19A-511F-1B4C-97E7-A976FF563CD6}" type="datetime1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5FB-F077-2C47-9984-0C388E745FE9}" type="datetime1">
              <a:rPr lang="en-US" smtClean="0"/>
              <a:pPr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3E48-0AD9-184A-B54D-1013683A0532}" type="datetime1">
              <a:rPr lang="en-US" smtClean="0"/>
              <a:pPr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7835-5CBC-8D49-9AB2-C7C4CCDAB6E0}" type="datetime1">
              <a:rPr lang="en-US" smtClean="0"/>
              <a:pPr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6614-1BF7-F448-B4B1-DEF2B7FDA639}" type="datetime1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AD251F-97DE-F146-B0E0-1775E921F9AF}" type="datetime1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CST 456 - Embedded Systems Testing</a:t>
            </a:r>
            <a:endParaRPr lang="en-US" b="1" dirty="0"/>
          </a:p>
        </p:txBody>
      </p:sp>
      <p:pic>
        <p:nvPicPr>
          <p:cNvPr id="4" name="Picture 3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15" y="5089327"/>
            <a:ext cx="3547029" cy="7101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2645" y="3588693"/>
            <a:ext cx="193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Lecture 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7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LED Driver Spec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LED driver controls 16 two-state LEDs.</a:t>
            </a:r>
          </a:p>
          <a:p>
            <a:r>
              <a:rPr lang="en-US" sz="2800" dirty="0" smtClean="0"/>
              <a:t>The driver can turn on or off any individual LED without affecting the others.</a:t>
            </a:r>
          </a:p>
          <a:p>
            <a:r>
              <a:rPr lang="en-US" sz="2800" dirty="0" smtClean="0"/>
              <a:t>The driver can turn all LEDs on or off with a single interface call.</a:t>
            </a:r>
          </a:p>
          <a:p>
            <a:r>
              <a:rPr lang="en-US" sz="2800" dirty="0" smtClean="0"/>
              <a:t>The user of the driver can query the state of any LED.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LED Driver Spec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At power-on, the hardware default is for LEDs to be latched on. They must be turned off by the software.</a:t>
            </a:r>
          </a:p>
          <a:p>
            <a:r>
              <a:rPr lang="en-US" sz="2800" dirty="0" smtClean="0"/>
              <a:t>LEDs are memory-mapped to a 16-bit word.</a:t>
            </a:r>
          </a:p>
          <a:p>
            <a:r>
              <a:rPr lang="en-US" sz="2800" dirty="0" smtClean="0"/>
              <a:t>A 1 in a bit position lights the corresponding LED; 0 turns it off.</a:t>
            </a:r>
          </a:p>
          <a:p>
            <a:r>
              <a:rPr lang="en-US" sz="2800" dirty="0" smtClean="0"/>
              <a:t>The least significant bit corresponds to LED 1; the most significant bit corresponds to LED 16.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Create a Test List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Traditionally, once the specification for a design has been defined the design is then coded from the specification.</a:t>
            </a:r>
          </a:p>
          <a:p>
            <a:r>
              <a:rPr lang="en-US" sz="3200" dirty="0" smtClean="0"/>
              <a:t>In TDD, once the specification for a design has been defined a list of simple tests is derived from the specification.</a:t>
            </a:r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LED Driver Tests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6607" y="1690216"/>
            <a:ext cx="6401299" cy="416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743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Create Initial Failing Test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78" y="1873354"/>
            <a:ext cx="8467268" cy="3395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2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/>
              <a:t>Create Initial Failing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0" y="2353220"/>
            <a:ext cx="7164483" cy="241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35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Write First Failing Test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7" y="1870179"/>
            <a:ext cx="8551980" cy="339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70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Write First Failing Test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8" y="2440898"/>
            <a:ext cx="8586031" cy="219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71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b="1" dirty="0" smtClean="0"/>
              <a:t>Get Rid of Compile / Link Errors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8" y="2535159"/>
            <a:ext cx="8437694" cy="190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934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b="1" dirty="0" smtClean="0"/>
              <a:t>Get Rid of Compile / Link Errors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20" y="2400923"/>
            <a:ext cx="8228790" cy="226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2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Outline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Test-Driven Development for Embedded Systems</a:t>
            </a:r>
          </a:p>
          <a:p>
            <a:r>
              <a:rPr lang="en-US" dirty="0" smtClean="0"/>
              <a:t>Test-Driven Development 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51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5400" b="1" dirty="0" smtClean="0"/>
              <a:t>Pass the Test</a:t>
            </a:r>
            <a:endParaRPr lang="en-US" sz="5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7" y="1908538"/>
            <a:ext cx="8259284" cy="327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5400" b="1" dirty="0" smtClean="0"/>
              <a:t>Pass the Test</a:t>
            </a:r>
            <a:endParaRPr lang="en-US" sz="5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26" y="2770214"/>
            <a:ext cx="7058050" cy="165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964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Three Laws of TDD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65" y="1636680"/>
            <a:ext cx="6361539" cy="408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4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Write New Failing Test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16" y="1676140"/>
            <a:ext cx="642620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87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Write New Failing Test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51" y="2458178"/>
            <a:ext cx="8391405" cy="218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91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b="1" dirty="0" smtClean="0"/>
              <a:t>Get Rid of Compile / Link Errors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" y="2114758"/>
            <a:ext cx="8667526" cy="309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695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b="1" dirty="0" smtClean="0"/>
              <a:t>Get Rid of Compile / Link Errors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6" y="2399050"/>
            <a:ext cx="7944648" cy="267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454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800" b="1" dirty="0" smtClean="0"/>
              <a:t>Pass the Test</a:t>
            </a:r>
            <a:endParaRPr lang="en-US" sz="4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42" y="1533213"/>
            <a:ext cx="6576246" cy="44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076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800" b="1" dirty="0" smtClean="0"/>
              <a:t>Pass the Test</a:t>
            </a:r>
            <a:endParaRPr lang="en-US" sz="4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53" y="2636786"/>
            <a:ext cx="7214198" cy="195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65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b="1" dirty="0" smtClean="0"/>
              <a:t>TDD State Machine</a:t>
            </a:r>
            <a:endParaRPr lang="en-US" sz="4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82" y="1606655"/>
            <a:ext cx="6648524" cy="436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97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/>
              <a:t>Test-Driven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 is a software development methodology that emphasizes the creation and execution of tests before writing production code. </a:t>
            </a:r>
          </a:p>
          <a:p>
            <a:r>
              <a:rPr lang="en-US" dirty="0" smtClean="0"/>
              <a:t>Small amounts of production code are tested so that bugs can be identified and remedied quickly and easily before writing more production code.</a:t>
            </a:r>
          </a:p>
          <a:p>
            <a:r>
              <a:rPr lang="en-US" dirty="0" smtClean="0"/>
              <a:t>The philosophy behind TDD is that it is better to incrementally confirm the correct operation of a software module rather than create the entire module and then test and debug it.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93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Concurrent HW and</a:t>
            </a:r>
            <a:br>
              <a:rPr lang="en-US" sz="3600" b="1" dirty="0" smtClean="0"/>
            </a:br>
            <a:r>
              <a:rPr lang="en-US" sz="3600" b="1" dirty="0" smtClean="0"/>
              <a:t> FW Development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HW and FW co-development has become the norm in the industry. </a:t>
            </a:r>
          </a:p>
          <a:p>
            <a:r>
              <a:rPr lang="en-US" sz="2800" dirty="0" smtClean="0"/>
              <a:t>The FW development team can no longer wait for final HW before beginning the FW design.</a:t>
            </a:r>
          </a:p>
          <a:p>
            <a:r>
              <a:rPr lang="en-US" sz="2800" dirty="0" smtClean="0"/>
              <a:t>Embedded TDD methods make use of dual-targeting to write FW that can be run on both the final HW and the development system (PC).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29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smtClean="0"/>
              <a:t>Benefits and </a:t>
            </a:r>
            <a:r>
              <a:rPr lang="en-US" sz="2800" b="1" dirty="0" smtClean="0"/>
              <a:t>Drawbacks</a:t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2800" b="1" dirty="0" smtClean="0"/>
              <a:t>of</a:t>
            </a:r>
            <a:r>
              <a:rPr lang="en-US" sz="2800" b="1" dirty="0"/>
              <a:t> </a:t>
            </a:r>
            <a:r>
              <a:rPr lang="en-US" sz="2800" b="1" dirty="0" smtClean="0"/>
              <a:t>Dual-Targeting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Benefits of dual-targeting include:</a:t>
            </a:r>
          </a:p>
          <a:p>
            <a:pPr lvl="1"/>
            <a:r>
              <a:rPr lang="en-US" sz="2600" dirty="0" smtClean="0"/>
              <a:t>Avoid bugs in the target HW.</a:t>
            </a:r>
          </a:p>
          <a:p>
            <a:pPr lvl="1"/>
            <a:r>
              <a:rPr lang="en-US" sz="2600" dirty="0" smtClean="0"/>
              <a:t>Forces distinction between “pure” code and “HW-specific” code which increases portability and modularity.</a:t>
            </a:r>
          </a:p>
          <a:p>
            <a:r>
              <a:rPr lang="en-US" sz="2800" dirty="0" smtClean="0"/>
              <a:t>Drawbacks of dual-targeting include:</a:t>
            </a:r>
          </a:p>
          <a:p>
            <a:pPr lvl="1"/>
            <a:r>
              <a:rPr lang="en-US" sz="2600" dirty="0" smtClean="0"/>
              <a:t>The development compiler and target compiler might behave differently (bugs).</a:t>
            </a:r>
          </a:p>
          <a:p>
            <a:pPr lvl="1"/>
            <a:r>
              <a:rPr lang="en-US" sz="2600" dirty="0" smtClean="0"/>
              <a:t>Primitive data types might have different sizes; for example a word might be 12-bits.</a:t>
            </a:r>
          </a:p>
          <a:p>
            <a:pPr lvl="1"/>
            <a:r>
              <a:rPr lang="en-US" sz="2600" dirty="0" smtClean="0"/>
              <a:t>Runtime libraries and include filenames might be different.</a:t>
            </a: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05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smtClean="0"/>
              <a:t>Embedded TDD</a:t>
            </a:r>
            <a:br>
              <a:rPr lang="en-US" sz="2800" b="1" dirty="0" smtClean="0"/>
            </a:br>
            <a:r>
              <a:rPr lang="en-US" sz="2800" b="1" dirty="0" smtClean="0"/>
              <a:t> Development Cycle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0" y="1840902"/>
            <a:ext cx="77343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34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smtClean="0"/>
              <a:t>Debug Later-Programming 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019066"/>
            <a:ext cx="8081234" cy="3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35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smtClean="0"/>
              <a:t>Test-Driven Development 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16" y="1723166"/>
            <a:ext cx="78105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79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/>
              <a:t>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Rather than having software development and software test being separate processes, TDD emphasizes the integrated nature of the two.</a:t>
            </a:r>
          </a:p>
          <a:p>
            <a:r>
              <a:rPr lang="en-US" sz="2800" dirty="0" smtClean="0"/>
              <a:t>TDD can be done entirely by the development team or in conjunction with a test team.</a:t>
            </a:r>
          </a:p>
          <a:p>
            <a:r>
              <a:rPr lang="en-US" sz="2800" dirty="0" smtClean="0"/>
              <a:t>While TDD makes use of short feedback loops, short feedback loops can exist independently of TDD.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9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b="1" dirty="0" smtClean="0"/>
              <a:t>TDD Pros and Cons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Pros</a:t>
            </a:r>
          </a:p>
          <a:p>
            <a:pPr lvl="1"/>
            <a:r>
              <a:rPr lang="en-US" sz="1800" dirty="0" smtClean="0"/>
              <a:t>If done correctly TDD and unit testing can produce a more robust and bug-free application in less time than the traditional waterfall / code-then-fix methodologies.</a:t>
            </a:r>
          </a:p>
          <a:p>
            <a:pPr lvl="1"/>
            <a:r>
              <a:rPr lang="en-US" sz="1800" dirty="0" smtClean="0"/>
              <a:t>Acts as a form of functional documentation for how the production code </a:t>
            </a:r>
            <a:r>
              <a:rPr lang="en-US" sz="1800" i="1" dirty="0" smtClean="0"/>
              <a:t>should</a:t>
            </a:r>
            <a:r>
              <a:rPr lang="en-US" sz="1800" dirty="0" smtClean="0"/>
              <a:t> function, rather than how it </a:t>
            </a:r>
            <a:r>
              <a:rPr lang="en-US" sz="1800" i="1" dirty="0" smtClean="0"/>
              <a:t>does</a:t>
            </a:r>
            <a:r>
              <a:rPr lang="en-US" sz="1800" dirty="0" smtClean="0"/>
              <a:t> function.</a:t>
            </a:r>
          </a:p>
          <a:p>
            <a:pPr lvl="1"/>
            <a:r>
              <a:rPr lang="en-US" sz="1800" dirty="0" smtClean="0"/>
              <a:t>Aids in the maintenance and updating of production code throughout the lifetime of the application.</a:t>
            </a:r>
          </a:p>
          <a:p>
            <a:r>
              <a:rPr lang="en-US" sz="1800" dirty="0" smtClean="0"/>
              <a:t>Cons</a:t>
            </a:r>
          </a:p>
          <a:p>
            <a:pPr lvl="1"/>
            <a:r>
              <a:rPr lang="en-US" sz="1800" dirty="0" smtClean="0"/>
              <a:t>Larger up-front costs when utilizing TDD, with savings coming later in the development cycle.</a:t>
            </a:r>
          </a:p>
          <a:p>
            <a:pPr lvl="1"/>
            <a:r>
              <a:rPr lang="en-US" sz="1800" dirty="0" smtClean="0"/>
              <a:t>The unit tests themselves need to maintained and debugged.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7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800" b="1" dirty="0" smtClean="0"/>
              <a:t>TDD</a:t>
            </a:r>
            <a:endParaRPr lang="en-US" sz="4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6" name="Picture 2" descr="http://blog.spec-india.com/wp-content/tdd_flo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43" y="1549974"/>
            <a:ext cx="4414356" cy="461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tutsplus.com/net/uploads/legacy/767_testDrivenDev/td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18" y="1808787"/>
            <a:ext cx="2273417" cy="227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developpementagile.com/media/11006/chucknorristd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435" y="4181731"/>
            <a:ext cx="23241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45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TDD for Embedded FW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TDD for embedded FW is still in its infancy. While TDD for software applications is a recommended practice in the agile community, the choice of whether to use TDD for FW depends on a variety of factors.</a:t>
            </a:r>
          </a:p>
          <a:p>
            <a:pPr lvl="1"/>
            <a:r>
              <a:rPr lang="en-US" sz="1800" dirty="0" smtClean="0"/>
              <a:t>Is the FW programmed in assembly? Unit testing software for assembly language programs is rare/non-existent, due to assembly being bound to the hardware; </a:t>
            </a:r>
            <a:r>
              <a:rPr lang="en-US" sz="1800" dirty="0" err="1" smtClean="0"/>
              <a:t>ie</a:t>
            </a:r>
            <a:r>
              <a:rPr lang="en-US" sz="1800" dirty="0" smtClean="0"/>
              <a:t>, you would need a separate testing framework for each microcontroller family. Most embedded unit testing software is written for C.</a:t>
            </a:r>
          </a:p>
          <a:p>
            <a:pPr lvl="1"/>
            <a:r>
              <a:rPr lang="en-US" sz="1800" dirty="0" smtClean="0"/>
              <a:t>Does the FW contain sufficient complexity to warrant unit tests?</a:t>
            </a:r>
          </a:p>
          <a:p>
            <a:pPr lvl="1"/>
            <a:r>
              <a:rPr lang="en-US" sz="1800" dirty="0" smtClean="0"/>
              <a:t>Is the FW sufficiently modular to allow testing of small modules? A flat design (one or two large functions) can be difficult to test.</a:t>
            </a:r>
          </a:p>
          <a:p>
            <a:pPr lvl="1"/>
            <a:r>
              <a:rPr lang="en-US" sz="1800" dirty="0" smtClean="0"/>
              <a:t>Is the FW sufficiently removed from the hardware to be tested on a PC? If the FW contains assembly code or uses compiler extensions it might not port well to a unit test framework on a PC.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3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10704</TotalTime>
  <Words>930</Words>
  <Application>Microsoft Office PowerPoint</Application>
  <PresentationFormat>On-screen Show (4:3)</PresentationFormat>
  <Paragraphs>139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Breeze</vt:lpstr>
      <vt:lpstr>CST 456 - Embedded Systems Testing</vt:lpstr>
      <vt:lpstr>Outline </vt:lpstr>
      <vt:lpstr>Test-Driven Development </vt:lpstr>
      <vt:lpstr>Debug Later-Programming </vt:lpstr>
      <vt:lpstr>Test-Driven Development </vt:lpstr>
      <vt:lpstr>Test-Driven Development</vt:lpstr>
      <vt:lpstr>TDD Pros and Cons</vt:lpstr>
      <vt:lpstr>TDD</vt:lpstr>
      <vt:lpstr>TDD for Embedded FW </vt:lpstr>
      <vt:lpstr>LED Driver Spec</vt:lpstr>
      <vt:lpstr>LED Driver Spec</vt:lpstr>
      <vt:lpstr>Create a Test List</vt:lpstr>
      <vt:lpstr>LED Driver Tests</vt:lpstr>
      <vt:lpstr>Create Initial Failing Test</vt:lpstr>
      <vt:lpstr>Create Initial Failing Test</vt:lpstr>
      <vt:lpstr>Write First Failing Test</vt:lpstr>
      <vt:lpstr>Write First Failing Test</vt:lpstr>
      <vt:lpstr>Get Rid of Compile / Link Errors</vt:lpstr>
      <vt:lpstr>Get Rid of Compile / Link Errors</vt:lpstr>
      <vt:lpstr>Pass the Test</vt:lpstr>
      <vt:lpstr>Pass the Test</vt:lpstr>
      <vt:lpstr>Three Laws of TDD</vt:lpstr>
      <vt:lpstr>Write New Failing Test</vt:lpstr>
      <vt:lpstr>Write New Failing Test</vt:lpstr>
      <vt:lpstr>Get Rid of Compile / Link Errors</vt:lpstr>
      <vt:lpstr>Get Rid of Compile / Link Errors</vt:lpstr>
      <vt:lpstr>Pass the Test</vt:lpstr>
      <vt:lpstr>Pass the Test</vt:lpstr>
      <vt:lpstr>TDD State Machine</vt:lpstr>
      <vt:lpstr>Concurrent HW and  FW Development</vt:lpstr>
      <vt:lpstr>Benefits and Drawbacks  of Dual-Targeting</vt:lpstr>
      <vt:lpstr>Embedded TDD  Development Cycle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Amplifier Spice Modeling</dc:title>
  <dc:creator>Cristina Crespo</dc:creator>
  <cp:lastModifiedBy>Bellock, Steven</cp:lastModifiedBy>
  <cp:revision>312</cp:revision>
  <dcterms:created xsi:type="dcterms:W3CDTF">2012-09-26T23:22:30Z</dcterms:created>
  <dcterms:modified xsi:type="dcterms:W3CDTF">2015-02-27T23:53:23Z</dcterms:modified>
</cp:coreProperties>
</file>