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6" autoAdjust="0"/>
    <p:restoredTop sz="94777" autoAdjust="0"/>
  </p:normalViewPr>
  <p:slideViewPr>
    <p:cSldViewPr snapToGrid="0" snapToObjects="1">
      <p:cViewPr varScale="1">
        <p:scale>
          <a:sx n="102" d="100"/>
          <a:sy n="102" d="100"/>
        </p:scale>
        <p:origin x="-75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15377-CA36-014A-B4A1-AEB6071E20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B7E42-5F65-FC4B-B87A-C0878180D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3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D52BB-326E-AB46-9124-6C1CD613679C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332D3-ED58-1945-A69A-4A8757DB2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2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DFC1-FF80-E54F-930C-3EF959B4222D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4587-C0FD-9C4D-96C8-1DF1CB95AE08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AC38-47FF-3643-9007-0DEA5DFBE518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E65B-E886-5A44-9715-CC3779C7B604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C2D-241D-CE45-8751-45A0458705B2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836D-C30F-AC47-9106-9430BC7CD003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E10E-9ED5-8542-A1A2-E0E0C72C82F7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19A-511F-1B4C-97E7-A976FF563CD6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5FB-F077-2C47-9984-0C388E745FE9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3E48-0AD9-184A-B54D-1013683A0532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7835-5CBC-8D49-9AB2-C7C4CCDAB6E0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6614-1BF7-F448-B4B1-DEF2B7FDA639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AD251F-97DE-F146-B0E0-1775E921F9AF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CST 456 - Embedded Systems Testing</a:t>
            </a:r>
            <a:endParaRPr lang="en-US" b="1" dirty="0"/>
          </a:p>
        </p:txBody>
      </p:sp>
      <p:pic>
        <p:nvPicPr>
          <p:cNvPr id="4" name="Picture 3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15" y="5089327"/>
            <a:ext cx="3547029" cy="710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2645" y="3588693"/>
            <a:ext cx="19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Lecture 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/>
              <a:t>C Language Testing - PC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options are available for testing FW written in C.</a:t>
            </a:r>
          </a:p>
          <a:p>
            <a:r>
              <a:rPr lang="en-US" dirty="0" smtClean="0"/>
              <a:t>A computational algorithm defined as a function with inputs and outputs can be run on a PC to test if it is correct.</a:t>
            </a:r>
          </a:p>
          <a:p>
            <a:pPr lvl="1"/>
            <a:r>
              <a:rPr lang="en-US" dirty="0" smtClean="0"/>
              <a:t>Can be tested quickly and more thoroughly; 2 GHz on a PC versus 5 MHz on a microcontroller.</a:t>
            </a:r>
          </a:p>
          <a:p>
            <a:pPr lvl="1"/>
            <a:r>
              <a:rPr lang="en-US" dirty="0" smtClean="0"/>
              <a:t>The FW should not use C data types directly, as the size of a data type might vary between PC and microcontroller. Use appropriate </a:t>
            </a:r>
            <a:r>
              <a:rPr lang="en-US" dirty="0" err="1" smtClean="0"/>
              <a:t>typedefs</a:t>
            </a:r>
            <a:r>
              <a:rPr lang="en-US" dirty="0"/>
              <a:t> instead</a:t>
            </a:r>
            <a:r>
              <a:rPr lang="en-US" dirty="0" smtClean="0"/>
              <a:t>:   </a:t>
            </a:r>
            <a:r>
              <a:rPr lang="en-US" dirty="0" err="1">
                <a:solidFill>
                  <a:srgbClr val="00B050"/>
                </a:solidFill>
              </a:rPr>
              <a:t>typedef</a:t>
            </a:r>
            <a:r>
              <a:rPr lang="en-US" dirty="0">
                <a:solidFill>
                  <a:srgbClr val="00B050"/>
                </a:solidFill>
              </a:rPr>
              <a:t> unsigned char t_UI8;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0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 smtClean="0"/>
              <a:t>Emulator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Microcontroller emulators offer a powerful but expensive way to debug and test FW.</a:t>
            </a:r>
          </a:p>
          <a:p>
            <a:r>
              <a:rPr lang="en-US" dirty="0" smtClean="0"/>
              <a:t>The emulator is an external piece of hardware that takes the place of the microcontroller, giving simulation quality information in real time.</a:t>
            </a:r>
          </a:p>
          <a:p>
            <a:r>
              <a:rPr lang="en-US" dirty="0" smtClean="0"/>
              <a:t>The emulator can also passively interface with the microcontroller via a communication protocol to provide debug and trace capabilities.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/>
              <a:t>Emulator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 descr="http://www.isystem.com/images/stories/ic3000&amp;activeG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45" y="1926497"/>
            <a:ext cx="6616777" cy="360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14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/>
              <a:t>Emulator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2050" name="Picture 2" descr="http://www.isystem.com/images/stories/ic3000&amp;i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32" y="1900291"/>
            <a:ext cx="6535067" cy="348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86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b="1" dirty="0" smtClean="0"/>
              <a:t>C Language Testing - Emulator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175" y="1520961"/>
            <a:ext cx="4128602" cy="501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98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b="1" dirty="0" smtClean="0"/>
              <a:t>C Language Testing - Simulator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Testing C FW with a simulator allows complete control over the program flow.</a:t>
            </a:r>
          </a:p>
          <a:p>
            <a:r>
              <a:rPr lang="en-US" sz="3200" dirty="0" smtClean="0"/>
              <a:t>Simulator can run slow depending on the underlying microcontroller and its model.</a:t>
            </a:r>
          </a:p>
          <a:p>
            <a:r>
              <a:rPr lang="en-US" sz="3200" dirty="0" smtClean="0"/>
              <a:t>Like the emulator, the model should faithfully represent the microcontroller hardware.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6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b="1" dirty="0" smtClean="0"/>
              <a:t>C Language Testing - Simulator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91" y="1621188"/>
            <a:ext cx="7339571" cy="44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2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 smtClean="0"/>
              <a:t>Embedded C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theory, there is an “official” Embedded C which consists of extensions to ISO/IEC C99. It is contained in the ISO/IEC 18037 technical report.</a:t>
            </a:r>
          </a:p>
          <a:p>
            <a:r>
              <a:rPr lang="en-US" sz="2000" dirty="0" smtClean="0"/>
              <a:t>ISO 18037 contains support for fixed-point (fractional) arithmetic, I/O hardware addressing, and address and named-register storage classes.</a:t>
            </a:r>
          </a:p>
          <a:p>
            <a:r>
              <a:rPr lang="en-US" sz="2000" dirty="0" smtClean="0"/>
              <a:t>The proposed standard is a response to the proprietary nature of embedded C compilers; most embedded C code can only be compiled by the compiler it was developed for.</a:t>
            </a:r>
          </a:p>
          <a:p>
            <a:r>
              <a:rPr lang="en-US" sz="2000" dirty="0" smtClean="0"/>
              <a:t>Very few compilers support the Embedded C extensions.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8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 smtClean="0"/>
              <a:t>Embedded C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490" y="1569719"/>
            <a:ext cx="8042276" cy="45087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ANSI C standard already provides some support for embedded-specific applications.</a:t>
            </a:r>
          </a:p>
          <a:p>
            <a:r>
              <a:rPr lang="en-US" sz="2000" dirty="0" smtClean="0"/>
              <a:t>Bit fields allow access to individual bits.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 smtClean="0"/>
              <a:t>	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 smtClean="0"/>
              <a:t>bitfield</a:t>
            </a:r>
            <a:endParaRPr lang="en-US" sz="1600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	 </a:t>
            </a:r>
            <a:r>
              <a:rPr lang="en-US" sz="1600" dirty="0" smtClean="0"/>
              <a:t>   bit1 : 1;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    bit2 : 1;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    byte1 : 8;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Though not part of the C standard, many popular compilers support binary literals.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uint8_t thing = 0b1110;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9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 smtClean="0"/>
              <a:t>Embedded C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490" y="1569720"/>
            <a:ext cx="8042276" cy="43434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The </a:t>
            </a:r>
            <a:r>
              <a:rPr lang="en-US" sz="1600" i="1" dirty="0" smtClean="0"/>
              <a:t>volatile</a:t>
            </a:r>
            <a:r>
              <a:rPr lang="en-US" sz="1600" dirty="0" smtClean="0"/>
              <a:t> keyword is used to specify a register or memory location that is able to change independently of the microcontroller CPU core. It prevents compiler optimization for that register or memory location.</a:t>
            </a:r>
          </a:p>
          <a:p>
            <a:r>
              <a:rPr lang="en-US" sz="1600" dirty="0" smtClean="0"/>
              <a:t>Suppose register </a:t>
            </a:r>
            <a:r>
              <a:rPr lang="en-US" sz="1600" i="1" dirty="0" err="1" smtClean="0"/>
              <a:t>comm</a:t>
            </a:r>
            <a:r>
              <a:rPr lang="en-US" sz="1600" dirty="0" smtClean="0"/>
              <a:t> is connected to a RS-232 </a:t>
            </a:r>
            <a:r>
              <a:rPr lang="en-US" sz="1600" dirty="0" err="1" smtClean="0"/>
              <a:t>transciever</a:t>
            </a:r>
            <a:r>
              <a:rPr lang="en-US" sz="1600" dirty="0" smtClean="0"/>
              <a:t>. </a:t>
            </a:r>
            <a:r>
              <a:rPr lang="en-US" sz="1600" i="1" dirty="0" err="1" smtClean="0"/>
              <a:t>comm</a:t>
            </a:r>
            <a:r>
              <a:rPr lang="en-US" sz="1600" dirty="0" smtClean="0"/>
              <a:t> takes a value of 1 while communication is occurring, and it becomes 0 when communication has finished. To wait for end of communication you might code: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 smtClean="0"/>
              <a:t>	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/>
              <a:t>	</a:t>
            </a:r>
            <a:r>
              <a:rPr lang="en-US" sz="1100" dirty="0" smtClean="0"/>
              <a:t>while (</a:t>
            </a:r>
            <a:r>
              <a:rPr lang="en-US" sz="1100" dirty="0" err="1" smtClean="0"/>
              <a:t>comm</a:t>
            </a:r>
            <a:r>
              <a:rPr lang="en-US" sz="1100" dirty="0" smtClean="0"/>
              <a:t> != 0)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/>
              <a:t>	</a:t>
            </a:r>
            <a:r>
              <a:rPr lang="en-US" sz="1100" dirty="0" smtClean="0"/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100" dirty="0"/>
              <a:t>	</a:t>
            </a:r>
            <a:r>
              <a:rPr lang="en-US" sz="1100" dirty="0" smtClean="0"/>
              <a:t>}</a:t>
            </a:r>
          </a:p>
          <a:p>
            <a:pPr lvl="0">
              <a:buClr>
                <a:srgbClr val="2C7C9F">
                  <a:lumMod val="60000"/>
                  <a:lumOff val="40000"/>
                </a:srgbClr>
              </a:buClr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 compiler with optimization enabled will not implement the while-loop. It will look at </a:t>
            </a:r>
            <a:r>
              <a:rPr lang="en-US" sz="1600" i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comm</a:t>
            </a:r>
            <a:r>
              <a:rPr 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’s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value once. If </a:t>
            </a:r>
            <a:r>
              <a:rPr lang="en-US" sz="1600" i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comm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is 0 then it does nothing, but if </a:t>
            </a:r>
            <a:r>
              <a:rPr lang="en-US" sz="1600" i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comm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is a value other than 0 it will enter an infinite loop.</a:t>
            </a:r>
          </a:p>
          <a:p>
            <a:pPr lvl="0">
              <a:buClr>
                <a:srgbClr val="2C7C9F">
                  <a:lumMod val="60000"/>
                  <a:lumOff val="40000"/>
                </a:srgbClr>
              </a:buClr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The volatile keyword (volatile t_UI8 </a:t>
            </a:r>
            <a:r>
              <a:rPr 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comm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;) tells the compiler not to optimize code around </a:t>
            </a:r>
            <a:r>
              <a:rPr lang="en-US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comm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1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3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Outline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Firmware Test Environments</a:t>
            </a:r>
          </a:p>
          <a:p>
            <a:r>
              <a:rPr lang="en-US" dirty="0" smtClean="0"/>
              <a:t>Embedded C</a:t>
            </a:r>
          </a:p>
          <a:p>
            <a:r>
              <a:rPr lang="en-US" dirty="0" smtClean="0"/>
              <a:t>Unity Test Harness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51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 smtClean="0"/>
              <a:t>Embedded C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490" y="1569720"/>
            <a:ext cx="8042276" cy="464058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Although the ANSI/ISO C standard provides some accommodation for embedded programming, companies that make embedded C compilers add their own extensions to give developers more control over the operation of the microcontroller.</a:t>
            </a:r>
          </a:p>
          <a:p>
            <a:r>
              <a:rPr lang="en-US" sz="2000" dirty="0" smtClean="0"/>
              <a:t>For example the Cosmic C compiler provides a handful of extensions:</a:t>
            </a:r>
          </a:p>
          <a:p>
            <a:pPr lvl="1"/>
            <a:r>
              <a:rPr lang="en-US" sz="1800" dirty="0" smtClean="0"/>
              <a:t>t_UI8 </a:t>
            </a:r>
            <a:r>
              <a:rPr lang="en-US" sz="1800" dirty="0" err="1" smtClean="0"/>
              <a:t>var</a:t>
            </a:r>
            <a:r>
              <a:rPr lang="en-US" sz="1800" dirty="0" smtClean="0"/>
              <a:t> @ 0x100; a standalone @ allows for absolute memory addressing.</a:t>
            </a:r>
          </a:p>
          <a:p>
            <a:pPr lvl="1"/>
            <a:r>
              <a:rPr lang="en-US" sz="1800" dirty="0" smtClean="0"/>
              <a:t>@interrupt defines an interrupt service routine.</a:t>
            </a:r>
          </a:p>
          <a:p>
            <a:pPr lvl="1"/>
            <a:r>
              <a:rPr lang="en-US" sz="1800" dirty="0" smtClean="0"/>
              <a:t>@</a:t>
            </a:r>
            <a:r>
              <a:rPr lang="en-US" sz="1800" dirty="0" err="1" smtClean="0"/>
              <a:t>eeprom</a:t>
            </a:r>
            <a:r>
              <a:rPr lang="en-US" sz="1800" dirty="0" smtClean="0"/>
              <a:t> specifies that a variable resides in non-volatile memory. When a value is written to an @</a:t>
            </a:r>
            <a:r>
              <a:rPr lang="en-US" sz="1800" dirty="0" err="1" smtClean="0"/>
              <a:t>eeprom</a:t>
            </a:r>
            <a:r>
              <a:rPr lang="en-US" sz="1800" dirty="0" smtClean="0"/>
              <a:t> register the compiler injects a NV write function to permanently store the value.</a:t>
            </a:r>
          </a:p>
          <a:p>
            <a:pPr lvl="1"/>
            <a:r>
              <a:rPr lang="en-US" sz="1800" dirty="0" smtClean="0"/>
              <a:t>Mixed C / assembly language constants and macros.</a:t>
            </a:r>
          </a:p>
          <a:p>
            <a:pPr lvl="1"/>
            <a:r>
              <a:rPr lang="en-US" sz="1800" dirty="0" smtClean="0"/>
              <a:t>Support for zero page direct addressing in C.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1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9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Unity C Test Harness 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52" y="1815554"/>
            <a:ext cx="8187099" cy="367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1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Unity C Test Harness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Unity facilitates the automated testing of embedded C code, and by itself consists of three files:</a:t>
            </a:r>
          </a:p>
          <a:p>
            <a:pPr lvl="1"/>
            <a:r>
              <a:rPr lang="en-US" sz="1600" dirty="0" err="1" smtClean="0"/>
              <a:t>unity.c</a:t>
            </a:r>
            <a:r>
              <a:rPr lang="en-US" sz="1600" dirty="0" smtClean="0"/>
              <a:t> : where the underlying C code for all the test procedures is kept.</a:t>
            </a:r>
          </a:p>
          <a:p>
            <a:pPr lvl="1"/>
            <a:r>
              <a:rPr lang="en-US" sz="1600" dirty="0" err="1" smtClean="0"/>
              <a:t>unity.h</a:t>
            </a:r>
            <a:r>
              <a:rPr lang="en-US" sz="1600" dirty="0" smtClean="0"/>
              <a:t> : the master header file which contains macros for all the test entry vectors; </a:t>
            </a:r>
            <a:r>
              <a:rPr lang="en-US" sz="1600" dirty="0" err="1" smtClean="0"/>
              <a:t>ie</a:t>
            </a:r>
            <a:r>
              <a:rPr lang="en-US" sz="1600" dirty="0"/>
              <a:t> TEST_ASSERT_EQUAL_INT(expected, actual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dirty="0" err="1" smtClean="0"/>
              <a:t>unity_internals.h</a:t>
            </a:r>
            <a:r>
              <a:rPr lang="en-US" sz="1600" dirty="0" smtClean="0"/>
              <a:t> : contains </a:t>
            </a:r>
            <a:r>
              <a:rPr lang="en-US" sz="1600" dirty="0" err="1" smtClean="0"/>
              <a:t>typedefs</a:t>
            </a:r>
            <a:r>
              <a:rPr lang="en-US" sz="1600" dirty="0" smtClean="0"/>
              <a:t> for C variables and maximum and minimum values, as well as function prototypes for </a:t>
            </a:r>
            <a:r>
              <a:rPr lang="en-US" sz="1600" dirty="0" err="1" smtClean="0"/>
              <a:t>unity.c</a:t>
            </a:r>
            <a:r>
              <a:rPr lang="en-US" sz="1600" dirty="0" smtClean="0"/>
              <a:t>.</a:t>
            </a:r>
          </a:p>
          <a:p>
            <a:r>
              <a:rPr lang="en-US" sz="1800" dirty="0" smtClean="0"/>
              <a:t>The FW to be tested will reside in its own file of your naming: </a:t>
            </a:r>
            <a:r>
              <a:rPr lang="en-US" sz="1800" dirty="0" err="1" smtClean="0"/>
              <a:t>fw.c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There will be also be a test file (</a:t>
            </a:r>
            <a:r>
              <a:rPr lang="en-US" sz="1800" dirty="0" err="1" smtClean="0"/>
              <a:t>testfw.c</a:t>
            </a:r>
            <a:r>
              <a:rPr lang="en-US" sz="1800" dirty="0" smtClean="0"/>
              <a:t>) that contains the tests to be run on </a:t>
            </a:r>
            <a:r>
              <a:rPr lang="en-US" sz="1800" dirty="0" err="1" smtClean="0"/>
              <a:t>fw.c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When unity is executed it will create a master test file (</a:t>
            </a:r>
            <a:r>
              <a:rPr lang="en-US" sz="1800" dirty="0" err="1" smtClean="0"/>
              <a:t>Testfw_Runner.c</a:t>
            </a:r>
            <a:r>
              <a:rPr lang="en-US" sz="1800" dirty="0"/>
              <a:t>)</a:t>
            </a:r>
            <a:r>
              <a:rPr lang="en-US" sz="1800" dirty="0" smtClean="0"/>
              <a:t> that interfaces with all five files and is the executable file for the test suite.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Unity C Test Harness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run Unity in a Windows environment (like in our lab) a few programs need to be installed:</a:t>
            </a:r>
          </a:p>
          <a:p>
            <a:pPr lvl="1"/>
            <a:r>
              <a:rPr lang="en-US" sz="2400" dirty="0" err="1" smtClean="0"/>
              <a:t>MinGW</a:t>
            </a:r>
            <a:r>
              <a:rPr lang="en-US" sz="2400" dirty="0" smtClean="0"/>
              <a:t> that includes GCC so that the files can be compiled and linked.</a:t>
            </a:r>
          </a:p>
          <a:p>
            <a:pPr lvl="1"/>
            <a:r>
              <a:rPr lang="en-US" sz="2400" dirty="0" smtClean="0"/>
              <a:t>Ruby for executing scripts.</a:t>
            </a:r>
          </a:p>
          <a:p>
            <a:pPr lvl="1"/>
            <a:r>
              <a:rPr lang="en-US" sz="2400" dirty="0" smtClean="0"/>
              <a:t>Rake should be included with Ruby to execute </a:t>
            </a:r>
            <a:r>
              <a:rPr lang="en-US" sz="2400" dirty="0" err="1" smtClean="0"/>
              <a:t>rakefiles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To execute the tests you simply execute the </a:t>
            </a:r>
            <a:r>
              <a:rPr lang="en-US" dirty="0" err="1" smtClean="0"/>
              <a:t>rakefile</a:t>
            </a:r>
            <a:r>
              <a:rPr lang="en-US" dirty="0" smtClean="0"/>
              <a:t> with “unit” as an input parameter: “rake unit”. The test will execute and give a list of passing and failing tests.</a:t>
            </a:r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Unity C Test Harness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Unity is used for testing embedded C the comparisons tend to be simple numerical comparisons.</a:t>
            </a:r>
          </a:p>
          <a:p>
            <a:pPr lvl="1"/>
            <a:r>
              <a:rPr lang="en-US" dirty="0" smtClean="0"/>
              <a:t>Are two integers equal?</a:t>
            </a:r>
          </a:p>
          <a:p>
            <a:pPr lvl="1"/>
            <a:r>
              <a:rPr lang="en-US" dirty="0" smtClean="0"/>
              <a:t>Is this expression true of false?</a:t>
            </a:r>
          </a:p>
          <a:p>
            <a:pPr lvl="1"/>
            <a:r>
              <a:rPr lang="en-US" dirty="0" smtClean="0"/>
              <a:t>Is an integer within a given range?</a:t>
            </a:r>
          </a:p>
          <a:p>
            <a:pPr lvl="1"/>
            <a:r>
              <a:rPr lang="en-US" dirty="0" smtClean="0"/>
              <a:t>Are the specified bits high or low?</a:t>
            </a:r>
          </a:p>
          <a:p>
            <a:r>
              <a:rPr lang="en-US" dirty="0" smtClean="0"/>
              <a:t>Unity provides support for strings and floating point calculations, but these are not often used in </a:t>
            </a:r>
            <a:r>
              <a:rPr lang="en-US" smtClean="0"/>
              <a:t>embedded systems.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sz="18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Embedded FW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Both HW and FW are used in the creation of most embedded devices. What functionality is included in HW or FW forms the basis of HW/SW co-development.</a:t>
            </a:r>
          </a:p>
          <a:p>
            <a:r>
              <a:rPr lang="en-US" sz="2800" dirty="0" smtClean="0"/>
              <a:t>In theory the functionality of the entire embedded device can be realized in HW. This is never done in practice as having FW provides many advantages.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9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Embedded FW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Benefits: fast, low power, and small footprint.</a:t>
            </a:r>
          </a:p>
          <a:p>
            <a:pPr lvl="1"/>
            <a:r>
              <a:rPr lang="en-US" dirty="0" smtClean="0"/>
              <a:t>Drawbacks: expensive for development, manufacture, and test; difficult / impossible to update once in the field.</a:t>
            </a:r>
          </a:p>
          <a:p>
            <a:r>
              <a:rPr lang="en-US" dirty="0" smtClean="0"/>
              <a:t>Firmware</a:t>
            </a:r>
          </a:p>
          <a:p>
            <a:pPr lvl="1"/>
            <a:r>
              <a:rPr lang="en-US" dirty="0" smtClean="0"/>
              <a:t>Benefits: flexible, inexpensive to develop and deploy compared to HW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Drawbacks: can be highly complex, higher power consumption.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9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Zune Bug Revisited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 Microsoft Zune bug was able to be fixed without a product recall through the use of a firmware patch.</a:t>
            </a:r>
          </a:p>
          <a:p>
            <a:r>
              <a:rPr lang="en-US" sz="3200" dirty="0" smtClean="0"/>
              <a:t>Luckily the bug did not destroy the device, unlike the Mars climate orbiter.</a:t>
            </a:r>
          </a:p>
          <a:p>
            <a:r>
              <a:rPr lang="en-US" sz="3200" dirty="0" smtClean="0"/>
              <a:t>Bugs found in ROM or even a HW design flaw can oftentimes be fixed in FW, though usually accompanied by a loss of system performance.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1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/>
              <a:t>HW Design Flaw Workaround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suppose the 68HC11 ORA (inclusive OR) instruction does not work correctly. We can work around it using </a:t>
            </a:r>
            <a:r>
              <a:rPr lang="en-US" dirty="0" err="1" smtClean="0"/>
              <a:t>DeMorgan’s</a:t>
            </a:r>
            <a:r>
              <a:rPr lang="en-US" dirty="0" smtClean="0"/>
              <a:t> law and the AND </a:t>
            </a:r>
            <a:r>
              <a:rPr lang="en-US" dirty="0" err="1" smtClean="0"/>
              <a:t>and</a:t>
            </a:r>
            <a:r>
              <a:rPr lang="en-US" dirty="0" smtClean="0"/>
              <a:t> COM instructions.</a:t>
            </a:r>
          </a:p>
          <a:p>
            <a:r>
              <a:rPr lang="en-US" dirty="0" smtClean="0"/>
              <a:t>A | B = ~(~A &amp; ~B)</a:t>
            </a:r>
          </a:p>
          <a:p>
            <a:pPr lvl="1"/>
            <a:r>
              <a:rPr lang="en-US" dirty="0" err="1" smtClean="0"/>
              <a:t>ldaa</a:t>
            </a:r>
            <a:r>
              <a:rPr lang="en-US" dirty="0" smtClean="0"/>
              <a:t> A</a:t>
            </a:r>
          </a:p>
          <a:p>
            <a:pPr lvl="1"/>
            <a:r>
              <a:rPr lang="en-US" dirty="0" smtClean="0"/>
              <a:t>coma</a:t>
            </a:r>
          </a:p>
          <a:p>
            <a:pPr lvl="1"/>
            <a:r>
              <a:rPr lang="en-US" dirty="0" smtClean="0"/>
              <a:t>com B</a:t>
            </a:r>
          </a:p>
          <a:p>
            <a:pPr lvl="1"/>
            <a:r>
              <a:rPr lang="en-US" dirty="0" err="1" smtClean="0"/>
              <a:t>anda</a:t>
            </a:r>
            <a:r>
              <a:rPr lang="en-US" dirty="0" smtClean="0"/>
              <a:t> B</a:t>
            </a:r>
          </a:p>
          <a:p>
            <a:pPr lvl="1"/>
            <a:r>
              <a:rPr lang="en-US" dirty="0" smtClean="0"/>
              <a:t>coma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 smtClean="0"/>
              <a:t>FW Test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though FW can be updated in the field, it still needs to be tested extensively before the end-user exercises the device.</a:t>
            </a:r>
          </a:p>
          <a:p>
            <a:r>
              <a:rPr lang="en-US" dirty="0" smtClean="0"/>
              <a:t>Testing firmware can be done in a variety of ways, depending on many factors.</a:t>
            </a:r>
          </a:p>
          <a:p>
            <a:pPr lvl="1"/>
            <a:r>
              <a:rPr lang="en-US" dirty="0" smtClean="0"/>
              <a:t>Whether the FW is programmed in assembly language, C, or a mixture of both.</a:t>
            </a:r>
          </a:p>
          <a:p>
            <a:pPr lvl="1"/>
            <a:r>
              <a:rPr lang="en-US" dirty="0" smtClean="0"/>
              <a:t>Whether the FW is tested directly on a PC, through a simulator, through an emulator, or on the target hardware.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7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/>
              <a:t>Assembly Language Testing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Directly testing code written entirely in assembly can be difficult. While high level languages strive to be hardware independent, assembly language is hardware dependent; all of the microcontrollers have their own assembly instructions, whereas there is only one C or C++.</a:t>
            </a:r>
          </a:p>
          <a:p>
            <a:pPr lvl="1"/>
            <a:r>
              <a:rPr lang="en-US" dirty="0" smtClean="0"/>
              <a:t>x86: </a:t>
            </a:r>
            <a:r>
              <a:rPr lang="en-US" dirty="0" err="1" smtClean="0"/>
              <a:t>mov</a:t>
            </a:r>
            <a:r>
              <a:rPr lang="en-US" dirty="0" smtClean="0"/>
              <a:t> ax, [</a:t>
            </a:r>
            <a:r>
              <a:rPr lang="en-US" dirty="0" err="1" smtClean="0"/>
              <a:t>var</a:t>
            </a:r>
            <a:r>
              <a:rPr lang="en-US" dirty="0" smtClean="0"/>
              <a:t>]; not ax; </a:t>
            </a:r>
            <a:r>
              <a:rPr lang="en-US" dirty="0" err="1" smtClean="0"/>
              <a:t>mov</a:t>
            </a:r>
            <a:r>
              <a:rPr lang="en-US" dirty="0" smtClean="0"/>
              <a:t> [</a:t>
            </a:r>
            <a:r>
              <a:rPr lang="en-US" dirty="0" err="1" smtClean="0"/>
              <a:t>var</a:t>
            </a:r>
            <a:r>
              <a:rPr lang="en-US" dirty="0" smtClean="0"/>
              <a:t>], ax</a:t>
            </a:r>
          </a:p>
          <a:p>
            <a:pPr lvl="1"/>
            <a:r>
              <a:rPr lang="en-US" dirty="0" smtClean="0"/>
              <a:t>68HC11: </a:t>
            </a:r>
            <a:r>
              <a:rPr lang="en-US" dirty="0" err="1" smtClean="0"/>
              <a:t>ldaa</a:t>
            </a:r>
            <a:r>
              <a:rPr lang="en-US" dirty="0" smtClean="0"/>
              <a:t> VAR; coma; </a:t>
            </a:r>
            <a:r>
              <a:rPr lang="en-US" dirty="0" err="1" smtClean="0"/>
              <a:t>staa</a:t>
            </a:r>
            <a:r>
              <a:rPr lang="en-US" dirty="0" smtClean="0"/>
              <a:t> VAR</a:t>
            </a:r>
          </a:p>
          <a:p>
            <a:r>
              <a:rPr lang="en-US" dirty="0" smtClean="0"/>
              <a:t>Since FW written in assembly is usually small in size, it is often tested functionally on a simulator and/or target HW.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32" y="62785"/>
            <a:ext cx="8042276" cy="1336956"/>
          </a:xfrm>
        </p:spPr>
        <p:txBody>
          <a:bodyPr/>
          <a:lstStyle/>
          <a:p>
            <a:pPr algn="r"/>
            <a:r>
              <a:rPr lang="en-US" sz="2400" b="1" dirty="0" smtClean="0"/>
              <a:t>68HCS12 Assembly Simulator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CST456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4" y="1627968"/>
            <a:ext cx="7469022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007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8826</TotalTime>
  <Words>1350</Words>
  <Application>Microsoft Office PowerPoint</Application>
  <PresentationFormat>On-screen Show (4:3)</PresentationFormat>
  <Paragraphs>238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Breeze</vt:lpstr>
      <vt:lpstr>CST 456 - Embedded Systems Testing</vt:lpstr>
      <vt:lpstr>Outline </vt:lpstr>
      <vt:lpstr>Embedded FW </vt:lpstr>
      <vt:lpstr>Embedded FW </vt:lpstr>
      <vt:lpstr>Zune Bug Revisited</vt:lpstr>
      <vt:lpstr>HW Design Flaw Workaround</vt:lpstr>
      <vt:lpstr>FW Test</vt:lpstr>
      <vt:lpstr>Assembly Language Testing</vt:lpstr>
      <vt:lpstr>68HCS12 Assembly Simulator</vt:lpstr>
      <vt:lpstr>C Language Testing - PC</vt:lpstr>
      <vt:lpstr>Emulator</vt:lpstr>
      <vt:lpstr>Emulator</vt:lpstr>
      <vt:lpstr>Emulator</vt:lpstr>
      <vt:lpstr>C Language Testing - Emulator</vt:lpstr>
      <vt:lpstr>C Language Testing - Simulator</vt:lpstr>
      <vt:lpstr>C Language Testing - Simulator</vt:lpstr>
      <vt:lpstr>Embedded C</vt:lpstr>
      <vt:lpstr>Embedded C</vt:lpstr>
      <vt:lpstr>Embedded C</vt:lpstr>
      <vt:lpstr>Embedded C</vt:lpstr>
      <vt:lpstr> Unity C Test Harness </vt:lpstr>
      <vt:lpstr> Unity C Test Harness </vt:lpstr>
      <vt:lpstr> Unity C Test Harness </vt:lpstr>
      <vt:lpstr> Unity C Test Harness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Amplifier Spice Modeling</dc:title>
  <dc:creator>Cristina Crespo</dc:creator>
  <cp:lastModifiedBy>Bellock, Steven</cp:lastModifiedBy>
  <cp:revision>271</cp:revision>
  <dcterms:created xsi:type="dcterms:W3CDTF">2012-09-26T23:22:30Z</dcterms:created>
  <dcterms:modified xsi:type="dcterms:W3CDTF">2015-02-20T19:49:01Z</dcterms:modified>
</cp:coreProperties>
</file>