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4"/>
  </p:notesMasterIdLst>
  <p:handoutMasterIdLst>
    <p:handoutMasterId r:id="rId35"/>
  </p:handoutMasterIdLst>
  <p:sldIdLst>
    <p:sldId id="256" r:id="rId2"/>
    <p:sldId id="257" r:id="rId3"/>
    <p:sldId id="263" r:id="rId4"/>
    <p:sldId id="264" r:id="rId5"/>
    <p:sldId id="265" r:id="rId6"/>
    <p:sldId id="266" r:id="rId7"/>
    <p:sldId id="267" r:id="rId8"/>
    <p:sldId id="268" r:id="rId9"/>
    <p:sldId id="273" r:id="rId10"/>
    <p:sldId id="269" r:id="rId11"/>
    <p:sldId id="270" r:id="rId12"/>
    <p:sldId id="271" r:id="rId13"/>
    <p:sldId id="272"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74" r:id="rId30"/>
    <p:sldId id="275" r:id="rId31"/>
    <p:sldId id="276" r:id="rId32"/>
    <p:sldId id="27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76" autoAdjust="0"/>
  </p:normalViewPr>
  <p:slideViewPr>
    <p:cSldViewPr snapToGrid="0" snapToObjects="1">
      <p:cViewPr varScale="1">
        <p:scale>
          <a:sx n="103" d="100"/>
          <a:sy n="103" d="100"/>
        </p:scale>
        <p:origin x="2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815377-CA36-014A-B4A1-AEB6071E2009}" type="datetimeFigureOut">
              <a:rPr lang="en-US" smtClean="0"/>
              <a:pPr/>
              <a:t>1/23/2015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DB7E42-5F65-FC4B-B87A-C0878180D80E}" type="slidenum">
              <a:rPr lang="en-US" smtClean="0"/>
              <a:pPr/>
              <a:t>‹#›</a:t>
            </a:fld>
            <a:endParaRPr lang="en-US"/>
          </a:p>
        </p:txBody>
      </p:sp>
    </p:spTree>
    <p:extLst>
      <p:ext uri="{BB962C8B-B14F-4D97-AF65-F5344CB8AC3E}">
        <p14:creationId xmlns:p14="http://schemas.microsoft.com/office/powerpoint/2010/main" val="1482353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1D52BB-326E-AB46-9124-6C1CD613679C}" type="datetimeFigureOut">
              <a:rPr lang="en-US" smtClean="0"/>
              <a:pPr/>
              <a:t>1/23/2015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1332D3-ED58-1945-A69A-4A8757DB2F71}" type="slidenum">
              <a:rPr lang="en-US" smtClean="0"/>
              <a:pPr/>
              <a:t>‹#›</a:t>
            </a:fld>
            <a:endParaRPr lang="en-US"/>
          </a:p>
        </p:txBody>
      </p:sp>
    </p:spTree>
    <p:extLst>
      <p:ext uri="{BB962C8B-B14F-4D97-AF65-F5344CB8AC3E}">
        <p14:creationId xmlns:p14="http://schemas.microsoft.com/office/powerpoint/2010/main" val="671092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CACDFC1-FF80-E54F-930C-3EF959B4222D}" type="datetime1">
              <a:rPr lang="en-US" smtClean="0"/>
              <a:pPr/>
              <a:t>1/23/2015</a:t>
            </a:fld>
            <a:endParaRPr lang="en-US"/>
          </a:p>
        </p:txBody>
      </p:sp>
      <p:sp>
        <p:nvSpPr>
          <p:cNvPr id="5" name="Footer Placeholder 4"/>
          <p:cNvSpPr>
            <a:spLocks noGrp="1"/>
          </p:cNvSpPr>
          <p:nvPr>
            <p:ph type="ftr" sz="quarter" idx="11"/>
          </p:nvPr>
        </p:nvSpPr>
        <p:spPr/>
        <p:txBody>
          <a:bodyPr/>
          <a:lstStyle/>
          <a:p>
            <a:r>
              <a:rPr lang="en-US" smtClean="0"/>
              <a:t>EE321 Lab 1</a:t>
            </a:r>
            <a:endParaRPr lang="en-US"/>
          </a:p>
        </p:txBody>
      </p:sp>
      <p:sp>
        <p:nvSpPr>
          <p:cNvPr id="6" name="Slide Number Placeholder 5"/>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24587-C0FD-9C4D-96C8-1DF1CB95AE08}" type="datetime1">
              <a:rPr lang="en-US" smtClean="0"/>
              <a:pPr/>
              <a:t>1/23/2015</a:t>
            </a:fld>
            <a:endParaRPr lang="en-US"/>
          </a:p>
        </p:txBody>
      </p:sp>
      <p:sp>
        <p:nvSpPr>
          <p:cNvPr id="6" name="Footer Placeholder 5"/>
          <p:cNvSpPr>
            <a:spLocks noGrp="1"/>
          </p:cNvSpPr>
          <p:nvPr>
            <p:ph type="ftr" sz="quarter" idx="11"/>
          </p:nvPr>
        </p:nvSpPr>
        <p:spPr/>
        <p:txBody>
          <a:bodyPr/>
          <a:lstStyle/>
          <a:p>
            <a:r>
              <a:rPr lang="en-US" smtClean="0"/>
              <a:t>EE321 Lab 1</a:t>
            </a:r>
            <a:endParaRPr lang="en-US"/>
          </a:p>
        </p:txBody>
      </p:sp>
      <p:sp>
        <p:nvSpPr>
          <p:cNvPr id="7" name="Slide Number Placeholder 6"/>
          <p:cNvSpPr>
            <a:spLocks noGrp="1"/>
          </p:cNvSpPr>
          <p:nvPr>
            <p:ph type="sldNum" sz="quarter" idx="12"/>
          </p:nvPr>
        </p:nvSpPr>
        <p:spPr/>
        <p:txBody>
          <a:bodyPr/>
          <a:lstStyle/>
          <a:p>
            <a:fld id="{41AC82CF-650B-CB43-B4AA-E8ED52A36D9F}"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9C2AC38-47FF-3643-9007-0DEA5DFBE518}" type="datetime1">
              <a:rPr lang="en-US" smtClean="0"/>
              <a:pPr/>
              <a:t>1/23/2015</a:t>
            </a:fld>
            <a:endParaRPr lang="en-US"/>
          </a:p>
        </p:txBody>
      </p:sp>
      <p:sp>
        <p:nvSpPr>
          <p:cNvPr id="5" name="Footer Placeholder 4"/>
          <p:cNvSpPr>
            <a:spLocks noGrp="1"/>
          </p:cNvSpPr>
          <p:nvPr>
            <p:ph type="ftr" sz="quarter" idx="11"/>
          </p:nvPr>
        </p:nvSpPr>
        <p:spPr/>
        <p:txBody>
          <a:bodyPr/>
          <a:lstStyle/>
          <a:p>
            <a:r>
              <a:rPr lang="en-US" smtClean="0"/>
              <a:t>EE321 Lab 1</a:t>
            </a:r>
            <a:endParaRPr lang="en-US"/>
          </a:p>
        </p:txBody>
      </p:sp>
      <p:sp>
        <p:nvSpPr>
          <p:cNvPr id="6" name="Slide Number Placeholder 5"/>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705E65B-E886-5A44-9715-CC3779C7B604}" type="datetime1">
              <a:rPr lang="en-US" smtClean="0"/>
              <a:pPr/>
              <a:t>1/23/2015</a:t>
            </a:fld>
            <a:endParaRPr lang="en-US"/>
          </a:p>
        </p:txBody>
      </p:sp>
      <p:sp>
        <p:nvSpPr>
          <p:cNvPr id="5" name="Footer Placeholder 4"/>
          <p:cNvSpPr>
            <a:spLocks noGrp="1"/>
          </p:cNvSpPr>
          <p:nvPr>
            <p:ph type="ftr" sz="quarter" idx="11"/>
          </p:nvPr>
        </p:nvSpPr>
        <p:spPr/>
        <p:txBody>
          <a:bodyPr/>
          <a:lstStyle/>
          <a:p>
            <a:r>
              <a:rPr lang="en-US" smtClean="0"/>
              <a:t>EE321 Lab 1</a:t>
            </a:r>
            <a:endParaRPr lang="en-US"/>
          </a:p>
        </p:txBody>
      </p:sp>
      <p:sp>
        <p:nvSpPr>
          <p:cNvPr id="6" name="Slide Number Placeholder 5"/>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93EEC2D-241D-CE45-8751-45A0458705B2}" type="datetime1">
              <a:rPr lang="en-US" smtClean="0"/>
              <a:pPr/>
              <a:t>1/23/2015</a:t>
            </a:fld>
            <a:endParaRPr lang="en-US"/>
          </a:p>
        </p:txBody>
      </p:sp>
      <p:sp>
        <p:nvSpPr>
          <p:cNvPr id="5" name="Footer Placeholder 4"/>
          <p:cNvSpPr>
            <a:spLocks noGrp="1"/>
          </p:cNvSpPr>
          <p:nvPr>
            <p:ph type="ftr" sz="quarter" idx="11"/>
          </p:nvPr>
        </p:nvSpPr>
        <p:spPr/>
        <p:txBody>
          <a:bodyPr/>
          <a:lstStyle/>
          <a:p>
            <a:r>
              <a:rPr lang="en-US" smtClean="0"/>
              <a:t>EE321 Lab 1</a:t>
            </a:r>
            <a:endParaRPr lang="en-US"/>
          </a:p>
        </p:txBody>
      </p:sp>
      <p:sp>
        <p:nvSpPr>
          <p:cNvPr id="6" name="Slide Number Placeholder 5"/>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242836D-C30F-AC47-9106-9430BC7CD003}" type="datetime1">
              <a:rPr lang="en-US" smtClean="0"/>
              <a:pPr/>
              <a:t>1/23/2015</a:t>
            </a:fld>
            <a:endParaRPr lang="en-US"/>
          </a:p>
        </p:txBody>
      </p:sp>
      <p:sp>
        <p:nvSpPr>
          <p:cNvPr id="5" name="Footer Placeholder 4"/>
          <p:cNvSpPr>
            <a:spLocks noGrp="1"/>
          </p:cNvSpPr>
          <p:nvPr>
            <p:ph type="ftr" sz="quarter" idx="11"/>
          </p:nvPr>
        </p:nvSpPr>
        <p:spPr/>
        <p:txBody>
          <a:bodyPr/>
          <a:lstStyle/>
          <a:p>
            <a:r>
              <a:rPr lang="en-US" smtClean="0"/>
              <a:t>EE321 Lab 1</a:t>
            </a:r>
            <a:endParaRPr lang="en-US"/>
          </a:p>
        </p:txBody>
      </p:sp>
      <p:sp>
        <p:nvSpPr>
          <p:cNvPr id="6" name="Slide Number Placeholder 5"/>
          <p:cNvSpPr>
            <a:spLocks noGrp="1"/>
          </p:cNvSpPr>
          <p:nvPr>
            <p:ph type="sldNum" sz="quarter" idx="12"/>
          </p:nvPr>
        </p:nvSpPr>
        <p:spPr/>
        <p:txBody>
          <a:bodyPr/>
          <a:lstStyle/>
          <a:p>
            <a:fld id="{41AC82CF-650B-CB43-B4AA-E8ED52A36D9F}"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2E10E-9ED5-8542-A1A2-E0E0C72C82F7}" type="datetime1">
              <a:rPr lang="en-US" smtClean="0"/>
              <a:pPr/>
              <a:t>1/23/2015</a:t>
            </a:fld>
            <a:endParaRPr lang="en-US"/>
          </a:p>
        </p:txBody>
      </p:sp>
      <p:sp>
        <p:nvSpPr>
          <p:cNvPr id="5" name="Footer Placeholder 4"/>
          <p:cNvSpPr>
            <a:spLocks noGrp="1"/>
          </p:cNvSpPr>
          <p:nvPr>
            <p:ph type="ftr" sz="quarter" idx="11"/>
          </p:nvPr>
        </p:nvSpPr>
        <p:spPr/>
        <p:txBody>
          <a:bodyPr/>
          <a:lstStyle/>
          <a:p>
            <a:r>
              <a:rPr lang="en-US" smtClean="0"/>
              <a:t>EE321 Lab 1</a:t>
            </a:r>
            <a:endParaRPr lang="en-US"/>
          </a:p>
        </p:txBody>
      </p:sp>
      <p:sp>
        <p:nvSpPr>
          <p:cNvPr id="6" name="Slide Number Placeholder 5"/>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292519A-511F-1B4C-97E7-A976FF563CD6}" type="datetime1">
              <a:rPr lang="en-US" smtClean="0"/>
              <a:pPr/>
              <a:t>1/23/2015</a:t>
            </a:fld>
            <a:endParaRPr lang="en-US"/>
          </a:p>
        </p:txBody>
      </p:sp>
      <p:sp>
        <p:nvSpPr>
          <p:cNvPr id="6" name="Footer Placeholder 5"/>
          <p:cNvSpPr>
            <a:spLocks noGrp="1"/>
          </p:cNvSpPr>
          <p:nvPr>
            <p:ph type="ftr" sz="quarter" idx="11"/>
          </p:nvPr>
        </p:nvSpPr>
        <p:spPr/>
        <p:txBody>
          <a:bodyPr/>
          <a:lstStyle/>
          <a:p>
            <a:r>
              <a:rPr lang="en-US" smtClean="0"/>
              <a:t>EE321 Lab 1</a:t>
            </a:r>
            <a:endParaRPr lang="en-US"/>
          </a:p>
        </p:txBody>
      </p:sp>
      <p:sp>
        <p:nvSpPr>
          <p:cNvPr id="7" name="Slide Number Placeholder 6"/>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1E385FB-F077-2C47-9984-0C388E745FE9}" type="datetime1">
              <a:rPr lang="en-US" smtClean="0"/>
              <a:pPr/>
              <a:t>1/23/2015</a:t>
            </a:fld>
            <a:endParaRPr lang="en-US"/>
          </a:p>
        </p:txBody>
      </p:sp>
      <p:sp>
        <p:nvSpPr>
          <p:cNvPr id="8" name="Footer Placeholder 7"/>
          <p:cNvSpPr>
            <a:spLocks noGrp="1"/>
          </p:cNvSpPr>
          <p:nvPr>
            <p:ph type="ftr" sz="quarter" idx="11"/>
          </p:nvPr>
        </p:nvSpPr>
        <p:spPr/>
        <p:txBody>
          <a:bodyPr/>
          <a:lstStyle/>
          <a:p>
            <a:r>
              <a:rPr lang="en-US" smtClean="0"/>
              <a:t>EE321 Lab 1</a:t>
            </a:r>
            <a:endParaRPr lang="en-US"/>
          </a:p>
        </p:txBody>
      </p:sp>
      <p:sp>
        <p:nvSpPr>
          <p:cNvPr id="9" name="Slide Number Placeholder 8"/>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BD93E48-0AD9-184A-B54D-1013683A0532}" type="datetime1">
              <a:rPr lang="en-US" smtClean="0"/>
              <a:pPr/>
              <a:t>1/23/2015</a:t>
            </a:fld>
            <a:endParaRPr lang="en-US"/>
          </a:p>
        </p:txBody>
      </p:sp>
      <p:sp>
        <p:nvSpPr>
          <p:cNvPr id="4" name="Footer Placeholder 3"/>
          <p:cNvSpPr>
            <a:spLocks noGrp="1"/>
          </p:cNvSpPr>
          <p:nvPr>
            <p:ph type="ftr" sz="quarter" idx="11"/>
          </p:nvPr>
        </p:nvSpPr>
        <p:spPr/>
        <p:txBody>
          <a:bodyPr/>
          <a:lstStyle/>
          <a:p>
            <a:r>
              <a:rPr lang="en-US" smtClean="0"/>
              <a:t>EE321 Lab 1</a:t>
            </a:r>
            <a:endParaRPr lang="en-US"/>
          </a:p>
        </p:txBody>
      </p:sp>
      <p:sp>
        <p:nvSpPr>
          <p:cNvPr id="5" name="Slide Number Placeholder 4"/>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B7835-5CBC-8D49-9AB2-C7C4CCDAB6E0}" type="datetime1">
              <a:rPr lang="en-US" smtClean="0"/>
              <a:pPr/>
              <a:t>1/23/2015</a:t>
            </a:fld>
            <a:endParaRPr lang="en-US"/>
          </a:p>
        </p:txBody>
      </p:sp>
      <p:sp>
        <p:nvSpPr>
          <p:cNvPr id="3" name="Footer Placeholder 2"/>
          <p:cNvSpPr>
            <a:spLocks noGrp="1"/>
          </p:cNvSpPr>
          <p:nvPr>
            <p:ph type="ftr" sz="quarter" idx="11"/>
          </p:nvPr>
        </p:nvSpPr>
        <p:spPr/>
        <p:txBody>
          <a:bodyPr/>
          <a:lstStyle/>
          <a:p>
            <a:r>
              <a:rPr lang="en-US" smtClean="0"/>
              <a:t>EE321 Lab 1</a:t>
            </a:r>
            <a:endParaRPr lang="en-US"/>
          </a:p>
        </p:txBody>
      </p:sp>
      <p:sp>
        <p:nvSpPr>
          <p:cNvPr id="4" name="Slide Number Placeholder 3"/>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96614-1BF7-F448-B4B1-DEF2B7FDA639}" type="datetime1">
              <a:rPr lang="en-US" smtClean="0"/>
              <a:pPr/>
              <a:t>1/23/2015</a:t>
            </a:fld>
            <a:endParaRPr lang="en-US"/>
          </a:p>
        </p:txBody>
      </p:sp>
      <p:sp>
        <p:nvSpPr>
          <p:cNvPr id="6" name="Footer Placeholder 5"/>
          <p:cNvSpPr>
            <a:spLocks noGrp="1"/>
          </p:cNvSpPr>
          <p:nvPr>
            <p:ph type="ftr" sz="quarter" idx="11"/>
          </p:nvPr>
        </p:nvSpPr>
        <p:spPr/>
        <p:txBody>
          <a:bodyPr/>
          <a:lstStyle/>
          <a:p>
            <a:r>
              <a:rPr lang="en-US" smtClean="0"/>
              <a:t>EE321 Lab 1</a:t>
            </a:r>
            <a:endParaRPr lang="en-US"/>
          </a:p>
        </p:txBody>
      </p:sp>
      <p:sp>
        <p:nvSpPr>
          <p:cNvPr id="7" name="Slide Number Placeholder 6"/>
          <p:cNvSpPr>
            <a:spLocks noGrp="1"/>
          </p:cNvSpPr>
          <p:nvPr>
            <p:ph type="sldNum" sz="quarter" idx="12"/>
          </p:nvPr>
        </p:nvSpPr>
        <p:spPr/>
        <p:txBody>
          <a:bodyPr/>
          <a:lstStyle/>
          <a:p>
            <a:fld id="{41AC82CF-650B-CB43-B4AA-E8ED52A36D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FAAD251F-97DE-F146-B0E0-1775E921F9AF}" type="datetime1">
              <a:rPr lang="en-US" smtClean="0"/>
              <a:pPr/>
              <a:t>1/23/2015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r>
              <a:rPr lang="en-US" smtClean="0"/>
              <a:t>EE321 Lab 1</a:t>
            </a:r>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41AC82CF-650B-CB43-B4AA-E8ED52A36D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CST 456 - Embedded Systems Testing</a:t>
            </a:r>
            <a:endParaRPr lang="en-US" b="1" dirty="0"/>
          </a:p>
        </p:txBody>
      </p:sp>
      <p:pic>
        <p:nvPicPr>
          <p:cNvPr id="4" name="Picture 3"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115" y="5089327"/>
            <a:ext cx="3547029" cy="710165"/>
          </a:xfrm>
          <a:prstGeom prst="rect">
            <a:avLst/>
          </a:prstGeom>
        </p:spPr>
      </p:pic>
      <p:sp>
        <p:nvSpPr>
          <p:cNvPr id="3" name="TextBox 2"/>
          <p:cNvSpPr txBox="1"/>
          <p:nvPr/>
        </p:nvSpPr>
        <p:spPr>
          <a:xfrm>
            <a:off x="3972645" y="3588693"/>
            <a:ext cx="1936375" cy="369332"/>
          </a:xfrm>
          <a:prstGeom prst="rect">
            <a:avLst/>
          </a:prstGeom>
          <a:noFill/>
        </p:spPr>
        <p:txBody>
          <a:bodyPr wrap="square" rtlCol="0">
            <a:spAutoFit/>
          </a:bodyPr>
          <a:lstStyle/>
          <a:p>
            <a:r>
              <a:rPr lang="en-US" dirty="0" smtClean="0"/>
              <a:t>Lecture #3</a:t>
            </a:r>
            <a:endParaRPr lang="en-US" dirty="0"/>
          </a:p>
        </p:txBody>
      </p:sp>
    </p:spTree>
    <p:extLst>
      <p:ext uri="{BB962C8B-B14F-4D97-AF65-F5344CB8AC3E}">
        <p14:creationId xmlns:p14="http://schemas.microsoft.com/office/powerpoint/2010/main" val="4059578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err="1" smtClean="0"/>
              <a:t>OpenVera</a:t>
            </a:r>
            <a:endParaRPr lang="en-US" sz="3200" b="1" dirty="0"/>
          </a:p>
        </p:txBody>
      </p:sp>
      <p:sp>
        <p:nvSpPr>
          <p:cNvPr id="3" name="Content Placeholder 2"/>
          <p:cNvSpPr>
            <a:spLocks noGrp="1"/>
          </p:cNvSpPr>
          <p:nvPr>
            <p:ph idx="1"/>
          </p:nvPr>
        </p:nvSpPr>
        <p:spPr>
          <a:xfrm>
            <a:off x="481542" y="1600201"/>
            <a:ext cx="8042276" cy="4343400"/>
          </a:xfrm>
        </p:spPr>
        <p:txBody>
          <a:bodyPr>
            <a:normAutofit/>
          </a:bodyPr>
          <a:lstStyle/>
          <a:p>
            <a:r>
              <a:rPr lang="en-US" dirty="0" smtClean="0"/>
              <a:t>Developed in 1995 at Systems Science as a language for writing Verilog test benches. Acquired by Synopsys in 1998 and released to the public in 2001.</a:t>
            </a:r>
          </a:p>
          <a:p>
            <a:r>
              <a:rPr lang="en-US" dirty="0" smtClean="0"/>
              <a:t>Contains superior pseudo-random pattern generation and coverage checking.</a:t>
            </a:r>
          </a:p>
          <a:p>
            <a:r>
              <a:rPr lang="en-US" dirty="0" smtClean="0"/>
              <a:t>Many of its </a:t>
            </a:r>
            <a:r>
              <a:rPr lang="en-US" dirty="0" smtClean="0"/>
              <a:t>features </a:t>
            </a:r>
            <a:r>
              <a:rPr lang="en-US" dirty="0" smtClean="0"/>
              <a:t>were incorporated into SystemVerilog. The language is falling out of use.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10</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3616125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e</a:t>
            </a:r>
            <a:endParaRPr lang="en-US" sz="3200" b="1" dirty="0"/>
          </a:p>
        </p:txBody>
      </p:sp>
      <p:sp>
        <p:nvSpPr>
          <p:cNvPr id="3" name="Content Placeholder 2"/>
          <p:cNvSpPr>
            <a:spLocks noGrp="1"/>
          </p:cNvSpPr>
          <p:nvPr>
            <p:ph idx="1"/>
          </p:nvPr>
        </p:nvSpPr>
        <p:spPr>
          <a:xfrm>
            <a:off x="481542" y="1600201"/>
            <a:ext cx="8042276" cy="4343400"/>
          </a:xfrm>
        </p:spPr>
        <p:txBody>
          <a:bodyPr>
            <a:normAutofit/>
          </a:bodyPr>
          <a:lstStyle/>
          <a:p>
            <a:r>
              <a:rPr lang="en-US" dirty="0" smtClean="0"/>
              <a:t>Developed in 1992 by </a:t>
            </a:r>
            <a:r>
              <a:rPr lang="en-US" dirty="0" err="1" smtClean="0"/>
              <a:t>Yoav</a:t>
            </a:r>
            <a:r>
              <a:rPr lang="en-US" dirty="0" smtClean="0"/>
              <a:t> Hollander for his </a:t>
            </a:r>
            <a:r>
              <a:rPr lang="en-US" dirty="0" err="1" smtClean="0"/>
              <a:t>Specman</a:t>
            </a:r>
            <a:r>
              <a:rPr lang="en-US" dirty="0" smtClean="0"/>
              <a:t> software package. </a:t>
            </a:r>
            <a:r>
              <a:rPr lang="en-US" dirty="0" err="1" smtClean="0"/>
              <a:t>Yoav</a:t>
            </a:r>
            <a:r>
              <a:rPr lang="en-US" dirty="0" smtClean="0"/>
              <a:t> founded the company </a:t>
            </a:r>
            <a:r>
              <a:rPr lang="en-US" dirty="0" err="1" smtClean="0"/>
              <a:t>Verisity</a:t>
            </a:r>
            <a:r>
              <a:rPr lang="en-US" dirty="0" smtClean="0"/>
              <a:t> which was later acquired by Cadence.</a:t>
            </a:r>
          </a:p>
          <a:p>
            <a:r>
              <a:rPr lang="en-US" dirty="0" smtClean="0"/>
              <a:t>Allows object-oriented verification practices.</a:t>
            </a:r>
          </a:p>
          <a:p>
            <a:r>
              <a:rPr lang="en-US" dirty="0" smtClean="0"/>
              <a:t>Good random pattern generation.</a:t>
            </a:r>
          </a:p>
          <a:p>
            <a:r>
              <a:rPr lang="en-US" dirty="0" smtClean="0"/>
              <a:t>Syntax is unusual and would probably be foreign to VHDL and Verilog developers.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11</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1967449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SystemVerilog</a:t>
            </a:r>
            <a:endParaRPr lang="en-US" sz="3200" b="1" dirty="0"/>
          </a:p>
        </p:txBody>
      </p:sp>
      <p:sp>
        <p:nvSpPr>
          <p:cNvPr id="3" name="Content Placeholder 2"/>
          <p:cNvSpPr>
            <a:spLocks noGrp="1"/>
          </p:cNvSpPr>
          <p:nvPr>
            <p:ph idx="1"/>
          </p:nvPr>
        </p:nvSpPr>
        <p:spPr>
          <a:xfrm>
            <a:off x="481542" y="1600201"/>
            <a:ext cx="8042276" cy="4343400"/>
          </a:xfrm>
        </p:spPr>
        <p:txBody>
          <a:bodyPr>
            <a:normAutofit/>
          </a:bodyPr>
          <a:lstStyle/>
          <a:p>
            <a:r>
              <a:rPr lang="en-US" dirty="0" smtClean="0"/>
              <a:t>SystemVerilog is both a design and verification language.</a:t>
            </a:r>
          </a:p>
          <a:p>
            <a:r>
              <a:rPr lang="en-US" dirty="0" smtClean="0"/>
              <a:t>It has become the dominant language for digital design and verification.</a:t>
            </a:r>
          </a:p>
          <a:p>
            <a:r>
              <a:rPr lang="en-US" dirty="0" smtClean="0"/>
              <a:t>It takes the best parts of Verilog, VHDL, </a:t>
            </a:r>
            <a:r>
              <a:rPr lang="en-US" dirty="0" err="1" smtClean="0"/>
              <a:t>OpenVera</a:t>
            </a:r>
            <a:r>
              <a:rPr lang="en-US" dirty="0" smtClean="0"/>
              <a:t>, C, and C++.</a:t>
            </a:r>
          </a:p>
          <a:p>
            <a:r>
              <a:rPr lang="en-US" dirty="0" smtClean="0"/>
              <a:t>Interoperability between vendors is still an issue for synthesis and simulation.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12</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4238391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C / C++</a:t>
            </a:r>
            <a:endParaRPr lang="en-US" sz="3200" b="1" dirty="0"/>
          </a:p>
        </p:txBody>
      </p:sp>
      <p:sp>
        <p:nvSpPr>
          <p:cNvPr id="3" name="Content Placeholder 2"/>
          <p:cNvSpPr>
            <a:spLocks noGrp="1"/>
          </p:cNvSpPr>
          <p:nvPr>
            <p:ph idx="1"/>
          </p:nvPr>
        </p:nvSpPr>
        <p:spPr>
          <a:xfrm>
            <a:off x="481542" y="1600201"/>
            <a:ext cx="8042276" cy="4343400"/>
          </a:xfrm>
        </p:spPr>
        <p:txBody>
          <a:bodyPr>
            <a:normAutofit/>
          </a:bodyPr>
          <a:lstStyle/>
          <a:p>
            <a:r>
              <a:rPr lang="en-US" dirty="0" smtClean="0"/>
              <a:t>Test benches can be created in C and C++ using APIs to the simulator.</a:t>
            </a:r>
          </a:p>
          <a:p>
            <a:r>
              <a:rPr lang="en-US" dirty="0"/>
              <a:t>(</a:t>
            </a:r>
            <a:r>
              <a:rPr lang="en-US" dirty="0" smtClean="0"/>
              <a:t>VHDL: VHPI) (Verilog: VPI) (SystemVerilog: DPI)</a:t>
            </a:r>
          </a:p>
          <a:p>
            <a:r>
              <a:rPr lang="en-US" dirty="0" smtClean="0"/>
              <a:t>Using C / C++ completely separates the test from what is being tested. Little chance for design bugs to affect both.</a:t>
            </a:r>
          </a:p>
          <a:p>
            <a:r>
              <a:rPr lang="en-US" dirty="0" smtClean="0"/>
              <a:t>VHPI and VPI can be painful to work with. DPI provides a better interface to C / C++.</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13</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104273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800" b="1" dirty="0" smtClean="0"/>
              <a:t>SystemVerilog</a:t>
            </a:r>
            <a:endParaRPr lang="en-US" sz="4800" b="1" dirty="0"/>
          </a:p>
        </p:txBody>
      </p:sp>
      <p:sp>
        <p:nvSpPr>
          <p:cNvPr id="3" name="Content Placeholder 2"/>
          <p:cNvSpPr>
            <a:spLocks noGrp="1"/>
          </p:cNvSpPr>
          <p:nvPr>
            <p:ph idx="1"/>
          </p:nvPr>
        </p:nvSpPr>
        <p:spPr>
          <a:xfrm>
            <a:off x="481542" y="1600201"/>
            <a:ext cx="8042276" cy="4343400"/>
          </a:xfrm>
        </p:spPr>
        <p:txBody>
          <a:bodyPr>
            <a:normAutofit fontScale="92500"/>
          </a:bodyPr>
          <a:lstStyle/>
          <a:p>
            <a:r>
              <a:rPr lang="en-US" dirty="0" smtClean="0"/>
              <a:t>SystemVerilog is maintained by the </a:t>
            </a:r>
            <a:r>
              <a:rPr lang="en-US" dirty="0" err="1" smtClean="0"/>
              <a:t>Accellera</a:t>
            </a:r>
            <a:r>
              <a:rPr lang="en-US" dirty="0" smtClean="0"/>
              <a:t> Systems Initiative. </a:t>
            </a:r>
          </a:p>
          <a:p>
            <a:r>
              <a:rPr lang="en-US" dirty="0" smtClean="0"/>
              <a:t>“</a:t>
            </a:r>
            <a:r>
              <a:rPr lang="en-US" dirty="0" err="1"/>
              <a:t>Accellera</a:t>
            </a:r>
            <a:r>
              <a:rPr lang="en-US" dirty="0"/>
              <a:t> Systems Initiative is an independent, not-for profit organization dedicated to create, support, promote, and advance system-level design, modeling, and verification standards for use by the worldwide electronics industry</a:t>
            </a:r>
            <a:r>
              <a:rPr lang="en-US" dirty="0" smtClean="0"/>
              <a:t>.”</a:t>
            </a:r>
          </a:p>
          <a:p>
            <a:r>
              <a:rPr lang="en-US" dirty="0" smtClean="0"/>
              <a:t>Before becoming standardized by IEEE:</a:t>
            </a:r>
          </a:p>
          <a:p>
            <a:pPr lvl="1"/>
            <a:r>
              <a:rPr lang="en-US" dirty="0" smtClean="0"/>
              <a:t>Version 3.0 – June 2002</a:t>
            </a:r>
          </a:p>
          <a:p>
            <a:pPr lvl="1"/>
            <a:r>
              <a:rPr lang="en-US" dirty="0" smtClean="0"/>
              <a:t>Version 3.1 – May 2003</a:t>
            </a:r>
          </a:p>
          <a:p>
            <a:pPr lvl="1"/>
            <a:r>
              <a:rPr lang="en-US" dirty="0" smtClean="0"/>
              <a:t>Version 3.1a – May 2004</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14</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1249206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5400" b="1" dirty="0" smtClean="0"/>
              <a:t>Data Types</a:t>
            </a:r>
            <a:endParaRPr lang="en-US" sz="5400" b="1" dirty="0"/>
          </a:p>
        </p:txBody>
      </p:sp>
      <p:sp>
        <p:nvSpPr>
          <p:cNvPr id="3" name="Content Placeholder 2"/>
          <p:cNvSpPr>
            <a:spLocks noGrp="1"/>
          </p:cNvSpPr>
          <p:nvPr>
            <p:ph idx="1"/>
          </p:nvPr>
        </p:nvSpPr>
        <p:spPr>
          <a:xfrm>
            <a:off x="481542" y="1600201"/>
            <a:ext cx="8042276" cy="4343400"/>
          </a:xfrm>
        </p:spPr>
        <p:txBody>
          <a:bodyPr>
            <a:normAutofit/>
          </a:bodyPr>
          <a:lstStyle/>
          <a:p>
            <a:r>
              <a:rPr lang="en-US" dirty="0" smtClean="0"/>
              <a:t>Data types can be divided into two groups: 2-state and 4-state data types.</a:t>
            </a:r>
          </a:p>
          <a:p>
            <a:r>
              <a:rPr lang="en-US" dirty="0" smtClean="0"/>
              <a:t>Verilog originally supported only 4-state data types.</a:t>
            </a:r>
          </a:p>
          <a:p>
            <a:pPr lvl="1"/>
            <a:r>
              <a:rPr lang="en-US" sz="2400" dirty="0" smtClean="0"/>
              <a:t>0, 1, X (unknown value), Z (high impedance)</a:t>
            </a:r>
          </a:p>
          <a:p>
            <a:r>
              <a:rPr lang="en-US" dirty="0" smtClean="0"/>
              <a:t>SystemVerilog added 2-state data types.</a:t>
            </a:r>
          </a:p>
          <a:p>
            <a:pPr lvl="1"/>
            <a:r>
              <a:rPr lang="en-US" sz="2400" dirty="0" smtClean="0"/>
              <a:t>0, 1</a:t>
            </a:r>
          </a:p>
          <a:p>
            <a:pPr lvl="1"/>
            <a:r>
              <a:rPr lang="en-US" sz="2400" dirty="0" smtClean="0"/>
              <a:t>Improves simulator performance and reduces memory usage over 4-state types.</a:t>
            </a:r>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15</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2802101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t>Data Type Conversion</a:t>
            </a:r>
            <a:endParaRPr lang="en-US" sz="3600" b="1" dirty="0"/>
          </a:p>
        </p:txBody>
      </p:sp>
      <p:sp>
        <p:nvSpPr>
          <p:cNvPr id="3" name="Content Placeholder 2"/>
          <p:cNvSpPr>
            <a:spLocks noGrp="1"/>
          </p:cNvSpPr>
          <p:nvPr>
            <p:ph idx="1"/>
          </p:nvPr>
        </p:nvSpPr>
        <p:spPr>
          <a:xfrm>
            <a:off x="481542" y="1600201"/>
            <a:ext cx="8042276" cy="4391166"/>
          </a:xfrm>
        </p:spPr>
        <p:txBody>
          <a:bodyPr>
            <a:normAutofit fontScale="85000" lnSpcReduction="10000"/>
          </a:bodyPr>
          <a:lstStyle/>
          <a:p>
            <a:r>
              <a:rPr lang="en-US" dirty="0" smtClean="0"/>
              <a:t>Converting from a 2-state to a 4-state data type is straightforward. </a:t>
            </a:r>
          </a:p>
          <a:p>
            <a:pPr lvl="1"/>
            <a:r>
              <a:rPr lang="en-US" dirty="0" smtClean="0"/>
              <a:t>0 -&gt; 0.</a:t>
            </a:r>
          </a:p>
          <a:p>
            <a:pPr lvl="1"/>
            <a:r>
              <a:rPr lang="en-US" dirty="0" smtClean="0"/>
              <a:t>1 -&gt; 1.</a:t>
            </a:r>
          </a:p>
          <a:p>
            <a:r>
              <a:rPr lang="en-US" dirty="0" smtClean="0"/>
              <a:t>Converting from a 4-state to a 2-state data type has a gotcha.</a:t>
            </a:r>
          </a:p>
          <a:p>
            <a:pPr lvl="1"/>
            <a:r>
              <a:rPr lang="en-US" dirty="0" smtClean="0"/>
              <a:t>0 -&gt; 0.</a:t>
            </a:r>
          </a:p>
          <a:p>
            <a:pPr lvl="1"/>
            <a:r>
              <a:rPr lang="en-US" dirty="0" smtClean="0"/>
              <a:t>1 -&gt; 1.</a:t>
            </a:r>
          </a:p>
          <a:p>
            <a:pPr lvl="1"/>
            <a:r>
              <a:rPr lang="en-US" dirty="0" smtClean="0"/>
              <a:t>X -&gt; 0.</a:t>
            </a:r>
          </a:p>
          <a:p>
            <a:pPr lvl="1"/>
            <a:r>
              <a:rPr lang="en-US" dirty="0" smtClean="0"/>
              <a:t>Z -&gt; 0.</a:t>
            </a:r>
          </a:p>
          <a:p>
            <a:r>
              <a:rPr lang="en-US" dirty="0" smtClean="0"/>
              <a:t>Use 2-state data type for driving inputs to a block or for loops.</a:t>
            </a:r>
          </a:p>
          <a:p>
            <a:r>
              <a:rPr lang="en-US" dirty="0" smtClean="0"/>
              <a:t>Use a 4-state data type for design and for reading the output of a block. </a:t>
            </a:r>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16</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3174127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t>2-state Data Types</a:t>
            </a:r>
            <a:endParaRPr lang="en-US" sz="3600" b="1"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17</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8" name="Picture 7"/>
          <p:cNvPicPr>
            <a:picLocks noChangeAspect="1"/>
          </p:cNvPicPr>
          <p:nvPr/>
        </p:nvPicPr>
        <p:blipFill>
          <a:blip r:embed="rId3"/>
          <a:stretch>
            <a:fillRect/>
          </a:stretch>
        </p:blipFill>
        <p:spPr>
          <a:xfrm>
            <a:off x="1098631" y="2068219"/>
            <a:ext cx="6943564" cy="3186169"/>
          </a:xfrm>
          <a:prstGeom prst="rect">
            <a:avLst/>
          </a:prstGeom>
        </p:spPr>
      </p:pic>
    </p:spTree>
    <p:extLst>
      <p:ext uri="{BB962C8B-B14F-4D97-AF65-F5344CB8AC3E}">
        <p14:creationId xmlns:p14="http://schemas.microsoft.com/office/powerpoint/2010/main" val="3538873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t>4-state Data Types</a:t>
            </a:r>
            <a:endParaRPr lang="en-US" sz="3600" b="1"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18</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6" y="2292618"/>
            <a:ext cx="8056583" cy="171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720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t>Data Types</a:t>
            </a:r>
            <a:endParaRPr lang="en-US" sz="3600" b="1" dirty="0"/>
          </a:p>
        </p:txBody>
      </p:sp>
      <p:sp>
        <p:nvSpPr>
          <p:cNvPr id="3" name="Content Placeholder 2"/>
          <p:cNvSpPr>
            <a:spLocks noGrp="1"/>
          </p:cNvSpPr>
          <p:nvPr>
            <p:ph idx="1"/>
          </p:nvPr>
        </p:nvSpPr>
        <p:spPr>
          <a:xfrm>
            <a:off x="481542" y="1600201"/>
            <a:ext cx="8042276" cy="4391166"/>
          </a:xfrm>
        </p:spPr>
        <p:txBody>
          <a:bodyPr>
            <a:normAutofit/>
          </a:bodyPr>
          <a:lstStyle/>
          <a:p>
            <a:r>
              <a:rPr lang="en-US" sz="2800" dirty="0" smtClean="0"/>
              <a:t>4-state variables initialize with a value of X.</a:t>
            </a:r>
          </a:p>
          <a:p>
            <a:r>
              <a:rPr lang="en-US" sz="2800" dirty="0" smtClean="0"/>
              <a:t>2-state variables initialize with a  value of 0.</a:t>
            </a:r>
          </a:p>
          <a:p>
            <a:r>
              <a:rPr lang="en-US" sz="2800" dirty="0" smtClean="0"/>
              <a:t>Verilog had many confusing rules on the use of </a:t>
            </a:r>
            <a:r>
              <a:rPr lang="en-US" sz="2800" b="1" dirty="0" err="1" smtClean="0"/>
              <a:t>reg</a:t>
            </a:r>
            <a:r>
              <a:rPr lang="en-US" sz="2800" dirty="0" smtClean="0"/>
              <a:t> and </a:t>
            </a:r>
            <a:r>
              <a:rPr lang="en-US" sz="2800" b="1" dirty="0" smtClean="0"/>
              <a:t>wire</a:t>
            </a:r>
            <a:r>
              <a:rPr lang="en-US" sz="2800" dirty="0" smtClean="0"/>
              <a:t>.</a:t>
            </a:r>
          </a:p>
          <a:p>
            <a:r>
              <a:rPr lang="en-US" sz="2800" dirty="0" err="1" smtClean="0"/>
              <a:t>SystemVerilog</a:t>
            </a:r>
            <a:r>
              <a:rPr lang="en-US" sz="2800" dirty="0" smtClean="0"/>
              <a:t> simplifies these rules considerably. Now </a:t>
            </a:r>
            <a:r>
              <a:rPr lang="en-US" sz="2800" b="1" dirty="0" smtClean="0"/>
              <a:t>logic</a:t>
            </a:r>
            <a:r>
              <a:rPr lang="en-US" sz="2800" dirty="0" smtClean="0"/>
              <a:t> can be used in almost all situations.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19</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857189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t>Outline</a:t>
            </a:r>
            <a:endParaRPr lang="en-US" b="1" dirty="0"/>
          </a:p>
        </p:txBody>
      </p:sp>
      <p:sp>
        <p:nvSpPr>
          <p:cNvPr id="3" name="Content Placeholder 2"/>
          <p:cNvSpPr>
            <a:spLocks noGrp="1"/>
          </p:cNvSpPr>
          <p:nvPr>
            <p:ph idx="1"/>
          </p:nvPr>
        </p:nvSpPr>
        <p:spPr/>
        <p:txBody>
          <a:bodyPr/>
          <a:lstStyle/>
          <a:p>
            <a:r>
              <a:rPr lang="en-US" dirty="0" smtClean="0"/>
              <a:t>Design and Verification Languages</a:t>
            </a:r>
          </a:p>
          <a:p>
            <a:r>
              <a:rPr lang="en-US" dirty="0" err="1" smtClean="0"/>
              <a:t>SystemVerilog</a:t>
            </a:r>
            <a:endParaRPr lang="en-US" dirty="0" smtClean="0"/>
          </a:p>
          <a:p>
            <a:r>
              <a:rPr lang="en-US" dirty="0" smtClean="0"/>
              <a:t>Basic Verification Environment</a:t>
            </a:r>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3391951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5400" b="1" dirty="0" smtClean="0"/>
              <a:t>Modules</a:t>
            </a:r>
            <a:endParaRPr lang="en-US" sz="5400" b="1" dirty="0"/>
          </a:p>
        </p:txBody>
      </p:sp>
      <p:sp>
        <p:nvSpPr>
          <p:cNvPr id="3" name="Content Placeholder 2"/>
          <p:cNvSpPr>
            <a:spLocks noGrp="1"/>
          </p:cNvSpPr>
          <p:nvPr>
            <p:ph idx="1"/>
          </p:nvPr>
        </p:nvSpPr>
        <p:spPr>
          <a:xfrm>
            <a:off x="481542" y="1600201"/>
            <a:ext cx="8042276" cy="1104253"/>
          </a:xfrm>
        </p:spPr>
        <p:txBody>
          <a:bodyPr>
            <a:normAutofit/>
          </a:bodyPr>
          <a:lstStyle/>
          <a:p>
            <a:r>
              <a:rPr lang="en-US" sz="2800" dirty="0" smtClean="0"/>
              <a:t>Where C has functions and VHDL has entities, </a:t>
            </a:r>
            <a:r>
              <a:rPr lang="en-US" sz="2800" dirty="0" err="1" smtClean="0"/>
              <a:t>SystemVerilog</a:t>
            </a:r>
            <a:r>
              <a:rPr lang="en-US" sz="2800" dirty="0" smtClean="0"/>
              <a:t> has modules.</a:t>
            </a:r>
          </a:p>
          <a:p>
            <a:endParaRPr lang="en-US" sz="28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20</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96" y="3180004"/>
            <a:ext cx="8399095" cy="1687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803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t>Module Instantiation</a:t>
            </a:r>
            <a:endParaRPr lang="en-US" sz="3600" b="1" dirty="0"/>
          </a:p>
        </p:txBody>
      </p:sp>
      <p:sp>
        <p:nvSpPr>
          <p:cNvPr id="3" name="Content Placeholder 2"/>
          <p:cNvSpPr>
            <a:spLocks noGrp="1"/>
          </p:cNvSpPr>
          <p:nvPr>
            <p:ph idx="1"/>
          </p:nvPr>
        </p:nvSpPr>
        <p:spPr>
          <a:xfrm>
            <a:off x="481542" y="1600201"/>
            <a:ext cx="8042276" cy="1104253"/>
          </a:xfrm>
        </p:spPr>
        <p:txBody>
          <a:bodyPr>
            <a:normAutofit/>
          </a:bodyPr>
          <a:lstStyle/>
          <a:p>
            <a:r>
              <a:rPr lang="en-US" sz="2800" dirty="0" smtClean="0"/>
              <a:t>Three different ways to instantiate a module and connect signals.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21</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86" y="3281646"/>
            <a:ext cx="8682820" cy="2228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287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t>Always Blocks</a:t>
            </a:r>
            <a:endParaRPr lang="en-US" sz="3600" b="1" dirty="0"/>
          </a:p>
        </p:txBody>
      </p:sp>
      <p:sp>
        <p:nvSpPr>
          <p:cNvPr id="3" name="Content Placeholder 2"/>
          <p:cNvSpPr>
            <a:spLocks noGrp="1"/>
          </p:cNvSpPr>
          <p:nvPr>
            <p:ph idx="1"/>
          </p:nvPr>
        </p:nvSpPr>
        <p:spPr>
          <a:xfrm>
            <a:off x="481542" y="1600201"/>
            <a:ext cx="8042276" cy="4544877"/>
          </a:xfrm>
        </p:spPr>
        <p:txBody>
          <a:bodyPr>
            <a:normAutofit/>
          </a:bodyPr>
          <a:lstStyle/>
          <a:p>
            <a:r>
              <a:rPr lang="en-US" sz="2800" dirty="0" smtClean="0"/>
              <a:t>Where VHDL has </a:t>
            </a:r>
            <a:r>
              <a:rPr lang="en-US" sz="2800" b="1" dirty="0" smtClean="0"/>
              <a:t>processes</a:t>
            </a:r>
            <a:r>
              <a:rPr lang="en-US" sz="2800" dirty="0" smtClean="0"/>
              <a:t> </a:t>
            </a:r>
            <a:r>
              <a:rPr lang="en-US" sz="2800" dirty="0" err="1" smtClean="0"/>
              <a:t>SystemVerilog</a:t>
            </a:r>
            <a:r>
              <a:rPr lang="en-US" sz="2800" dirty="0" smtClean="0"/>
              <a:t> has </a:t>
            </a:r>
            <a:r>
              <a:rPr lang="en-US" sz="2800" b="1" dirty="0" smtClean="0"/>
              <a:t>always</a:t>
            </a:r>
            <a:r>
              <a:rPr lang="en-US" sz="2800" dirty="0" smtClean="0"/>
              <a:t> blocks for combinational and sequential logic.</a:t>
            </a:r>
          </a:p>
          <a:p>
            <a:r>
              <a:rPr lang="en-US" sz="2800" dirty="0" smtClean="0"/>
              <a:t>VHDL and Verilog inferred the type of logic (combinational or sequential) based on the behavior of the code inside the block.</a:t>
            </a:r>
          </a:p>
          <a:p>
            <a:r>
              <a:rPr lang="en-US" sz="2800" dirty="0" smtClean="0"/>
              <a:t>Always blocks in </a:t>
            </a:r>
            <a:r>
              <a:rPr lang="en-US" sz="2800" dirty="0" err="1" smtClean="0"/>
              <a:t>SystemVerilog</a:t>
            </a:r>
            <a:r>
              <a:rPr lang="en-US" sz="2800" dirty="0" smtClean="0"/>
              <a:t> explicitly specify whether the logic is combinational or sequential, allowing compiler checking.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22</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3008245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smtClean="0"/>
              <a:t>Always Blocks</a:t>
            </a:r>
            <a:endParaRPr lang="en-US" sz="3600" b="1"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23</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068" y="1514474"/>
            <a:ext cx="6952329" cy="459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053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err="1" smtClean="0"/>
              <a:t>Always_ff</a:t>
            </a:r>
            <a:r>
              <a:rPr lang="en-US" sz="3600" b="1" dirty="0" smtClean="0"/>
              <a:t> Block</a:t>
            </a:r>
            <a:endParaRPr lang="en-US" sz="3600" b="1"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24</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46" y="1856349"/>
            <a:ext cx="7663166" cy="378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811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err="1" smtClean="0"/>
              <a:t>Always_comb</a:t>
            </a:r>
            <a:r>
              <a:rPr lang="en-US" sz="3600" b="1" dirty="0" smtClean="0"/>
              <a:t> Block</a:t>
            </a:r>
            <a:endParaRPr lang="en-US" sz="3600" b="1"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25</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780" y="1604963"/>
            <a:ext cx="5773845" cy="422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116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C-style Data Structuring</a:t>
            </a:r>
            <a:endParaRPr lang="en-US" sz="3200" b="1" dirty="0"/>
          </a:p>
        </p:txBody>
      </p:sp>
      <p:sp>
        <p:nvSpPr>
          <p:cNvPr id="3" name="Content Placeholder 2"/>
          <p:cNvSpPr>
            <a:spLocks noGrp="1"/>
          </p:cNvSpPr>
          <p:nvPr>
            <p:ph idx="1"/>
          </p:nvPr>
        </p:nvSpPr>
        <p:spPr>
          <a:xfrm>
            <a:off x="481542" y="1600201"/>
            <a:ext cx="8042276" cy="4544877"/>
          </a:xfrm>
        </p:spPr>
        <p:txBody>
          <a:bodyPr>
            <a:normAutofit fontScale="92500" lnSpcReduction="20000"/>
          </a:bodyPr>
          <a:lstStyle/>
          <a:p>
            <a:r>
              <a:rPr lang="en-US" sz="2800" dirty="0" err="1" smtClean="0"/>
              <a:t>SystemVerilog</a:t>
            </a:r>
            <a:r>
              <a:rPr lang="en-US" sz="2800" dirty="0" smtClean="0"/>
              <a:t> borrows and extends the </a:t>
            </a:r>
            <a:r>
              <a:rPr lang="en-US" sz="2800" b="1" dirty="0" err="1" smtClean="0"/>
              <a:t>struct</a:t>
            </a:r>
            <a:r>
              <a:rPr lang="en-US" sz="2800" dirty="0" smtClean="0"/>
              <a:t>, </a:t>
            </a:r>
            <a:r>
              <a:rPr lang="en-US" sz="2800" b="1" dirty="0" err="1" smtClean="0"/>
              <a:t>typedef</a:t>
            </a:r>
            <a:r>
              <a:rPr lang="en-US" sz="2800" dirty="0" smtClean="0"/>
              <a:t>, </a:t>
            </a:r>
            <a:r>
              <a:rPr lang="en-US" sz="2800" b="1" dirty="0" err="1" smtClean="0"/>
              <a:t>enum</a:t>
            </a:r>
            <a:r>
              <a:rPr lang="en-US" sz="2800" dirty="0" smtClean="0"/>
              <a:t>, and </a:t>
            </a:r>
            <a:r>
              <a:rPr lang="en-US" sz="2800" b="1" dirty="0" smtClean="0"/>
              <a:t>union</a:t>
            </a:r>
            <a:r>
              <a:rPr lang="en-US" sz="2800" dirty="0" smtClean="0"/>
              <a:t> keywords from C.</a:t>
            </a:r>
          </a:p>
          <a:p>
            <a:r>
              <a:rPr lang="en-US" sz="2800" b="1" dirty="0" err="1" smtClean="0"/>
              <a:t>struct</a:t>
            </a:r>
            <a:r>
              <a:rPr lang="en-US" sz="2800" dirty="0" smtClean="0"/>
              <a:t> allows signals to be grouped together, </a:t>
            </a:r>
            <a:r>
              <a:rPr lang="en-US" sz="2800" smtClean="0"/>
              <a:t>where </a:t>
            </a:r>
            <a:r>
              <a:rPr lang="en-US" sz="2800" smtClean="0"/>
              <a:t>they </a:t>
            </a:r>
            <a:r>
              <a:rPr lang="en-US" sz="2800" dirty="0" smtClean="0"/>
              <a:t>can be accessed individually or as a group (vector array).</a:t>
            </a:r>
          </a:p>
          <a:p>
            <a:r>
              <a:rPr lang="en-US" sz="2800" dirty="0" smtClean="0"/>
              <a:t> Use </a:t>
            </a:r>
            <a:r>
              <a:rPr lang="en-US" sz="2800" b="1" dirty="0" err="1" smtClean="0"/>
              <a:t>typedef</a:t>
            </a:r>
            <a:r>
              <a:rPr lang="en-US" sz="2800" dirty="0" smtClean="0"/>
              <a:t> to (among other things) avoid hard-coding bit sizes.</a:t>
            </a:r>
          </a:p>
          <a:p>
            <a:pPr lvl="1"/>
            <a:r>
              <a:rPr lang="en-US" sz="2600" dirty="0" err="1" smtClean="0"/>
              <a:t>typedef</a:t>
            </a:r>
            <a:r>
              <a:rPr lang="en-US" sz="2600" dirty="0" smtClean="0"/>
              <a:t> logic [15:0] word;</a:t>
            </a:r>
          </a:p>
          <a:p>
            <a:r>
              <a:rPr lang="en-US" sz="2800" b="1" dirty="0" err="1" smtClean="0"/>
              <a:t>enum</a:t>
            </a:r>
            <a:r>
              <a:rPr lang="en-US" sz="2800" dirty="0" smtClean="0"/>
              <a:t> allows human-readable values to be assigned to signals, such as state machine state names.</a:t>
            </a:r>
          </a:p>
          <a:p>
            <a:endParaRPr lang="en-US" sz="2800" dirty="0" smtClean="0"/>
          </a:p>
          <a:p>
            <a:pPr lvl="1"/>
            <a:endParaRPr lang="en-US" sz="2600" dirty="0" smtClean="0"/>
          </a:p>
          <a:p>
            <a:endParaRPr lang="en-US" sz="28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26</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209558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err="1" smtClean="0"/>
              <a:t>Typedef</a:t>
            </a:r>
            <a:r>
              <a:rPr lang="en-US" sz="3600" b="1" dirty="0" smtClean="0"/>
              <a:t> and </a:t>
            </a:r>
            <a:r>
              <a:rPr lang="en-US" sz="3600" b="1" dirty="0" err="1" smtClean="0"/>
              <a:t>Struct</a:t>
            </a:r>
            <a:endParaRPr lang="en-US" sz="3600" b="1"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27</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850" y="1444532"/>
            <a:ext cx="4153437" cy="501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744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600" b="1" dirty="0" err="1" smtClean="0"/>
              <a:t>Enum</a:t>
            </a:r>
            <a:endParaRPr lang="en-US" sz="3600" b="1"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28</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530" y="1514473"/>
            <a:ext cx="4247989" cy="472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824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Verification Environment</a:t>
            </a:r>
            <a:endParaRPr lang="en-US" sz="3200" b="1"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29</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883" y="1918335"/>
            <a:ext cx="57816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7753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HDL / HVL Overview</a:t>
            </a:r>
            <a:endParaRPr lang="en-US" sz="3200" b="1" dirty="0"/>
          </a:p>
        </p:txBody>
      </p:sp>
      <p:sp>
        <p:nvSpPr>
          <p:cNvPr id="3" name="Content Placeholder 2"/>
          <p:cNvSpPr>
            <a:spLocks noGrp="1"/>
          </p:cNvSpPr>
          <p:nvPr>
            <p:ph idx="1"/>
          </p:nvPr>
        </p:nvSpPr>
        <p:spPr/>
        <p:txBody>
          <a:bodyPr/>
          <a:lstStyle/>
          <a:p>
            <a:r>
              <a:rPr lang="en-US" dirty="0" smtClean="0"/>
              <a:t>HDLs</a:t>
            </a:r>
          </a:p>
          <a:p>
            <a:pPr lvl="1"/>
            <a:r>
              <a:rPr lang="en-US" dirty="0" smtClean="0"/>
              <a:t>Verilog / SystemVerilog</a:t>
            </a:r>
          </a:p>
          <a:p>
            <a:pPr lvl="1"/>
            <a:r>
              <a:rPr lang="en-US" dirty="0" smtClean="0"/>
              <a:t>VHDL</a:t>
            </a:r>
          </a:p>
          <a:p>
            <a:pPr lvl="1"/>
            <a:r>
              <a:rPr lang="en-US" dirty="0" err="1" smtClean="0"/>
              <a:t>SystemC</a:t>
            </a:r>
            <a:endParaRPr lang="en-US" dirty="0" smtClean="0"/>
          </a:p>
          <a:p>
            <a:r>
              <a:rPr lang="en-US" dirty="0" smtClean="0"/>
              <a:t>HVLs</a:t>
            </a:r>
          </a:p>
          <a:p>
            <a:pPr lvl="1"/>
            <a:r>
              <a:rPr lang="en-US" dirty="0" err="1" smtClean="0"/>
              <a:t>OpenVera</a:t>
            </a:r>
            <a:endParaRPr lang="en-US" dirty="0" smtClean="0"/>
          </a:p>
          <a:p>
            <a:pPr lvl="1"/>
            <a:r>
              <a:rPr lang="en-US" dirty="0" smtClean="0"/>
              <a:t>e</a:t>
            </a:r>
          </a:p>
          <a:p>
            <a:pPr lvl="1"/>
            <a:r>
              <a:rPr lang="en-US" dirty="0" smtClean="0"/>
              <a:t>SystemVerilog</a:t>
            </a:r>
          </a:p>
          <a:p>
            <a:pPr lvl="1"/>
            <a:r>
              <a:rPr lang="en-US" dirty="0" smtClean="0"/>
              <a:t>C / C++</a:t>
            </a:r>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3</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2566732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Stimulus</a:t>
            </a:r>
            <a:endParaRPr lang="en-US" sz="3200" b="1" dirty="0"/>
          </a:p>
        </p:txBody>
      </p:sp>
      <p:sp>
        <p:nvSpPr>
          <p:cNvPr id="3" name="Content Placeholder 2"/>
          <p:cNvSpPr>
            <a:spLocks noGrp="1"/>
          </p:cNvSpPr>
          <p:nvPr>
            <p:ph idx="1"/>
          </p:nvPr>
        </p:nvSpPr>
        <p:spPr>
          <a:xfrm>
            <a:off x="481542" y="1600201"/>
            <a:ext cx="8042276" cy="4343400"/>
          </a:xfrm>
        </p:spPr>
        <p:txBody>
          <a:bodyPr>
            <a:normAutofit lnSpcReduction="10000"/>
          </a:bodyPr>
          <a:lstStyle/>
          <a:p>
            <a:r>
              <a:rPr lang="en-US" sz="2000" dirty="0" smtClean="0"/>
              <a:t>Deterministic versus (pseudo)-random stimulus generation.</a:t>
            </a:r>
          </a:p>
          <a:p>
            <a:pPr lvl="1"/>
            <a:r>
              <a:rPr lang="en-US" sz="2000" dirty="0" smtClean="0"/>
              <a:t>Deterministic stimuli are used to target specific and critical areas and exhaustively test a block; 8-bit adders, 8-bit registers.</a:t>
            </a:r>
          </a:p>
          <a:p>
            <a:pPr lvl="1"/>
            <a:r>
              <a:rPr lang="en-US" sz="2000" dirty="0" smtClean="0"/>
              <a:t>Pseudo-random generation helps explore the large state space. Most modern verification languages have support for pseudo-random pattern creation.</a:t>
            </a:r>
          </a:p>
          <a:p>
            <a:r>
              <a:rPr lang="en-US" sz="2000" dirty="0" err="1" smtClean="0"/>
              <a:t>Pregenerated</a:t>
            </a:r>
            <a:r>
              <a:rPr lang="en-US" sz="2000" dirty="0" smtClean="0"/>
              <a:t> versus on-the-fly cases.</a:t>
            </a:r>
          </a:p>
          <a:p>
            <a:pPr lvl="1"/>
            <a:r>
              <a:rPr lang="en-US" sz="1800" dirty="0" err="1" smtClean="0"/>
              <a:t>Pregenerated</a:t>
            </a:r>
            <a:r>
              <a:rPr lang="en-US" sz="1800" dirty="0" smtClean="0"/>
              <a:t> stimuli are created before the test is run and are most often used with deterministic testing.</a:t>
            </a:r>
          </a:p>
          <a:p>
            <a:pPr lvl="1"/>
            <a:r>
              <a:rPr lang="en-US" sz="1800" dirty="0" smtClean="0"/>
              <a:t>Stimuli created on-the-fly are often determined by simple AI that looks at the inputs and outputs of the DUV and adjusts the stimuli to create different states within the block.</a:t>
            </a:r>
          </a:p>
          <a:p>
            <a:pPr lvl="1"/>
            <a:endParaRPr lang="en-US" sz="1800"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30</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303784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Checker</a:t>
            </a:r>
            <a:endParaRPr lang="en-US" sz="3200" b="1" dirty="0"/>
          </a:p>
        </p:txBody>
      </p:sp>
      <p:sp>
        <p:nvSpPr>
          <p:cNvPr id="3" name="Content Placeholder 2"/>
          <p:cNvSpPr>
            <a:spLocks noGrp="1"/>
          </p:cNvSpPr>
          <p:nvPr>
            <p:ph idx="1"/>
          </p:nvPr>
        </p:nvSpPr>
        <p:spPr>
          <a:xfrm>
            <a:off x="481542" y="1600201"/>
            <a:ext cx="8042276" cy="4343400"/>
          </a:xfrm>
        </p:spPr>
        <p:txBody>
          <a:bodyPr>
            <a:normAutofit/>
          </a:bodyPr>
          <a:lstStyle/>
          <a:p>
            <a:r>
              <a:rPr lang="en-US" dirty="0" smtClean="0"/>
              <a:t>The checker determines if the outputs from the DUV contain the correct data.</a:t>
            </a:r>
          </a:p>
          <a:p>
            <a:r>
              <a:rPr lang="en-US" dirty="0" smtClean="0"/>
              <a:t>The type of stimuli generation determines the type of checker.</a:t>
            </a:r>
          </a:p>
          <a:p>
            <a:pPr lvl="1"/>
            <a:r>
              <a:rPr lang="en-US" dirty="0" smtClean="0"/>
              <a:t>Stimuli generated on-the-fly require a checker that can test the outputs on-the-fly.</a:t>
            </a:r>
          </a:p>
          <a:p>
            <a:pPr lvl="1"/>
            <a:r>
              <a:rPr lang="en-US" dirty="0" err="1" smtClean="0"/>
              <a:t>Pregenerated</a:t>
            </a:r>
            <a:r>
              <a:rPr lang="en-US" dirty="0" smtClean="0"/>
              <a:t> stimuli often require </a:t>
            </a:r>
            <a:r>
              <a:rPr lang="en-US" dirty="0" err="1" smtClean="0"/>
              <a:t>pregenerated</a:t>
            </a:r>
            <a:r>
              <a:rPr lang="en-US" dirty="0" smtClean="0"/>
              <a:t> results checking.</a:t>
            </a:r>
          </a:p>
          <a:p>
            <a:pPr marL="0" indent="0">
              <a:buNone/>
            </a:pPr>
            <a:endParaRPr lang="en-US" dirty="0" smtClean="0"/>
          </a:p>
          <a:p>
            <a:pPr lvl="1"/>
            <a:endParaRPr lang="en-US" sz="1800"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31</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2525123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Monitor and Scoreboard</a:t>
            </a:r>
            <a:endParaRPr lang="en-US" sz="3200" b="1" dirty="0"/>
          </a:p>
        </p:txBody>
      </p:sp>
      <p:sp>
        <p:nvSpPr>
          <p:cNvPr id="3" name="Content Placeholder 2"/>
          <p:cNvSpPr>
            <a:spLocks noGrp="1"/>
          </p:cNvSpPr>
          <p:nvPr>
            <p:ph idx="1"/>
          </p:nvPr>
        </p:nvSpPr>
        <p:spPr>
          <a:xfrm>
            <a:off x="481542" y="1600201"/>
            <a:ext cx="8042276" cy="4343400"/>
          </a:xfrm>
        </p:spPr>
        <p:txBody>
          <a:bodyPr>
            <a:normAutofit/>
          </a:bodyPr>
          <a:lstStyle/>
          <a:p>
            <a:r>
              <a:rPr lang="en-US" sz="2000" dirty="0" smtClean="0"/>
              <a:t>The monitor observes the inputs, outputs, and internal signals of the DUV and reports on their behavior, highlighting interesting states and errors.</a:t>
            </a:r>
          </a:p>
          <a:p>
            <a:pPr lvl="1"/>
            <a:r>
              <a:rPr lang="en-US" sz="1800" dirty="0" smtClean="0"/>
              <a:t>Example: A input data stream with an incorrect CRC would be rejected by the DUV. The monitor can report on the DUV state and whether or not the data stream was properly rejected.</a:t>
            </a:r>
          </a:p>
          <a:p>
            <a:r>
              <a:rPr lang="en-US" sz="2000" dirty="0" smtClean="0"/>
              <a:t>The scoreboard is a temporary location that holds data for use by the checker. It is most often used when the DUV contains a “non-deterministic” queue.</a:t>
            </a:r>
          </a:p>
          <a:p>
            <a:endParaRPr lang="en-US" sz="2000" dirty="0" smtClean="0"/>
          </a:p>
          <a:p>
            <a:endParaRPr lang="en-US" sz="2000"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32</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367803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Verilog</a:t>
            </a:r>
            <a:endParaRPr lang="en-US" sz="3200" b="1" dirty="0"/>
          </a:p>
        </p:txBody>
      </p:sp>
      <p:sp>
        <p:nvSpPr>
          <p:cNvPr id="3" name="Content Placeholder 2"/>
          <p:cNvSpPr>
            <a:spLocks noGrp="1"/>
          </p:cNvSpPr>
          <p:nvPr>
            <p:ph idx="1"/>
          </p:nvPr>
        </p:nvSpPr>
        <p:spPr/>
        <p:txBody>
          <a:bodyPr>
            <a:normAutofit fontScale="92500" lnSpcReduction="20000"/>
          </a:bodyPr>
          <a:lstStyle/>
          <a:p>
            <a:r>
              <a:rPr lang="en-US" dirty="0" smtClean="0"/>
              <a:t>Verilog was created at Gateway Design Automation in 1983. GDA was acquired in 1989 by Cadence.</a:t>
            </a:r>
          </a:p>
          <a:p>
            <a:r>
              <a:rPr lang="en-US" dirty="0" smtClean="0"/>
              <a:t>In 1995 Cadence allowed Verilog to be standardized.</a:t>
            </a:r>
          </a:p>
          <a:p>
            <a:r>
              <a:rPr lang="en-US" dirty="0" smtClean="0"/>
              <a:t>IEEE standards before becoming SystemVerilog (HDL only):</a:t>
            </a:r>
          </a:p>
          <a:p>
            <a:pPr lvl="1"/>
            <a:r>
              <a:rPr lang="en-US" dirty="0" smtClean="0"/>
              <a:t>1364-1995</a:t>
            </a:r>
          </a:p>
          <a:p>
            <a:pPr lvl="1"/>
            <a:r>
              <a:rPr lang="en-US" dirty="0" smtClean="0"/>
              <a:t>1364-2001</a:t>
            </a:r>
          </a:p>
          <a:p>
            <a:pPr lvl="1"/>
            <a:r>
              <a:rPr lang="en-US" dirty="0" smtClean="0"/>
              <a:t>1364-2005</a:t>
            </a:r>
          </a:p>
          <a:p>
            <a:r>
              <a:rPr lang="en-US" dirty="0" smtClean="0"/>
              <a:t>SystemVerilog (HDVL) standards:</a:t>
            </a:r>
          </a:p>
          <a:p>
            <a:pPr lvl="1"/>
            <a:r>
              <a:rPr lang="en-US" i="1" dirty="0" smtClean="0"/>
              <a:t>1800-2005</a:t>
            </a:r>
          </a:p>
          <a:p>
            <a:pPr lvl="1"/>
            <a:r>
              <a:rPr lang="en-US" i="1" dirty="0" smtClean="0"/>
              <a:t>1800-2009</a:t>
            </a:r>
          </a:p>
          <a:p>
            <a:pPr lvl="1"/>
            <a:r>
              <a:rPr lang="en-US" i="1" dirty="0"/>
              <a:t>1800-2012</a:t>
            </a:r>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4</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4077668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Verilog</a:t>
            </a:r>
            <a:endParaRPr lang="en-US" sz="3200" b="1" dirty="0"/>
          </a:p>
        </p:txBody>
      </p:sp>
      <p:sp>
        <p:nvSpPr>
          <p:cNvPr id="3" name="Content Placeholder 2"/>
          <p:cNvSpPr>
            <a:spLocks noGrp="1"/>
          </p:cNvSpPr>
          <p:nvPr>
            <p:ph idx="1"/>
          </p:nvPr>
        </p:nvSpPr>
        <p:spPr/>
        <p:txBody>
          <a:bodyPr>
            <a:normAutofit/>
          </a:bodyPr>
          <a:lstStyle/>
          <a:p>
            <a:r>
              <a:rPr lang="en-US" dirty="0" smtClean="0"/>
              <a:t>Verilog is a reasonably compact, weakly typed language. </a:t>
            </a:r>
          </a:p>
          <a:p>
            <a:r>
              <a:rPr lang="en-US" dirty="0" smtClean="0"/>
              <a:t>The user can get very close to the hardware: create gates and wires used in the netlist directly.</a:t>
            </a:r>
          </a:p>
          <a:p>
            <a:r>
              <a:rPr lang="en-US" dirty="0" smtClean="0"/>
              <a:t>No custom types for enumeration names: most everything is fixed bit width.</a:t>
            </a:r>
          </a:p>
          <a:p>
            <a:r>
              <a:rPr lang="en-US" dirty="0" smtClean="0"/>
              <a:t>Non-deterministic in its execution; has a lot of ‘gotchas.’ Can be difficult for beginners to implement correctly.</a:t>
            </a:r>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5</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929068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VHDL</a:t>
            </a:r>
            <a:endParaRPr lang="en-US" sz="3200" b="1" dirty="0"/>
          </a:p>
        </p:txBody>
      </p:sp>
      <p:sp>
        <p:nvSpPr>
          <p:cNvPr id="3" name="Content Placeholder 2"/>
          <p:cNvSpPr>
            <a:spLocks noGrp="1"/>
          </p:cNvSpPr>
          <p:nvPr>
            <p:ph idx="1"/>
          </p:nvPr>
        </p:nvSpPr>
        <p:spPr/>
        <p:txBody>
          <a:bodyPr>
            <a:normAutofit/>
          </a:bodyPr>
          <a:lstStyle/>
          <a:p>
            <a:r>
              <a:rPr lang="en-US" dirty="0" smtClean="0"/>
              <a:t>Very high speed integrated circuits hardware description language.</a:t>
            </a:r>
          </a:p>
          <a:p>
            <a:r>
              <a:rPr lang="en-US" dirty="0" smtClean="0"/>
              <a:t>Created for U.S. department of defense with syntax borrowed from Ada.</a:t>
            </a:r>
          </a:p>
          <a:p>
            <a:r>
              <a:rPr lang="en-US" dirty="0" smtClean="0"/>
              <a:t>IEEE standards:</a:t>
            </a:r>
          </a:p>
          <a:p>
            <a:pPr lvl="1"/>
            <a:r>
              <a:rPr lang="en-US" dirty="0" smtClean="0"/>
              <a:t>1076-1987</a:t>
            </a:r>
          </a:p>
          <a:p>
            <a:pPr lvl="1"/>
            <a:r>
              <a:rPr lang="en-US" dirty="0" smtClean="0"/>
              <a:t>1076-1993</a:t>
            </a:r>
          </a:p>
          <a:p>
            <a:pPr lvl="1"/>
            <a:r>
              <a:rPr lang="en-US" dirty="0"/>
              <a:t>1076-2000 and </a:t>
            </a:r>
            <a:r>
              <a:rPr lang="en-US" dirty="0" smtClean="0"/>
              <a:t>1076-2002 (minor revisions.)</a:t>
            </a:r>
          </a:p>
          <a:p>
            <a:pPr lvl="1"/>
            <a:r>
              <a:rPr lang="en-US" dirty="0"/>
              <a:t>1076-2008</a:t>
            </a:r>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6</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3784775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VHDL</a:t>
            </a:r>
            <a:endParaRPr lang="en-US" sz="3200" b="1" dirty="0"/>
          </a:p>
        </p:txBody>
      </p:sp>
      <p:sp>
        <p:nvSpPr>
          <p:cNvPr id="3" name="Content Placeholder 2"/>
          <p:cNvSpPr>
            <a:spLocks noGrp="1"/>
          </p:cNvSpPr>
          <p:nvPr>
            <p:ph idx="1"/>
          </p:nvPr>
        </p:nvSpPr>
        <p:spPr>
          <a:xfrm>
            <a:off x="481542" y="1600201"/>
            <a:ext cx="8042276" cy="4343400"/>
          </a:xfrm>
        </p:spPr>
        <p:txBody>
          <a:bodyPr>
            <a:normAutofit/>
          </a:bodyPr>
          <a:lstStyle/>
          <a:p>
            <a:r>
              <a:rPr lang="en-US" dirty="0" smtClean="0"/>
              <a:t>VHDL is a verbose, strongly typed language.</a:t>
            </a:r>
          </a:p>
          <a:p>
            <a:r>
              <a:rPr lang="en-US" dirty="0" smtClean="0"/>
              <a:t>Much more deterministic in its behavior than Verilog.</a:t>
            </a:r>
          </a:p>
          <a:p>
            <a:r>
              <a:rPr lang="en-US" dirty="0" smtClean="0"/>
              <a:t>Supports custom types.</a:t>
            </a:r>
          </a:p>
          <a:p>
            <a:pPr lvl="1"/>
            <a:r>
              <a:rPr lang="en-US" dirty="0" smtClean="0"/>
              <a:t>type </a:t>
            </a:r>
            <a:r>
              <a:rPr lang="en-US" dirty="0" err="1" smtClean="0"/>
              <a:t>state_type</a:t>
            </a:r>
            <a:r>
              <a:rPr lang="en-US" dirty="0" smtClean="0"/>
              <a:t> is (wait, fetch, execute, stop)</a:t>
            </a:r>
          </a:p>
          <a:p>
            <a:r>
              <a:rPr lang="en-US" dirty="0" smtClean="0"/>
              <a:t>Due to its verbosity, VHDL source code files can be extremely large.</a:t>
            </a:r>
          </a:p>
          <a:p>
            <a:r>
              <a:rPr lang="en-US" dirty="0" smtClean="0"/>
              <a:t>Used more in academia and the military than in private industry.</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7</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2316845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err="1" smtClean="0"/>
              <a:t>SystemC</a:t>
            </a:r>
            <a:endParaRPr lang="en-US" sz="3200" b="1" dirty="0"/>
          </a:p>
        </p:txBody>
      </p:sp>
      <p:sp>
        <p:nvSpPr>
          <p:cNvPr id="3" name="Content Placeholder 2"/>
          <p:cNvSpPr>
            <a:spLocks noGrp="1"/>
          </p:cNvSpPr>
          <p:nvPr>
            <p:ph idx="1"/>
          </p:nvPr>
        </p:nvSpPr>
        <p:spPr>
          <a:xfrm>
            <a:off x="481542" y="1600201"/>
            <a:ext cx="8042276" cy="4343400"/>
          </a:xfrm>
        </p:spPr>
        <p:txBody>
          <a:bodyPr>
            <a:normAutofit lnSpcReduction="10000"/>
          </a:bodyPr>
          <a:lstStyle/>
          <a:p>
            <a:r>
              <a:rPr lang="en-US" dirty="0" smtClean="0"/>
              <a:t>Developed at Synopsys starting in 1999 with the intention to replace Verilog and VHDL.</a:t>
            </a:r>
          </a:p>
          <a:p>
            <a:r>
              <a:rPr lang="en-US" dirty="0" smtClean="0"/>
              <a:t>Proprietary “language” without a standard.</a:t>
            </a:r>
          </a:p>
          <a:p>
            <a:r>
              <a:rPr lang="en-US" dirty="0" smtClean="0"/>
              <a:t>It is a collection of C++ libraries and shares the same syntax as C++.</a:t>
            </a:r>
          </a:p>
          <a:p>
            <a:r>
              <a:rPr lang="en-US" dirty="0" smtClean="0"/>
              <a:t>It is at a higher level of abstraction than Verilog and VHDL and is more often used for system modeling than hardware synthesis.</a:t>
            </a:r>
          </a:p>
          <a:p>
            <a:r>
              <a:rPr lang="en-US" dirty="0" smtClean="0"/>
              <a:t>Can be non-deterministic in simulation and synthesis.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8</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spTree>
    <p:extLst>
      <p:ext uri="{BB962C8B-B14F-4D97-AF65-F5344CB8AC3E}">
        <p14:creationId xmlns:p14="http://schemas.microsoft.com/office/powerpoint/2010/main" val="217639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HDL Comparison</a:t>
            </a:r>
            <a:endParaRPr lang="en-US" sz="3200" b="1" dirty="0"/>
          </a:p>
        </p:txBody>
      </p:sp>
      <p:sp>
        <p:nvSpPr>
          <p:cNvPr id="4" name="Footer Placeholder 3"/>
          <p:cNvSpPr>
            <a:spLocks noGrp="1"/>
          </p:cNvSpPr>
          <p:nvPr>
            <p:ph type="ftr" sz="quarter" idx="11"/>
          </p:nvPr>
        </p:nvSpPr>
        <p:spPr/>
        <p:txBody>
          <a:bodyPr/>
          <a:lstStyle/>
          <a:p>
            <a:r>
              <a:rPr lang="en-US" dirty="0" smtClean="0"/>
              <a:t>CST456 Lecture 3</a:t>
            </a:r>
            <a:endParaRPr lang="en-US" dirty="0"/>
          </a:p>
        </p:txBody>
      </p:sp>
      <p:sp>
        <p:nvSpPr>
          <p:cNvPr id="5" name="Slide Number Placeholder 4"/>
          <p:cNvSpPr>
            <a:spLocks noGrp="1"/>
          </p:cNvSpPr>
          <p:nvPr>
            <p:ph type="sldNum" sz="quarter" idx="12"/>
          </p:nvPr>
        </p:nvSpPr>
        <p:spPr/>
        <p:txBody>
          <a:bodyPr/>
          <a:lstStyle/>
          <a:p>
            <a:fld id="{41AC82CF-650B-CB43-B4AA-E8ED52A36D9F}" type="slidenum">
              <a:rPr lang="en-US" smtClean="0"/>
              <a:pPr/>
              <a:t>9</a:t>
            </a:fld>
            <a:endParaRPr lang="en-US"/>
          </a:p>
        </p:txBody>
      </p:sp>
      <p:pic>
        <p:nvPicPr>
          <p:cNvPr id="6" name="Picture 5" descr="OT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6" y="731263"/>
            <a:ext cx="2726792" cy="545942"/>
          </a:xfrm>
          <a:prstGeom prst="rect">
            <a:avLst/>
          </a:prstGeom>
        </p:spPr>
      </p:pic>
      <p:graphicFrame>
        <p:nvGraphicFramePr>
          <p:cNvPr id="8" name="Content Placeholder 7"/>
          <p:cNvGraphicFramePr>
            <a:graphicFrameLocks noGrp="1"/>
          </p:cNvGraphicFramePr>
          <p:nvPr>
            <p:ph idx="1"/>
            <p:extLst>
              <p:ext uri="{D42A27DB-BD31-4B8C-83A1-F6EECF244321}">
                <p14:modId xmlns:p14="http://schemas.microsoft.com/office/powerpoint/2010/main" val="4266833157"/>
              </p:ext>
            </p:extLst>
          </p:nvPr>
        </p:nvGraphicFramePr>
        <p:xfrm>
          <a:off x="1821815" y="2080260"/>
          <a:ext cx="5904865" cy="2034540"/>
        </p:xfrm>
        <a:graphic>
          <a:graphicData uri="http://schemas.openxmlformats.org/drawingml/2006/table">
            <a:tbl>
              <a:tblPr firstRow="1" bandRow="1">
                <a:tableStyleId>{5C22544A-7EE6-4342-B048-85BDC9FD1C3A}</a:tableStyleId>
              </a:tblPr>
              <a:tblGrid>
                <a:gridCol w="2056790"/>
                <a:gridCol w="3848075"/>
              </a:tblGrid>
              <a:tr h="508635">
                <a:tc>
                  <a:txBody>
                    <a:bodyPr/>
                    <a:lstStyle/>
                    <a:p>
                      <a:r>
                        <a:rPr lang="en-US" dirty="0" smtClean="0"/>
                        <a:t>HDL</a:t>
                      </a:r>
                      <a:endParaRPr lang="en-US" dirty="0"/>
                    </a:p>
                  </a:txBody>
                  <a:tcPr/>
                </a:tc>
                <a:tc>
                  <a:txBody>
                    <a:bodyPr/>
                    <a:lstStyle/>
                    <a:p>
                      <a:r>
                        <a:rPr lang="en-US" sz="1400" dirty="0" smtClean="0"/>
                        <a:t>Comparable Programming Language</a:t>
                      </a:r>
                      <a:endParaRPr lang="en-US" sz="1400" dirty="0"/>
                    </a:p>
                  </a:txBody>
                  <a:tcPr/>
                </a:tc>
              </a:tr>
              <a:tr h="508635">
                <a:tc>
                  <a:txBody>
                    <a:bodyPr/>
                    <a:lstStyle/>
                    <a:p>
                      <a:r>
                        <a:rPr lang="en-US" dirty="0" smtClean="0"/>
                        <a:t>Netlist</a:t>
                      </a:r>
                      <a:endParaRPr lang="en-US" dirty="0"/>
                    </a:p>
                  </a:txBody>
                  <a:tcPr/>
                </a:tc>
                <a:tc>
                  <a:txBody>
                    <a:bodyPr/>
                    <a:lstStyle/>
                    <a:p>
                      <a:r>
                        <a:rPr lang="en-US" dirty="0" smtClean="0"/>
                        <a:t>Assembly</a:t>
                      </a:r>
                      <a:endParaRPr lang="en-US" dirty="0"/>
                    </a:p>
                  </a:txBody>
                  <a:tcPr/>
                </a:tc>
              </a:tr>
              <a:tr h="508635">
                <a:tc>
                  <a:txBody>
                    <a:bodyPr/>
                    <a:lstStyle/>
                    <a:p>
                      <a:r>
                        <a:rPr lang="en-US" dirty="0" smtClean="0"/>
                        <a:t>Verilog</a:t>
                      </a:r>
                      <a:r>
                        <a:rPr lang="en-US" baseline="0" dirty="0" smtClean="0"/>
                        <a:t> and VHDL</a:t>
                      </a:r>
                      <a:endParaRPr lang="en-US" dirty="0"/>
                    </a:p>
                  </a:txBody>
                  <a:tcPr/>
                </a:tc>
                <a:tc>
                  <a:txBody>
                    <a:bodyPr/>
                    <a:lstStyle/>
                    <a:p>
                      <a:r>
                        <a:rPr lang="en-US" dirty="0" smtClean="0"/>
                        <a:t>C</a:t>
                      </a:r>
                      <a:endParaRPr lang="en-US" dirty="0"/>
                    </a:p>
                  </a:txBody>
                  <a:tcPr/>
                </a:tc>
              </a:tr>
              <a:tr h="508635">
                <a:tc>
                  <a:txBody>
                    <a:bodyPr/>
                    <a:lstStyle/>
                    <a:p>
                      <a:r>
                        <a:rPr lang="en-US" dirty="0" err="1" smtClean="0"/>
                        <a:t>SystemC</a:t>
                      </a:r>
                      <a:endParaRPr lang="en-US" dirty="0"/>
                    </a:p>
                  </a:txBody>
                  <a:tcPr/>
                </a:tc>
                <a:tc>
                  <a:txBody>
                    <a:bodyPr/>
                    <a:lstStyle/>
                    <a:p>
                      <a:r>
                        <a:rPr lang="en-US" dirty="0" smtClean="0"/>
                        <a:t>C++</a:t>
                      </a:r>
                      <a:endParaRPr lang="en-US" dirty="0"/>
                    </a:p>
                  </a:txBody>
                  <a:tcPr/>
                </a:tc>
              </a:tr>
            </a:tbl>
          </a:graphicData>
        </a:graphic>
      </p:graphicFrame>
    </p:spTree>
    <p:extLst>
      <p:ext uri="{BB962C8B-B14F-4D97-AF65-F5344CB8AC3E}">
        <p14:creationId xmlns:p14="http://schemas.microsoft.com/office/powerpoint/2010/main" val="3877453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5477</TotalTime>
  <Words>1382</Words>
  <Application>Microsoft Office PowerPoint</Application>
  <PresentationFormat>On-screen Show (4:3)</PresentationFormat>
  <Paragraphs>490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News Gothic MT</vt:lpstr>
      <vt:lpstr>Wingdings 2</vt:lpstr>
      <vt:lpstr>Breeze</vt:lpstr>
      <vt:lpstr>CST 456 - Embedded Systems Testing</vt:lpstr>
      <vt:lpstr>Outline</vt:lpstr>
      <vt:lpstr>HDL / HVL Overview</vt:lpstr>
      <vt:lpstr>Verilog</vt:lpstr>
      <vt:lpstr>Verilog</vt:lpstr>
      <vt:lpstr>VHDL</vt:lpstr>
      <vt:lpstr>VHDL</vt:lpstr>
      <vt:lpstr>SystemC</vt:lpstr>
      <vt:lpstr>HDL Comparison</vt:lpstr>
      <vt:lpstr>OpenVera</vt:lpstr>
      <vt:lpstr>e</vt:lpstr>
      <vt:lpstr>SystemVerilog</vt:lpstr>
      <vt:lpstr>C / C++</vt:lpstr>
      <vt:lpstr>SystemVerilog</vt:lpstr>
      <vt:lpstr>Data Types</vt:lpstr>
      <vt:lpstr>Data Type Conversion</vt:lpstr>
      <vt:lpstr>2-state Data Types</vt:lpstr>
      <vt:lpstr>4-state Data Types</vt:lpstr>
      <vt:lpstr>Data Types</vt:lpstr>
      <vt:lpstr>Modules</vt:lpstr>
      <vt:lpstr>Module Instantiation</vt:lpstr>
      <vt:lpstr>Always Blocks</vt:lpstr>
      <vt:lpstr>Always Blocks</vt:lpstr>
      <vt:lpstr>Always_ff Block</vt:lpstr>
      <vt:lpstr>Always_comb Block</vt:lpstr>
      <vt:lpstr>C-style Data Structuring</vt:lpstr>
      <vt:lpstr>Typedef and Struct</vt:lpstr>
      <vt:lpstr>Enum</vt:lpstr>
      <vt:lpstr>Verification Environment</vt:lpstr>
      <vt:lpstr>Stimulus</vt:lpstr>
      <vt:lpstr>Checker</vt:lpstr>
      <vt:lpstr>Monitor and Scoreboard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Voltage Amplifier Spice Modeling</dc:title>
  <dc:creator>Cristina Crespo</dc:creator>
  <cp:lastModifiedBy>Steven Bellock</cp:lastModifiedBy>
  <cp:revision>145</cp:revision>
  <dcterms:created xsi:type="dcterms:W3CDTF">2012-09-26T23:22:30Z</dcterms:created>
  <dcterms:modified xsi:type="dcterms:W3CDTF">2015-01-24T03:30:57Z</dcterms:modified>
</cp:coreProperties>
</file>