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3" r:id="rId4"/>
    <p:sldId id="276" r:id="rId5"/>
    <p:sldId id="265" r:id="rId6"/>
    <p:sldId id="258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59" r:id="rId16"/>
    <p:sldId id="266" r:id="rId17"/>
    <p:sldId id="262" r:id="rId18"/>
    <p:sldId id="260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776" autoAdjust="0"/>
  </p:normalViewPr>
  <p:slideViewPr>
    <p:cSldViewPr snapToGrid="0" snapToObjects="1">
      <p:cViewPr varScale="1">
        <p:scale>
          <a:sx n="103" d="100"/>
          <a:sy n="103" d="100"/>
        </p:scale>
        <p:origin x="2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5377-CA36-014A-B4A1-AEB6071E200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7E42-5F65-FC4B-B87A-C0878180D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3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52BB-326E-AB46-9124-6C1CD613679C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32D3-ED58-1945-A69A-4A8757DB2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2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DFC1-FF80-E54F-930C-3EF959B4222D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4587-C0FD-9C4D-96C8-1DF1CB95AE08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AC38-47FF-3643-9007-0DEA5DFBE518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E65B-E886-5A44-9715-CC3779C7B604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C2D-241D-CE45-8751-45A0458705B2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836D-C30F-AC47-9106-9430BC7CD003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E10E-9ED5-8542-A1A2-E0E0C72C82F7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19A-511F-1B4C-97E7-A976FF563CD6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5FB-F077-2C47-9984-0C388E745FE9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3E48-0AD9-184A-B54D-1013683A0532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7835-5CBC-8D49-9AB2-C7C4CCDAB6E0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6614-1BF7-F448-B4B1-DEF2B7FDA639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AD251F-97DE-F146-B0E0-1775E921F9AF}" type="datetime1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CST 456 - Embedded Systems Testing</a:t>
            </a:r>
            <a:endParaRPr lang="en-US" b="1" dirty="0"/>
          </a:p>
        </p:txBody>
      </p:sp>
      <p:pic>
        <p:nvPicPr>
          <p:cNvPr id="4" name="Picture 3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15" y="5089327"/>
            <a:ext cx="3547029" cy="710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2645" y="3588693"/>
            <a:ext cx="19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1800" b="1" dirty="0" smtClean="0"/>
              <a:t>Test the Design and Debug the Environment 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initial designs are complete they can be tested by the verification environment.</a:t>
            </a:r>
          </a:p>
          <a:p>
            <a:r>
              <a:rPr lang="en-US" dirty="0" smtClean="0"/>
              <a:t>Near the beginning of the project there will be bugs in both the design and the verification environment. Such scenarios can be difficult to sort out.</a:t>
            </a:r>
          </a:p>
          <a:p>
            <a:pPr lvl="1"/>
            <a:r>
              <a:rPr lang="en-US" dirty="0" smtClean="0"/>
              <a:t>Bugs can mask bugs.</a:t>
            </a:r>
          </a:p>
          <a:p>
            <a:r>
              <a:rPr lang="en-US" dirty="0" smtClean="0"/>
              <a:t>Failing tests means there’s a discrepancy between the design, the design specification, and the test.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b="1" dirty="0" smtClean="0"/>
              <a:t>Regression Testing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 the design continues to mature verification tests should be run with each design increment, even on blocks or functions that have previously passed.</a:t>
            </a:r>
          </a:p>
          <a:p>
            <a:r>
              <a:rPr lang="en-US" sz="2800" dirty="0" smtClean="0"/>
              <a:t>During regression testing the failure occurrence rate should drop as most of the obvious bugs have been found. The focus becomes more on the hard-to-find bugs.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Hardware Fabrication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 a certain point the design will be released to the fabrication facility to be built into an IC. </a:t>
            </a:r>
          </a:p>
          <a:p>
            <a:r>
              <a:rPr lang="en-US" sz="2800" dirty="0" smtClean="0"/>
              <a:t>While the IC is being fabricated the design can still be tested to hunt out harder-to-find bugs.</a:t>
            </a:r>
          </a:p>
          <a:p>
            <a:r>
              <a:rPr lang="en-US" sz="2800" dirty="0" smtClean="0"/>
              <a:t>Tests used for pre-silicon verification can be converted to run as post-silicon verification tests.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Test Fabricated Hardware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IC arrives it can be tested at speed. Post-silicon verification testing is significantly faster than pre-silicon verification testing.</a:t>
            </a:r>
          </a:p>
          <a:p>
            <a:r>
              <a:rPr lang="en-US" dirty="0" smtClean="0"/>
              <a:t>The IC can now interact with other ICs in the system.</a:t>
            </a:r>
          </a:p>
          <a:p>
            <a:r>
              <a:rPr lang="en-US" dirty="0" smtClean="0"/>
              <a:t>Debugging silicon is much more difficult than debugging in a verification environment, due to lack of visibility of internal nodes.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Escape Analysis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Bugs that were first discovered post-silicon should trigger an escape analysis discussion within the verification team.</a:t>
            </a:r>
          </a:p>
          <a:p>
            <a:pPr lvl="1"/>
            <a:r>
              <a:rPr lang="en-US" dirty="0" smtClean="0"/>
              <a:t>How did the bug get through the verification tests?</a:t>
            </a:r>
          </a:p>
          <a:p>
            <a:pPr lvl="1"/>
            <a:r>
              <a:rPr lang="en-US" dirty="0" smtClean="0"/>
              <a:t>What improvements can be made to prevent such escapes in the future?</a:t>
            </a:r>
          </a:p>
          <a:p>
            <a:pPr lvl="1"/>
            <a:r>
              <a:rPr lang="en-US" dirty="0" smtClean="0"/>
              <a:t>How can the bug be reproduced in the verification environment to confirm that the design change fixes the bug?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Levels of Verification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375" y="1552705"/>
            <a:ext cx="5715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Levels of Verification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Breaking up a design into different levels and standalone blocks helps tackle the state space explosion issue encountered during test.</a:t>
            </a:r>
          </a:p>
          <a:p>
            <a:r>
              <a:rPr lang="en-US" dirty="0" smtClean="0"/>
              <a:t>Where to start testing?</a:t>
            </a:r>
          </a:p>
          <a:p>
            <a:pPr lvl="1"/>
            <a:r>
              <a:rPr lang="en-US" dirty="0" smtClean="0"/>
              <a:t>Choose the lowest level that completely contains the targeted function.</a:t>
            </a:r>
          </a:p>
          <a:p>
            <a:pPr lvl="1"/>
            <a:r>
              <a:rPr lang="en-US" dirty="0" smtClean="0"/>
              <a:t>New or complex components need focus.</a:t>
            </a:r>
          </a:p>
          <a:p>
            <a:pPr lvl="1"/>
            <a:r>
              <a:rPr lang="en-US" dirty="0" smtClean="0"/>
              <a:t>Design errors tend to cluster around certain designers.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Levels of Verification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designer is in charge of his/her block, and should have tested it thoroughly before releasing to the next level and to the test group.</a:t>
            </a:r>
          </a:p>
          <a:p>
            <a:r>
              <a:rPr lang="en-US" dirty="0" smtClean="0"/>
              <a:t>Assertions allow a designer to document assumptions about the inputs to the block.</a:t>
            </a:r>
          </a:p>
          <a:p>
            <a:pPr lvl="1"/>
            <a:r>
              <a:rPr lang="en-US" dirty="0" smtClean="0"/>
              <a:t>If (read = 1’b1 and write = 1’b1) assert$(“Error!”);</a:t>
            </a:r>
          </a:p>
          <a:p>
            <a:r>
              <a:rPr lang="en-US" dirty="0" smtClean="0"/>
              <a:t>Friendly rivalries between designers and testers can be beneficial, but don’t forget about the customer.</a:t>
            </a:r>
          </a:p>
          <a:p>
            <a:r>
              <a:rPr lang="en-US" dirty="0" smtClean="0"/>
              <a:t>When there is a disagreement about the design, go to the spec / architect.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</a:t>
            </a:r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Levels of Verification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When testing specific blocks, it is better to provide “custom” inputs to a block rather than the “natural” inputs from adjacent blocks.</a:t>
            </a:r>
          </a:p>
          <a:p>
            <a:r>
              <a:rPr lang="en-US" sz="3200" dirty="0" smtClean="0"/>
              <a:t>Why? 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Levels of Verification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chip level, system integration issues arise.</a:t>
            </a:r>
          </a:p>
          <a:p>
            <a:r>
              <a:rPr lang="en-US" dirty="0" smtClean="0"/>
              <a:t>If system integration awareness is not present during the design of lower level blocks, the lower level blocks might need to be changed considerably following chip level testing.</a:t>
            </a:r>
          </a:p>
          <a:p>
            <a:r>
              <a:rPr lang="en-US" dirty="0" smtClean="0"/>
              <a:t>The chip level provides the first level that can eventually be tested physically, so verification tests can be adapted and used on actual hardware.</a:t>
            </a:r>
            <a:r>
              <a:rPr lang="en-US" sz="3200" dirty="0"/>
              <a:t> </a:t>
            </a:r>
            <a:r>
              <a:rPr lang="en-US" dirty="0"/>
              <a:t>(Code reuse!)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Cycle</a:t>
            </a:r>
          </a:p>
          <a:p>
            <a:r>
              <a:rPr lang="en-US" dirty="0" smtClean="0"/>
              <a:t>Levels of Verification</a:t>
            </a:r>
          </a:p>
          <a:p>
            <a:r>
              <a:rPr lang="en-US" dirty="0" smtClean="0"/>
              <a:t>Black/White/Grey Box Testing</a:t>
            </a:r>
          </a:p>
          <a:p>
            <a:r>
              <a:rPr lang="en-US" dirty="0" err="1" smtClean="0"/>
              <a:t>SystemVerilog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Levels of Verification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675" y="17526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 the board level, external components are connected to the IC. </a:t>
            </a:r>
          </a:p>
          <a:p>
            <a:r>
              <a:rPr lang="en-US" dirty="0" smtClean="0"/>
              <a:t>These usually include RAM, ROM, and other microcontrollers or FPGAs.</a:t>
            </a:r>
          </a:p>
          <a:p>
            <a:r>
              <a:rPr lang="en-US" dirty="0" smtClean="0"/>
              <a:t>These levels conclude at HW / FW </a:t>
            </a:r>
            <a:r>
              <a:rPr lang="en-US" dirty="0" err="1" smtClean="0"/>
              <a:t>coverification</a:t>
            </a:r>
            <a:r>
              <a:rPr lang="en-US" dirty="0" smtClean="0"/>
              <a:t>, where any inconsistencies between HW and FW compilers are resolved.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Levels of Verification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46" y="1600201"/>
            <a:ext cx="6030497" cy="409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6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err="1" smtClean="0"/>
              <a:t>Multishaded</a:t>
            </a:r>
            <a:r>
              <a:rPr lang="en-US" sz="3200" b="1" dirty="0" smtClean="0"/>
              <a:t> Boxes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675" y="17526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When testing a functional block it is often classified as a black, grey, or white box.</a:t>
            </a:r>
          </a:p>
          <a:p>
            <a:r>
              <a:rPr lang="en-US" sz="3200" dirty="0" smtClean="0"/>
              <a:t>A black box offers the least amount of visibility into a functional block, while a white box offers complete visibility.</a:t>
            </a:r>
          </a:p>
          <a:p>
            <a:r>
              <a:rPr lang="en-US" sz="3200" dirty="0" smtClean="0"/>
              <a:t>A grey box merges the two and is the type of testing most used.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Black Box Testing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675" y="17526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 black box has only inputs and outputs.</a:t>
            </a:r>
          </a:p>
          <a:p>
            <a:r>
              <a:rPr lang="en-US" sz="3200" dirty="0" smtClean="0"/>
              <a:t>When testing a black box the design specification is used to determine behavior. </a:t>
            </a:r>
          </a:p>
          <a:p>
            <a:r>
              <a:rPr lang="en-US" sz="3200" dirty="0" smtClean="0"/>
              <a:t>Advantage: internal changes to the block do not affect the test environment.</a:t>
            </a:r>
          </a:p>
          <a:p>
            <a:r>
              <a:rPr lang="en-US" sz="3200" dirty="0" smtClean="0"/>
              <a:t>Disadvantage: Oftentimes have to mentally reconstruct the inside based on functional behavior.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White Box Testing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675" y="17526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given a white box to test, you have full access to all signals, registers, and wires within the design.</a:t>
            </a:r>
          </a:p>
          <a:p>
            <a:r>
              <a:rPr lang="en-US" dirty="0" smtClean="0"/>
              <a:t>Advantage: can find and locate design errors quickly.</a:t>
            </a:r>
          </a:p>
          <a:p>
            <a:r>
              <a:rPr lang="en-US" dirty="0" smtClean="0"/>
              <a:t>Disadvantage: test environment is tightly coupled to the block it is testing. </a:t>
            </a:r>
          </a:p>
          <a:p>
            <a:r>
              <a:rPr lang="en-US" dirty="0" smtClean="0"/>
              <a:t>Disadvantage: Knowledge of the internal workings of a block might negatively influence the verification engineer in his/her test activities.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Grey Box Testing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675" y="17526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most practical and widely used testing style meets in the middle </a:t>
            </a:r>
            <a:r>
              <a:rPr lang="en-US" sz="2800" smtClean="0"/>
              <a:t>of </a:t>
            </a:r>
            <a:r>
              <a:rPr lang="en-US" sz="2800" smtClean="0"/>
              <a:t>black box </a:t>
            </a:r>
            <a:r>
              <a:rPr lang="en-US" sz="2800" dirty="0" smtClean="0"/>
              <a:t>and white box testing.</a:t>
            </a:r>
          </a:p>
          <a:p>
            <a:r>
              <a:rPr lang="en-US" sz="2800" dirty="0" smtClean="0"/>
              <a:t>The input / output signals are key, but critical signals can be monitored within the block.</a:t>
            </a:r>
          </a:p>
          <a:p>
            <a:r>
              <a:rPr lang="en-US" sz="2800" dirty="0" smtClean="0"/>
              <a:t>Verification engineer also has access to the design engineer to learn about the design and functionality of the block.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Verification Cycle</a:t>
            </a:r>
            <a:endParaRPr lang="en-US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95" y="1444532"/>
            <a:ext cx="4229302" cy="47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Design Specifications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ultimate goal of embedded system design and testing is to create a functional device.</a:t>
            </a:r>
          </a:p>
          <a:p>
            <a:pPr lvl="1"/>
            <a:r>
              <a:rPr lang="en-US" dirty="0" smtClean="0"/>
              <a:t>Validation – Are we designing the right system?</a:t>
            </a:r>
          </a:p>
          <a:p>
            <a:pPr lvl="1"/>
            <a:r>
              <a:rPr lang="en-US" dirty="0" smtClean="0"/>
              <a:t>Verification – Are we designing the system right?</a:t>
            </a:r>
          </a:p>
          <a:p>
            <a:r>
              <a:rPr lang="en-US" dirty="0" smtClean="0"/>
              <a:t>The design specification can take on different forms: an idea in someone’s head, a requirements document, or a model.</a:t>
            </a:r>
          </a:p>
          <a:p>
            <a:r>
              <a:rPr lang="en-US" dirty="0" smtClean="0"/>
              <a:t>Complex HW design and test requires a written specification and requirements document.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Design Specifications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agents in creating and testing an embedded HW design are: architect / requirements engineer, design engineer, and verification engineer.</a:t>
            </a:r>
          </a:p>
          <a:p>
            <a:r>
              <a:rPr lang="en-US" dirty="0" smtClean="0"/>
              <a:t>In small organizations these three agents might be one person. In large organizations they might consist of hundreds of people.</a:t>
            </a:r>
          </a:p>
          <a:p>
            <a:r>
              <a:rPr lang="en-US" dirty="0" smtClean="0"/>
              <a:t>Who contributes input to the creation of the design / requirements document? Ideally everybody! (Doesn’t always happen.)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Design Specifications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requirements, design, and verification engineers will have the most input into the requirements document.</a:t>
            </a:r>
          </a:p>
          <a:p>
            <a:r>
              <a:rPr lang="en-US" dirty="0" smtClean="0"/>
              <a:t>Requirements engineer asks: do these requirements create the system we want?</a:t>
            </a:r>
          </a:p>
          <a:p>
            <a:r>
              <a:rPr lang="en-US" dirty="0" smtClean="0"/>
              <a:t>Design engineer asks: can I design hardware to match these requirements?</a:t>
            </a:r>
          </a:p>
          <a:p>
            <a:r>
              <a:rPr lang="en-US" dirty="0" smtClean="0"/>
              <a:t>Verification engineer asks: can I verify the requirements in the hardware design?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 b="1" dirty="0" smtClean="0"/>
              <a:t>Verification Plan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verification plan is the answer to the questions “What am I verifying?” and “How am I going to verify it?”</a:t>
            </a:r>
          </a:p>
          <a:p>
            <a:r>
              <a:rPr lang="en-US" dirty="0"/>
              <a:t>Who contributes </a:t>
            </a:r>
            <a:r>
              <a:rPr lang="en-US" dirty="0" smtClean="0"/>
              <a:t>input to </a:t>
            </a:r>
            <a:r>
              <a:rPr lang="en-US" dirty="0"/>
              <a:t>the creation of the </a:t>
            </a:r>
            <a:r>
              <a:rPr lang="en-US" dirty="0" smtClean="0"/>
              <a:t>verification plan? </a:t>
            </a:r>
            <a:r>
              <a:rPr lang="en-US" dirty="0"/>
              <a:t>Ideally everybody! (Doesn’t always happen</a:t>
            </a:r>
            <a:r>
              <a:rPr lang="en-US" dirty="0" smtClean="0"/>
              <a:t>.)</a:t>
            </a:r>
          </a:p>
          <a:p>
            <a:r>
              <a:rPr lang="en-US" dirty="0" smtClean="0"/>
              <a:t>It is best to break down the design hierarchically and have the verification plan contain sections for each component at each level of the hierarchy.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 b="1" dirty="0" smtClean="0"/>
              <a:t>Verification Plan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plans may include:</a:t>
            </a:r>
          </a:p>
          <a:p>
            <a:pPr lvl="1"/>
            <a:r>
              <a:rPr lang="en-US" dirty="0" smtClean="0"/>
              <a:t>Specific tests and tests methodologies.</a:t>
            </a:r>
          </a:p>
          <a:p>
            <a:pPr lvl="1"/>
            <a:r>
              <a:rPr lang="en-US" dirty="0" smtClean="0"/>
              <a:t>Tools.</a:t>
            </a:r>
          </a:p>
          <a:p>
            <a:pPr lvl="1"/>
            <a:r>
              <a:rPr lang="en-US" dirty="0" smtClean="0"/>
              <a:t>Completion criteria.</a:t>
            </a:r>
          </a:p>
          <a:p>
            <a:pPr lvl="1"/>
            <a:r>
              <a:rPr lang="en-US" dirty="0" smtClean="0"/>
              <a:t>Required resources (people, hardware, and software) and schedule details.</a:t>
            </a:r>
          </a:p>
          <a:p>
            <a:pPr lvl="1"/>
            <a:r>
              <a:rPr lang="en-US" dirty="0" smtClean="0"/>
              <a:t>Functions or design blocks to be verified.</a:t>
            </a:r>
          </a:p>
          <a:p>
            <a:pPr lvl="1"/>
            <a:r>
              <a:rPr lang="en-US" dirty="0" smtClean="0"/>
              <a:t>Functions or design blocks that won’t be verified.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Develop Environment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While the design engineers are translating the functional requirements into HDL code, the verification engineers should be creating the infrastructure to test the design.</a:t>
            </a:r>
          </a:p>
          <a:p>
            <a:r>
              <a:rPr lang="en-US" dirty="0" smtClean="0"/>
              <a:t>The verification environment is the set of software code and tools that enable the verification engineer to identify flaws in the design.</a:t>
            </a:r>
          </a:p>
          <a:p>
            <a:r>
              <a:rPr lang="en-US" dirty="0" smtClean="0"/>
              <a:t>Different types of environments.</a:t>
            </a:r>
          </a:p>
          <a:p>
            <a:pPr lvl="1"/>
            <a:r>
              <a:rPr lang="en-US" dirty="0" smtClean="0"/>
              <a:t>Deterministic (directed).</a:t>
            </a:r>
          </a:p>
          <a:p>
            <a:pPr lvl="1"/>
            <a:r>
              <a:rPr lang="en-US" dirty="0" smtClean="0"/>
              <a:t>Constrained pseudo-random.</a:t>
            </a:r>
          </a:p>
          <a:p>
            <a:pPr lvl="1"/>
            <a:r>
              <a:rPr lang="en-US" dirty="0" smtClean="0"/>
              <a:t>Formal verification.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2221</TotalTime>
  <Words>1364</Words>
  <Application>Microsoft Office PowerPoint</Application>
  <PresentationFormat>On-screen Show (4:3)</PresentationFormat>
  <Paragraphs>280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News Gothic MT</vt:lpstr>
      <vt:lpstr>Wingdings 2</vt:lpstr>
      <vt:lpstr>Breeze</vt:lpstr>
      <vt:lpstr>CST 456 - Embedded Systems Testing</vt:lpstr>
      <vt:lpstr>Outline</vt:lpstr>
      <vt:lpstr>Verification Cycle</vt:lpstr>
      <vt:lpstr>Design Specifications</vt:lpstr>
      <vt:lpstr>Design Specifications</vt:lpstr>
      <vt:lpstr>Design Specifications</vt:lpstr>
      <vt:lpstr>Verification Plan </vt:lpstr>
      <vt:lpstr>Verification Plan </vt:lpstr>
      <vt:lpstr>Develop Environment </vt:lpstr>
      <vt:lpstr>Test the Design and Debug the Environment </vt:lpstr>
      <vt:lpstr>Regression Testing </vt:lpstr>
      <vt:lpstr>Hardware Fabrication </vt:lpstr>
      <vt:lpstr>Test Fabricated Hardware</vt:lpstr>
      <vt:lpstr>Escape Analysis</vt:lpstr>
      <vt:lpstr>Levels of Verification</vt:lpstr>
      <vt:lpstr>Levels of Verification</vt:lpstr>
      <vt:lpstr>Levels of Verification</vt:lpstr>
      <vt:lpstr>Levels of Verification</vt:lpstr>
      <vt:lpstr>Levels of Verification</vt:lpstr>
      <vt:lpstr>Levels of Verification</vt:lpstr>
      <vt:lpstr>Levels of Verification</vt:lpstr>
      <vt:lpstr>Multishaded Boxes</vt:lpstr>
      <vt:lpstr>Black Box Testing</vt:lpstr>
      <vt:lpstr>White Box Testing</vt:lpstr>
      <vt:lpstr>Grey Box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Amplifier Spice Modeling</dc:title>
  <dc:creator>Cristina Crespo</dc:creator>
  <cp:lastModifiedBy>Steven Bellock</cp:lastModifiedBy>
  <cp:revision>92</cp:revision>
  <dcterms:created xsi:type="dcterms:W3CDTF">2012-09-26T23:22:30Z</dcterms:created>
  <dcterms:modified xsi:type="dcterms:W3CDTF">2015-01-17T03:42:45Z</dcterms:modified>
</cp:coreProperties>
</file>