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0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783" autoAdjust="0"/>
  </p:normalViewPr>
  <p:slideViewPr>
    <p:cSldViewPr snapToGrid="0">
      <p:cViewPr varScale="1">
        <p:scale>
          <a:sx n="94" d="100"/>
          <a:sy n="94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D15AD-058D-4E8B-A00E-654072C5E54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67C7F-0C57-41CC-8A7D-C6B4BFA95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hardware</a:t>
            </a:r>
            <a:r>
              <a:rPr lang="en-US" baseline="0" dirty="0" smtClean="0"/>
              <a:t> itself if there is time to get a case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67C7F-0C57-41CC-8A7D-C6B4BFA95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baseline="0" dirty="0" smtClean="0"/>
              <a:t> Block Diagram</a:t>
            </a:r>
          </a:p>
          <a:p>
            <a:r>
              <a:rPr lang="en-US" baseline="0" dirty="0" smtClean="0"/>
              <a:t> - Terminal Pattern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-(another way of looking at it) </a:t>
            </a:r>
            <a:r>
              <a:rPr lang="en-US" baseline="0" dirty="0" smtClean="0"/>
              <a:t>division of I/O from computers only to people only </a:t>
            </a:r>
            <a:endParaRPr lang="en-US" baseline="0" dirty="0" smtClean="0"/>
          </a:p>
          <a:p>
            <a:r>
              <a:rPr lang="en-US" baseline="0" dirty="0" smtClean="0"/>
              <a:t> - Go over each piece briefly, relate it to hardware pieces</a:t>
            </a:r>
          </a:p>
          <a:p>
            <a:r>
              <a:rPr lang="en-US" baseline="0" dirty="0" smtClean="0"/>
              <a:t>   - input to output feedback loop for user</a:t>
            </a:r>
          </a:p>
          <a:p>
            <a:r>
              <a:rPr lang="en-US" baseline="0" dirty="0" smtClean="0"/>
              <a:t>   - network interface could easily be replaced with any number of hardware devices such as</a:t>
            </a:r>
          </a:p>
          <a:p>
            <a:r>
              <a:rPr lang="en-US" baseline="0" dirty="0" smtClean="0"/>
              <a:t>	- A/D conversions</a:t>
            </a:r>
          </a:p>
          <a:p>
            <a:r>
              <a:rPr lang="en-US" baseline="0" dirty="0" smtClean="0"/>
              <a:t>	- SPI</a:t>
            </a:r>
          </a:p>
          <a:p>
            <a:r>
              <a:rPr lang="en-US" baseline="0" dirty="0" smtClean="0"/>
              <a:t>	- I2C</a:t>
            </a:r>
          </a:p>
          <a:p>
            <a:r>
              <a:rPr lang="en-US" baseline="0" dirty="0" smtClean="0"/>
              <a:t>	- CAN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67C7F-0C57-41CC-8A7D-C6B4BFA95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Currently implemented software diagram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67C7F-0C57-41CC-8A7D-C6B4BFA957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Block Diagram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this second and say this is the planned software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67C7F-0C57-41CC-8A7D-C6B4BFA95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71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r>
              <a:rPr lang="en-US" baseline="0" dirty="0" smtClean="0"/>
              <a:t> Implemented video output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67C7F-0C57-41CC-8A7D-C6B4BFA95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video output module</a:t>
            </a:r>
          </a:p>
          <a:p>
            <a:r>
              <a:rPr lang="en-US" baseline="0" dirty="0" smtClean="0"/>
              <a:t>	SPI device has 2 x 128 bit (16 bytes) shift register</a:t>
            </a:r>
          </a:p>
          <a:p>
            <a:r>
              <a:rPr lang="en-US" baseline="0" dirty="0" smtClean="0"/>
              <a:t>	SPI device can cut output rate by factors of 2 for halving, or quartering the effective resolution</a:t>
            </a:r>
          </a:p>
          <a:p>
            <a:r>
              <a:rPr lang="en-US" baseline="0" dirty="0" smtClean="0"/>
              <a:t>	DMA channel can periodically shift the output buffer into the SPI device for continuous transmission</a:t>
            </a:r>
          </a:p>
          <a:p>
            <a:r>
              <a:rPr lang="en-US" baseline="0" dirty="0" smtClean="0"/>
              <a:t>	Can replicate the video output controls, one for each color (RGB)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67C7F-0C57-41CC-8A7D-C6B4BFA95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2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97715" cy="3329581"/>
          </a:xfrm>
        </p:spPr>
        <p:txBody>
          <a:bodyPr/>
          <a:lstStyle/>
          <a:p>
            <a:pPr algn="ctr"/>
            <a:r>
              <a:rPr lang="en-US" sz="6000" dirty="0" smtClean="0"/>
              <a:t>CST: </a:t>
            </a:r>
            <a:br>
              <a:rPr lang="en-US" sz="6000" dirty="0" smtClean="0"/>
            </a:br>
            <a:r>
              <a:rPr lang="en-US" sz="6000" dirty="0" smtClean="0"/>
              <a:t>Cheap Secure Terminal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Cal </a:t>
            </a:r>
            <a:r>
              <a:rPr lang="en-US" dirty="0" err="1" smtClean="0"/>
              <a:t>Barkman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000" y="452718"/>
            <a:ext cx="8774834" cy="60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0" y="7112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0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8128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4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206500" y="0"/>
            <a:ext cx="8990013" cy="6829426"/>
            <a:chOff x="760" y="0"/>
            <a:chExt cx="5663" cy="430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6" y="0"/>
              <a:ext cx="5637" cy="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" y="1557"/>
              <a:ext cx="1465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" y="1557"/>
              <a:ext cx="1465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850" y="1575"/>
              <a:ext cx="1393" cy="101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850" y="1575"/>
              <a:ext cx="1393" cy="1016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919" y="1538"/>
              <a:ext cx="54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7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PIC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302" y="1538"/>
              <a:ext cx="525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7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32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668" y="1538"/>
              <a:ext cx="558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7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OS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065" y="1538"/>
              <a:ext cx="337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7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/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103" y="1893"/>
              <a:ext cx="1122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7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Control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008" y="2245"/>
              <a:ext cx="1249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7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Software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" y="3214"/>
              <a:ext cx="1465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" y="3214"/>
              <a:ext cx="1465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794" y="3231"/>
              <a:ext cx="1393" cy="101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794" y="3231"/>
              <a:ext cx="1393" cy="1017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1147" y="3373"/>
              <a:ext cx="923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7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Video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1064" y="3725"/>
              <a:ext cx="1023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7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Output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" y="121"/>
              <a:ext cx="1465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" y="121"/>
              <a:ext cx="1465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760" y="153"/>
              <a:ext cx="1780" cy="102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794" y="139"/>
              <a:ext cx="1752" cy="1052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815" y="153"/>
              <a:ext cx="1725" cy="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/>
              <a:r>
                <a:rPr kumimoji="0" lang="en-US" altLang="en-US" sz="3700" b="0" i="0" u="none" strike="noStrike" cap="none" normalizeH="0" baseline="0" dirty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Keyboard </a:t>
              </a:r>
              <a:r>
                <a:rPr lang="en-US" altLang="en-US" sz="3700" dirty="0" smtClean="0">
                  <a:solidFill>
                    <a:srgbClr val="FEFFFF"/>
                  </a:solidFill>
                  <a:latin typeface="Calibri" panose="020F0502020204030204" pitchFamily="34" charset="0"/>
                </a:rPr>
                <a:t>State change </a:t>
              </a:r>
              <a:endParaRPr lang="en-US" altLang="en-US" sz="3700" dirty="0">
                <a:solidFill>
                  <a:srgbClr val="FEFFFF"/>
                </a:solidFill>
                <a:latin typeface="Calibri" panose="020F0502020204030204" pitchFamily="34" charset="0"/>
              </a:endParaRPr>
            </a:p>
            <a:p>
              <a:pPr lvl="0" defTabSz="914400"/>
              <a:r>
                <a:rPr lang="en-US" altLang="en-US" sz="3700" dirty="0">
                  <a:solidFill>
                    <a:srgbClr val="FEFFFF"/>
                  </a:solidFill>
                  <a:latin typeface="Calibri" panose="020F0502020204030204" pitchFamily="34" charset="0"/>
                </a:rPr>
                <a:t>detector</a:t>
              </a: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700" b="0" i="0" u="none" strike="noStrike" cap="none" normalizeH="0" baseline="0" dirty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822" y="4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51" name="Picture 2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21"/>
              <a:ext cx="1465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121"/>
              <a:ext cx="1465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4972" y="139"/>
              <a:ext cx="1393" cy="101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4972" y="139"/>
              <a:ext cx="1393" cy="1016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5152" y="279"/>
              <a:ext cx="127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7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Network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5354" y="632"/>
              <a:ext cx="796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7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Stack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>
              <a:off x="1490" y="1155"/>
              <a:ext cx="1315" cy="928"/>
            </a:xfrm>
            <a:custGeom>
              <a:avLst/>
              <a:gdLst>
                <a:gd name="T0" fmla="*/ 0 w 1315"/>
                <a:gd name="T1" fmla="*/ 0 h 928"/>
                <a:gd name="T2" fmla="*/ 0 w 1315"/>
                <a:gd name="T3" fmla="*/ 928 h 928"/>
                <a:gd name="T4" fmla="*/ 1315 w 1315"/>
                <a:gd name="T5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5" h="928">
                  <a:moveTo>
                    <a:pt x="0" y="0"/>
                  </a:moveTo>
                  <a:lnTo>
                    <a:pt x="0" y="928"/>
                  </a:lnTo>
                  <a:lnTo>
                    <a:pt x="1315" y="928"/>
                  </a:lnTo>
                </a:path>
              </a:pathLst>
            </a:cu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2798" y="2057"/>
              <a:ext cx="52" cy="52"/>
            </a:xfrm>
            <a:custGeom>
              <a:avLst/>
              <a:gdLst>
                <a:gd name="T0" fmla="*/ 0 w 52"/>
                <a:gd name="T1" fmla="*/ 0 h 52"/>
                <a:gd name="T2" fmla="*/ 52 w 52"/>
                <a:gd name="T3" fmla="*/ 26 h 52"/>
                <a:gd name="T4" fmla="*/ 0 w 52"/>
                <a:gd name="T5" fmla="*/ 52 h 52"/>
                <a:gd name="T6" fmla="*/ 0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52" y="26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1133" y="1464"/>
              <a:ext cx="1410" cy="5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1174" y="1489"/>
              <a:ext cx="1291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Sends key </a:t>
              </a:r>
            </a:p>
            <a:p>
              <a:pPr defTabSz="914400"/>
              <a:r>
                <a:rPr lang="en-US" altLang="en-US" sz="2800" dirty="0" smtClean="0">
                  <a:solidFill>
                    <a:srgbClr val="4F88BB"/>
                  </a:solidFill>
                  <a:latin typeface="Calibri" panose="020F0502020204030204" pitchFamily="34" charset="0"/>
                </a:rPr>
                <a:t>Pressed </a:t>
              </a:r>
              <a:r>
                <a:rPr lang="en-US" altLang="en-US" sz="2800" dirty="0">
                  <a:solidFill>
                    <a:srgbClr val="4F88BB"/>
                  </a:solidFill>
                  <a:latin typeface="Calibri" panose="020F0502020204030204" pitchFamily="34" charset="0"/>
                </a:rPr>
                <a:t>signal</a:t>
              </a:r>
              <a:endParaRPr lang="en-US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1136" y="172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38"/>
            <p:cNvSpPr>
              <a:spLocks/>
            </p:cNvSpPr>
            <p:nvPr/>
          </p:nvSpPr>
          <p:spPr bwMode="auto">
            <a:xfrm>
              <a:off x="2232" y="2591"/>
              <a:ext cx="1314" cy="1148"/>
            </a:xfrm>
            <a:custGeom>
              <a:avLst/>
              <a:gdLst>
                <a:gd name="T0" fmla="*/ 1314 w 1314"/>
                <a:gd name="T1" fmla="*/ 0 h 1148"/>
                <a:gd name="T2" fmla="*/ 1314 w 1314"/>
                <a:gd name="T3" fmla="*/ 1148 h 1148"/>
                <a:gd name="T4" fmla="*/ 0 w 1314"/>
                <a:gd name="T5" fmla="*/ 1148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4" h="1148">
                  <a:moveTo>
                    <a:pt x="1314" y="0"/>
                  </a:moveTo>
                  <a:lnTo>
                    <a:pt x="1314" y="1148"/>
                  </a:lnTo>
                  <a:lnTo>
                    <a:pt x="0" y="1148"/>
                  </a:lnTo>
                </a:path>
              </a:pathLst>
            </a:cu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39"/>
            <p:cNvSpPr>
              <a:spLocks/>
            </p:cNvSpPr>
            <p:nvPr/>
          </p:nvSpPr>
          <p:spPr bwMode="auto">
            <a:xfrm>
              <a:off x="2187" y="3714"/>
              <a:ext cx="51" cy="51"/>
            </a:xfrm>
            <a:custGeom>
              <a:avLst/>
              <a:gdLst>
                <a:gd name="T0" fmla="*/ 51 w 51"/>
                <a:gd name="T1" fmla="*/ 51 h 51"/>
                <a:gd name="T2" fmla="*/ 0 w 51"/>
                <a:gd name="T3" fmla="*/ 25 h 51"/>
                <a:gd name="T4" fmla="*/ 51 w 51"/>
                <a:gd name="T5" fmla="*/ 0 h 51"/>
                <a:gd name="T6" fmla="*/ 51 w 51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1">
                  <a:moveTo>
                    <a:pt x="51" y="51"/>
                  </a:moveTo>
                  <a:lnTo>
                    <a:pt x="0" y="25"/>
                  </a:lnTo>
                  <a:lnTo>
                    <a:pt x="51" y="0"/>
                  </a:lnTo>
                  <a:lnTo>
                    <a:pt x="51" y="51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0"/>
            <p:cNvSpPr>
              <a:spLocks noChangeArrowheads="1"/>
            </p:cNvSpPr>
            <p:nvPr/>
          </p:nvSpPr>
          <p:spPr bwMode="auto">
            <a:xfrm>
              <a:off x="2326" y="3441"/>
              <a:ext cx="1229" cy="5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Rectangle 41"/>
            <p:cNvSpPr>
              <a:spLocks noChangeArrowheads="1"/>
            </p:cNvSpPr>
            <p:nvPr/>
          </p:nvSpPr>
          <p:spPr bwMode="auto">
            <a:xfrm>
              <a:off x="2678" y="3434"/>
              <a:ext cx="71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Writes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Lines to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7" name="Rectangle 42"/>
            <p:cNvSpPr>
              <a:spLocks noChangeArrowheads="1"/>
            </p:cNvSpPr>
            <p:nvPr/>
          </p:nvSpPr>
          <p:spPr bwMode="auto">
            <a:xfrm>
              <a:off x="2329" y="369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8" name="Freeform 43"/>
            <p:cNvSpPr>
              <a:spLocks/>
            </p:cNvSpPr>
            <p:nvPr/>
          </p:nvSpPr>
          <p:spPr bwMode="auto">
            <a:xfrm>
              <a:off x="3546" y="647"/>
              <a:ext cx="1381" cy="928"/>
            </a:xfrm>
            <a:custGeom>
              <a:avLst/>
              <a:gdLst>
                <a:gd name="T0" fmla="*/ 0 w 1381"/>
                <a:gd name="T1" fmla="*/ 928 h 928"/>
                <a:gd name="T2" fmla="*/ 0 w 1381"/>
                <a:gd name="T3" fmla="*/ 0 h 928"/>
                <a:gd name="T4" fmla="*/ 1381 w 1381"/>
                <a:gd name="T5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" h="928">
                  <a:moveTo>
                    <a:pt x="0" y="928"/>
                  </a:moveTo>
                  <a:lnTo>
                    <a:pt x="0" y="0"/>
                  </a:lnTo>
                  <a:lnTo>
                    <a:pt x="1381" y="0"/>
                  </a:lnTo>
                </a:path>
              </a:pathLst>
            </a:cu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44"/>
            <p:cNvSpPr>
              <a:spLocks/>
            </p:cNvSpPr>
            <p:nvPr/>
          </p:nvSpPr>
          <p:spPr bwMode="auto">
            <a:xfrm>
              <a:off x="4920" y="621"/>
              <a:ext cx="52" cy="52"/>
            </a:xfrm>
            <a:custGeom>
              <a:avLst/>
              <a:gdLst>
                <a:gd name="T0" fmla="*/ 0 w 52"/>
                <a:gd name="T1" fmla="*/ 0 h 52"/>
                <a:gd name="T2" fmla="*/ 52 w 52"/>
                <a:gd name="T3" fmla="*/ 26 h 52"/>
                <a:gd name="T4" fmla="*/ 0 w 52"/>
                <a:gd name="T5" fmla="*/ 52 h 52"/>
                <a:gd name="T6" fmla="*/ 0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52" y="26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45"/>
            <p:cNvSpPr>
              <a:spLocks noChangeArrowheads="1"/>
            </p:cNvSpPr>
            <p:nvPr/>
          </p:nvSpPr>
          <p:spPr bwMode="auto">
            <a:xfrm>
              <a:off x="3321" y="72"/>
              <a:ext cx="1403" cy="5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3459" y="64"/>
              <a:ext cx="1326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Bidirectional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4" name="Rectangle 47"/>
            <p:cNvSpPr>
              <a:spLocks noChangeArrowheads="1"/>
            </p:cNvSpPr>
            <p:nvPr/>
          </p:nvSpPr>
          <p:spPr bwMode="auto">
            <a:xfrm>
              <a:off x="3324" y="329"/>
              <a:ext cx="155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communication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5" name="Freeform 48"/>
            <p:cNvSpPr>
              <a:spLocks/>
            </p:cNvSpPr>
            <p:nvPr/>
          </p:nvSpPr>
          <p:spPr bwMode="auto">
            <a:xfrm>
              <a:off x="3546" y="647"/>
              <a:ext cx="1426" cy="882"/>
            </a:xfrm>
            <a:custGeom>
              <a:avLst/>
              <a:gdLst>
                <a:gd name="T0" fmla="*/ 1426 w 1426"/>
                <a:gd name="T1" fmla="*/ 0 h 882"/>
                <a:gd name="T2" fmla="*/ 0 w 1426"/>
                <a:gd name="T3" fmla="*/ 0 h 882"/>
                <a:gd name="T4" fmla="*/ 0 w 1426"/>
                <a:gd name="T5" fmla="*/ 88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6" h="882">
                  <a:moveTo>
                    <a:pt x="1426" y="0"/>
                  </a:moveTo>
                  <a:lnTo>
                    <a:pt x="0" y="0"/>
                  </a:lnTo>
                  <a:lnTo>
                    <a:pt x="0" y="882"/>
                  </a:lnTo>
                </a:path>
              </a:pathLst>
            </a:cu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49"/>
            <p:cNvSpPr>
              <a:spLocks/>
            </p:cNvSpPr>
            <p:nvPr/>
          </p:nvSpPr>
          <p:spPr bwMode="auto">
            <a:xfrm>
              <a:off x="3520" y="1523"/>
              <a:ext cx="52" cy="52"/>
            </a:xfrm>
            <a:custGeom>
              <a:avLst/>
              <a:gdLst>
                <a:gd name="T0" fmla="*/ 52 w 52"/>
                <a:gd name="T1" fmla="*/ 0 h 52"/>
                <a:gd name="T2" fmla="*/ 26 w 52"/>
                <a:gd name="T3" fmla="*/ 52 h 52"/>
                <a:gd name="T4" fmla="*/ 0 w 52"/>
                <a:gd name="T5" fmla="*/ 0 h 52"/>
                <a:gd name="T6" fmla="*/ 52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52" y="0"/>
                  </a:moveTo>
                  <a:lnTo>
                    <a:pt x="26" y="52"/>
                  </a:lnTo>
                  <a:lnTo>
                    <a:pt x="0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69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83" y="0"/>
            <a:ext cx="8832259" cy="66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84225" y="247650"/>
            <a:ext cx="7551738" cy="6629400"/>
            <a:chOff x="494" y="156"/>
            <a:chExt cx="4757" cy="4176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156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156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24" y="173"/>
              <a:ext cx="1799" cy="119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24" y="173"/>
              <a:ext cx="1799" cy="1198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70" y="333"/>
              <a:ext cx="169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Horizontal Sync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032" y="619"/>
              <a:ext cx="85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Control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757" y="619"/>
              <a:ext cx="19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: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879" y="908"/>
              <a:ext cx="74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Timer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500" y="908"/>
              <a:ext cx="2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+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673" y="908"/>
              <a:ext cx="42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ISR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1570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1570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524" y="1587"/>
              <a:ext cx="1799" cy="119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524" y="1587"/>
              <a:ext cx="1799" cy="1198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804" y="1747"/>
              <a:ext cx="142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Vertical Sync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032" y="2033"/>
              <a:ext cx="85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Control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757" y="2033"/>
              <a:ext cx="19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: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879" y="2322"/>
              <a:ext cx="74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Timer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1500" y="2322"/>
              <a:ext cx="2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+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1673" y="2322"/>
              <a:ext cx="42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ISR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073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3056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4" name="Picture 2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3056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24" y="3073"/>
              <a:ext cx="1799" cy="119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24" y="3073"/>
              <a:ext cx="1799" cy="1198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964" y="3231"/>
              <a:ext cx="110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Video pin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1045" y="3519"/>
              <a:ext cx="82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control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1744" y="3519"/>
              <a:ext cx="192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: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1039" y="3808"/>
              <a:ext cx="953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Port pin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9" name="Rectangle 59"/>
            <p:cNvSpPr>
              <a:spLocks noChangeArrowheads="1"/>
            </p:cNvSpPr>
            <p:nvPr/>
          </p:nvSpPr>
          <p:spPr bwMode="auto">
            <a:xfrm>
              <a:off x="5071" y="3808"/>
              <a:ext cx="18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7" name="Rectangle 65"/>
            <p:cNvSpPr>
              <a:spLocks noChangeArrowheads="1"/>
            </p:cNvSpPr>
            <p:nvPr/>
          </p:nvSpPr>
          <p:spPr bwMode="auto">
            <a:xfrm>
              <a:off x="5022" y="739"/>
              <a:ext cx="1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dirty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3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84225" y="247650"/>
            <a:ext cx="9583738" cy="6610350"/>
            <a:chOff x="494" y="156"/>
            <a:chExt cx="6037" cy="4164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94" y="156"/>
              <a:ext cx="6037" cy="4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156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156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24" y="173"/>
              <a:ext cx="1799" cy="119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24" y="173"/>
              <a:ext cx="1799" cy="1198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70" y="333"/>
              <a:ext cx="169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Horizontal Sync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032" y="619"/>
              <a:ext cx="85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Control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757" y="619"/>
              <a:ext cx="19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: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879" y="908"/>
              <a:ext cx="74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Timer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500" y="908"/>
              <a:ext cx="2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+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673" y="908"/>
              <a:ext cx="42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ISR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1570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1570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524" y="1587"/>
              <a:ext cx="1799" cy="119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524" y="1587"/>
              <a:ext cx="1799" cy="1198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804" y="1747"/>
              <a:ext cx="142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Vertical Sync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032" y="2033"/>
              <a:ext cx="85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Control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757" y="2033"/>
              <a:ext cx="19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: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879" y="2322"/>
              <a:ext cx="74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Timer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1500" y="2322"/>
              <a:ext cx="2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+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1673" y="2322"/>
              <a:ext cx="42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ISR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073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3056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4" name="Picture 2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" y="3056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24" y="3073"/>
              <a:ext cx="1799" cy="119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24" y="3073"/>
              <a:ext cx="1799" cy="1198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964" y="3231"/>
              <a:ext cx="110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Video pin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1045" y="3519"/>
              <a:ext cx="82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control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1744" y="3519"/>
              <a:ext cx="192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: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1039" y="3808"/>
              <a:ext cx="953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Port pin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081" name="Picture 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" y="3056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2" name="Picture 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" y="3056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3186" y="3073"/>
              <a:ext cx="1799" cy="119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3186" y="3073"/>
              <a:ext cx="1799" cy="1198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3599" y="3519"/>
              <a:ext cx="1103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SPI device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086" name="Picture 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" y="156"/>
              <a:ext cx="1877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7" name="Picture 3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" y="156"/>
              <a:ext cx="1877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" name="Rectangle 40"/>
            <p:cNvSpPr>
              <a:spLocks noChangeArrowheads="1"/>
            </p:cNvSpPr>
            <p:nvPr/>
          </p:nvSpPr>
          <p:spPr bwMode="auto">
            <a:xfrm>
              <a:off x="2539" y="173"/>
              <a:ext cx="1798" cy="119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Rectangle 41"/>
            <p:cNvSpPr>
              <a:spLocks noChangeArrowheads="1"/>
            </p:cNvSpPr>
            <p:nvPr/>
          </p:nvSpPr>
          <p:spPr bwMode="auto">
            <a:xfrm>
              <a:off x="2539" y="173"/>
              <a:ext cx="1798" cy="1198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" name="Rectangle 42"/>
            <p:cNvSpPr>
              <a:spLocks noChangeArrowheads="1"/>
            </p:cNvSpPr>
            <p:nvPr/>
          </p:nvSpPr>
          <p:spPr bwMode="auto">
            <a:xfrm>
              <a:off x="2832" y="619"/>
              <a:ext cx="134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Video buffer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1" name="Line 43"/>
            <p:cNvSpPr>
              <a:spLocks noChangeShapeType="1"/>
            </p:cNvSpPr>
            <p:nvPr/>
          </p:nvSpPr>
          <p:spPr bwMode="auto">
            <a:xfrm flipH="1">
              <a:off x="2372" y="3672"/>
              <a:ext cx="814" cy="0"/>
            </a:xfrm>
            <a:prstGeom prst="line">
              <a:avLst/>
            </a:pr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Freeform 44"/>
            <p:cNvSpPr>
              <a:spLocks/>
            </p:cNvSpPr>
            <p:nvPr/>
          </p:nvSpPr>
          <p:spPr bwMode="auto">
            <a:xfrm>
              <a:off x="2323" y="3644"/>
              <a:ext cx="56" cy="56"/>
            </a:xfrm>
            <a:custGeom>
              <a:avLst/>
              <a:gdLst>
                <a:gd name="T0" fmla="*/ 56 w 56"/>
                <a:gd name="T1" fmla="*/ 56 h 56"/>
                <a:gd name="T2" fmla="*/ 0 w 56"/>
                <a:gd name="T3" fmla="*/ 28 h 56"/>
                <a:gd name="T4" fmla="*/ 56 w 56"/>
                <a:gd name="T5" fmla="*/ 0 h 56"/>
                <a:gd name="T6" fmla="*/ 56 w 56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56"/>
                  </a:moveTo>
                  <a:lnTo>
                    <a:pt x="0" y="28"/>
                  </a:lnTo>
                  <a:lnTo>
                    <a:pt x="56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Rectangle 45"/>
            <p:cNvSpPr>
              <a:spLocks noChangeArrowheads="1"/>
            </p:cNvSpPr>
            <p:nvPr/>
          </p:nvSpPr>
          <p:spPr bwMode="auto">
            <a:xfrm>
              <a:off x="2404" y="3241"/>
              <a:ext cx="701" cy="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Rectangle 46"/>
            <p:cNvSpPr>
              <a:spLocks noChangeArrowheads="1"/>
            </p:cNvSpPr>
            <p:nvPr/>
          </p:nvSpPr>
          <p:spPr bwMode="auto">
            <a:xfrm>
              <a:off x="2473" y="3231"/>
              <a:ext cx="74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Feeds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7" name="Rectangle 47"/>
            <p:cNvSpPr>
              <a:spLocks noChangeArrowheads="1"/>
            </p:cNvSpPr>
            <p:nvPr/>
          </p:nvSpPr>
          <p:spPr bwMode="auto">
            <a:xfrm>
              <a:off x="2529" y="3519"/>
              <a:ext cx="63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Data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8" name="Rectangle 48"/>
            <p:cNvSpPr>
              <a:spLocks noChangeArrowheads="1"/>
            </p:cNvSpPr>
            <p:nvPr/>
          </p:nvSpPr>
          <p:spPr bwMode="auto">
            <a:xfrm>
              <a:off x="2407" y="3808"/>
              <a:ext cx="827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Serially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097" name="Picture 4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" y="1570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8" name="Picture 5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" y="1570"/>
              <a:ext cx="1876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9" name="Rectangle 51"/>
            <p:cNvSpPr>
              <a:spLocks noChangeArrowheads="1"/>
            </p:cNvSpPr>
            <p:nvPr/>
          </p:nvSpPr>
          <p:spPr bwMode="auto">
            <a:xfrm>
              <a:off x="4697" y="1587"/>
              <a:ext cx="1798" cy="119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Rectangle 52"/>
            <p:cNvSpPr>
              <a:spLocks noChangeArrowheads="1"/>
            </p:cNvSpPr>
            <p:nvPr/>
          </p:nvSpPr>
          <p:spPr bwMode="auto">
            <a:xfrm>
              <a:off x="4697" y="1587"/>
              <a:ext cx="1798" cy="1198"/>
            </a:xfrm>
            <a:prstGeom prst="rect">
              <a:avLst/>
            </a:prstGeom>
            <a:noFill/>
            <a:ln w="952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Rectangle 53"/>
            <p:cNvSpPr>
              <a:spLocks noChangeArrowheads="1"/>
            </p:cNvSpPr>
            <p:nvPr/>
          </p:nvSpPr>
          <p:spPr bwMode="auto">
            <a:xfrm>
              <a:off x="4942" y="2033"/>
              <a:ext cx="143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DMA channel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2" name="Freeform 54"/>
            <p:cNvSpPr>
              <a:spLocks/>
            </p:cNvSpPr>
            <p:nvPr/>
          </p:nvSpPr>
          <p:spPr bwMode="auto">
            <a:xfrm>
              <a:off x="5034" y="2785"/>
              <a:ext cx="562" cy="887"/>
            </a:xfrm>
            <a:custGeom>
              <a:avLst/>
              <a:gdLst>
                <a:gd name="T0" fmla="*/ 562 w 562"/>
                <a:gd name="T1" fmla="*/ 0 h 887"/>
                <a:gd name="T2" fmla="*/ 562 w 562"/>
                <a:gd name="T3" fmla="*/ 887 h 887"/>
                <a:gd name="T4" fmla="*/ 0 w 562"/>
                <a:gd name="T5" fmla="*/ 887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2" h="887">
                  <a:moveTo>
                    <a:pt x="562" y="0"/>
                  </a:moveTo>
                  <a:lnTo>
                    <a:pt x="562" y="887"/>
                  </a:lnTo>
                  <a:lnTo>
                    <a:pt x="0" y="887"/>
                  </a:lnTo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55"/>
            <p:cNvSpPr>
              <a:spLocks/>
            </p:cNvSpPr>
            <p:nvPr/>
          </p:nvSpPr>
          <p:spPr bwMode="auto">
            <a:xfrm>
              <a:off x="4985" y="3644"/>
              <a:ext cx="56" cy="56"/>
            </a:xfrm>
            <a:custGeom>
              <a:avLst/>
              <a:gdLst>
                <a:gd name="T0" fmla="*/ 56 w 56"/>
                <a:gd name="T1" fmla="*/ 56 h 56"/>
                <a:gd name="T2" fmla="*/ 0 w 56"/>
                <a:gd name="T3" fmla="*/ 28 h 56"/>
                <a:gd name="T4" fmla="*/ 56 w 56"/>
                <a:gd name="T5" fmla="*/ 0 h 56"/>
                <a:gd name="T6" fmla="*/ 56 w 56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56"/>
                  </a:moveTo>
                  <a:lnTo>
                    <a:pt x="0" y="28"/>
                  </a:lnTo>
                  <a:lnTo>
                    <a:pt x="56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Rectangle 56"/>
            <p:cNvSpPr>
              <a:spLocks noChangeArrowheads="1"/>
            </p:cNvSpPr>
            <p:nvPr/>
          </p:nvSpPr>
          <p:spPr bwMode="auto">
            <a:xfrm>
              <a:off x="5068" y="3241"/>
              <a:ext cx="1277" cy="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Rectangle 57"/>
            <p:cNvSpPr>
              <a:spLocks noChangeArrowheads="1"/>
            </p:cNvSpPr>
            <p:nvPr/>
          </p:nvSpPr>
          <p:spPr bwMode="auto">
            <a:xfrm>
              <a:off x="5398" y="3231"/>
              <a:ext cx="80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Fill SPI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8" name="Rectangle 58"/>
            <p:cNvSpPr>
              <a:spLocks noChangeArrowheads="1"/>
            </p:cNvSpPr>
            <p:nvPr/>
          </p:nvSpPr>
          <p:spPr bwMode="auto">
            <a:xfrm>
              <a:off x="5261" y="3519"/>
              <a:ext cx="101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TX buffer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9" name="Rectangle 59"/>
            <p:cNvSpPr>
              <a:spLocks noChangeArrowheads="1"/>
            </p:cNvSpPr>
            <p:nvPr/>
          </p:nvSpPr>
          <p:spPr bwMode="auto">
            <a:xfrm>
              <a:off x="5071" y="3808"/>
              <a:ext cx="18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0" name="Rectangle 60"/>
            <p:cNvSpPr>
              <a:spLocks noChangeArrowheads="1"/>
            </p:cNvSpPr>
            <p:nvPr/>
          </p:nvSpPr>
          <p:spPr bwMode="auto">
            <a:xfrm>
              <a:off x="5125" y="3808"/>
              <a:ext cx="134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when empty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1" name="Freeform 61"/>
            <p:cNvSpPr>
              <a:spLocks/>
            </p:cNvSpPr>
            <p:nvPr/>
          </p:nvSpPr>
          <p:spPr bwMode="auto">
            <a:xfrm>
              <a:off x="4387" y="772"/>
              <a:ext cx="1209" cy="815"/>
            </a:xfrm>
            <a:custGeom>
              <a:avLst/>
              <a:gdLst>
                <a:gd name="T0" fmla="*/ 1209 w 1209"/>
                <a:gd name="T1" fmla="*/ 815 h 815"/>
                <a:gd name="T2" fmla="*/ 1209 w 1209"/>
                <a:gd name="T3" fmla="*/ 0 h 815"/>
                <a:gd name="T4" fmla="*/ 0 w 1209"/>
                <a:gd name="T5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9" h="815">
                  <a:moveTo>
                    <a:pt x="1209" y="815"/>
                  </a:moveTo>
                  <a:lnTo>
                    <a:pt x="1209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62"/>
            <p:cNvSpPr>
              <a:spLocks/>
            </p:cNvSpPr>
            <p:nvPr/>
          </p:nvSpPr>
          <p:spPr bwMode="auto">
            <a:xfrm>
              <a:off x="4337" y="744"/>
              <a:ext cx="56" cy="56"/>
            </a:xfrm>
            <a:custGeom>
              <a:avLst/>
              <a:gdLst>
                <a:gd name="T0" fmla="*/ 56 w 56"/>
                <a:gd name="T1" fmla="*/ 56 h 56"/>
                <a:gd name="T2" fmla="*/ 0 w 56"/>
                <a:gd name="T3" fmla="*/ 28 h 56"/>
                <a:gd name="T4" fmla="*/ 56 w 56"/>
                <a:gd name="T5" fmla="*/ 0 h 56"/>
                <a:gd name="T6" fmla="*/ 56 w 56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56" y="56"/>
                  </a:moveTo>
                  <a:lnTo>
                    <a:pt x="0" y="28"/>
                  </a:lnTo>
                  <a:lnTo>
                    <a:pt x="56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Rectangle 63"/>
            <p:cNvSpPr>
              <a:spLocks noChangeArrowheads="1"/>
            </p:cNvSpPr>
            <p:nvPr/>
          </p:nvSpPr>
          <p:spPr bwMode="auto">
            <a:xfrm>
              <a:off x="4998" y="461"/>
              <a:ext cx="1124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Rectangle 64"/>
            <p:cNvSpPr>
              <a:spLocks noChangeArrowheads="1"/>
            </p:cNvSpPr>
            <p:nvPr/>
          </p:nvSpPr>
          <p:spPr bwMode="auto">
            <a:xfrm>
              <a:off x="5001" y="451"/>
              <a:ext cx="124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Periodically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7" name="Rectangle 65"/>
            <p:cNvSpPr>
              <a:spLocks noChangeArrowheads="1"/>
            </p:cNvSpPr>
            <p:nvPr/>
          </p:nvSpPr>
          <p:spPr bwMode="auto">
            <a:xfrm>
              <a:off x="5022" y="739"/>
              <a:ext cx="1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8" name="Rectangle 66"/>
            <p:cNvSpPr>
              <a:spLocks noChangeArrowheads="1"/>
            </p:cNvSpPr>
            <p:nvPr/>
          </p:nvSpPr>
          <p:spPr bwMode="auto">
            <a:xfrm>
              <a:off x="5076" y="739"/>
              <a:ext cx="115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0" b="0" i="0" u="none" strike="noStrike" cap="none" normalizeH="0" baseline="0" smtClean="0">
                  <a:ln>
                    <a:noFill/>
                  </a:ln>
                  <a:solidFill>
                    <a:srgbClr val="4F88BB"/>
                  </a:solidFill>
                  <a:effectLst/>
                  <a:latin typeface="Calibri" panose="020F0502020204030204" pitchFamily="34" charset="0"/>
                </a:rPr>
                <a:t>reads data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6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1660</TotalTime>
  <Words>200</Words>
  <Application>Microsoft Office PowerPoint</Application>
  <PresentationFormat>Widescreen</PresentationFormat>
  <Paragraphs>96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CST:  Cheap Secure Terminal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CST:  Cheap Secure Terminal</dc:title>
  <dc:creator>nahallacman b</dc:creator>
  <cp:lastModifiedBy>nahallacman b</cp:lastModifiedBy>
  <cp:revision>12</cp:revision>
  <dcterms:created xsi:type="dcterms:W3CDTF">2014-12-12T03:18:59Z</dcterms:created>
  <dcterms:modified xsi:type="dcterms:W3CDTF">2014-12-13T06:59:03Z</dcterms:modified>
</cp:coreProperties>
</file>