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5335D0C3-2E6F-4F2B-9425-C254A40D78CE}" type="datetimeFigureOut">
              <a:rPr lang="en-US" smtClean="0"/>
              <a:t>5/24/2024</a:t>
            </a:fld>
            <a:endParaRPr lang="en-US"/>
          </a:p>
        </p:txBody>
      </p:sp>
      <p:sp>
        <p:nvSpPr>
          <p:cNvPr id="16" name="Slide Number Placeholder 15"/>
          <p:cNvSpPr>
            <a:spLocks noGrp="1"/>
          </p:cNvSpPr>
          <p:nvPr>
            <p:ph type="sldNum" sz="quarter" idx="11"/>
          </p:nvPr>
        </p:nvSpPr>
        <p:spPr/>
        <p:txBody>
          <a:bodyPr/>
          <a:lstStyle/>
          <a:p>
            <a:fld id="{C8366F39-592E-48F3-B2D9-6C339DD9ECB1}"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35D0C3-2E6F-4F2B-9425-C254A40D78CE}"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66F39-592E-48F3-B2D9-6C339DD9EC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35D0C3-2E6F-4F2B-9425-C254A40D78CE}"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66F39-592E-48F3-B2D9-6C339DD9EC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5335D0C3-2E6F-4F2B-9425-C254A40D78CE}" type="datetimeFigureOut">
              <a:rPr lang="en-US" smtClean="0"/>
              <a:t>5/24/2024</a:t>
            </a:fld>
            <a:endParaRPr lang="en-US"/>
          </a:p>
        </p:txBody>
      </p:sp>
      <p:sp>
        <p:nvSpPr>
          <p:cNvPr id="15" name="Slide Number Placeholder 14"/>
          <p:cNvSpPr>
            <a:spLocks noGrp="1"/>
          </p:cNvSpPr>
          <p:nvPr>
            <p:ph type="sldNum" sz="quarter" idx="15"/>
          </p:nvPr>
        </p:nvSpPr>
        <p:spPr/>
        <p:txBody>
          <a:bodyPr/>
          <a:lstStyle>
            <a:lvl1pPr algn="ctr">
              <a:defRPr/>
            </a:lvl1pPr>
          </a:lstStyle>
          <a:p>
            <a:fld id="{C8366F39-592E-48F3-B2D9-6C339DD9ECB1}"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35D0C3-2E6F-4F2B-9425-C254A40D78CE}"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366F39-592E-48F3-B2D9-6C339DD9ECB1}"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335D0C3-2E6F-4F2B-9425-C254A40D78CE}"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366F39-592E-48F3-B2D9-6C339DD9ECB1}"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8366F39-592E-48F3-B2D9-6C339DD9ECB1}"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5335D0C3-2E6F-4F2B-9425-C254A40D78CE}" type="datetimeFigureOut">
              <a:rPr lang="en-US" smtClean="0"/>
              <a:t>5/24/2024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35D0C3-2E6F-4F2B-9425-C254A40D78CE}"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366F39-592E-48F3-B2D9-6C339DD9ECB1}"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5D0C3-2E6F-4F2B-9425-C254A40D78CE}"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366F39-592E-48F3-B2D9-6C339DD9EC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5335D0C3-2E6F-4F2B-9425-C254A40D78CE}" type="datetimeFigureOut">
              <a:rPr lang="en-US" smtClean="0"/>
              <a:t>5/24/2024</a:t>
            </a:fld>
            <a:endParaRPr lang="en-US"/>
          </a:p>
        </p:txBody>
      </p:sp>
      <p:sp>
        <p:nvSpPr>
          <p:cNvPr id="9" name="Slide Number Placeholder 8"/>
          <p:cNvSpPr>
            <a:spLocks noGrp="1"/>
          </p:cNvSpPr>
          <p:nvPr>
            <p:ph type="sldNum" sz="quarter" idx="15"/>
          </p:nvPr>
        </p:nvSpPr>
        <p:spPr/>
        <p:txBody>
          <a:bodyPr/>
          <a:lstStyle/>
          <a:p>
            <a:fld id="{C8366F39-592E-48F3-B2D9-6C339DD9ECB1}"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5335D0C3-2E6F-4F2B-9425-C254A40D78CE}" type="datetimeFigureOut">
              <a:rPr lang="en-US" smtClean="0"/>
              <a:t>5/24/2024</a:t>
            </a:fld>
            <a:endParaRPr lang="en-US"/>
          </a:p>
        </p:txBody>
      </p:sp>
      <p:sp>
        <p:nvSpPr>
          <p:cNvPr id="9" name="Slide Number Placeholder 8"/>
          <p:cNvSpPr>
            <a:spLocks noGrp="1"/>
          </p:cNvSpPr>
          <p:nvPr>
            <p:ph type="sldNum" sz="quarter" idx="11"/>
          </p:nvPr>
        </p:nvSpPr>
        <p:spPr/>
        <p:txBody>
          <a:bodyPr/>
          <a:lstStyle/>
          <a:p>
            <a:fld id="{C8366F39-592E-48F3-B2D9-6C339DD9ECB1}"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5335D0C3-2E6F-4F2B-9425-C254A40D78CE}" type="datetimeFigureOut">
              <a:rPr lang="en-US" smtClean="0"/>
              <a:t>5/24/2024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C8366F39-592E-48F3-B2D9-6C339DD9ECB1}"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0" y="2209800"/>
            <a:ext cx="6477000" cy="1569660"/>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9600" b="1" dirty="0" smtClean="0">
                <a:ln w="0"/>
                <a:solidFill>
                  <a:schemeClr val="accent6">
                    <a:lumMod val="50000"/>
                  </a:schemeClr>
                </a:solidFill>
                <a:effectLst>
                  <a:reflection blurRad="12700" stA="50000" endPos="50000" dist="5000" dir="5400000" sy="-100000" rotWithShape="0"/>
                </a:effectLst>
                <a:latin typeface="Bahnschrift SemiBold Condensed" pitchFamily="34" charset="0"/>
              </a:rPr>
              <a:t>Welcome</a:t>
            </a:r>
            <a:endParaRPr lang="en-US" sz="9600" b="1" cap="all" dirty="0">
              <a:ln w="0"/>
              <a:solidFill>
                <a:schemeClr val="accent6">
                  <a:lumMod val="50000"/>
                </a:schemeClr>
              </a:solidFill>
              <a:effectLst>
                <a:reflection blurRad="12700" stA="50000" endPos="50000" dist="5000" dir="5400000" sy="-100000" rotWithShape="0"/>
              </a:effectLst>
              <a:latin typeface="Bahnschrift SemiBold Condensed" pitchFamily="34" charset="0"/>
            </a:endParaRPr>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8601" y="-304800"/>
            <a:ext cx="2261045" cy="1264920"/>
          </a:xfrm>
          <a:prstGeom prst="rect">
            <a:avLst/>
          </a:prstGeom>
        </p:spPr>
      </p:pic>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95400" y="-304800"/>
            <a:ext cx="2261045" cy="1264920"/>
          </a:xfrm>
          <a:prstGeom prst="rect">
            <a:avLst/>
          </a:prstGeom>
        </p:spPr>
      </p:pic>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819401" y="-304800"/>
            <a:ext cx="2261045" cy="1264920"/>
          </a:xfrm>
          <a:prstGeom prst="rect">
            <a:avLst/>
          </a:prstGeom>
        </p:spPr>
      </p:pic>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343402" y="-304800"/>
            <a:ext cx="2261045" cy="1264920"/>
          </a:xfrm>
          <a:prstGeom prst="rect">
            <a:avLst/>
          </a:prstGeom>
        </p:spPr>
      </p:pic>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67403" y="-304800"/>
            <a:ext cx="2261045" cy="1264920"/>
          </a:xfrm>
          <a:prstGeom prst="rect">
            <a:avLst/>
          </a:prstGeom>
        </p:spPr>
      </p:pic>
      <p:pic>
        <p:nvPicPr>
          <p:cNvPr id="10" name="Picture 9"/>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997925" y="-304800"/>
            <a:ext cx="2261045" cy="1264920"/>
          </a:xfrm>
          <a:prstGeom prst="rect">
            <a:avLst/>
          </a:prstGeom>
        </p:spPr>
      </p:pic>
      <p:pic>
        <p:nvPicPr>
          <p:cNvPr id="11" name="Picture 10"/>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5400000">
            <a:off x="-796095" y="869952"/>
            <a:ext cx="2261045" cy="1264920"/>
          </a:xfrm>
          <a:prstGeom prst="rect">
            <a:avLst/>
          </a:prstGeom>
        </p:spPr>
      </p:pic>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5400000">
            <a:off x="-698953" y="2362169"/>
            <a:ext cx="2261045" cy="1264920"/>
          </a:xfrm>
          <a:prstGeom prst="rect">
            <a:avLst/>
          </a:prstGeom>
        </p:spPr>
      </p:pic>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5400000">
            <a:off x="-601811" y="3854386"/>
            <a:ext cx="2261045" cy="1264920"/>
          </a:xfrm>
          <a:prstGeom prst="rect">
            <a:avLst/>
          </a:prstGeom>
        </p:spPr>
      </p:pic>
      <p:pic>
        <p:nvPicPr>
          <p:cNvPr id="14" name="Picture 1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5400000">
            <a:off x="-504669" y="5346603"/>
            <a:ext cx="2261045" cy="1264920"/>
          </a:xfrm>
          <a:prstGeom prst="rect">
            <a:avLst/>
          </a:prstGeom>
        </p:spPr>
      </p:pic>
      <p:pic>
        <p:nvPicPr>
          <p:cNvPr id="15" name="Picture 1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65751" y="5744880"/>
            <a:ext cx="2319646" cy="1297704"/>
          </a:xfrm>
          <a:prstGeom prst="rect">
            <a:avLst/>
          </a:prstGeom>
        </p:spPr>
      </p:pic>
      <p:pic>
        <p:nvPicPr>
          <p:cNvPr id="16" name="Picture 15"/>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23756" y="5811882"/>
            <a:ext cx="2319646" cy="1297704"/>
          </a:xfrm>
          <a:prstGeom prst="rect">
            <a:avLst/>
          </a:prstGeom>
        </p:spPr>
      </p:pic>
      <p:pic>
        <p:nvPicPr>
          <p:cNvPr id="17" name="Picture 16"/>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581761" y="5878884"/>
            <a:ext cx="2319646" cy="1297704"/>
          </a:xfrm>
          <a:prstGeom prst="rect">
            <a:avLst/>
          </a:prstGeom>
        </p:spPr>
      </p:pic>
      <p:pic>
        <p:nvPicPr>
          <p:cNvPr id="18" name="Picture 17"/>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39766" y="5945886"/>
            <a:ext cx="2319646" cy="1297704"/>
          </a:xfrm>
          <a:prstGeom prst="rect">
            <a:avLst/>
          </a:prstGeom>
        </p:spPr>
      </p:pic>
      <p:pic>
        <p:nvPicPr>
          <p:cNvPr id="19" name="Picture 18"/>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697771" y="6012888"/>
            <a:ext cx="2319646" cy="1297704"/>
          </a:xfrm>
          <a:prstGeom prst="rect">
            <a:avLst/>
          </a:prstGeom>
        </p:spPr>
      </p:pic>
      <p:pic>
        <p:nvPicPr>
          <p:cNvPr id="20" name="Picture 19"/>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718629" y="5492537"/>
            <a:ext cx="2319646" cy="1297704"/>
          </a:xfrm>
          <a:prstGeom prst="rect">
            <a:avLst/>
          </a:prstGeom>
        </p:spPr>
      </p:pic>
      <p:pic>
        <p:nvPicPr>
          <p:cNvPr id="21" name="Picture 20"/>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718629" y="4070209"/>
            <a:ext cx="2319646" cy="1297704"/>
          </a:xfrm>
          <a:prstGeom prst="rect">
            <a:avLst/>
          </a:prstGeom>
        </p:spPr>
      </p:pic>
      <p:pic>
        <p:nvPicPr>
          <p:cNvPr id="22" name="Picture 2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718629" y="2647881"/>
            <a:ext cx="2319646" cy="1297704"/>
          </a:xfrm>
          <a:prstGeom prst="rect">
            <a:avLst/>
          </a:prstGeom>
        </p:spPr>
      </p:pic>
      <p:pic>
        <p:nvPicPr>
          <p:cNvPr id="23" name="Picture 22"/>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718629" y="882860"/>
            <a:ext cx="2319646" cy="1297704"/>
          </a:xfrm>
          <a:prstGeom prst="rect">
            <a:avLst/>
          </a:prstGeom>
        </p:spPr>
      </p:pic>
    </p:spTree>
    <p:extLst>
      <p:ext uri="{BB962C8B-B14F-4D97-AF65-F5344CB8AC3E}">
        <p14:creationId xmlns:p14="http://schemas.microsoft.com/office/powerpoint/2010/main" val="196337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4"/>
                                        </p:tgtEl>
                                      </p:cBhvr>
                                    </p:animEffect>
                                    <p:anim calcmode="lin" valueType="num">
                                      <p:cBhvr>
                                        <p:cTn id="7" dur="2000"/>
                                        <p:tgtEl>
                                          <p:spTgt spid="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4"/>
                                        </p:tgtEl>
                                        <p:attrNameLst>
                                          <p:attrName>ppt_h</p:attrName>
                                        </p:attrNameLst>
                                      </p:cBhvr>
                                      <p:tavLst>
                                        <p:tav tm="0">
                                          <p:val>
                                            <p:strVal val="ppt_h"/>
                                          </p:val>
                                        </p:tav>
                                        <p:tav tm="100000">
                                          <p:val>
                                            <p:strVal val="ppt_h"/>
                                          </p:val>
                                        </p:tav>
                                      </p:tavLst>
                                    </p:anim>
                                    <p:set>
                                      <p:cBhvr>
                                        <p:cTn id="9"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unched Tape 3"/>
          <p:cNvSpPr/>
          <p:nvPr/>
        </p:nvSpPr>
        <p:spPr>
          <a:xfrm>
            <a:off x="1371600" y="2195945"/>
            <a:ext cx="6248400" cy="1981200"/>
          </a:xfrm>
          <a:prstGeom prst="flowChartPunchedTap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b="1" dirty="0" smtClean="0">
                <a:latin typeface="Bahnschrift SemiBold" pitchFamily="34" charset="0"/>
              </a:rPr>
              <a:t>Thank You</a:t>
            </a:r>
            <a:endParaRPr lang="en-US" sz="4400" b="1" dirty="0">
              <a:latin typeface="Bahnschrift SemiBold" pitchFamily="34" charset="0"/>
            </a:endParaRPr>
          </a:p>
        </p:txBody>
      </p:sp>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8600" y="5870491"/>
            <a:ext cx="2057400" cy="1150993"/>
          </a:xfrm>
          <a:prstGeom prst="rect">
            <a:avLst/>
          </a:prstGeom>
        </p:spPr>
      </p:pic>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71600" y="5905127"/>
            <a:ext cx="2057400" cy="1150993"/>
          </a:xfrm>
          <a:prstGeom prst="rect">
            <a:avLst/>
          </a:prstGeom>
        </p:spPr>
      </p:pic>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971800" y="5939763"/>
            <a:ext cx="2057400" cy="1150993"/>
          </a:xfrm>
          <a:prstGeom prst="rect">
            <a:avLst/>
          </a:prstGeom>
        </p:spPr>
      </p:pic>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572000" y="5974399"/>
            <a:ext cx="2057400" cy="1150993"/>
          </a:xfrm>
          <a:prstGeom prst="rect">
            <a:avLst/>
          </a:prstGeom>
        </p:spPr>
      </p:pic>
      <p:pic>
        <p:nvPicPr>
          <p:cNvPr id="10" name="Picture 9"/>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72200" y="6009035"/>
            <a:ext cx="2057400" cy="1150993"/>
          </a:xfrm>
          <a:prstGeom prst="rect">
            <a:avLst/>
          </a:prstGeom>
        </p:spPr>
      </p:pic>
      <p:pic>
        <p:nvPicPr>
          <p:cNvPr id="11" name="Picture 10"/>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315200" y="5870490"/>
            <a:ext cx="2057400" cy="1150993"/>
          </a:xfrm>
          <a:prstGeom prst="rect">
            <a:avLst/>
          </a:prstGeom>
        </p:spPr>
      </p:pic>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76364" y="5294993"/>
            <a:ext cx="2057400" cy="1150993"/>
          </a:xfrm>
          <a:prstGeom prst="rect">
            <a:avLst/>
          </a:prstGeom>
        </p:spPr>
      </p:pic>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76362" y="2282005"/>
            <a:ext cx="2057400" cy="1150993"/>
          </a:xfrm>
          <a:prstGeom prst="rect">
            <a:avLst/>
          </a:prstGeom>
        </p:spPr>
      </p:pic>
      <p:pic>
        <p:nvPicPr>
          <p:cNvPr id="14" name="Picture 1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82819" y="3882204"/>
            <a:ext cx="2057400" cy="1150993"/>
          </a:xfrm>
          <a:prstGeom prst="rect">
            <a:avLst/>
          </a:prstGeom>
        </p:spPr>
      </p:pic>
      <p:pic>
        <p:nvPicPr>
          <p:cNvPr id="15" name="Picture 1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25006" y="1253305"/>
            <a:ext cx="2057400" cy="1150993"/>
          </a:xfrm>
          <a:prstGeom prst="rect">
            <a:avLst/>
          </a:prstGeom>
        </p:spPr>
      </p:pic>
      <p:pic>
        <p:nvPicPr>
          <p:cNvPr id="16" name="Picture 15"/>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34861" y="224605"/>
            <a:ext cx="2057400" cy="1150993"/>
          </a:xfrm>
          <a:prstGeom prst="rect">
            <a:avLst/>
          </a:prstGeom>
        </p:spPr>
      </p:pic>
    </p:spTree>
    <p:extLst>
      <p:ext uri="{BB962C8B-B14F-4D97-AF65-F5344CB8AC3E}">
        <p14:creationId xmlns:p14="http://schemas.microsoft.com/office/powerpoint/2010/main" val="2648734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52400" y="5596384"/>
            <a:ext cx="2667000" cy="1492028"/>
          </a:xfrm>
          <a:prstGeom prst="rect">
            <a:avLst/>
          </a:prstGeom>
        </p:spPr>
      </p:pic>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676400" y="5596384"/>
            <a:ext cx="2667000" cy="1492028"/>
          </a:xfrm>
          <a:prstGeom prst="rect">
            <a:avLst/>
          </a:prstGeom>
        </p:spPr>
      </p:pic>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505200" y="5596384"/>
            <a:ext cx="2667000" cy="1492028"/>
          </a:xfrm>
          <a:prstGeom prst="rect">
            <a:avLst/>
          </a:prstGeom>
        </p:spPr>
      </p:pic>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334000" y="5596384"/>
            <a:ext cx="2667000" cy="1492028"/>
          </a:xfrm>
          <a:prstGeom prst="rect">
            <a:avLst/>
          </a:prstGeom>
        </p:spPr>
      </p:pic>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62800" y="5791200"/>
            <a:ext cx="2318766" cy="1297212"/>
          </a:xfrm>
          <a:prstGeom prst="rect">
            <a:avLst/>
          </a:prstGeom>
        </p:spPr>
      </p:pic>
      <p:pic>
        <p:nvPicPr>
          <p:cNvPr id="10" name="Picture 9"/>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976700" y="4573999"/>
            <a:ext cx="2958282" cy="1654983"/>
          </a:xfrm>
          <a:prstGeom prst="rect">
            <a:avLst/>
          </a:prstGeom>
        </p:spPr>
      </p:pic>
      <p:pic>
        <p:nvPicPr>
          <p:cNvPr id="11" name="Picture 10"/>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986877" y="2404249"/>
            <a:ext cx="2958282" cy="1654983"/>
          </a:xfrm>
          <a:prstGeom prst="rect">
            <a:avLst/>
          </a:prstGeom>
        </p:spPr>
      </p:pic>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901459" y="572870"/>
            <a:ext cx="2524316" cy="1412205"/>
          </a:xfrm>
          <a:prstGeom prst="rect">
            <a:avLst/>
          </a:prstGeom>
        </p:spPr>
      </p:pic>
      <p:sp>
        <p:nvSpPr>
          <p:cNvPr id="13" name="TextBox 12"/>
          <p:cNvSpPr txBox="1"/>
          <p:nvPr/>
        </p:nvSpPr>
        <p:spPr>
          <a:xfrm>
            <a:off x="1676400" y="1600200"/>
            <a:ext cx="6324600" cy="830997"/>
          </a:xfrm>
          <a:prstGeom prst="rect">
            <a:avLst/>
          </a:prstGeom>
          <a:noFill/>
        </p:spPr>
        <p:txBody>
          <a:bodyPr wrap="square" rtlCol="0">
            <a:spAutoFit/>
          </a:bodyPr>
          <a:lstStyle/>
          <a:p>
            <a:pPr algn="ctr"/>
            <a:r>
              <a:rPr lang="en-US" sz="4800" b="1" dirty="0" err="1" smtClean="0">
                <a:latin typeface="Bahnschrift Light Condensed" pitchFamily="34" charset="0"/>
              </a:rPr>
              <a:t>Blockchain</a:t>
            </a:r>
            <a:r>
              <a:rPr lang="en-US" sz="4800" b="1" dirty="0" smtClean="0">
                <a:latin typeface="Bahnschrift Light Condensed" pitchFamily="34" charset="0"/>
              </a:rPr>
              <a:t> Technology</a:t>
            </a:r>
            <a:endParaRPr lang="en-US" sz="4800" b="1" dirty="0">
              <a:latin typeface="Bahnschrift Light Condensed" pitchFamily="34"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541131"/>
            <a:ext cx="2552700" cy="154305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514600" y="4419600"/>
            <a:ext cx="4800600" cy="369332"/>
          </a:xfrm>
          <a:prstGeom prst="rect">
            <a:avLst/>
          </a:prstGeom>
          <a:noFill/>
        </p:spPr>
        <p:txBody>
          <a:bodyPr wrap="square" rtlCol="0">
            <a:spAutoFit/>
          </a:bodyPr>
          <a:lstStyle/>
          <a:p>
            <a:r>
              <a:rPr lang="en-US" dirty="0" smtClean="0"/>
              <a:t>Building Blocks for a Better World!!!!!!!</a:t>
            </a:r>
            <a:endParaRPr lang="en-US" dirty="0"/>
          </a:p>
        </p:txBody>
      </p:sp>
    </p:spTree>
    <p:extLst>
      <p:ext uri="{BB962C8B-B14F-4D97-AF65-F5344CB8AC3E}">
        <p14:creationId xmlns:p14="http://schemas.microsoft.com/office/powerpoint/2010/main" val="47240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1000"/>
                                        <p:tgtEl>
                                          <p:spTgt spid="1026"/>
                                        </p:tgtEl>
                                      </p:cBhvr>
                                    </p:animEffect>
                                    <p:anim calcmode="lin" valueType="num">
                                      <p:cBhvr>
                                        <p:cTn id="14" dur="1000" fill="hold"/>
                                        <p:tgtEl>
                                          <p:spTgt spid="1026"/>
                                        </p:tgtEl>
                                        <p:attrNameLst>
                                          <p:attrName>ppt_x</p:attrName>
                                        </p:attrNameLst>
                                      </p:cBhvr>
                                      <p:tavLst>
                                        <p:tav tm="0">
                                          <p:val>
                                            <p:strVal val="#ppt_x"/>
                                          </p:val>
                                        </p:tav>
                                        <p:tav tm="100000">
                                          <p:val>
                                            <p:strVal val="#ppt_x"/>
                                          </p:val>
                                        </p:tav>
                                      </p:tavLst>
                                    </p:anim>
                                    <p:anim calcmode="lin" valueType="num">
                                      <p:cBhvr>
                                        <p:cTn id="15"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err="1"/>
              <a:t>Blockchain</a:t>
            </a:r>
            <a:r>
              <a:rPr lang="en-US" dirty="0"/>
              <a:t> is a decentralized digital ledger technology that enables secure and transparent record-keeping of transactions across a network of computers.</a:t>
            </a:r>
          </a:p>
          <a:p>
            <a:r>
              <a:rPr lang="en-US" dirty="0"/>
              <a:t>Here's how it works:</a:t>
            </a:r>
          </a:p>
          <a:p>
            <a:r>
              <a:rPr lang="en-US" b="1" dirty="0"/>
              <a:t>Decentralization</a:t>
            </a:r>
            <a:r>
              <a:rPr lang="en-US" dirty="0"/>
              <a:t>: Unlike traditional centralized systems where a single authority controls the data, </a:t>
            </a:r>
            <a:r>
              <a:rPr lang="en-US" dirty="0" err="1"/>
              <a:t>blockchain</a:t>
            </a:r>
            <a:r>
              <a:rPr lang="en-US" dirty="0"/>
              <a:t> operates on a decentralized network of computers (nodes). Each node has a copy of the entire </a:t>
            </a:r>
            <a:r>
              <a:rPr lang="en-US" dirty="0" err="1"/>
              <a:t>blockchain</a:t>
            </a:r>
            <a:r>
              <a:rPr lang="en-US" dirty="0"/>
              <a:t> database.</a:t>
            </a:r>
          </a:p>
          <a:p>
            <a:r>
              <a:rPr lang="en-US" b="1" dirty="0"/>
              <a:t>Blocks</a:t>
            </a:r>
            <a:r>
              <a:rPr lang="en-US" dirty="0"/>
              <a:t>: Transactions are grouped together into blocks. Each block contains a timestamp, a cryptographic hash of the previous block, and the transaction data.</a:t>
            </a:r>
          </a:p>
          <a:p>
            <a:pPr marL="0" indent="0">
              <a:buNone/>
            </a:pPr>
            <a:r>
              <a:rPr lang="en-US" dirty="0"/>
              <a:t/>
            </a:r>
            <a:br>
              <a:rPr lang="en-US" dirty="0"/>
            </a:br>
            <a:endParaRPr lang="en-US" dirty="0"/>
          </a:p>
        </p:txBody>
      </p:sp>
      <p:sp>
        <p:nvSpPr>
          <p:cNvPr id="3" name="Title 2"/>
          <p:cNvSpPr>
            <a:spLocks noGrp="1"/>
          </p:cNvSpPr>
          <p:nvPr>
            <p:ph type="title"/>
          </p:nvPr>
        </p:nvSpPr>
        <p:spPr/>
        <p:txBody>
          <a:bodyPr/>
          <a:lstStyle/>
          <a:p>
            <a:r>
              <a:rPr lang="en-US" dirty="0" smtClean="0"/>
              <a:t>            What is </a:t>
            </a:r>
            <a:r>
              <a:rPr lang="en-US" dirty="0" err="1" smtClean="0"/>
              <a:t>Blockchain</a:t>
            </a:r>
            <a:r>
              <a:rPr lang="en-US" dirty="0" smtClean="0"/>
              <a:t> ?</a:t>
            </a:r>
            <a:endParaRPr lang="en-US" dirty="0"/>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8600" y="5791200"/>
            <a:ext cx="2288287" cy="1280160"/>
          </a:xfrm>
          <a:prstGeom prst="rect">
            <a:avLst/>
          </a:prstGeom>
        </p:spPr>
      </p:pic>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95400" y="5791200"/>
            <a:ext cx="2288287" cy="1280160"/>
          </a:xfrm>
          <a:prstGeom prst="rect">
            <a:avLst/>
          </a:prstGeom>
        </p:spPr>
      </p:pic>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819400" y="5791200"/>
            <a:ext cx="2288287" cy="1280160"/>
          </a:xfrm>
          <a:prstGeom prst="rect">
            <a:avLst/>
          </a:prstGeom>
        </p:spPr>
      </p:pic>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343400" y="5791200"/>
            <a:ext cx="2288287" cy="1280160"/>
          </a:xfrm>
          <a:prstGeom prst="rect">
            <a:avLst/>
          </a:prstGeom>
        </p:spPr>
      </p:pic>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67400" y="5791200"/>
            <a:ext cx="2288287" cy="1280160"/>
          </a:xfrm>
          <a:prstGeom prst="rect">
            <a:avLst/>
          </a:prstGeom>
        </p:spPr>
      </p:pic>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239000" y="5791200"/>
            <a:ext cx="2015872" cy="1127760"/>
          </a:xfrm>
          <a:prstGeom prst="rect">
            <a:avLst/>
          </a:prstGeom>
        </p:spPr>
      </p:pic>
      <p:pic>
        <p:nvPicPr>
          <p:cNvPr id="10" name="Picture 9"/>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374178">
            <a:off x="-1036166" y="5091854"/>
            <a:ext cx="2288287" cy="1280160"/>
          </a:xfrm>
          <a:prstGeom prst="rect">
            <a:avLst/>
          </a:prstGeom>
        </p:spPr>
      </p:pic>
      <p:pic>
        <p:nvPicPr>
          <p:cNvPr id="11" name="Picture 10"/>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981012" y="3583012"/>
            <a:ext cx="2288287" cy="1280160"/>
          </a:xfrm>
          <a:prstGeom prst="rect">
            <a:avLst/>
          </a:prstGeom>
        </p:spPr>
      </p:pic>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925858" y="2074170"/>
            <a:ext cx="2288287" cy="1280160"/>
          </a:xfrm>
          <a:prstGeom prst="rect">
            <a:avLst/>
          </a:prstGeom>
        </p:spPr>
      </p:pic>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70704" y="565328"/>
            <a:ext cx="2288287" cy="1280160"/>
          </a:xfrm>
          <a:prstGeom prst="rect">
            <a:avLst/>
          </a:prstGeom>
        </p:spPr>
      </p:pic>
    </p:spTree>
    <p:extLst>
      <p:ext uri="{BB962C8B-B14F-4D97-AF65-F5344CB8AC3E}">
        <p14:creationId xmlns:p14="http://schemas.microsoft.com/office/powerpoint/2010/main" val="163831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fade">
                                      <p:cBhvr>
                                        <p:cTn id="20" dur="1000"/>
                                        <p:tgtEl>
                                          <p:spTgt spid="2">
                                            <p:txEl>
                                              <p:pRg st="1" end="1"/>
                                            </p:txEl>
                                          </p:spTgt>
                                        </p:tgtEl>
                                      </p:cBhvr>
                                    </p:animEffect>
                                    <p:anim calcmode="lin" valueType="num">
                                      <p:cBhvr>
                                        <p:cTn id="21"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1000"/>
                                        <p:tgtEl>
                                          <p:spTgt spid="2">
                                            <p:txEl>
                                              <p:pRg st="2" end="2"/>
                                            </p:txEl>
                                          </p:spTgt>
                                        </p:tgtEl>
                                      </p:cBhvr>
                                    </p:animEffect>
                                    <p:anim calcmode="lin" valueType="num">
                                      <p:cBhvr>
                                        <p:cTn id="2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
                                            <p:txEl>
                                              <p:pRg st="3" end="3"/>
                                            </p:txEl>
                                          </p:spTgt>
                                        </p:tgtEl>
                                        <p:attrNameLst>
                                          <p:attrName>style.visibility</p:attrName>
                                        </p:attrNameLst>
                                      </p:cBhvr>
                                      <p:to>
                                        <p:strVal val="visible"/>
                                      </p:to>
                                    </p:set>
                                    <p:animEffect transition="in" filter="fade">
                                      <p:cBhvr>
                                        <p:cTn id="34" dur="1000"/>
                                        <p:tgtEl>
                                          <p:spTgt spid="2">
                                            <p:txEl>
                                              <p:pRg st="3" end="3"/>
                                            </p:txEl>
                                          </p:spTgt>
                                        </p:tgtEl>
                                      </p:cBhvr>
                                    </p:animEffect>
                                    <p:anim calcmode="lin" valueType="num">
                                      <p:cBhvr>
                                        <p:cTn id="3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
                                            <p:txEl>
                                              <p:pRg st="4" end="4"/>
                                            </p:txEl>
                                          </p:spTgt>
                                        </p:tgtEl>
                                        <p:attrNameLst>
                                          <p:attrName>style.visibility</p:attrName>
                                        </p:attrNameLst>
                                      </p:cBhvr>
                                      <p:to>
                                        <p:strVal val="visible"/>
                                      </p:to>
                                    </p:set>
                                    <p:animEffect transition="in" filter="fade">
                                      <p:cBhvr>
                                        <p:cTn id="41" dur="1000"/>
                                        <p:tgtEl>
                                          <p:spTgt spid="2">
                                            <p:txEl>
                                              <p:pRg st="4" end="4"/>
                                            </p:txEl>
                                          </p:spTgt>
                                        </p:tgtEl>
                                      </p:cBhvr>
                                    </p:animEffect>
                                    <p:anim calcmode="lin" valueType="num">
                                      <p:cBhvr>
                                        <p:cTn id="4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8600" y="5867400"/>
            <a:ext cx="2101596" cy="1175718"/>
          </a:xfrm>
          <a:prstGeom prst="rect">
            <a:avLst/>
          </a:prstGeom>
        </p:spPr>
      </p:pic>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95400" y="5867400"/>
            <a:ext cx="2101596" cy="1175718"/>
          </a:xfrm>
          <a:prstGeom prst="rect">
            <a:avLst/>
          </a:prstGeom>
        </p:spPr>
      </p:pic>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819400" y="5867400"/>
            <a:ext cx="2101596" cy="1175718"/>
          </a:xfrm>
          <a:prstGeom prst="rect">
            <a:avLst/>
          </a:prstGeom>
        </p:spPr>
      </p:pic>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343400" y="5867400"/>
            <a:ext cx="2101596" cy="1175718"/>
          </a:xfrm>
          <a:prstGeom prst="rect">
            <a:avLst/>
          </a:prstGeom>
        </p:spPr>
      </p:pic>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867400" y="5867400"/>
            <a:ext cx="2101596" cy="1175718"/>
          </a:xfrm>
          <a:prstGeom prst="rect">
            <a:avLst/>
          </a:prstGeom>
        </p:spPr>
      </p:pic>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391400" y="5867400"/>
            <a:ext cx="2101596" cy="1175718"/>
          </a:xfrm>
          <a:prstGeom prst="rect">
            <a:avLst/>
          </a:prstGeom>
        </p:spPr>
      </p:pic>
      <p:pic>
        <p:nvPicPr>
          <p:cNvPr id="10" name="Picture 9"/>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13827" y="5111139"/>
            <a:ext cx="2101596" cy="1175718"/>
          </a:xfrm>
          <a:prstGeom prst="rect">
            <a:avLst/>
          </a:prstGeom>
        </p:spPr>
      </p:pic>
      <p:pic>
        <p:nvPicPr>
          <p:cNvPr id="11" name="Picture 10"/>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11195" y="3587139"/>
            <a:ext cx="2101596" cy="1175718"/>
          </a:xfrm>
          <a:prstGeom prst="rect">
            <a:avLst/>
          </a:prstGeom>
        </p:spPr>
      </p:pic>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08563" y="2063139"/>
            <a:ext cx="2101596" cy="1175718"/>
          </a:xfrm>
          <a:prstGeom prst="rect">
            <a:avLst/>
          </a:prstGeom>
        </p:spPr>
      </p:pic>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16459" y="469866"/>
            <a:ext cx="2101596" cy="1175718"/>
          </a:xfrm>
          <a:prstGeom prst="rect">
            <a:avLst/>
          </a:prstGeom>
        </p:spPr>
      </p:pic>
      <p:sp>
        <p:nvSpPr>
          <p:cNvPr id="14" name="Rectangular Callout 13"/>
          <p:cNvSpPr/>
          <p:nvPr/>
        </p:nvSpPr>
        <p:spPr>
          <a:xfrm>
            <a:off x="1143000" y="1371600"/>
            <a:ext cx="1676400" cy="914400"/>
          </a:xfrm>
          <a:prstGeom prst="wedgeRectCallout">
            <a:avLst>
              <a:gd name="adj1" fmla="val -20833"/>
              <a:gd name="adj2" fmla="val 8522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ular Callout 14"/>
          <p:cNvSpPr/>
          <p:nvPr/>
        </p:nvSpPr>
        <p:spPr>
          <a:xfrm>
            <a:off x="3396996" y="1413164"/>
            <a:ext cx="1676400" cy="914400"/>
          </a:xfrm>
          <a:prstGeom prst="wedgeRectCallout">
            <a:avLst>
              <a:gd name="adj1" fmla="val -20833"/>
              <a:gd name="adj2" fmla="val 8522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ular Callout 15"/>
          <p:cNvSpPr/>
          <p:nvPr/>
        </p:nvSpPr>
        <p:spPr>
          <a:xfrm>
            <a:off x="5650992" y="1454728"/>
            <a:ext cx="1676400" cy="914400"/>
          </a:xfrm>
          <a:prstGeom prst="wedgeRectCallout">
            <a:avLst>
              <a:gd name="adj1" fmla="val -20833"/>
              <a:gd name="adj2" fmla="val 85227"/>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p:cNvSpPr/>
          <p:nvPr/>
        </p:nvSpPr>
        <p:spPr>
          <a:xfrm>
            <a:off x="1143000" y="3352800"/>
            <a:ext cx="1905000" cy="1143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705600" y="3352800"/>
            <a:ext cx="1905000" cy="1143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Base</a:t>
            </a:r>
            <a:endParaRPr lang="en-US" dirty="0"/>
          </a:p>
        </p:txBody>
      </p:sp>
      <p:sp>
        <p:nvSpPr>
          <p:cNvPr id="19" name="Rectangle 18"/>
          <p:cNvSpPr/>
          <p:nvPr/>
        </p:nvSpPr>
        <p:spPr>
          <a:xfrm>
            <a:off x="3870198" y="3383973"/>
            <a:ext cx="1905000" cy="1143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Block Chain </a:t>
            </a:r>
            <a:endParaRPr lang="en-US" dirty="0"/>
          </a:p>
        </p:txBody>
      </p:sp>
      <p:sp>
        <p:nvSpPr>
          <p:cNvPr id="20" name="Right Arrow 19"/>
          <p:cNvSpPr/>
          <p:nvPr/>
        </p:nvSpPr>
        <p:spPr>
          <a:xfrm>
            <a:off x="3124200" y="3701796"/>
            <a:ext cx="609600" cy="33680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ight Arrow 20"/>
          <p:cNvSpPr/>
          <p:nvPr/>
        </p:nvSpPr>
        <p:spPr>
          <a:xfrm>
            <a:off x="5943600" y="3755898"/>
            <a:ext cx="609600" cy="33680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718" y="1585835"/>
            <a:ext cx="1195388" cy="485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1291" y="1631883"/>
            <a:ext cx="119062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692887"/>
            <a:ext cx="1266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1137" y="3505200"/>
            <a:ext cx="122872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0" name="Straight Arrow Connector 29"/>
          <p:cNvCxnSpPr>
            <a:stCxn id="17" idx="2"/>
          </p:cNvCxnSpPr>
          <p:nvPr/>
        </p:nvCxnSpPr>
        <p:spPr>
          <a:xfrm>
            <a:off x="2095500" y="4495800"/>
            <a:ext cx="2476500" cy="1371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48" name="Straight Arrow Connector 2047"/>
          <p:cNvCxnSpPr>
            <a:stCxn id="18" idx="2"/>
          </p:cNvCxnSpPr>
          <p:nvPr/>
        </p:nvCxnSpPr>
        <p:spPr>
          <a:xfrm flipH="1">
            <a:off x="4572000" y="4495800"/>
            <a:ext cx="3086100" cy="1371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55" name="Straight Arrow Connector 2054"/>
          <p:cNvCxnSpPr/>
          <p:nvPr/>
        </p:nvCxnSpPr>
        <p:spPr>
          <a:xfrm>
            <a:off x="4572000" y="4495800"/>
            <a:ext cx="0" cy="1371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3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1"/>
                                        </p:tgtEl>
                                        <p:attrNameLst>
                                          <p:attrName>style.visibility</p:attrName>
                                        </p:attrNameLst>
                                      </p:cBhvr>
                                      <p:to>
                                        <p:strVal val="visible"/>
                                      </p:to>
                                    </p:set>
                                    <p:animEffect transition="in" filter="fade">
                                      <p:cBhvr>
                                        <p:cTn id="22" dur="500"/>
                                        <p:tgtEl>
                                          <p:spTgt spid="20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500"/>
                                        <p:tgtEl>
                                          <p:spTgt spid="20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8600" y="5943600"/>
            <a:ext cx="2101596" cy="1175719"/>
          </a:xfrm>
          <a:prstGeom prst="rect">
            <a:avLst/>
          </a:prstGeom>
        </p:spPr>
      </p:pic>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71600" y="5943600"/>
            <a:ext cx="2101596" cy="1175719"/>
          </a:xfrm>
          <a:prstGeom prst="rect">
            <a:avLst/>
          </a:prstGeom>
        </p:spPr>
      </p:pic>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971800" y="5943600"/>
            <a:ext cx="2101596" cy="1175719"/>
          </a:xfrm>
          <a:prstGeom prst="rect">
            <a:avLst/>
          </a:prstGeom>
        </p:spPr>
      </p:pic>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572000" y="5943600"/>
            <a:ext cx="2101596" cy="1175719"/>
          </a:xfrm>
          <a:prstGeom prst="rect">
            <a:avLst/>
          </a:prstGeom>
        </p:spPr>
      </p:pic>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72200" y="5943600"/>
            <a:ext cx="2101596" cy="1175719"/>
          </a:xfrm>
          <a:prstGeom prst="rect">
            <a:avLst/>
          </a:prstGeom>
        </p:spPr>
      </p:pic>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543800" y="5977277"/>
            <a:ext cx="1829181" cy="1023319"/>
          </a:xfrm>
          <a:prstGeom prst="rect">
            <a:avLst/>
          </a:prstGeom>
        </p:spPr>
      </p:pic>
      <p:pic>
        <p:nvPicPr>
          <p:cNvPr id="10" name="Picture 9"/>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13562" y="5097030"/>
            <a:ext cx="1969629" cy="1101891"/>
          </a:xfrm>
          <a:prstGeom prst="rect">
            <a:avLst/>
          </a:prstGeom>
        </p:spPr>
      </p:pic>
      <p:pic>
        <p:nvPicPr>
          <p:cNvPr id="11" name="Picture 10"/>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88674" y="3786669"/>
            <a:ext cx="1969629" cy="1101891"/>
          </a:xfrm>
          <a:prstGeom prst="rect">
            <a:avLst/>
          </a:prstGeom>
        </p:spPr>
      </p:pic>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63786" y="2476308"/>
            <a:ext cx="1969629" cy="1101891"/>
          </a:xfrm>
          <a:prstGeom prst="rect">
            <a:avLst/>
          </a:prstGeom>
        </p:spPr>
      </p:pic>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938898" y="1165947"/>
            <a:ext cx="1969629" cy="1101891"/>
          </a:xfrm>
          <a:prstGeom prst="rect">
            <a:avLst/>
          </a:prstGeom>
        </p:spPr>
      </p:pic>
      <p:pic>
        <p:nvPicPr>
          <p:cNvPr id="14" name="Picture 1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938898" y="281471"/>
            <a:ext cx="1969631" cy="1101892"/>
          </a:xfrm>
          <a:prstGeom prst="rect">
            <a:avLst/>
          </a:prstGeom>
        </p:spPr>
      </p:pic>
      <p:sp>
        <p:nvSpPr>
          <p:cNvPr id="15" name="Flowchart: Decision 14"/>
          <p:cNvSpPr/>
          <p:nvPr/>
        </p:nvSpPr>
        <p:spPr>
          <a:xfrm>
            <a:off x="2514600" y="533400"/>
            <a:ext cx="4419600" cy="984815"/>
          </a:xfrm>
          <a:prstGeom prst="flowChartDecisio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About </a:t>
            </a:r>
            <a:r>
              <a:rPr lang="en-US" dirty="0" err="1" smtClean="0"/>
              <a:t>Blockchain</a:t>
            </a:r>
            <a:endParaRPr lang="en-US" dirty="0"/>
          </a:p>
        </p:txBody>
      </p:sp>
      <p:sp>
        <p:nvSpPr>
          <p:cNvPr id="16" name="TextBox 15"/>
          <p:cNvSpPr txBox="1"/>
          <p:nvPr/>
        </p:nvSpPr>
        <p:spPr>
          <a:xfrm>
            <a:off x="1409700" y="1905000"/>
            <a:ext cx="6864096" cy="3123932"/>
          </a:xfrm>
          <a:prstGeom prst="rect">
            <a:avLst/>
          </a:prstGeom>
          <a:noFill/>
        </p:spPr>
        <p:txBody>
          <a:bodyPr wrap="square" rtlCol="0">
            <a:spAutoFit/>
          </a:bodyPr>
          <a:lstStyle/>
          <a:p>
            <a:r>
              <a:rPr lang="en-US" dirty="0"/>
              <a:t/>
            </a:r>
            <a:br>
              <a:rPr lang="en-US" dirty="0"/>
            </a:br>
            <a:r>
              <a:rPr lang="en-US" sz="1200" dirty="0" err="1"/>
              <a:t>Blockchain</a:t>
            </a:r>
            <a:r>
              <a:rPr lang="en-US" sz="1200" dirty="0"/>
              <a:t> is a distributed ledger technology that enables secure, transparent, and decentralized record-keeping of transactions. Here are some key points about </a:t>
            </a:r>
            <a:r>
              <a:rPr lang="en-US" sz="1200" dirty="0" err="1"/>
              <a:t>blockchain</a:t>
            </a:r>
            <a:r>
              <a:rPr lang="en-US" sz="1200" dirty="0"/>
              <a:t>:</a:t>
            </a:r>
          </a:p>
          <a:p>
            <a:r>
              <a:rPr lang="en-US" sz="1200" b="1" dirty="0"/>
              <a:t>Decentralization</a:t>
            </a:r>
            <a:r>
              <a:rPr lang="en-US" sz="1200" dirty="0"/>
              <a:t>: </a:t>
            </a:r>
            <a:r>
              <a:rPr lang="en-US" sz="1200" dirty="0" err="1"/>
              <a:t>Blockchain</a:t>
            </a:r>
            <a:r>
              <a:rPr lang="en-US" sz="1200" dirty="0"/>
              <a:t> operates on a decentralized network of computers (nodes). Each node stores a copy of the entire </a:t>
            </a:r>
            <a:r>
              <a:rPr lang="en-US" sz="1200" dirty="0" err="1"/>
              <a:t>blockchain</a:t>
            </a:r>
            <a:r>
              <a:rPr lang="en-US" sz="1200" dirty="0"/>
              <a:t> database, eliminating the need for a central authority.</a:t>
            </a:r>
          </a:p>
          <a:p>
            <a:r>
              <a:rPr lang="en-US" sz="1200" b="1" dirty="0"/>
              <a:t>Blocks</a:t>
            </a:r>
            <a:r>
              <a:rPr lang="en-US" sz="1200" dirty="0"/>
              <a:t>: Transactions are grouped together into blocks. Each block contains a timestamp, a reference to the previous block (via a cryptographic hash), and the transaction data.</a:t>
            </a:r>
          </a:p>
          <a:p>
            <a:r>
              <a:rPr lang="en-US" sz="1200" b="1" dirty="0"/>
              <a:t>Cryptographic Hashing</a:t>
            </a:r>
            <a:r>
              <a:rPr lang="en-US" sz="1200" dirty="0"/>
              <a:t>: The cryptographic hash of each block includes the data in the block and the hash of the previous block. This creates a chain of blocks, where any alteration to a block would require changing subsequent blocks, making the </a:t>
            </a:r>
            <a:r>
              <a:rPr lang="en-US" sz="1200" dirty="0" err="1"/>
              <a:t>blockchain</a:t>
            </a:r>
            <a:r>
              <a:rPr lang="en-US" sz="1200" dirty="0"/>
              <a:t> resistant to tampering.</a:t>
            </a:r>
          </a:p>
          <a:p>
            <a:r>
              <a:rPr lang="en-US" sz="1200" b="1" dirty="0"/>
              <a:t>Consensus Mechanisms</a:t>
            </a:r>
            <a:r>
              <a:rPr lang="en-US" sz="1200" dirty="0"/>
              <a:t>: Before a new block can be added to the </a:t>
            </a:r>
            <a:r>
              <a:rPr lang="en-US" sz="1200" dirty="0" err="1"/>
              <a:t>blockchain</a:t>
            </a:r>
            <a:r>
              <a:rPr lang="en-US" sz="1200" dirty="0"/>
              <a:t>, the majority of nodes in the network must agree that the block is valid. Various consensus mechanisms, such as Proof of Work (</a:t>
            </a:r>
            <a:r>
              <a:rPr lang="en-US" sz="1200" dirty="0" err="1"/>
              <a:t>PoW</a:t>
            </a:r>
            <a:r>
              <a:rPr lang="en-US" sz="1200" dirty="0"/>
              <a:t>) and Proof of Stake (</a:t>
            </a:r>
            <a:r>
              <a:rPr lang="en-US" sz="1200" dirty="0" err="1"/>
              <a:t>PoS</a:t>
            </a:r>
            <a:r>
              <a:rPr lang="en-US" sz="1200" dirty="0"/>
              <a:t>), ensure that the network remains secure and that all copies of the </a:t>
            </a:r>
            <a:r>
              <a:rPr lang="en-US" sz="1200" dirty="0" err="1"/>
              <a:t>blockchain</a:t>
            </a:r>
            <a:r>
              <a:rPr lang="en-US" sz="1200" dirty="0"/>
              <a:t> are synchronized.</a:t>
            </a:r>
          </a:p>
          <a:p>
            <a:r>
              <a:rPr lang="en-US" sz="1200" b="1" dirty="0"/>
              <a:t>Immutability</a:t>
            </a:r>
            <a:r>
              <a:rPr lang="en-US" sz="1200" dirty="0"/>
              <a:t>: Once a block is added to the </a:t>
            </a:r>
            <a:r>
              <a:rPr lang="en-US" sz="1200" dirty="0" err="1"/>
              <a:t>blockc</a:t>
            </a:r>
            <a:endParaRPr lang="en-US" sz="1200" dirty="0"/>
          </a:p>
          <a:p>
            <a:endParaRPr lang="en-US" sz="1100" dirty="0"/>
          </a:p>
        </p:txBody>
      </p:sp>
    </p:spTree>
    <p:extLst>
      <p:ext uri="{BB962C8B-B14F-4D97-AF65-F5344CB8AC3E}">
        <p14:creationId xmlns:p14="http://schemas.microsoft.com/office/powerpoint/2010/main" val="363522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8600" y="5943600"/>
            <a:ext cx="2101596" cy="1175718"/>
          </a:xfrm>
          <a:prstGeom prst="rect">
            <a:avLst/>
          </a:prstGeom>
        </p:spPr>
      </p:pic>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71600" y="5943600"/>
            <a:ext cx="2101596" cy="1175718"/>
          </a:xfrm>
          <a:prstGeom prst="rect">
            <a:avLst/>
          </a:prstGeom>
        </p:spPr>
      </p:pic>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971800" y="5943600"/>
            <a:ext cx="2101596" cy="1175718"/>
          </a:xfrm>
          <a:prstGeom prst="rect">
            <a:avLst/>
          </a:prstGeom>
        </p:spPr>
      </p:pic>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572000" y="5943600"/>
            <a:ext cx="2101596" cy="1175718"/>
          </a:xfrm>
          <a:prstGeom prst="rect">
            <a:avLst/>
          </a:prstGeom>
        </p:spPr>
      </p:pic>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72200" y="5943600"/>
            <a:ext cx="2101596" cy="1175718"/>
          </a:xfrm>
          <a:prstGeom prst="rect">
            <a:avLst/>
          </a:prstGeom>
        </p:spPr>
      </p:pic>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67600" y="5867400"/>
            <a:ext cx="2101596" cy="1175718"/>
          </a:xfrm>
          <a:prstGeom prst="rect">
            <a:avLst/>
          </a:prstGeom>
        </p:spPr>
      </p:pic>
      <p:pic>
        <p:nvPicPr>
          <p:cNvPr id="10" name="Picture 9"/>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53243" y="5045202"/>
            <a:ext cx="2101596" cy="1175718"/>
          </a:xfrm>
          <a:prstGeom prst="rect">
            <a:avLst/>
          </a:prstGeom>
        </p:spPr>
      </p:pic>
      <p:pic>
        <p:nvPicPr>
          <p:cNvPr id="11" name="Picture 10"/>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90027" y="3510939"/>
            <a:ext cx="2101596" cy="1175718"/>
          </a:xfrm>
          <a:prstGeom prst="rect">
            <a:avLst/>
          </a:prstGeom>
        </p:spPr>
      </p:pic>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926811" y="1976676"/>
            <a:ext cx="2101596" cy="1175718"/>
          </a:xfrm>
          <a:prstGeom prst="rect">
            <a:avLst/>
          </a:prstGeom>
        </p:spPr>
      </p:pic>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963595" y="442413"/>
            <a:ext cx="2101596" cy="1175718"/>
          </a:xfrm>
          <a:prstGeom prst="rect">
            <a:avLst/>
          </a:prstGeom>
        </p:spPr>
      </p:pic>
      <p:sp>
        <p:nvSpPr>
          <p:cNvPr id="14" name="TextBox 13"/>
          <p:cNvSpPr txBox="1"/>
          <p:nvPr/>
        </p:nvSpPr>
        <p:spPr>
          <a:xfrm>
            <a:off x="2399954" y="752702"/>
            <a:ext cx="6051804" cy="646331"/>
          </a:xfrm>
          <a:prstGeom prst="rect">
            <a:avLst/>
          </a:prstGeom>
          <a:noFill/>
        </p:spPr>
        <p:txBody>
          <a:bodyPr wrap="square" rtlCol="0">
            <a:spAutoFit/>
          </a:bodyPr>
          <a:lstStyle/>
          <a:p>
            <a:pPr algn="ctr"/>
            <a:r>
              <a:rPr lang="en-US" sz="3600" dirty="0" smtClean="0"/>
              <a:t>What is  Data </a:t>
            </a:r>
            <a:r>
              <a:rPr lang="en-US" sz="3600" dirty="0" err="1" smtClean="0"/>
              <a:t>visualation</a:t>
            </a:r>
            <a:r>
              <a:rPr lang="en-US" sz="3600" dirty="0" smtClean="0"/>
              <a:t> ?</a:t>
            </a:r>
            <a:endParaRPr lang="en-US" sz="3600" dirty="0"/>
          </a:p>
        </p:txBody>
      </p:sp>
      <p:sp>
        <p:nvSpPr>
          <p:cNvPr id="16" name="TextBox 15"/>
          <p:cNvSpPr txBox="1"/>
          <p:nvPr/>
        </p:nvSpPr>
        <p:spPr>
          <a:xfrm>
            <a:off x="1143000" y="2089666"/>
            <a:ext cx="6553200" cy="3231654"/>
          </a:xfrm>
          <a:prstGeom prst="rect">
            <a:avLst/>
          </a:prstGeom>
          <a:solidFill>
            <a:schemeClr val="accent2">
              <a:lumMod val="75000"/>
            </a:schemeClr>
          </a:solidFill>
        </p:spPr>
        <p:txBody>
          <a:bodyPr wrap="square" rtlCol="0">
            <a:spAutoFit/>
          </a:bodyPr>
          <a:lstStyle/>
          <a:p>
            <a:r>
              <a:rPr lang="en-US" sz="1200" dirty="0"/>
              <a:t>Data visualization is the graphical representation of data and information. It involves the creation of visual elements such as charts, graphs, maps, and dashboards to communicate insights and patterns hidden within data. The primary goal of data visualization is to make complex datasets more accessible, understandable, and interpretable to users.</a:t>
            </a:r>
          </a:p>
          <a:p>
            <a:r>
              <a:rPr lang="en-US" sz="1200" dirty="0"/>
              <a:t>Here are some key aspects of data visualization:</a:t>
            </a:r>
          </a:p>
          <a:p>
            <a:r>
              <a:rPr lang="en-US" sz="1200" b="1" dirty="0"/>
              <a:t>Representation</a:t>
            </a:r>
            <a:r>
              <a:rPr lang="en-US" sz="1200" dirty="0"/>
              <a:t>: Data visualization transforms raw data into visual elements that are easier for humans to comprehend and analyze. Different types of visualizations, such as bar charts, line graphs, pie charts, </a:t>
            </a:r>
            <a:r>
              <a:rPr lang="en-US" sz="1200" dirty="0" err="1"/>
              <a:t>heatmaps</a:t>
            </a:r>
            <a:r>
              <a:rPr lang="en-US" sz="1200" dirty="0"/>
              <a:t>, and scatter plots, are used based on the nature of the data and the insights to be conveyed.</a:t>
            </a:r>
          </a:p>
          <a:p>
            <a:r>
              <a:rPr lang="en-US" sz="1200" b="1" dirty="0"/>
              <a:t>Insight Discovery</a:t>
            </a:r>
            <a:r>
              <a:rPr lang="en-US" sz="1200" dirty="0"/>
              <a:t>: By presenting data visually, patterns, trends, correlations, and outliers become more apparent. Data visualization enables users to gain insights into the underlying data quickly, leading to better decision-making and problem-solving.</a:t>
            </a:r>
          </a:p>
          <a:p>
            <a:r>
              <a:rPr lang="en-US" sz="1200" b="1" dirty="0"/>
              <a:t>Storytelling</a:t>
            </a:r>
            <a:r>
              <a:rPr lang="en-US" sz="1200" dirty="0"/>
              <a:t>: Effective data visualization can tell a story by guiding users through the data, highlighting key findings, and supporting conclusions with visual evidence. Visualizations can be combined into narratives or presentations to convey complex information in a compelling and engaging way.</a:t>
            </a:r>
          </a:p>
          <a:p>
            <a:endParaRPr lang="en-US" sz="1200" dirty="0"/>
          </a:p>
        </p:txBody>
      </p:sp>
    </p:spTree>
    <p:extLst>
      <p:ext uri="{BB962C8B-B14F-4D97-AF65-F5344CB8AC3E}">
        <p14:creationId xmlns:p14="http://schemas.microsoft.com/office/powerpoint/2010/main" val="692107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1000" fill="hold"/>
                                        <p:tgtEl>
                                          <p:spTgt spid="16"/>
                                        </p:tgtEl>
                                        <p:attrNameLst>
                                          <p:attrName>ppt_w</p:attrName>
                                        </p:attrNameLst>
                                      </p:cBhvr>
                                      <p:tavLst>
                                        <p:tav tm="0">
                                          <p:val>
                                            <p:fltVal val="0"/>
                                          </p:val>
                                        </p:tav>
                                        <p:tav tm="100000">
                                          <p:val>
                                            <p:strVal val="#ppt_w"/>
                                          </p:val>
                                        </p:tav>
                                      </p:tavLst>
                                    </p:anim>
                                    <p:anim calcmode="lin" valueType="num">
                                      <p:cBhvr>
                                        <p:cTn id="15" dur="1000" fill="hold"/>
                                        <p:tgtEl>
                                          <p:spTgt spid="16"/>
                                        </p:tgtEl>
                                        <p:attrNameLst>
                                          <p:attrName>ppt_h</p:attrName>
                                        </p:attrNameLst>
                                      </p:cBhvr>
                                      <p:tavLst>
                                        <p:tav tm="0">
                                          <p:val>
                                            <p:fltVal val="0"/>
                                          </p:val>
                                        </p:tav>
                                        <p:tav tm="100000">
                                          <p:val>
                                            <p:strVal val="#ppt_h"/>
                                          </p:val>
                                        </p:tav>
                                      </p:tavLst>
                                    </p:anim>
                                    <p:anim calcmode="lin" valueType="num">
                                      <p:cBhvr>
                                        <p:cTn id="16" dur="1000" fill="hold"/>
                                        <p:tgtEl>
                                          <p:spTgt spid="16"/>
                                        </p:tgtEl>
                                        <p:attrNameLst>
                                          <p:attrName>style.rotation</p:attrName>
                                        </p:attrNameLst>
                                      </p:cBhvr>
                                      <p:tavLst>
                                        <p:tav tm="0">
                                          <p:val>
                                            <p:fltVal val="90"/>
                                          </p:val>
                                        </p:tav>
                                        <p:tav tm="100000">
                                          <p:val>
                                            <p:fltVal val="0"/>
                                          </p:val>
                                        </p:tav>
                                      </p:tavLst>
                                    </p:anim>
                                    <p:animEffect transition="in" filter="fade">
                                      <p:cBhvr>
                                        <p:cTn id="1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28600" y="5867400"/>
            <a:ext cx="2177796" cy="1218347"/>
          </a:xfrm>
          <a:prstGeom prst="rect">
            <a:avLst/>
          </a:prstGeom>
        </p:spPr>
      </p:pic>
      <p:pic>
        <p:nvPicPr>
          <p:cNvPr id="5" name="Picture 4"/>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71600" y="5867400"/>
            <a:ext cx="2177796" cy="1218347"/>
          </a:xfrm>
          <a:prstGeom prst="rect">
            <a:avLst/>
          </a:prstGeom>
        </p:spPr>
      </p:pic>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971800" y="5867400"/>
            <a:ext cx="2177796" cy="1218347"/>
          </a:xfrm>
          <a:prstGeom prst="rect">
            <a:avLst/>
          </a:prstGeom>
        </p:spPr>
      </p:pic>
      <p:pic>
        <p:nvPicPr>
          <p:cNvPr id="7" name="Picture 6"/>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572000" y="5867400"/>
            <a:ext cx="2177796" cy="1218347"/>
          </a:xfrm>
          <a:prstGeom prst="rect">
            <a:avLst/>
          </a:prstGeom>
        </p:spPr>
      </p:pic>
      <p:pic>
        <p:nvPicPr>
          <p:cNvPr id="8" name="Picture 7"/>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172200" y="5867400"/>
            <a:ext cx="2177796" cy="1218347"/>
          </a:xfrm>
          <a:prstGeom prst="rect">
            <a:avLst/>
          </a:prstGeom>
        </p:spPr>
      </p:pic>
      <p:pic>
        <p:nvPicPr>
          <p:cNvPr id="9" name="Picture 8"/>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62800" y="5867399"/>
            <a:ext cx="2177796" cy="1218347"/>
          </a:xfrm>
          <a:prstGeom prst="rect">
            <a:avLst/>
          </a:prstGeom>
        </p:spPr>
      </p:pic>
      <p:pic>
        <p:nvPicPr>
          <p:cNvPr id="10" name="Picture 9"/>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08749" y="4930901"/>
            <a:ext cx="2177796" cy="1218347"/>
          </a:xfrm>
          <a:prstGeom prst="rect">
            <a:avLst/>
          </a:prstGeom>
        </p:spPr>
      </p:pic>
      <p:pic>
        <p:nvPicPr>
          <p:cNvPr id="11" name="Picture 10"/>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34148" y="3222926"/>
            <a:ext cx="2177796" cy="1218347"/>
          </a:xfrm>
          <a:prstGeom prst="rect">
            <a:avLst/>
          </a:prstGeom>
        </p:spPr>
      </p:pic>
      <p:pic>
        <p:nvPicPr>
          <p:cNvPr id="12" name="Picture 11"/>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59547" y="1514951"/>
            <a:ext cx="2177796" cy="1218347"/>
          </a:xfrm>
          <a:prstGeom prst="rect">
            <a:avLst/>
          </a:prstGeom>
        </p:spPr>
      </p:pic>
      <p:pic>
        <p:nvPicPr>
          <p:cNvPr id="13" name="Picture 12"/>
          <p:cNvPicPr>
            <a:picLocks noChangeAspect="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51867" y="426053"/>
            <a:ext cx="2177796" cy="1218347"/>
          </a:xfrm>
          <a:prstGeom prst="rect">
            <a:avLst/>
          </a:prstGeom>
        </p:spPr>
      </p:pic>
      <p:sp>
        <p:nvSpPr>
          <p:cNvPr id="14" name="TextBox 13"/>
          <p:cNvSpPr txBox="1"/>
          <p:nvPr/>
        </p:nvSpPr>
        <p:spPr>
          <a:xfrm>
            <a:off x="1644396" y="540266"/>
            <a:ext cx="7010400" cy="369332"/>
          </a:xfrm>
          <a:prstGeom prst="rect">
            <a:avLst/>
          </a:prstGeom>
          <a:solidFill>
            <a:schemeClr val="bg2">
              <a:lumMod val="75000"/>
            </a:schemeClr>
          </a:solidFill>
        </p:spPr>
        <p:txBody>
          <a:bodyPr wrap="square" rtlCol="0">
            <a:spAutoFit/>
          </a:bodyPr>
          <a:lstStyle/>
          <a:p>
            <a:pPr algn="ct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Retation</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With Data Entry </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5" name="TextBox 14"/>
          <p:cNvSpPr txBox="1"/>
          <p:nvPr/>
        </p:nvSpPr>
        <p:spPr>
          <a:xfrm>
            <a:off x="1371600" y="1371600"/>
            <a:ext cx="6978396" cy="1015663"/>
          </a:xfrm>
          <a:prstGeom prst="rect">
            <a:avLst/>
          </a:prstGeom>
          <a:solidFill>
            <a:schemeClr val="accent3">
              <a:lumMod val="75000"/>
            </a:schemeClr>
          </a:solidFill>
          <a:ln w="38100">
            <a:solidFill>
              <a:schemeClr val="accent5">
                <a:lumMod val="50000"/>
              </a:schemeClr>
            </a:solidFill>
          </a:ln>
        </p:spPr>
        <p:txBody>
          <a:bodyPr wrap="square" rtlCol="0">
            <a:spAutoFit/>
          </a:bodyPr>
          <a:lstStyle/>
          <a:p>
            <a:r>
              <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rPr>
              <a:t>Data Collection: Data entry is often the initial step in the data lifecycle, where raw data is captured and recorded into a digital format. This data can then be processed and analyzed. Once the data is entered, data visualization can be used to interpret and explore the dataset visually.</a:t>
            </a:r>
          </a:p>
          <a:p>
            <a: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en-US" sz="1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en-US" sz="1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6" name="TextBox 15"/>
          <p:cNvSpPr txBox="1"/>
          <p:nvPr/>
        </p:nvSpPr>
        <p:spPr>
          <a:xfrm>
            <a:off x="1371600" y="2743201"/>
            <a:ext cx="7283196" cy="1138773"/>
          </a:xfrm>
          <a:prstGeom prst="rect">
            <a:avLst/>
          </a:prstGeom>
          <a:solidFill>
            <a:schemeClr val="accent2">
              <a:lumMod val="75000"/>
            </a:schemeClr>
          </a:solidFill>
          <a:ln w="38100">
            <a:solidFill>
              <a:schemeClr val="bg2">
                <a:lumMod val="75000"/>
              </a:schemeClr>
            </a:solidFill>
          </a:ln>
        </p:spPr>
        <p:txBody>
          <a:bodyPr wrap="square" rtlCol="0">
            <a:spAutoFit/>
          </a:bodyPr>
          <a:lstStyle/>
          <a:p>
            <a:r>
              <a:rPr lang="en-US" sz="1400" b="1" dirty="0"/>
              <a:t>Quality Assurance</a:t>
            </a:r>
            <a:r>
              <a:rPr lang="en-US" sz="1400" dirty="0"/>
              <a:t>: Accurate data entry is crucial for ensuring the quality and integrity of the dataset. Data entry processes may include validation checks and verification steps to minimize errors. Data visualization can be used to identify anomalies or inconsistencies in the data that may require further investigation.</a:t>
            </a:r>
          </a:p>
          <a:p>
            <a:endParaRPr lang="en-US" sz="1200" dirty="0"/>
          </a:p>
        </p:txBody>
      </p:sp>
      <p:sp>
        <p:nvSpPr>
          <p:cNvPr id="17" name="TextBox 16"/>
          <p:cNvSpPr txBox="1"/>
          <p:nvPr/>
        </p:nvSpPr>
        <p:spPr>
          <a:xfrm>
            <a:off x="1524000" y="4451176"/>
            <a:ext cx="7010400" cy="1169551"/>
          </a:xfrm>
          <a:prstGeom prst="rect">
            <a:avLst/>
          </a:prstGeom>
          <a:solidFill>
            <a:schemeClr val="accent1">
              <a:lumMod val="50000"/>
            </a:schemeClr>
          </a:solidFill>
          <a:ln w="57150">
            <a:solidFill>
              <a:schemeClr val="tx2">
                <a:lumMod val="60000"/>
                <a:lumOff val="40000"/>
              </a:schemeClr>
            </a:solidFill>
          </a:ln>
        </p:spPr>
        <p:txBody>
          <a:bodyPr wrap="square" rtlCol="0">
            <a:spAutoFit/>
          </a:bodyPr>
          <a:lstStyle/>
          <a:p>
            <a:r>
              <a:rPr lang="en-US" sz="1400" b="1" dirty="0"/>
              <a:t>Exploratory Analysis</a:t>
            </a:r>
            <a:r>
              <a:rPr lang="en-US" sz="1400" dirty="0"/>
              <a:t>: After data entry, data visualization techniques can be applied to explore the dataset and identify patterns, trends, and relationships. Visualizations such as scatter plots, histograms, and </a:t>
            </a:r>
            <a:r>
              <a:rPr lang="en-US" sz="1400" dirty="0" err="1"/>
              <a:t>heatmaps</a:t>
            </a:r>
            <a:r>
              <a:rPr lang="en-US" sz="1400" dirty="0"/>
              <a:t> can help uncover insights and guide further analysis.</a:t>
            </a:r>
          </a:p>
          <a:p>
            <a:endParaRPr lang="en-US" sz="1400" dirty="0"/>
          </a:p>
        </p:txBody>
      </p:sp>
    </p:spTree>
    <p:extLst>
      <p:ext uri="{BB962C8B-B14F-4D97-AF65-F5344CB8AC3E}">
        <p14:creationId xmlns:p14="http://schemas.microsoft.com/office/powerpoint/2010/main" val="405154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182" y="1143000"/>
            <a:ext cx="2845095" cy="14859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993" y="1066800"/>
            <a:ext cx="2996364" cy="163830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657598"/>
            <a:ext cx="2705100" cy="16478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6775" y="3640942"/>
            <a:ext cx="2688807" cy="159973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3428999" y="2819400"/>
            <a:ext cx="1806993" cy="6096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smtClean="0"/>
              <a:t>Data  </a:t>
            </a:r>
            <a:r>
              <a:rPr lang="en-US" sz="1000" dirty="0" err="1" smtClean="0"/>
              <a:t>visualation</a:t>
            </a:r>
            <a:endParaRPr lang="en-US" sz="1000" dirty="0"/>
          </a:p>
        </p:txBody>
      </p:sp>
      <p:pic>
        <p:nvPicPr>
          <p:cNvPr id="5" name="Picture 4"/>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04800" y="5943600"/>
            <a:ext cx="2025396" cy="1133089"/>
          </a:xfrm>
          <a:prstGeom prst="rect">
            <a:avLst/>
          </a:prstGeom>
        </p:spPr>
      </p:pic>
      <p:pic>
        <p:nvPicPr>
          <p:cNvPr id="11" name="Picture 10"/>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254252" y="5943600"/>
            <a:ext cx="2025396" cy="1133089"/>
          </a:xfrm>
          <a:prstGeom prst="rect">
            <a:avLst/>
          </a:prstGeom>
        </p:spPr>
      </p:pic>
      <p:pic>
        <p:nvPicPr>
          <p:cNvPr id="12" name="Picture 11"/>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813304" y="5943600"/>
            <a:ext cx="2025396" cy="1133089"/>
          </a:xfrm>
          <a:prstGeom prst="rect">
            <a:avLst/>
          </a:prstGeom>
        </p:spPr>
      </p:pic>
      <p:pic>
        <p:nvPicPr>
          <p:cNvPr id="13" name="Picture 12"/>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372356" y="5943600"/>
            <a:ext cx="2025396" cy="1133089"/>
          </a:xfrm>
          <a:prstGeom prst="rect">
            <a:avLst/>
          </a:prstGeom>
        </p:spPr>
      </p:pic>
      <p:pic>
        <p:nvPicPr>
          <p:cNvPr id="14" name="Picture 13"/>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931408" y="5943600"/>
            <a:ext cx="2025396" cy="1133089"/>
          </a:xfrm>
          <a:prstGeom prst="rect">
            <a:avLst/>
          </a:prstGeom>
        </p:spPr>
      </p:pic>
      <p:pic>
        <p:nvPicPr>
          <p:cNvPr id="15" name="Picture 14"/>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490460" y="5943600"/>
            <a:ext cx="2025396" cy="1133089"/>
          </a:xfrm>
          <a:prstGeom prst="rect">
            <a:avLst/>
          </a:prstGeom>
        </p:spPr>
      </p:pic>
      <p:pic>
        <p:nvPicPr>
          <p:cNvPr id="16" name="Picture 15"/>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95726" y="5005888"/>
            <a:ext cx="2025396" cy="1133089"/>
          </a:xfrm>
          <a:prstGeom prst="rect">
            <a:avLst/>
          </a:prstGeom>
        </p:spPr>
      </p:pic>
      <p:pic>
        <p:nvPicPr>
          <p:cNvPr id="17" name="Picture 16"/>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50952" y="3500631"/>
            <a:ext cx="2025396" cy="1133089"/>
          </a:xfrm>
          <a:prstGeom prst="rect">
            <a:avLst/>
          </a:prstGeom>
        </p:spPr>
      </p:pic>
      <p:pic>
        <p:nvPicPr>
          <p:cNvPr id="18" name="Picture 17"/>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770326" y="2061700"/>
            <a:ext cx="2025396" cy="1133089"/>
          </a:xfrm>
          <a:prstGeom prst="rect">
            <a:avLst/>
          </a:prstGeom>
        </p:spPr>
      </p:pic>
      <p:pic>
        <p:nvPicPr>
          <p:cNvPr id="19" name="Picture 18"/>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43059" y="446154"/>
            <a:ext cx="2025396" cy="1133089"/>
          </a:xfrm>
          <a:prstGeom prst="rect">
            <a:avLst/>
          </a:prstGeom>
        </p:spPr>
      </p:pic>
    </p:spTree>
    <p:extLst>
      <p:ext uri="{BB962C8B-B14F-4D97-AF65-F5344CB8AC3E}">
        <p14:creationId xmlns:p14="http://schemas.microsoft.com/office/powerpoint/2010/main" val="103498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1000"/>
                                        <p:tgtEl>
                                          <p:spTgt spid="3074"/>
                                        </p:tgtEl>
                                      </p:cBhvr>
                                    </p:animEffect>
                                    <p:anim calcmode="lin" valueType="num">
                                      <p:cBhvr>
                                        <p:cTn id="14" dur="1000" fill="hold"/>
                                        <p:tgtEl>
                                          <p:spTgt spid="3074"/>
                                        </p:tgtEl>
                                        <p:attrNameLst>
                                          <p:attrName>ppt_x</p:attrName>
                                        </p:attrNameLst>
                                      </p:cBhvr>
                                      <p:tavLst>
                                        <p:tav tm="0">
                                          <p:val>
                                            <p:strVal val="#ppt_x"/>
                                          </p:val>
                                        </p:tav>
                                        <p:tav tm="100000">
                                          <p:val>
                                            <p:strVal val="#ppt_x"/>
                                          </p:val>
                                        </p:tav>
                                      </p:tavLst>
                                    </p:anim>
                                    <p:anim calcmode="lin" valueType="num">
                                      <p:cBhvr>
                                        <p:cTn id="15"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075"/>
                                        </p:tgtEl>
                                        <p:attrNameLst>
                                          <p:attrName>style.visibility</p:attrName>
                                        </p:attrNameLst>
                                      </p:cBhvr>
                                      <p:to>
                                        <p:strVal val="visible"/>
                                      </p:to>
                                    </p:set>
                                    <p:animEffect transition="in" filter="fade">
                                      <p:cBhvr>
                                        <p:cTn id="20" dur="1000"/>
                                        <p:tgtEl>
                                          <p:spTgt spid="3075"/>
                                        </p:tgtEl>
                                      </p:cBhvr>
                                    </p:animEffect>
                                    <p:anim calcmode="lin" valueType="num">
                                      <p:cBhvr>
                                        <p:cTn id="21" dur="1000" fill="hold"/>
                                        <p:tgtEl>
                                          <p:spTgt spid="3075"/>
                                        </p:tgtEl>
                                        <p:attrNameLst>
                                          <p:attrName>ppt_x</p:attrName>
                                        </p:attrNameLst>
                                      </p:cBhvr>
                                      <p:tavLst>
                                        <p:tav tm="0">
                                          <p:val>
                                            <p:strVal val="#ppt_x"/>
                                          </p:val>
                                        </p:tav>
                                        <p:tav tm="100000">
                                          <p:val>
                                            <p:strVal val="#ppt_x"/>
                                          </p:val>
                                        </p:tav>
                                      </p:tavLst>
                                    </p:anim>
                                    <p:anim calcmode="lin" valueType="num">
                                      <p:cBhvr>
                                        <p:cTn id="22"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076"/>
                                        </p:tgtEl>
                                        <p:attrNameLst>
                                          <p:attrName>style.visibility</p:attrName>
                                        </p:attrNameLst>
                                      </p:cBhvr>
                                      <p:to>
                                        <p:strVal val="visible"/>
                                      </p:to>
                                    </p:set>
                                    <p:animEffect transition="in" filter="fade">
                                      <p:cBhvr>
                                        <p:cTn id="27" dur="1000"/>
                                        <p:tgtEl>
                                          <p:spTgt spid="3076"/>
                                        </p:tgtEl>
                                      </p:cBhvr>
                                    </p:animEffect>
                                    <p:anim calcmode="lin" valueType="num">
                                      <p:cBhvr>
                                        <p:cTn id="28" dur="1000" fill="hold"/>
                                        <p:tgtEl>
                                          <p:spTgt spid="3076"/>
                                        </p:tgtEl>
                                        <p:attrNameLst>
                                          <p:attrName>ppt_x</p:attrName>
                                        </p:attrNameLst>
                                      </p:cBhvr>
                                      <p:tavLst>
                                        <p:tav tm="0">
                                          <p:val>
                                            <p:strVal val="#ppt_x"/>
                                          </p:val>
                                        </p:tav>
                                        <p:tav tm="100000">
                                          <p:val>
                                            <p:strVal val="#ppt_x"/>
                                          </p:val>
                                        </p:tav>
                                      </p:tavLst>
                                    </p:anim>
                                    <p:anim calcmode="lin" valueType="num">
                                      <p:cBhvr>
                                        <p:cTn id="2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077"/>
                                        </p:tgtEl>
                                        <p:attrNameLst>
                                          <p:attrName>style.visibility</p:attrName>
                                        </p:attrNameLst>
                                      </p:cBhvr>
                                      <p:to>
                                        <p:strVal val="visible"/>
                                      </p:to>
                                    </p:set>
                                    <p:animEffect transition="in" filter="fade">
                                      <p:cBhvr>
                                        <p:cTn id="34" dur="1000"/>
                                        <p:tgtEl>
                                          <p:spTgt spid="3077"/>
                                        </p:tgtEl>
                                      </p:cBhvr>
                                    </p:animEffect>
                                    <p:anim calcmode="lin" valueType="num">
                                      <p:cBhvr>
                                        <p:cTn id="35" dur="1000" fill="hold"/>
                                        <p:tgtEl>
                                          <p:spTgt spid="3077"/>
                                        </p:tgtEl>
                                        <p:attrNameLst>
                                          <p:attrName>ppt_x</p:attrName>
                                        </p:attrNameLst>
                                      </p:cBhvr>
                                      <p:tavLst>
                                        <p:tav tm="0">
                                          <p:val>
                                            <p:strVal val="#ppt_x"/>
                                          </p:val>
                                        </p:tav>
                                        <p:tav tm="100000">
                                          <p:val>
                                            <p:strVal val="#ppt_x"/>
                                          </p:val>
                                        </p:tav>
                                      </p:tavLst>
                                    </p:anim>
                                    <p:anim calcmode="lin" valueType="num">
                                      <p:cBhvr>
                                        <p:cTn id="36"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81849"/>
            <a:ext cx="7391400" cy="483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05000" y="457200"/>
            <a:ext cx="5334000" cy="369332"/>
          </a:xfrm>
          <a:prstGeom prst="rect">
            <a:avLst/>
          </a:prstGeom>
          <a:solidFill>
            <a:schemeClr val="accent2">
              <a:lumMod val="60000"/>
              <a:lumOff val="40000"/>
            </a:schemeClr>
          </a:solid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HOW DO THEY COMPARE?</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pic>
        <p:nvPicPr>
          <p:cNvPr id="5" name="Picture 4"/>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50698" y="5760126"/>
            <a:ext cx="2308098" cy="1291244"/>
          </a:xfrm>
          <a:prstGeom prst="rect">
            <a:avLst/>
          </a:prstGeom>
        </p:spPr>
      </p:pic>
      <p:pic>
        <p:nvPicPr>
          <p:cNvPr id="7" name="Picture 6"/>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371600" y="5760126"/>
            <a:ext cx="2308098" cy="1291244"/>
          </a:xfrm>
          <a:prstGeom prst="rect">
            <a:avLst/>
          </a:prstGeom>
        </p:spPr>
      </p:pic>
      <p:pic>
        <p:nvPicPr>
          <p:cNvPr id="8" name="Picture 7"/>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993898" y="5760126"/>
            <a:ext cx="2308098" cy="1291244"/>
          </a:xfrm>
          <a:prstGeom prst="rect">
            <a:avLst/>
          </a:prstGeom>
        </p:spPr>
      </p:pic>
      <p:pic>
        <p:nvPicPr>
          <p:cNvPr id="9" name="Picture 8"/>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616196" y="5760126"/>
            <a:ext cx="2308098" cy="1291244"/>
          </a:xfrm>
          <a:prstGeom prst="rect">
            <a:avLst/>
          </a:prstGeom>
        </p:spPr>
      </p:pic>
      <p:pic>
        <p:nvPicPr>
          <p:cNvPr id="10" name="Picture 9"/>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238494" y="5760126"/>
            <a:ext cx="2308098" cy="1291244"/>
          </a:xfrm>
          <a:prstGeom prst="rect">
            <a:avLst/>
          </a:prstGeom>
        </p:spPr>
      </p:pic>
      <p:pic>
        <p:nvPicPr>
          <p:cNvPr id="11" name="Picture 10"/>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999351" y="5760126"/>
            <a:ext cx="2308098" cy="1291244"/>
          </a:xfrm>
          <a:prstGeom prst="rect">
            <a:avLst/>
          </a:prstGeom>
        </p:spPr>
      </p:pic>
      <p:pic>
        <p:nvPicPr>
          <p:cNvPr id="12" name="Picture 11"/>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96320" y="4928027"/>
            <a:ext cx="2308098" cy="1291244"/>
          </a:xfrm>
          <a:prstGeom prst="rect">
            <a:avLst/>
          </a:prstGeom>
        </p:spPr>
      </p:pic>
      <p:pic>
        <p:nvPicPr>
          <p:cNvPr id="13" name="Picture 12"/>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77813" y="3480227"/>
            <a:ext cx="2308098" cy="1291244"/>
          </a:xfrm>
          <a:prstGeom prst="rect">
            <a:avLst/>
          </a:prstGeom>
        </p:spPr>
      </p:pic>
      <p:pic>
        <p:nvPicPr>
          <p:cNvPr id="14" name="Picture 13"/>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59306" y="2032427"/>
            <a:ext cx="2308098" cy="1291244"/>
          </a:xfrm>
          <a:prstGeom prst="rect">
            <a:avLst/>
          </a:prstGeom>
        </p:spPr>
      </p:pic>
      <p:pic>
        <p:nvPicPr>
          <p:cNvPr id="15" name="Picture 14"/>
          <p:cNvPicPr>
            <a:picLocks noChangeAspect="1"/>
          </p:cNvPicPr>
          <p:nvPr/>
        </p:nvPicPr>
        <p:blipFill>
          <a:blip r:embed="rId3" cstate="print">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16200000">
            <a:off x="-859306" y="279827"/>
            <a:ext cx="2308098" cy="1291244"/>
          </a:xfrm>
          <a:prstGeom prst="rect">
            <a:avLst/>
          </a:prstGeom>
        </p:spPr>
      </p:pic>
    </p:spTree>
    <p:extLst>
      <p:ext uri="{BB962C8B-B14F-4D97-AF65-F5344CB8AC3E}">
        <p14:creationId xmlns:p14="http://schemas.microsoft.com/office/powerpoint/2010/main" val="401520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anim calcmode="lin" valueType="num">
                                      <p:cBhvr>
                                        <p:cTn id="13" dur="1000" fill="hold"/>
                                        <p:tgtEl>
                                          <p:spTgt spid="4098"/>
                                        </p:tgtEl>
                                        <p:attrNameLst>
                                          <p:attrName>ppt_w</p:attrName>
                                        </p:attrNameLst>
                                      </p:cBhvr>
                                      <p:tavLst>
                                        <p:tav tm="0">
                                          <p:val>
                                            <p:fltVal val="0"/>
                                          </p:val>
                                        </p:tav>
                                        <p:tav tm="100000">
                                          <p:val>
                                            <p:strVal val="#ppt_w"/>
                                          </p:val>
                                        </p:tav>
                                      </p:tavLst>
                                    </p:anim>
                                    <p:anim calcmode="lin" valueType="num">
                                      <p:cBhvr>
                                        <p:cTn id="14" dur="1000" fill="hold"/>
                                        <p:tgtEl>
                                          <p:spTgt spid="4098"/>
                                        </p:tgtEl>
                                        <p:attrNameLst>
                                          <p:attrName>ppt_h</p:attrName>
                                        </p:attrNameLst>
                                      </p:cBhvr>
                                      <p:tavLst>
                                        <p:tav tm="0">
                                          <p:val>
                                            <p:fltVal val="0"/>
                                          </p:val>
                                        </p:tav>
                                        <p:tav tm="100000">
                                          <p:val>
                                            <p:strVal val="#ppt_h"/>
                                          </p:val>
                                        </p:tav>
                                      </p:tavLst>
                                    </p:anim>
                                    <p:anim calcmode="lin" valueType="num">
                                      <p:cBhvr>
                                        <p:cTn id="15" dur="1000" fill="hold"/>
                                        <p:tgtEl>
                                          <p:spTgt spid="4098"/>
                                        </p:tgtEl>
                                        <p:attrNameLst>
                                          <p:attrName>style.rotation</p:attrName>
                                        </p:attrNameLst>
                                      </p:cBhvr>
                                      <p:tavLst>
                                        <p:tav tm="0">
                                          <p:val>
                                            <p:fltVal val="90"/>
                                          </p:val>
                                        </p:tav>
                                        <p:tav tm="100000">
                                          <p:val>
                                            <p:fltVal val="0"/>
                                          </p:val>
                                        </p:tav>
                                      </p:tavLst>
                                    </p:anim>
                                    <p:animEffect transition="in" filter="fade">
                                      <p:cBhvr>
                                        <p:cTn id="16"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135</TotalTime>
  <Words>492</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Paper</vt:lpstr>
      <vt:lpstr>PowerPoint Presentation</vt:lpstr>
      <vt:lpstr>PowerPoint Presentation</vt:lpstr>
      <vt:lpstr>            What is Blockchain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cp:revision>
  <dcterms:created xsi:type="dcterms:W3CDTF">2024-05-24T13:44:18Z</dcterms:created>
  <dcterms:modified xsi:type="dcterms:W3CDTF">2024-05-24T16:00:18Z</dcterms:modified>
</cp:coreProperties>
</file>