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exend Deca Medium"/>
      <p:regular r:id="rId20"/>
      <p:bold r:id="rId21"/>
    </p:embeddedFont>
    <p:embeddedFont>
      <p:font typeface="Metrophobic"/>
      <p:regular r:id="rId22"/>
    </p:embeddedFont>
    <p:embeddedFont>
      <p:font typeface="Lexend Dec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oiLUNQbSoC6CXueX0TlrdPx0R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984CC2-DDCB-4A7A-97B5-D8213FADED53}">
  <a:tblStyle styleId="{C7984CC2-DDCB-4A7A-97B5-D8213FADED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Medium-regular.fntdata"/><Relationship Id="rId22" Type="http://schemas.openxmlformats.org/officeDocument/2006/relationships/font" Target="fonts/Metrophobic-regular.fntdata"/><Relationship Id="rId21" Type="http://schemas.openxmlformats.org/officeDocument/2006/relationships/font" Target="fonts/LexendDecaMedium-bold.fntdata"/><Relationship Id="rId24" Type="http://schemas.openxmlformats.org/officeDocument/2006/relationships/font" Target="fonts/LexendDeca-bold.fntdata"/><Relationship Id="rId23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b58d93b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b58d93b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cf24b2261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4cf24b2261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cf15dcf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4cf15dcf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SINDHURA (Uppala)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cf15dcf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4cf15dcf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d56bc26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4d56bc26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ANISH Puthu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ca5e3b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4ca5e3b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d56bc268b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4d56bc268b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LOKI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56bc268b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4d56bc268b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ca5e3b5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4ca5e3b5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MEHUL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SID BOOKENTERE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7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6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81" name="Google Shape;81;p5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82" name="Google Shape;82;p5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6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85" name="Google Shape;85;p56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87" name="Google Shape;87;p56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89" name="Google Shape;89;p56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1" name="Google Shape;91;p56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6" name="Google Shape;96;p5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7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1" name="Google Shape;101;p57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3" name="Google Shape;103;p57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57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5" name="Google Shape;105;p57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7" name="Google Shape;107;p57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9" name="Google Shape;109;p57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3" name="Google Shape;113;p57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57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5" name="Google Shape;115;p57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57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7" name="Google Shape;117;p57"/>
          <p:cNvSpPr txBox="1"/>
          <p:nvPr>
            <p:ph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8" name="Google Shape;118;p57"/>
          <p:cNvSpPr txBox="1"/>
          <p:nvPr>
            <p:ph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" name="Google Shape;119;p57"/>
          <p:cNvSpPr txBox="1"/>
          <p:nvPr>
            <p:ph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0" name="Google Shape;120;p57"/>
          <p:cNvSpPr txBox="1"/>
          <p:nvPr>
            <p:ph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1" name="Google Shape;121;p57"/>
          <p:cNvSpPr txBox="1"/>
          <p:nvPr>
            <p:ph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2" name="Google Shape;122;p57"/>
          <p:cNvSpPr txBox="1"/>
          <p:nvPr>
            <p:ph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3" name="Google Shape;123;p57"/>
          <p:cNvSpPr txBox="1"/>
          <p:nvPr>
            <p:ph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4" name="Google Shape;124;p57"/>
          <p:cNvSpPr txBox="1"/>
          <p:nvPr>
            <p:ph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5" name="Google Shape;125;p57"/>
          <p:cNvSpPr txBox="1"/>
          <p:nvPr>
            <p:ph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" name="Google Shape;126;p57"/>
          <p:cNvSpPr txBox="1"/>
          <p:nvPr>
            <p:ph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8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58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9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6" name="Google Shape;136;p59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8" name="Google Shape;138;p59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59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0" name="Google Shape;140;p5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1" name="Google Shape;141;p5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9"/>
          <p:cNvSpPr txBox="1"/>
          <p:nvPr>
            <p:ph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3" name="Google Shape;143;p59"/>
          <p:cNvSpPr txBox="1"/>
          <p:nvPr>
            <p:ph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4" name="Google Shape;144;p59"/>
          <p:cNvSpPr txBox="1"/>
          <p:nvPr>
            <p:ph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0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0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60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1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61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2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3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63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6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4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" name="Google Shape;167;p64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6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4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70" name="Google Shape;170;p64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6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5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6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6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2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9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1" name="Google Shape;21;p49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27" name="Google Shape;27;p49"/>
          <p:cNvSpPr txBox="1"/>
          <p:nvPr>
            <p:ph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49"/>
          <p:cNvSpPr txBox="1"/>
          <p:nvPr>
            <p:ph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" name="Google Shape;29;p49"/>
          <p:cNvSpPr txBox="1"/>
          <p:nvPr>
            <p:ph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49"/>
          <p:cNvSpPr txBox="1"/>
          <p:nvPr>
            <p:ph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49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2" name="Google Shape;32;p4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0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0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0"/>
          <p:cNvSpPr txBox="1"/>
          <p:nvPr>
            <p:ph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8" name="Google Shape;38;p50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2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50" name="Google Shape;50;p52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51" name="Google Shape;51;p52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3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56" name="Google Shape;56;p53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58" name="Google Shape;58;p53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0" name="Google Shape;60;p53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1" name="Google Shape;61;p5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6" name="Google Shape;66;p54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8" name="Google Shape;68;p54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0" name="Google Shape;70;p54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2" name="Google Shape;72;p54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3" name="Google Shape;73;p5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b="0" i="0" sz="28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b="0" i="0" sz="1600" u="none" cap="none" strike="noStrike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://www.youtube.com/watch?v=HKA2-M2LYi4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oFSltyhHZY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58d93bf8_0_4"/>
          <p:cNvSpPr txBox="1"/>
          <p:nvPr>
            <p:ph idx="4294967295" type="ctrTitle"/>
          </p:nvPr>
        </p:nvSpPr>
        <p:spPr>
          <a:xfrm>
            <a:off x="1609175" y="905470"/>
            <a:ext cx="67386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/>
              <a:t>BA840 Group 2</a:t>
            </a:r>
            <a:endParaRPr sz="3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200">
                <a:solidFill>
                  <a:schemeClr val="dk2"/>
                </a:solidFill>
              </a:rPr>
              <a:t>AI-Generated</a:t>
            </a:r>
            <a:r>
              <a:rPr lang="en" sz="6200">
                <a:solidFill>
                  <a:schemeClr val="dk2"/>
                </a:solidFill>
              </a:rPr>
              <a:t> </a:t>
            </a:r>
            <a:endParaRPr sz="6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>
                <a:solidFill>
                  <a:schemeClr val="lt2"/>
                </a:solidFill>
              </a:rPr>
              <a:t>Music</a:t>
            </a:r>
            <a:endParaRPr sz="5200"/>
          </a:p>
        </p:txBody>
      </p:sp>
      <p:sp>
        <p:nvSpPr>
          <p:cNvPr id="193" name="Google Shape;193;g24b58d93bf8_0_4"/>
          <p:cNvSpPr txBox="1"/>
          <p:nvPr>
            <p:ph idx="1" type="subTitle"/>
          </p:nvPr>
        </p:nvSpPr>
        <p:spPr>
          <a:xfrm>
            <a:off x="1609175" y="3183890"/>
            <a:ext cx="6738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Copyright | Ownership | Ethics</a:t>
            </a:r>
            <a:endParaRPr sz="2100"/>
          </a:p>
        </p:txBody>
      </p:sp>
      <p:grpSp>
        <p:nvGrpSpPr>
          <p:cNvPr id="194" name="Google Shape;194;g24b58d93bf8_0_4"/>
          <p:cNvGrpSpPr/>
          <p:nvPr/>
        </p:nvGrpSpPr>
        <p:grpSpPr>
          <a:xfrm>
            <a:off x="3898400" y="4025595"/>
            <a:ext cx="4113600" cy="146102"/>
            <a:chOff x="3974600" y="4154930"/>
            <a:chExt cx="4113600" cy="146102"/>
          </a:xfrm>
        </p:grpSpPr>
        <p:sp>
          <p:nvSpPr>
            <p:cNvPr id="195" name="Google Shape;195;g24b58d93bf8_0_4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4b58d93bf8_0_4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4b58d93bf8_0_4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4b58d93bf8_0_4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24b58d93bf8_0_4"/>
          <p:cNvGrpSpPr/>
          <p:nvPr/>
        </p:nvGrpSpPr>
        <p:grpSpPr>
          <a:xfrm>
            <a:off x="1777616" y="3857268"/>
            <a:ext cx="1292295" cy="482094"/>
            <a:chOff x="2402125" y="3986650"/>
            <a:chExt cx="1314377" cy="482094"/>
          </a:xfrm>
        </p:grpSpPr>
        <p:sp>
          <p:nvSpPr>
            <p:cNvPr id="200" name="Google Shape;200;g24b58d93bf8_0_4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4b58d93bf8_0_4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24b58d93bf8_0_4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4b58d93bf8_0_4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24b58d93bf8_0_4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4b58d93bf8_0_4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4b58d93bf8_0_4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4b58d93bf8_0_4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4b58d93bf8_0_4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g24b58d93bf8_0_4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210" name="Google Shape;210;g24b58d93bf8_0_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4b58d93bf8_0_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4b58d93bf8_0_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cf24b2261_1_254"/>
          <p:cNvSpPr txBox="1"/>
          <p:nvPr>
            <p:ph idx="2" type="subTitle"/>
          </p:nvPr>
        </p:nvSpPr>
        <p:spPr>
          <a:xfrm>
            <a:off x="3351350" y="1592969"/>
            <a:ext cx="3925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Context driven metrics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900"/>
          </a:p>
        </p:txBody>
      </p:sp>
      <p:sp>
        <p:nvSpPr>
          <p:cNvPr id="378" name="Google Shape;378;g24cf24b2261_1_254"/>
          <p:cNvSpPr txBox="1"/>
          <p:nvPr>
            <p:ph idx="4" type="subTitle"/>
          </p:nvPr>
        </p:nvSpPr>
        <p:spPr>
          <a:xfrm>
            <a:off x="3351350" y="2664050"/>
            <a:ext cx="4877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900"/>
              <a:t>Specific cases could slip out</a:t>
            </a:r>
            <a:endParaRPr sz="1900"/>
          </a:p>
        </p:txBody>
      </p:sp>
      <p:sp>
        <p:nvSpPr>
          <p:cNvPr id="379" name="Google Shape;379;g24cf24b2261_1_254"/>
          <p:cNvSpPr txBox="1"/>
          <p:nvPr>
            <p:ph idx="6" type="subTitle"/>
          </p:nvPr>
        </p:nvSpPr>
        <p:spPr>
          <a:xfrm>
            <a:off x="3351350" y="3735119"/>
            <a:ext cx="4877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900"/>
              <a:t>People might be able to break it</a:t>
            </a:r>
            <a:endParaRPr sz="1900"/>
          </a:p>
        </p:txBody>
      </p:sp>
      <p:sp>
        <p:nvSpPr>
          <p:cNvPr id="380" name="Google Shape;380;g24cf24b2261_1_254"/>
          <p:cNvSpPr/>
          <p:nvPr/>
        </p:nvSpPr>
        <p:spPr>
          <a:xfrm>
            <a:off x="729625" y="552000"/>
            <a:ext cx="98100" cy="9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4cf24b2261_1_254"/>
          <p:cNvSpPr/>
          <p:nvPr/>
        </p:nvSpPr>
        <p:spPr>
          <a:xfrm>
            <a:off x="882900" y="552000"/>
            <a:ext cx="98100" cy="9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4cf24b2261_1_254"/>
          <p:cNvSpPr/>
          <p:nvPr/>
        </p:nvSpPr>
        <p:spPr>
          <a:xfrm>
            <a:off x="1036175" y="552000"/>
            <a:ext cx="98100" cy="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4cf24b2261_1_254"/>
          <p:cNvSpPr/>
          <p:nvPr/>
        </p:nvSpPr>
        <p:spPr>
          <a:xfrm>
            <a:off x="2145700" y="1343701"/>
            <a:ext cx="915900" cy="883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4cf24b2261_1_254"/>
          <p:cNvSpPr/>
          <p:nvPr/>
        </p:nvSpPr>
        <p:spPr>
          <a:xfrm>
            <a:off x="2145725" y="2409225"/>
            <a:ext cx="915900" cy="883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4cf24b2261_1_254"/>
          <p:cNvSpPr/>
          <p:nvPr/>
        </p:nvSpPr>
        <p:spPr>
          <a:xfrm>
            <a:off x="2145725" y="3483262"/>
            <a:ext cx="915900" cy="883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4cf24b2261_1_254"/>
          <p:cNvSpPr txBox="1"/>
          <p:nvPr>
            <p:ph idx="429496729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could go wrong?</a:t>
            </a:r>
            <a:endParaRPr/>
          </a:p>
        </p:txBody>
      </p:sp>
      <p:grpSp>
        <p:nvGrpSpPr>
          <p:cNvPr id="387" name="Google Shape;387;g24cf24b2261_1_254"/>
          <p:cNvGrpSpPr/>
          <p:nvPr/>
        </p:nvGrpSpPr>
        <p:grpSpPr>
          <a:xfrm>
            <a:off x="2347953" y="1521236"/>
            <a:ext cx="575844" cy="576065"/>
            <a:chOff x="2903337" y="4279032"/>
            <a:chExt cx="382519" cy="350682"/>
          </a:xfrm>
        </p:grpSpPr>
        <p:sp>
          <p:nvSpPr>
            <p:cNvPr id="388" name="Google Shape;388;g24cf24b2261_1_254"/>
            <p:cNvSpPr/>
            <p:nvPr/>
          </p:nvSpPr>
          <p:spPr>
            <a:xfrm>
              <a:off x="2966979" y="4320570"/>
              <a:ext cx="202248" cy="184183"/>
            </a:xfrm>
            <a:custGeom>
              <a:rect b="b" l="l" r="r" t="t"/>
              <a:pathLst>
                <a:path extrusionOk="0" h="5791" w="6359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24cf24b2261_1_254"/>
            <p:cNvSpPr/>
            <p:nvPr/>
          </p:nvSpPr>
          <p:spPr>
            <a:xfrm>
              <a:off x="2903337" y="4279032"/>
              <a:ext cx="382519" cy="350682"/>
            </a:xfrm>
            <a:custGeom>
              <a:rect b="b" l="l" r="r" t="t"/>
              <a:pathLst>
                <a:path extrusionOk="0" h="11026" w="12027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24cf24b2261_1_254"/>
            <p:cNvSpPr/>
            <p:nvPr/>
          </p:nvSpPr>
          <p:spPr>
            <a:xfrm>
              <a:off x="2937814" y="4300215"/>
              <a:ext cx="11768" cy="11418"/>
            </a:xfrm>
            <a:custGeom>
              <a:rect b="b" l="l" r="r" t="t"/>
              <a:pathLst>
                <a:path extrusionOk="0" h="359" w="37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24cf24b2261_1_254"/>
            <p:cNvSpPr/>
            <p:nvPr/>
          </p:nvSpPr>
          <p:spPr>
            <a:xfrm>
              <a:off x="2952572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24cf24b2261_1_254"/>
            <p:cNvSpPr/>
            <p:nvPr/>
          </p:nvSpPr>
          <p:spPr>
            <a:xfrm>
              <a:off x="2967361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4cf24b2261_1_254"/>
            <p:cNvSpPr/>
            <p:nvPr/>
          </p:nvSpPr>
          <p:spPr>
            <a:xfrm>
              <a:off x="3016563" y="4424063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24cf24b2261_1_254"/>
            <p:cNvSpPr/>
            <p:nvPr/>
          </p:nvSpPr>
          <p:spPr>
            <a:xfrm>
              <a:off x="3016563" y="4442606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4cf24b2261_1_254"/>
            <p:cNvSpPr/>
            <p:nvPr/>
          </p:nvSpPr>
          <p:spPr>
            <a:xfrm>
              <a:off x="3032498" y="4424063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24cf24b2261_1_254"/>
            <p:cNvSpPr/>
            <p:nvPr/>
          </p:nvSpPr>
          <p:spPr>
            <a:xfrm>
              <a:off x="3032498" y="4442606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4cf24b2261_1_254"/>
            <p:cNvSpPr/>
            <p:nvPr/>
          </p:nvSpPr>
          <p:spPr>
            <a:xfrm>
              <a:off x="3016213" y="4357527"/>
              <a:ext cx="112494" cy="111636"/>
            </a:xfrm>
            <a:custGeom>
              <a:rect b="b" l="l" r="r" t="t"/>
              <a:pathLst>
                <a:path extrusionOk="0" h="3510" w="3537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4cf24b2261_1_254"/>
            <p:cNvSpPr/>
            <p:nvPr/>
          </p:nvSpPr>
          <p:spPr>
            <a:xfrm>
              <a:off x="2937051" y="4499791"/>
              <a:ext cx="14439" cy="11386"/>
            </a:xfrm>
            <a:custGeom>
              <a:rect b="b" l="l" r="r" t="t"/>
              <a:pathLst>
                <a:path extrusionOk="0" h="358" w="454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4cf24b2261_1_254"/>
            <p:cNvSpPr/>
            <p:nvPr/>
          </p:nvSpPr>
          <p:spPr>
            <a:xfrm>
              <a:off x="2953717" y="4499791"/>
              <a:ext cx="30310" cy="11386"/>
            </a:xfrm>
            <a:custGeom>
              <a:rect b="b" l="l" r="r" t="t"/>
              <a:pathLst>
                <a:path extrusionOk="0" h="358" w="953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4cf24b2261_1_254"/>
            <p:cNvSpPr/>
            <p:nvPr/>
          </p:nvSpPr>
          <p:spPr>
            <a:xfrm>
              <a:off x="2937051" y="4514930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4cf24b2261_1_254"/>
            <p:cNvSpPr/>
            <p:nvPr/>
          </p:nvSpPr>
          <p:spPr>
            <a:xfrm>
              <a:off x="2937051" y="4529719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4cf24b2261_1_254"/>
            <p:cNvSpPr/>
            <p:nvPr/>
          </p:nvSpPr>
          <p:spPr>
            <a:xfrm>
              <a:off x="3213881" y="4343787"/>
              <a:ext cx="11386" cy="126488"/>
            </a:xfrm>
            <a:custGeom>
              <a:rect b="b" l="l" r="r" t="t"/>
              <a:pathLst>
                <a:path extrusionOk="0" h="3977" w="358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g24cf24b2261_1_254"/>
          <p:cNvSpPr/>
          <p:nvPr/>
        </p:nvSpPr>
        <p:spPr>
          <a:xfrm>
            <a:off x="2347953" y="2563372"/>
            <a:ext cx="575856" cy="576061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g24cf24b2261_1_254"/>
          <p:cNvGrpSpPr/>
          <p:nvPr/>
        </p:nvGrpSpPr>
        <p:grpSpPr>
          <a:xfrm>
            <a:off x="2390367" y="3677685"/>
            <a:ext cx="575862" cy="505501"/>
            <a:chOff x="2704005" y="4258781"/>
            <a:chExt cx="342143" cy="362704"/>
          </a:xfrm>
        </p:grpSpPr>
        <p:sp>
          <p:nvSpPr>
            <p:cNvPr id="405" name="Google Shape;405;g24cf24b2261_1_254"/>
            <p:cNvSpPr/>
            <p:nvPr/>
          </p:nvSpPr>
          <p:spPr>
            <a:xfrm>
              <a:off x="2704005" y="4258781"/>
              <a:ext cx="173543" cy="183554"/>
            </a:xfrm>
            <a:custGeom>
              <a:rect b="b" l="l" r="r" t="t"/>
              <a:pathLst>
                <a:path extrusionOk="0" h="5794" w="5478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24cf24b2261_1_254"/>
            <p:cNvSpPr/>
            <p:nvPr/>
          </p:nvSpPr>
          <p:spPr>
            <a:xfrm>
              <a:off x="2733816" y="4278961"/>
              <a:ext cx="112052" cy="122633"/>
            </a:xfrm>
            <a:custGeom>
              <a:rect b="b" l="l" r="r" t="t"/>
              <a:pathLst>
                <a:path extrusionOk="0" h="3871" w="3537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4cf24b2261_1_254"/>
            <p:cNvSpPr/>
            <p:nvPr/>
          </p:nvSpPr>
          <p:spPr>
            <a:xfrm>
              <a:off x="2759445" y="4322711"/>
              <a:ext cx="33993" cy="44542"/>
            </a:xfrm>
            <a:custGeom>
              <a:rect b="b" l="l" r="r" t="t"/>
              <a:pathLst>
                <a:path extrusionOk="0" h="1406" w="1073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24cf24b2261_1_254"/>
            <p:cNvSpPr/>
            <p:nvPr/>
          </p:nvSpPr>
          <p:spPr>
            <a:xfrm>
              <a:off x="2791885" y="4321951"/>
              <a:ext cx="26073" cy="44922"/>
            </a:xfrm>
            <a:custGeom>
              <a:rect b="b" l="l" r="r" t="t"/>
              <a:pathLst>
                <a:path extrusionOk="0" h="1418" w="823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4cf24b2261_1_254"/>
            <p:cNvSpPr/>
            <p:nvPr/>
          </p:nvSpPr>
          <p:spPr>
            <a:xfrm>
              <a:off x="2828095" y="4322648"/>
              <a:ext cx="218053" cy="170597"/>
            </a:xfrm>
            <a:custGeom>
              <a:rect b="b" l="l" r="r" t="t"/>
              <a:pathLst>
                <a:path extrusionOk="0" h="5385" w="6883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4cf24b2261_1_254"/>
            <p:cNvSpPr/>
            <p:nvPr/>
          </p:nvSpPr>
          <p:spPr>
            <a:xfrm>
              <a:off x="2746995" y="4480034"/>
              <a:ext cx="232404" cy="141451"/>
            </a:xfrm>
            <a:custGeom>
              <a:rect b="b" l="l" r="r" t="t"/>
              <a:pathLst>
                <a:path extrusionOk="0" h="4465" w="7336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4cf24b2261_1_254"/>
            <p:cNvSpPr/>
            <p:nvPr/>
          </p:nvSpPr>
          <p:spPr>
            <a:xfrm>
              <a:off x="2889206" y="4345046"/>
              <a:ext cx="46411" cy="47488"/>
            </a:xfrm>
            <a:custGeom>
              <a:rect b="b" l="l" r="r" t="t"/>
              <a:pathLst>
                <a:path extrusionOk="0" h="1499" w="1465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cf15dcfc7_0_2"/>
          <p:cNvSpPr/>
          <p:nvPr/>
        </p:nvSpPr>
        <p:spPr>
          <a:xfrm>
            <a:off x="729625" y="552000"/>
            <a:ext cx="98100" cy="9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4cf15dcfc7_0_2"/>
          <p:cNvSpPr/>
          <p:nvPr/>
        </p:nvSpPr>
        <p:spPr>
          <a:xfrm>
            <a:off x="882900" y="552000"/>
            <a:ext cx="98100" cy="9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4cf15dcfc7_0_2"/>
          <p:cNvSpPr/>
          <p:nvPr/>
        </p:nvSpPr>
        <p:spPr>
          <a:xfrm>
            <a:off x="1036175" y="552000"/>
            <a:ext cx="98100" cy="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4cf15dcfc7_0_2"/>
          <p:cNvSpPr txBox="1"/>
          <p:nvPr>
            <p:ph type="title"/>
          </p:nvPr>
        </p:nvSpPr>
        <p:spPr>
          <a:xfrm>
            <a:off x="2104330" y="1464113"/>
            <a:ext cx="5728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500">
                <a:solidFill>
                  <a:schemeClr val="lt2"/>
                </a:solidFill>
              </a:rPr>
              <a:t>Music would be democratized</a:t>
            </a:r>
            <a:endParaRPr sz="5500">
              <a:solidFill>
                <a:schemeClr val="lt2"/>
              </a:solidFill>
            </a:endParaRPr>
          </a:p>
        </p:txBody>
      </p:sp>
      <p:sp>
        <p:nvSpPr>
          <p:cNvPr id="420" name="Google Shape;420;g24cf15dcfc7_0_2"/>
          <p:cNvSpPr/>
          <p:nvPr/>
        </p:nvSpPr>
        <p:spPr>
          <a:xfrm>
            <a:off x="2629130" y="3551125"/>
            <a:ext cx="2193900" cy="742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Lower Barrier of Entry</a:t>
            </a:r>
            <a:endParaRPr b="0" i="0" sz="1800" u="none" cap="none" strike="noStrike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21" name="Google Shape;421;g24cf15dcfc7_0_2"/>
          <p:cNvSpPr/>
          <p:nvPr/>
        </p:nvSpPr>
        <p:spPr>
          <a:xfrm>
            <a:off x="5117360" y="3551125"/>
            <a:ext cx="2193900" cy="742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Speedy Production</a:t>
            </a:r>
            <a:endParaRPr b="0" i="0" sz="1800" u="none" cap="none" strike="noStrike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22" name="Google Shape;422;g24cf15dcfc7_0_2"/>
          <p:cNvSpPr txBox="1"/>
          <p:nvPr>
            <p:ph idx="4294967295" type="title"/>
          </p:nvPr>
        </p:nvSpPr>
        <p:spPr>
          <a:xfrm>
            <a:off x="17265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of AI in Music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cf15dcfc7_0_47"/>
          <p:cNvSpPr/>
          <p:nvPr/>
        </p:nvSpPr>
        <p:spPr>
          <a:xfrm>
            <a:off x="729625" y="552000"/>
            <a:ext cx="98100" cy="9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4cf15dcfc7_0_47"/>
          <p:cNvSpPr/>
          <p:nvPr/>
        </p:nvSpPr>
        <p:spPr>
          <a:xfrm>
            <a:off x="882900" y="552000"/>
            <a:ext cx="98100" cy="9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4cf15dcfc7_0_47"/>
          <p:cNvSpPr/>
          <p:nvPr/>
        </p:nvSpPr>
        <p:spPr>
          <a:xfrm>
            <a:off x="1036175" y="552000"/>
            <a:ext cx="98100" cy="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4cf15dcfc7_0_47"/>
          <p:cNvSpPr txBox="1"/>
          <p:nvPr>
            <p:ph type="title"/>
          </p:nvPr>
        </p:nvSpPr>
        <p:spPr>
          <a:xfrm>
            <a:off x="2104330" y="1464113"/>
            <a:ext cx="5728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500">
                <a:solidFill>
                  <a:schemeClr val="dk2"/>
                </a:solidFill>
              </a:rPr>
              <a:t>Music would be democratized</a:t>
            </a:r>
            <a:endParaRPr sz="5500">
              <a:solidFill>
                <a:schemeClr val="dk2"/>
              </a:solidFill>
            </a:endParaRPr>
          </a:p>
        </p:txBody>
      </p:sp>
      <p:sp>
        <p:nvSpPr>
          <p:cNvPr id="431" name="Google Shape;431;g24cf15dcfc7_0_47"/>
          <p:cNvSpPr/>
          <p:nvPr/>
        </p:nvSpPr>
        <p:spPr>
          <a:xfrm>
            <a:off x="2629130" y="3551125"/>
            <a:ext cx="2193900" cy="742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Quantity over Quality</a:t>
            </a:r>
            <a:endParaRPr sz="17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32" name="Google Shape;432;g24cf15dcfc7_0_47"/>
          <p:cNvSpPr/>
          <p:nvPr/>
        </p:nvSpPr>
        <p:spPr>
          <a:xfrm>
            <a:off x="5117360" y="3551125"/>
            <a:ext cx="2193900" cy="742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Similar Music, </a:t>
            </a:r>
            <a:endParaRPr sz="18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No Creativity</a:t>
            </a:r>
            <a:endParaRPr sz="17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433" name="Google Shape;433;g24cf15dcfc7_0_47"/>
          <p:cNvSpPr txBox="1"/>
          <p:nvPr>
            <p:ph idx="4294967295" type="title"/>
          </p:nvPr>
        </p:nvSpPr>
        <p:spPr>
          <a:xfrm>
            <a:off x="17265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of AI in Music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questions for you to think</a:t>
            </a:r>
            <a:endParaRPr/>
          </a:p>
        </p:txBody>
      </p:sp>
      <p:sp>
        <p:nvSpPr>
          <p:cNvPr id="439" name="Google Shape;439;p5"/>
          <p:cNvSpPr txBox="1"/>
          <p:nvPr>
            <p:ph idx="1" type="body"/>
          </p:nvPr>
        </p:nvSpPr>
        <p:spPr>
          <a:xfrm>
            <a:off x="2177810" y="1537600"/>
            <a:ext cx="56655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i="1" lang="en">
                <a:solidFill>
                  <a:schemeClr val="accent1"/>
                </a:solidFill>
              </a:rPr>
              <a:t>➡️</a:t>
            </a:r>
            <a:r>
              <a:rPr i="1" lang="en" sz="2000">
                <a:solidFill>
                  <a:schemeClr val="accent1"/>
                </a:solidFill>
              </a:rPr>
              <a:t> Does auto-tuning to sound like someone count as plagiarism?</a:t>
            </a:r>
            <a:endParaRPr i="1" sz="2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i="1" lang="en">
                <a:solidFill>
                  <a:schemeClr val="accent1"/>
                </a:solidFill>
              </a:rPr>
              <a:t>➡️</a:t>
            </a:r>
            <a:r>
              <a:rPr i="1" lang="en" sz="2000">
                <a:solidFill>
                  <a:schemeClr val="accent1"/>
                </a:solidFill>
              </a:rPr>
              <a:t> </a:t>
            </a:r>
            <a:r>
              <a:rPr i="1" lang="en" sz="2000">
                <a:solidFill>
                  <a:schemeClr val="accent1"/>
                </a:solidFill>
              </a:rPr>
              <a:t>Who owns someone’s voice? </a:t>
            </a:r>
            <a:endParaRPr i="1" sz="2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i="1" lang="en">
                <a:solidFill>
                  <a:schemeClr val="accent1"/>
                </a:solidFill>
              </a:rPr>
              <a:t>➡️</a:t>
            </a:r>
            <a:r>
              <a:rPr i="1" lang="en" sz="2000">
                <a:solidFill>
                  <a:schemeClr val="accent1"/>
                </a:solidFill>
              </a:rPr>
              <a:t> </a:t>
            </a:r>
            <a:r>
              <a:rPr i="1" lang="en" sz="2000">
                <a:solidFill>
                  <a:schemeClr val="accent1"/>
                </a:solidFill>
              </a:rPr>
              <a:t>What parts of the voice/singing style belongs to them?</a:t>
            </a:r>
            <a:endParaRPr i="1" sz="2000">
              <a:solidFill>
                <a:schemeClr val="accent1"/>
              </a:solidFill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729625" y="552000"/>
            <a:ext cx="98100" cy="9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882900" y="552000"/>
            <a:ext cx="98100" cy="9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036175" y="552000"/>
            <a:ext cx="98100" cy="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/>
          <p:nvPr>
            <p:ph type="ctrTitle"/>
          </p:nvPr>
        </p:nvSpPr>
        <p:spPr>
          <a:xfrm>
            <a:off x="2624250" y="918550"/>
            <a:ext cx="4550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500"/>
              <a:t>Thanks!</a:t>
            </a:r>
            <a:endParaRPr sz="5500"/>
          </a:p>
        </p:txBody>
      </p:sp>
      <p:sp>
        <p:nvSpPr>
          <p:cNvPr id="448" name="Google Shape;448;p24"/>
          <p:cNvSpPr txBox="1"/>
          <p:nvPr>
            <p:ph idx="1" type="subTitle"/>
          </p:nvPr>
        </p:nvSpPr>
        <p:spPr>
          <a:xfrm>
            <a:off x="2624250" y="2489388"/>
            <a:ext cx="4262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Sindhura Uppalapati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Anish Puthuraya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Mehul Agarwal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Lokendra Badgujar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Siddharth Bookinkere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Prateek Naharia</a:t>
            </a:r>
            <a:endParaRPr sz="1100"/>
          </a:p>
        </p:txBody>
      </p:sp>
      <p:sp>
        <p:nvSpPr>
          <p:cNvPr id="449" name="Google Shape;449;p24"/>
          <p:cNvSpPr txBox="1"/>
          <p:nvPr>
            <p:ph idx="2" type="subTitle"/>
          </p:nvPr>
        </p:nvSpPr>
        <p:spPr>
          <a:xfrm>
            <a:off x="2624250" y="1841076"/>
            <a:ext cx="4550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Do you have any questions?</a:t>
            </a:r>
            <a:endParaRPr sz="2300"/>
          </a:p>
        </p:txBody>
      </p:sp>
      <p:grpSp>
        <p:nvGrpSpPr>
          <p:cNvPr id="450" name="Google Shape;450;p24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451" name="Google Shape;451;p2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24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55" name="Google Shape;455;p24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24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58" name="Google Shape;458;p24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" name="Google Shape;461;p24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62" name="Google Shape;462;p24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0" name="Google Shape;470;p24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b="0" i="0" sz="11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b="0" i="0" sz="11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72" name="Google Shape;472;p24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b="0" i="0" sz="11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73" name="Google Shape;473;p24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4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5" name="Google Shape;475;p24"/>
          <p:cNvSpPr txBox="1"/>
          <p:nvPr/>
        </p:nvSpPr>
        <p:spPr>
          <a:xfrm>
            <a:off x="2624250" y="3824998"/>
            <a:ext cx="4425000" cy="6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REFERENCES-</a:t>
            </a:r>
            <a:endParaRPr b="1"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https://www.theverge.com/2023/5/1/23703087/ai-drake-the-weeknd-music-copyright-legal-battle-right-of-publicity</a:t>
            </a: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24d56bc268b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775" y="3323075"/>
            <a:ext cx="6408450" cy="15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4d56bc268b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300" y="400175"/>
            <a:ext cx="7571393" cy="26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5763325" y="921000"/>
            <a:ext cx="3041700" cy="3304800"/>
          </a:xfrm>
          <a:prstGeom prst="roundRect">
            <a:avLst>
              <a:gd fmla="val 12921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5763250" y="921000"/>
            <a:ext cx="3041700" cy="42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5968500" y="1358370"/>
            <a:ext cx="26595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Drake AI </a:t>
            </a:r>
            <a:r>
              <a:rPr lang="en">
                <a:solidFill>
                  <a:schemeClr val="lt2"/>
                </a:solidFill>
              </a:rPr>
              <a:t>Winter’s Cold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26" name="Google Shape;226;p9"/>
          <p:cNvGrpSpPr/>
          <p:nvPr/>
        </p:nvGrpSpPr>
        <p:grpSpPr>
          <a:xfrm>
            <a:off x="5921350" y="1092150"/>
            <a:ext cx="404650" cy="98100"/>
            <a:chOff x="729625" y="552000"/>
            <a:chExt cx="404650" cy="98100"/>
          </a:xfrm>
        </p:grpSpPr>
        <p:sp>
          <p:nvSpPr>
            <p:cNvPr id="227" name="Google Shape;227;p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9"/>
          <p:cNvSpPr txBox="1"/>
          <p:nvPr>
            <p:ph idx="4294967295" type="title"/>
          </p:nvPr>
        </p:nvSpPr>
        <p:spPr>
          <a:xfrm>
            <a:off x="858971" y="274208"/>
            <a:ext cx="3650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Let’s 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Listen!</a:t>
            </a:r>
            <a:endParaRPr sz="3300"/>
          </a:p>
        </p:txBody>
      </p:sp>
      <p:pic>
        <p:nvPicPr>
          <p:cNvPr id="231" name="Google Shape;231;p9" title="AI Drake- Winters Cold (Unrelease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383" y="2476277"/>
            <a:ext cx="2379734" cy="1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/>
          <p:nvPr>
            <p:ph idx="1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Uses of Generative AI in Music</a:t>
            </a:r>
            <a:endParaRPr/>
          </a:p>
        </p:txBody>
      </p:sp>
      <p:grpSp>
        <p:nvGrpSpPr>
          <p:cNvPr id="237" name="Google Shape;237;p3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238" name="Google Shape;238;p3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4447595" y="3071775"/>
            <a:ext cx="4134404" cy="1207675"/>
            <a:chOff x="4447595" y="3071775"/>
            <a:chExt cx="4134404" cy="1207675"/>
          </a:xfrm>
        </p:grpSpPr>
        <p:cxnSp>
          <p:nvCxnSpPr>
            <p:cNvPr id="242" name="Google Shape;242;p3"/>
            <p:cNvCxnSpPr>
              <a:stCxn id="243" idx="2"/>
              <a:endCxn id="244" idx="0"/>
            </p:cNvCxnSpPr>
            <p:nvPr/>
          </p:nvCxnSpPr>
          <p:spPr>
            <a:xfrm flipH="1" rot="-5400000">
              <a:off x="6795704" y="2802134"/>
              <a:ext cx="613500" cy="1152900"/>
            </a:xfrm>
            <a:prstGeom prst="bentConnector3">
              <a:avLst>
                <a:gd fmla="val 49944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"/>
            <p:cNvCxnSpPr>
              <a:stCxn id="246" idx="0"/>
              <a:endCxn id="243" idx="2"/>
            </p:cNvCxnSpPr>
            <p:nvPr/>
          </p:nvCxnSpPr>
          <p:spPr>
            <a:xfrm rot="-5400000">
              <a:off x="5631501" y="2790825"/>
              <a:ext cx="613500" cy="1175400"/>
            </a:xfrm>
            <a:prstGeom prst="bentConnector3">
              <a:avLst>
                <a:gd fmla="val 49944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3"/>
            <p:cNvSpPr/>
            <p:nvPr/>
          </p:nvSpPr>
          <p:spPr>
            <a:xfrm>
              <a:off x="4447595" y="3685275"/>
              <a:ext cx="1805913" cy="594175"/>
            </a:xfrm>
            <a:prstGeom prst="roundRect">
              <a:avLst>
                <a:gd fmla="val 50000" name="adj"/>
              </a:avLst>
            </a:prstGeom>
            <a:solidFill>
              <a:srgbClr val="E35E82"/>
            </a:solidFill>
            <a:ln cap="flat" cmpd="sng" w="28575">
              <a:solidFill>
                <a:srgbClr val="E35E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Licensed Use</a:t>
              </a:r>
              <a:endParaRPr i="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776086" y="3685275"/>
              <a:ext cx="1805913" cy="594175"/>
            </a:xfrm>
            <a:prstGeom prst="roundRect">
              <a:avLst>
                <a:gd fmla="val 50000" name="adj"/>
              </a:avLst>
            </a:prstGeom>
            <a:solidFill>
              <a:srgbClr val="E35E82"/>
            </a:solidFill>
            <a:ln cap="flat" cmpd="sng" w="28575">
              <a:solidFill>
                <a:srgbClr val="E35E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Unlicensed Use</a:t>
              </a:r>
              <a:endParaRPr i="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1465160" y="1864159"/>
            <a:ext cx="5963800" cy="1207675"/>
            <a:chOff x="1465160" y="1864159"/>
            <a:chExt cx="5963800" cy="1207675"/>
          </a:xfrm>
        </p:grpSpPr>
        <p:cxnSp>
          <p:nvCxnSpPr>
            <p:cNvPr id="248" name="Google Shape;248;p3"/>
            <p:cNvCxnSpPr>
              <a:stCxn id="249" idx="2"/>
              <a:endCxn id="243" idx="0"/>
            </p:cNvCxnSpPr>
            <p:nvPr/>
          </p:nvCxnSpPr>
          <p:spPr>
            <a:xfrm flipH="1" rot="-5400000">
              <a:off x="5179810" y="1131474"/>
              <a:ext cx="613500" cy="2079000"/>
            </a:xfrm>
            <a:prstGeom prst="bentConnector3">
              <a:avLst>
                <a:gd fmla="val 49944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"/>
            <p:cNvCxnSpPr>
              <a:stCxn id="251" idx="0"/>
              <a:endCxn id="249" idx="2"/>
            </p:cNvCxnSpPr>
            <p:nvPr/>
          </p:nvCxnSpPr>
          <p:spPr>
            <a:xfrm rot="-5400000">
              <a:off x="3100866" y="1131409"/>
              <a:ext cx="613500" cy="2079000"/>
            </a:xfrm>
            <a:prstGeom prst="bentConnector3">
              <a:avLst>
                <a:gd fmla="val 49944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"/>
            <p:cNvSpPr/>
            <p:nvPr/>
          </p:nvSpPr>
          <p:spPr>
            <a:xfrm>
              <a:off x="5623047" y="2477659"/>
              <a:ext cx="1805913" cy="594175"/>
            </a:xfrm>
            <a:prstGeom prst="roundRect">
              <a:avLst>
                <a:gd fmla="val 50000" name="adj"/>
              </a:avLst>
            </a:prstGeom>
            <a:solidFill>
              <a:srgbClr val="E35E82"/>
            </a:solidFill>
            <a:ln cap="flat" cmpd="sng" w="28575">
              <a:solidFill>
                <a:srgbClr val="E35E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Commercial</a:t>
              </a: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Use</a:t>
              </a:r>
              <a:endParaRPr i="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465160" y="2477659"/>
              <a:ext cx="1805913" cy="594175"/>
            </a:xfrm>
            <a:prstGeom prst="roundRect">
              <a:avLst>
                <a:gd fmla="val 50000" name="adj"/>
              </a:avLst>
            </a:prstGeom>
            <a:solidFill>
              <a:srgbClr val="E35E82"/>
            </a:solidFill>
            <a:ln cap="flat" cmpd="sng" w="28575">
              <a:solidFill>
                <a:srgbClr val="E35E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Creative Use</a:t>
              </a:r>
              <a:endParaRPr i="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sp>
        <p:nvSpPr>
          <p:cNvPr id="249" name="Google Shape;249;p3"/>
          <p:cNvSpPr/>
          <p:nvPr/>
        </p:nvSpPr>
        <p:spPr>
          <a:xfrm>
            <a:off x="3544104" y="1270049"/>
            <a:ext cx="1805913" cy="594175"/>
          </a:xfrm>
          <a:prstGeom prst="roundRect">
            <a:avLst>
              <a:gd fmla="val 50000" name="adj"/>
            </a:avLst>
          </a:prstGeom>
          <a:solidFill>
            <a:srgbClr val="E35E82"/>
          </a:solidFill>
          <a:ln cap="flat" cmpd="sng" w="28575">
            <a:solidFill>
              <a:srgbClr val="E35E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Generative AI Music</a:t>
            </a:r>
            <a:endParaRPr i="0" u="none" cap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ca5e3b526_0_0"/>
          <p:cNvSpPr/>
          <p:nvPr/>
        </p:nvSpPr>
        <p:spPr>
          <a:xfrm>
            <a:off x="5096225" y="2293602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4ca5e3b526_0_0"/>
          <p:cNvSpPr/>
          <p:nvPr/>
        </p:nvSpPr>
        <p:spPr>
          <a:xfrm>
            <a:off x="5096225" y="1150128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4ca5e3b526_0_0"/>
          <p:cNvSpPr/>
          <p:nvPr/>
        </p:nvSpPr>
        <p:spPr>
          <a:xfrm>
            <a:off x="1671050" y="2293602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4ca5e3b526_0_0"/>
          <p:cNvSpPr/>
          <p:nvPr/>
        </p:nvSpPr>
        <p:spPr>
          <a:xfrm>
            <a:off x="1671050" y="1150128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ca5e3b526_0_0"/>
          <p:cNvSpPr txBox="1"/>
          <p:nvPr>
            <p:ph idx="1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Decision Framework</a:t>
            </a:r>
            <a:endParaRPr/>
          </a:p>
        </p:txBody>
      </p:sp>
      <p:sp>
        <p:nvSpPr>
          <p:cNvPr id="261" name="Google Shape;261;g24ca5e3b526_0_0"/>
          <p:cNvSpPr/>
          <p:nvPr/>
        </p:nvSpPr>
        <p:spPr>
          <a:xfrm>
            <a:off x="1671050" y="1150128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4ca5e3b526_0_0"/>
          <p:cNvSpPr txBox="1"/>
          <p:nvPr>
            <p:ph idx="1" type="subTitle"/>
          </p:nvPr>
        </p:nvSpPr>
        <p:spPr>
          <a:xfrm>
            <a:off x="2862485" y="1578053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300"/>
              <a:t>How much effort was put into this?</a:t>
            </a:r>
            <a:endParaRPr sz="1300"/>
          </a:p>
        </p:txBody>
      </p:sp>
      <p:sp>
        <p:nvSpPr>
          <p:cNvPr id="263" name="Google Shape;263;g24ca5e3b526_0_0"/>
          <p:cNvSpPr txBox="1"/>
          <p:nvPr>
            <p:ph idx="2" type="subTitle"/>
          </p:nvPr>
        </p:nvSpPr>
        <p:spPr>
          <a:xfrm>
            <a:off x="2862485" y="1269153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700"/>
              <a:t>Effort</a:t>
            </a:r>
            <a:endParaRPr sz="1700"/>
          </a:p>
        </p:txBody>
      </p:sp>
      <p:sp>
        <p:nvSpPr>
          <p:cNvPr id="264" name="Google Shape;264;g24ca5e3b526_0_0"/>
          <p:cNvSpPr/>
          <p:nvPr/>
        </p:nvSpPr>
        <p:spPr>
          <a:xfrm>
            <a:off x="5096225" y="1150128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4ca5e3b526_0_0"/>
          <p:cNvSpPr txBox="1"/>
          <p:nvPr>
            <p:ph idx="3" type="subTitle"/>
          </p:nvPr>
        </p:nvSpPr>
        <p:spPr>
          <a:xfrm>
            <a:off x="6287672" y="1578053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300"/>
              <a:t>Is your intent malicious or deception?</a:t>
            </a:r>
            <a:endParaRPr sz="1300"/>
          </a:p>
        </p:txBody>
      </p:sp>
      <p:sp>
        <p:nvSpPr>
          <p:cNvPr id="266" name="Google Shape;266;g24ca5e3b526_0_0"/>
          <p:cNvSpPr txBox="1"/>
          <p:nvPr>
            <p:ph idx="4" type="subTitle"/>
          </p:nvPr>
        </p:nvSpPr>
        <p:spPr>
          <a:xfrm>
            <a:off x="6287672" y="1269153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700"/>
              <a:t>Intent</a:t>
            </a:r>
            <a:endParaRPr sz="1700"/>
          </a:p>
        </p:txBody>
      </p:sp>
      <p:sp>
        <p:nvSpPr>
          <p:cNvPr id="267" name="Google Shape;267;g24ca5e3b526_0_0"/>
          <p:cNvSpPr/>
          <p:nvPr/>
        </p:nvSpPr>
        <p:spPr>
          <a:xfrm>
            <a:off x="1671050" y="2293602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4ca5e3b526_0_0"/>
          <p:cNvSpPr txBox="1"/>
          <p:nvPr>
            <p:ph idx="5" type="subTitle"/>
          </p:nvPr>
        </p:nvSpPr>
        <p:spPr>
          <a:xfrm>
            <a:off x="2862485" y="2771003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300"/>
              <a:t>Are you making money from this?</a:t>
            </a:r>
            <a:endParaRPr sz="1300"/>
          </a:p>
        </p:txBody>
      </p:sp>
      <p:sp>
        <p:nvSpPr>
          <p:cNvPr id="269" name="Google Shape;269;g24ca5e3b526_0_0"/>
          <p:cNvSpPr txBox="1"/>
          <p:nvPr>
            <p:ph idx="6" type="subTitle"/>
          </p:nvPr>
        </p:nvSpPr>
        <p:spPr>
          <a:xfrm>
            <a:off x="2862485" y="2462103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700"/>
              <a:t>Monetization</a:t>
            </a:r>
            <a:endParaRPr sz="1700"/>
          </a:p>
        </p:txBody>
      </p:sp>
      <p:sp>
        <p:nvSpPr>
          <p:cNvPr id="270" name="Google Shape;270;g24ca5e3b526_0_0"/>
          <p:cNvSpPr/>
          <p:nvPr/>
        </p:nvSpPr>
        <p:spPr>
          <a:xfrm>
            <a:off x="5096225" y="2293602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4ca5e3b526_0_0"/>
          <p:cNvSpPr txBox="1"/>
          <p:nvPr>
            <p:ph idx="7" type="subTitle"/>
          </p:nvPr>
        </p:nvSpPr>
        <p:spPr>
          <a:xfrm>
            <a:off x="6287672" y="2771003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300"/>
              <a:t>Is the entire song using this voice?</a:t>
            </a:r>
            <a:endParaRPr sz="1300"/>
          </a:p>
        </p:txBody>
      </p:sp>
      <p:sp>
        <p:nvSpPr>
          <p:cNvPr id="272" name="Google Shape;272;g24ca5e3b526_0_0"/>
          <p:cNvSpPr txBox="1"/>
          <p:nvPr>
            <p:ph idx="8" type="subTitle"/>
          </p:nvPr>
        </p:nvSpPr>
        <p:spPr>
          <a:xfrm>
            <a:off x="6287672" y="2462103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700"/>
              <a:t>Duration</a:t>
            </a:r>
            <a:endParaRPr sz="1700"/>
          </a:p>
        </p:txBody>
      </p:sp>
      <p:sp>
        <p:nvSpPr>
          <p:cNvPr id="273" name="Google Shape;273;g24ca5e3b526_0_0"/>
          <p:cNvSpPr txBox="1"/>
          <p:nvPr>
            <p:ph type="title"/>
          </p:nvPr>
        </p:nvSpPr>
        <p:spPr>
          <a:xfrm>
            <a:off x="1744060" y="1421553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01</a:t>
            </a:r>
            <a:endParaRPr sz="3700"/>
          </a:p>
        </p:txBody>
      </p:sp>
      <p:sp>
        <p:nvSpPr>
          <p:cNvPr id="274" name="Google Shape;274;g24ca5e3b526_0_0"/>
          <p:cNvSpPr txBox="1"/>
          <p:nvPr>
            <p:ph idx="9" type="title"/>
          </p:nvPr>
        </p:nvSpPr>
        <p:spPr>
          <a:xfrm>
            <a:off x="5169272" y="1421553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02</a:t>
            </a:r>
            <a:endParaRPr sz="3700"/>
          </a:p>
        </p:txBody>
      </p:sp>
      <p:sp>
        <p:nvSpPr>
          <p:cNvPr id="275" name="Google Shape;275;g24ca5e3b526_0_0"/>
          <p:cNvSpPr txBox="1"/>
          <p:nvPr>
            <p:ph idx="13" type="title"/>
          </p:nvPr>
        </p:nvSpPr>
        <p:spPr>
          <a:xfrm>
            <a:off x="1744060" y="2538303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03</a:t>
            </a:r>
            <a:endParaRPr sz="3700"/>
          </a:p>
        </p:txBody>
      </p:sp>
      <p:sp>
        <p:nvSpPr>
          <p:cNvPr id="276" name="Google Shape;276;g24ca5e3b526_0_0"/>
          <p:cNvSpPr txBox="1"/>
          <p:nvPr>
            <p:ph idx="14" type="title"/>
          </p:nvPr>
        </p:nvSpPr>
        <p:spPr>
          <a:xfrm>
            <a:off x="5169272" y="2538303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04</a:t>
            </a:r>
            <a:endParaRPr sz="3700"/>
          </a:p>
        </p:txBody>
      </p:sp>
      <p:grpSp>
        <p:nvGrpSpPr>
          <p:cNvPr id="277" name="Google Shape;277;g24ca5e3b526_0_0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278" name="Google Shape;278;g24ca5e3b526_0_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4ca5e3b526_0_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4ca5e3b526_0_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g24ca5e3b526_0_0"/>
          <p:cNvSpPr/>
          <p:nvPr/>
        </p:nvSpPr>
        <p:spPr>
          <a:xfrm>
            <a:off x="5096225" y="3447615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4ca5e3b526_0_0"/>
          <p:cNvSpPr/>
          <p:nvPr/>
        </p:nvSpPr>
        <p:spPr>
          <a:xfrm>
            <a:off x="1671050" y="3447615"/>
            <a:ext cx="3249300" cy="1009500"/>
          </a:xfrm>
          <a:prstGeom prst="roundRect">
            <a:avLst>
              <a:gd fmla="val 1728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4ca5e3b526_0_0"/>
          <p:cNvSpPr/>
          <p:nvPr/>
        </p:nvSpPr>
        <p:spPr>
          <a:xfrm>
            <a:off x="5096225" y="3447615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4ca5e3b526_0_0"/>
          <p:cNvSpPr/>
          <p:nvPr/>
        </p:nvSpPr>
        <p:spPr>
          <a:xfrm>
            <a:off x="1671050" y="3447615"/>
            <a:ext cx="3249300" cy="1009500"/>
          </a:xfrm>
          <a:prstGeom prst="roundRect">
            <a:avLst>
              <a:gd fmla="val 1728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4ca5e3b526_0_0"/>
          <p:cNvSpPr txBox="1"/>
          <p:nvPr>
            <p:ph idx="5" type="subTitle"/>
          </p:nvPr>
        </p:nvSpPr>
        <p:spPr>
          <a:xfrm>
            <a:off x="2862485" y="3925016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300"/>
              <a:t>How similar is the voice to the singer?</a:t>
            </a:r>
            <a:endParaRPr sz="1300"/>
          </a:p>
        </p:txBody>
      </p:sp>
      <p:sp>
        <p:nvSpPr>
          <p:cNvPr id="286" name="Google Shape;286;g24ca5e3b526_0_0"/>
          <p:cNvSpPr txBox="1"/>
          <p:nvPr>
            <p:ph idx="6" type="subTitle"/>
          </p:nvPr>
        </p:nvSpPr>
        <p:spPr>
          <a:xfrm>
            <a:off x="2862485" y="3616116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700"/>
              <a:t>Similarity</a:t>
            </a:r>
            <a:endParaRPr sz="1700"/>
          </a:p>
        </p:txBody>
      </p:sp>
      <p:sp>
        <p:nvSpPr>
          <p:cNvPr id="287" name="Google Shape;287;g24ca5e3b526_0_0"/>
          <p:cNvSpPr txBox="1"/>
          <p:nvPr>
            <p:ph idx="7" type="subTitle"/>
          </p:nvPr>
        </p:nvSpPr>
        <p:spPr>
          <a:xfrm>
            <a:off x="6287672" y="3925016"/>
            <a:ext cx="1984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300"/>
              <a:t>Is the voice the primary selling point?</a:t>
            </a:r>
            <a:endParaRPr sz="1300"/>
          </a:p>
        </p:txBody>
      </p:sp>
      <p:sp>
        <p:nvSpPr>
          <p:cNvPr id="288" name="Google Shape;288;g24ca5e3b526_0_0"/>
          <p:cNvSpPr txBox="1"/>
          <p:nvPr>
            <p:ph idx="8" type="subTitle"/>
          </p:nvPr>
        </p:nvSpPr>
        <p:spPr>
          <a:xfrm>
            <a:off x="6287672" y="3616116"/>
            <a:ext cx="1984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700"/>
              <a:t>Focus</a:t>
            </a:r>
            <a:endParaRPr sz="1700"/>
          </a:p>
        </p:txBody>
      </p:sp>
      <p:sp>
        <p:nvSpPr>
          <p:cNvPr id="289" name="Google Shape;289;g24ca5e3b526_0_0"/>
          <p:cNvSpPr txBox="1"/>
          <p:nvPr>
            <p:ph idx="13" type="title"/>
          </p:nvPr>
        </p:nvSpPr>
        <p:spPr>
          <a:xfrm>
            <a:off x="1744060" y="3692316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05</a:t>
            </a:r>
            <a:endParaRPr sz="3700"/>
          </a:p>
        </p:txBody>
      </p:sp>
      <p:sp>
        <p:nvSpPr>
          <p:cNvPr id="290" name="Google Shape;290;g24ca5e3b526_0_0"/>
          <p:cNvSpPr txBox="1"/>
          <p:nvPr>
            <p:ph idx="14" type="title"/>
          </p:nvPr>
        </p:nvSpPr>
        <p:spPr>
          <a:xfrm>
            <a:off x="5169272" y="3692316"/>
            <a:ext cx="961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700"/>
              <a:t>06</a:t>
            </a:r>
            <a:endParaRPr sz="3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d56bc268b_3_14"/>
          <p:cNvSpPr txBox="1"/>
          <p:nvPr>
            <p:ph idx="1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Ethical</a:t>
            </a:r>
            <a:r>
              <a:rPr lang="en"/>
              <a:t> Framework</a:t>
            </a:r>
            <a:endParaRPr/>
          </a:p>
        </p:txBody>
      </p:sp>
      <p:grpSp>
        <p:nvGrpSpPr>
          <p:cNvPr id="296" name="Google Shape;296;g24d56bc268b_3_14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297" name="Google Shape;297;g24d56bc268b_3_1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24d56bc268b_3_1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4d56bc268b_3_1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0" name="Google Shape;300;g24d56bc268b_3_14"/>
          <p:cNvGraphicFramePr/>
          <p:nvPr/>
        </p:nvGraphicFramePr>
        <p:xfrm>
          <a:off x="2824400" y="204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{C7984CC2-DDCB-4A7A-97B5-D8213FADED53}</a:tableStyleId>
              </a:tblPr>
              <a:tblGrid>
                <a:gridCol w="1571775"/>
                <a:gridCol w="2855750"/>
              </a:tblGrid>
              <a:tr h="6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Intent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To not Deceive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Monetization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To not </a:t>
                      </a: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exploit</a:t>
                      </a: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 someone for monetary gain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Focus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T</a:t>
                      </a: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o create something bigger than the parts</a:t>
                      </a: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 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g24d56bc268b_3_14"/>
          <p:cNvSpPr txBox="1"/>
          <p:nvPr>
            <p:ph idx="15" type="title"/>
          </p:nvPr>
        </p:nvSpPr>
        <p:spPr>
          <a:xfrm>
            <a:off x="1802792" y="12258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9900"/>
                </a:solidFill>
              </a:rPr>
              <a:t>Deontological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56bc268b_3_64"/>
          <p:cNvSpPr txBox="1"/>
          <p:nvPr>
            <p:ph idx="1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Ethical</a:t>
            </a:r>
            <a:r>
              <a:rPr lang="en"/>
              <a:t> Framework</a:t>
            </a:r>
            <a:endParaRPr/>
          </a:p>
        </p:txBody>
      </p:sp>
      <p:grpSp>
        <p:nvGrpSpPr>
          <p:cNvPr id="307" name="Google Shape;307;g24d56bc268b_3_64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308" name="Google Shape;308;g24d56bc268b_3_64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4d56bc268b_3_64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4d56bc268b_3_64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1" name="Google Shape;311;g24d56bc268b_3_64"/>
          <p:cNvGraphicFramePr/>
          <p:nvPr/>
        </p:nvGraphicFramePr>
        <p:xfrm>
          <a:off x="1681400" y="204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{C7984CC2-DDCB-4A7A-97B5-D8213FADED53}</a:tableStyleId>
              </a:tblPr>
              <a:tblGrid>
                <a:gridCol w="1571775"/>
                <a:gridCol w="2855750"/>
              </a:tblGrid>
              <a:tr h="6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Effort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Did it create more value </a:t>
                      </a:r>
                      <a:endParaRPr sz="155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than just the voice?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Duration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Impact on the listener’s experience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Similarity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Impact on the artist’s identity due to confusion</a:t>
                      </a:r>
                      <a:endParaRPr sz="15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24d56bc268b_3_64"/>
          <p:cNvSpPr txBox="1"/>
          <p:nvPr>
            <p:ph idx="15" type="title"/>
          </p:nvPr>
        </p:nvSpPr>
        <p:spPr>
          <a:xfrm>
            <a:off x="1802792" y="12258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3C78D8"/>
                </a:solidFill>
              </a:rPr>
              <a:t>Consequential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3" name="Google Shape;313;g24d56bc268b_3_64"/>
          <p:cNvSpPr txBox="1"/>
          <p:nvPr>
            <p:ph idx="15" type="title"/>
          </p:nvPr>
        </p:nvSpPr>
        <p:spPr>
          <a:xfrm>
            <a:off x="6990174" y="1992800"/>
            <a:ext cx="15528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Creative Harm to Drake</a:t>
            </a:r>
            <a:endParaRPr sz="2300"/>
          </a:p>
        </p:txBody>
      </p:sp>
      <p:sp>
        <p:nvSpPr>
          <p:cNvPr id="314" name="Google Shape;314;g24d56bc268b_3_64"/>
          <p:cNvSpPr txBox="1"/>
          <p:nvPr>
            <p:ph idx="15" type="title"/>
          </p:nvPr>
        </p:nvSpPr>
        <p:spPr>
          <a:xfrm>
            <a:off x="6289559" y="1992800"/>
            <a:ext cx="7170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400"/>
              <a:t>&gt;</a:t>
            </a:r>
            <a:endParaRPr sz="5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ca5e3b526_0_55"/>
          <p:cNvSpPr txBox="1"/>
          <p:nvPr>
            <p:ph idx="1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Apply it!</a:t>
            </a:r>
            <a:endParaRPr/>
          </a:p>
        </p:txBody>
      </p:sp>
      <p:grpSp>
        <p:nvGrpSpPr>
          <p:cNvPr id="320" name="Google Shape;320;g24ca5e3b526_0_55"/>
          <p:cNvGrpSpPr/>
          <p:nvPr/>
        </p:nvGrpSpPr>
        <p:grpSpPr>
          <a:xfrm>
            <a:off x="729625" y="552000"/>
            <a:ext cx="404650" cy="98100"/>
            <a:chOff x="729625" y="552000"/>
            <a:chExt cx="404650" cy="98100"/>
          </a:xfrm>
        </p:grpSpPr>
        <p:sp>
          <p:nvSpPr>
            <p:cNvPr id="321" name="Google Shape;321;g24ca5e3b526_0_5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4ca5e3b526_0_5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24ca5e3b526_0_5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4" name="Google Shape;324;g24ca5e3b526_0_55"/>
          <p:cNvGraphicFramePr/>
          <p:nvPr/>
        </p:nvGraphicFramePr>
        <p:xfrm>
          <a:off x="4639375" y="13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{C7984CC2-DDCB-4A7A-97B5-D8213FADED53}</a:tableStyleId>
              </a:tblPr>
              <a:tblGrid>
                <a:gridCol w="1288375"/>
                <a:gridCol w="2301825"/>
              </a:tblGrid>
              <a:tr h="4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Intent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Not trying to Deceive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Monetization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It is being monetized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Effort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  Value was created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Duration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Entire Song 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Similarity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Exactly Same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accent2"/>
                          </a:solidFill>
                          <a:latin typeface="Lexend Deca Medium"/>
                          <a:ea typeface="Lexend Deca Medium"/>
                          <a:cs typeface="Lexend Deca Medium"/>
                          <a:sym typeface="Lexend Deca Medium"/>
                        </a:rPr>
                        <a:t>Focus</a:t>
                      </a:r>
                      <a:endParaRPr sz="1250" u="none" cap="none" strike="noStrike">
                        <a:solidFill>
                          <a:schemeClr val="accent2"/>
                        </a:solidFill>
                        <a:latin typeface="Lexend Deca Medium"/>
                        <a:ea typeface="Lexend Deca Medium"/>
                        <a:cs typeface="Lexend Deca Medium"/>
                        <a:sym typeface="Lexend Deca Medium"/>
                      </a:endParaRPr>
                    </a:p>
                  </a:txBody>
                  <a:tcPr marT="91425" marB="91425" marR="0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50"/>
                        <a:buFont typeface="Arial"/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Not the voice</a:t>
                      </a:r>
                      <a:endParaRPr sz="1250" u="none" cap="none" strike="noStrike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g24ca5e3b526_0_55"/>
          <p:cNvSpPr txBox="1"/>
          <p:nvPr>
            <p:ph idx="4294967295" type="body"/>
          </p:nvPr>
        </p:nvSpPr>
        <p:spPr>
          <a:xfrm>
            <a:off x="1625100" y="1730077"/>
            <a:ext cx="2659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Drake AI </a:t>
            </a:r>
            <a:r>
              <a:rPr lang="en">
                <a:solidFill>
                  <a:schemeClr val="lt2"/>
                </a:solidFill>
              </a:rPr>
              <a:t>Winter’s Cold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rake AI - Winter's Cold&#10;&#10;Credit: @actuallylvcci &#10;Original song: https://youtu.be/TtTFsBj4VjU&#10;&#10;Want To Do This Yourself? 👨🏻‍💻&#10;Link: https://voicify.ai/?ref=BestAISongs&#10;&#10;Want your Song or Music Video featured on our channel? &#10;Email for Inquires: bestaisongs@gmail.com&#10;&#10;Copyright Disclaimer: Under Section 107 of the Copyright Act 1976, allowance is made for &quot;fair use&quot; for purposes such as criticism, comment, news reporting, teaching, scholarship and research. Fair use is a use permitted by copyright statute that might otherwise be infringing. Non-profit, educational or personal use tips the balance in favor of fair use.&#10;&#10;contact: bestaisongs@gmail.com" id="326" name="Google Shape;326;g24ca5e3b526_0_55" title="Drake AI - Winter's Cold (By Lvcci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25" y="2273075"/>
            <a:ext cx="2448300" cy="1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/>
          <p:nvPr>
            <p:ph idx="2" type="subTitle"/>
          </p:nvPr>
        </p:nvSpPr>
        <p:spPr>
          <a:xfrm>
            <a:off x="3351350" y="1592969"/>
            <a:ext cx="3925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Guides Decision Making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900"/>
          </a:p>
        </p:txBody>
      </p:sp>
      <p:sp>
        <p:nvSpPr>
          <p:cNvPr id="332" name="Google Shape;332;p7"/>
          <p:cNvSpPr txBox="1"/>
          <p:nvPr>
            <p:ph idx="4" type="subTitle"/>
          </p:nvPr>
        </p:nvSpPr>
        <p:spPr>
          <a:xfrm>
            <a:off x="3351350" y="2664044"/>
            <a:ext cx="5251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Considers both ethical perspectives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900"/>
          </a:p>
        </p:txBody>
      </p:sp>
      <p:sp>
        <p:nvSpPr>
          <p:cNvPr id="333" name="Google Shape;333;p7"/>
          <p:cNvSpPr txBox="1"/>
          <p:nvPr>
            <p:ph idx="6" type="subTitle"/>
          </p:nvPr>
        </p:nvSpPr>
        <p:spPr>
          <a:xfrm>
            <a:off x="3351350" y="3735119"/>
            <a:ext cx="4877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Saves Integrity of Artists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900"/>
          </a:p>
        </p:txBody>
      </p:sp>
      <p:sp>
        <p:nvSpPr>
          <p:cNvPr id="334" name="Google Shape;334;p7"/>
          <p:cNvSpPr/>
          <p:nvPr/>
        </p:nvSpPr>
        <p:spPr>
          <a:xfrm>
            <a:off x="729625" y="552000"/>
            <a:ext cx="98100" cy="9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882900" y="552000"/>
            <a:ext cx="98100" cy="9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1036175" y="552000"/>
            <a:ext cx="98100" cy="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2137175" y="1353477"/>
            <a:ext cx="933000" cy="8640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2137213" y="2418974"/>
            <a:ext cx="933000" cy="8640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2137225" y="3484475"/>
            <a:ext cx="933000" cy="8640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 txBox="1"/>
          <p:nvPr>
            <p:ph idx="4294967295" type="title"/>
          </p:nvPr>
        </p:nvSpPr>
        <p:spPr>
          <a:xfrm>
            <a:off x="1802792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Let’s skip to the good part…….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2380410" y="1615602"/>
            <a:ext cx="446580" cy="404405"/>
            <a:chOff x="822276" y="1504485"/>
            <a:chExt cx="413730" cy="404405"/>
          </a:xfrm>
        </p:grpSpPr>
        <p:sp>
          <p:nvSpPr>
            <p:cNvPr id="342" name="Google Shape;342;p7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22276" y="1521901"/>
              <a:ext cx="246968" cy="386989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2380390" y="2612172"/>
            <a:ext cx="446565" cy="477608"/>
            <a:chOff x="2780301" y="1521896"/>
            <a:chExt cx="333133" cy="321038"/>
          </a:xfrm>
        </p:grpSpPr>
        <p:sp>
          <p:nvSpPr>
            <p:cNvPr id="348" name="Google Shape;348;p7"/>
            <p:cNvSpPr/>
            <p:nvPr/>
          </p:nvSpPr>
          <p:spPr>
            <a:xfrm>
              <a:off x="3009573" y="1542745"/>
              <a:ext cx="72031" cy="9517"/>
            </a:xfrm>
            <a:custGeom>
              <a:rect b="b" l="l" r="r" t="t"/>
              <a:pathLst>
                <a:path extrusionOk="0" h="299" w="2263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967876" y="1542745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061870" y="1563594"/>
              <a:ext cx="19735" cy="9517"/>
            </a:xfrm>
            <a:custGeom>
              <a:rect b="b" l="l" r="r" t="t"/>
              <a:pathLst>
                <a:path extrusionOk="0" h="299" w="62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967876" y="1563594"/>
              <a:ext cx="82663" cy="9517"/>
            </a:xfrm>
            <a:custGeom>
              <a:rect b="b" l="l" r="r" t="t"/>
              <a:pathLst>
                <a:path extrusionOk="0" h="299" w="2597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936809" y="1521896"/>
              <a:ext cx="176625" cy="96286"/>
            </a:xfrm>
            <a:custGeom>
              <a:rect b="b" l="l" r="r" t="t"/>
              <a:pathLst>
                <a:path extrusionOk="0" h="3025" w="5549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811367" y="1767115"/>
              <a:ext cx="72413" cy="9485"/>
            </a:xfrm>
            <a:custGeom>
              <a:rect b="b" l="l" r="r" t="t"/>
              <a:pathLst>
                <a:path extrusionOk="0" h="298" w="2275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894730" y="1767115"/>
              <a:ext cx="20117" cy="9485"/>
            </a:xfrm>
            <a:custGeom>
              <a:rect b="b" l="l" r="r" t="t"/>
              <a:pathLst>
                <a:path extrusionOk="0" h="298" w="632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811367" y="1787932"/>
              <a:ext cx="20117" cy="9517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842815" y="1787932"/>
              <a:ext cx="72031" cy="9517"/>
            </a:xfrm>
            <a:custGeom>
              <a:rect b="b" l="l" r="r" t="t"/>
              <a:pathLst>
                <a:path extrusionOk="0" h="299" w="2263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780301" y="1746266"/>
              <a:ext cx="166375" cy="96668"/>
            </a:xfrm>
            <a:custGeom>
              <a:rect b="b" l="l" r="r" t="t"/>
              <a:pathLst>
                <a:path extrusionOk="0" h="3037" w="5227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020172" y="1720102"/>
              <a:ext cx="61432" cy="9517"/>
            </a:xfrm>
            <a:custGeom>
              <a:rect b="b" l="l" r="r" t="t"/>
              <a:pathLst>
                <a:path extrusionOk="0" h="299" w="193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988724" y="1720102"/>
              <a:ext cx="19735" cy="9517"/>
            </a:xfrm>
            <a:custGeom>
              <a:rect b="b" l="l" r="r" t="t"/>
              <a:pathLst>
                <a:path extrusionOk="0" h="299" w="62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957658" y="1699253"/>
              <a:ext cx="155776" cy="75087"/>
            </a:xfrm>
            <a:custGeom>
              <a:rect b="b" l="l" r="r" t="t"/>
              <a:pathLst>
                <a:path extrusionOk="0" h="2359" w="4894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11367" y="1626108"/>
              <a:ext cx="72413" cy="9517"/>
            </a:xfrm>
            <a:custGeom>
              <a:rect b="b" l="l" r="r" t="t"/>
              <a:pathLst>
                <a:path extrusionOk="0" h="299" w="2275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895112" y="1626108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811367" y="1667805"/>
              <a:ext cx="72413" cy="9517"/>
            </a:xfrm>
            <a:custGeom>
              <a:rect b="b" l="l" r="r" t="t"/>
              <a:pathLst>
                <a:path extrusionOk="0" h="299" w="2275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895112" y="1667805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811367" y="1646957"/>
              <a:ext cx="20117" cy="9517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842815" y="1646957"/>
              <a:ext cx="82663" cy="9517"/>
            </a:xfrm>
            <a:custGeom>
              <a:rect b="b" l="l" r="r" t="t"/>
              <a:pathLst>
                <a:path extrusionOk="0" h="299" w="2597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780301" y="1605291"/>
              <a:ext cx="176625" cy="117516"/>
            </a:xfrm>
            <a:custGeom>
              <a:rect b="b" l="l" r="r" t="t"/>
              <a:pathLst>
                <a:path extrusionOk="0" h="3692" w="5549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2380417" y="3681988"/>
            <a:ext cx="446597" cy="477607"/>
            <a:chOff x="853568" y="1975538"/>
            <a:chExt cx="337334" cy="353599"/>
          </a:xfrm>
        </p:grpSpPr>
        <p:sp>
          <p:nvSpPr>
            <p:cNvPr id="369" name="Google Shape;369;p7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