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tamaran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jalla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C5A3D1-EC4B-4785-A2CB-0B9BA62E3C40}">
  <a:tblStyle styleId="{72C5A3D1-EC4B-4785-A2CB-0B9BA62E3C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jallaOn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tamaran-bold.fntdata"/><Relationship Id="rId18" Type="http://schemas.openxmlformats.org/officeDocument/2006/relationships/font" Target="fonts/Catamar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ebf1b46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ebf1b46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eea99aa31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eea99aa31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eea99aa31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9eea99aa31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511fa6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511fa6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511fa6ba_0_15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511fa6ba_0_15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ee3e84d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ee3e84d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eea99aa3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eea99aa3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eea99aa3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eea99aa3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eea99aa31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eea99aa3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ee3e84d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ee3e84d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ee3e84d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ee3e84d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650" y="-34075"/>
            <a:ext cx="3192000" cy="52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330700" y="504850"/>
            <a:ext cx="25356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67825" y="3451788"/>
            <a:ext cx="15984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  <a:defRPr>
                <a:solidFill>
                  <a:srgbClr val="E0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858193" y="385765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58193" y="12859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572226" y="26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2525" y="-18500"/>
            <a:ext cx="4819500" cy="51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-12524" y="-18499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12524" y="25531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858201" y="38866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908850" y="1233125"/>
            <a:ext cx="7326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908850" y="3279225"/>
            <a:ext cx="7326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1272600" y="-60450"/>
            <a:ext cx="6598800" cy="52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1602263" y="1336350"/>
            <a:ext cx="25977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1602263" y="1747100"/>
            <a:ext cx="2597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2" type="title"/>
          </p:nvPr>
        </p:nvSpPr>
        <p:spPr>
          <a:xfrm>
            <a:off x="1602263" y="787400"/>
            <a:ext cx="25977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3" type="title"/>
          </p:nvPr>
        </p:nvSpPr>
        <p:spPr>
          <a:xfrm>
            <a:off x="4944038" y="1336350"/>
            <a:ext cx="25977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4" type="subTitle"/>
          </p:nvPr>
        </p:nvSpPr>
        <p:spPr>
          <a:xfrm>
            <a:off x="4944038" y="1747100"/>
            <a:ext cx="2597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5" type="title"/>
          </p:nvPr>
        </p:nvSpPr>
        <p:spPr>
          <a:xfrm>
            <a:off x="4944038" y="787400"/>
            <a:ext cx="25977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6" type="title"/>
          </p:nvPr>
        </p:nvSpPr>
        <p:spPr>
          <a:xfrm>
            <a:off x="1602263" y="3409181"/>
            <a:ext cx="25977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3"/>
          <p:cNvSpPr txBox="1"/>
          <p:nvPr>
            <p:ph idx="7" type="subTitle"/>
          </p:nvPr>
        </p:nvSpPr>
        <p:spPr>
          <a:xfrm>
            <a:off x="1602263" y="3819931"/>
            <a:ext cx="2597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8" type="title"/>
          </p:nvPr>
        </p:nvSpPr>
        <p:spPr>
          <a:xfrm>
            <a:off x="1602263" y="2860231"/>
            <a:ext cx="25977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9" type="title"/>
          </p:nvPr>
        </p:nvSpPr>
        <p:spPr>
          <a:xfrm>
            <a:off x="4944038" y="3409181"/>
            <a:ext cx="25977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3"/>
          <p:cNvSpPr txBox="1"/>
          <p:nvPr>
            <p:ph idx="13" type="subTitle"/>
          </p:nvPr>
        </p:nvSpPr>
        <p:spPr>
          <a:xfrm>
            <a:off x="4944038" y="3819931"/>
            <a:ext cx="2597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4" type="title"/>
          </p:nvPr>
        </p:nvSpPr>
        <p:spPr>
          <a:xfrm>
            <a:off x="4944038" y="2860231"/>
            <a:ext cx="25977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APTION_ONLY_1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2" type="title"/>
          </p:nvPr>
        </p:nvSpPr>
        <p:spPr>
          <a:xfrm>
            <a:off x="995372" y="3199875"/>
            <a:ext cx="19782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995375" y="3686825"/>
            <a:ext cx="19782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3" type="title"/>
          </p:nvPr>
        </p:nvSpPr>
        <p:spPr>
          <a:xfrm>
            <a:off x="3582897" y="3199875"/>
            <a:ext cx="19782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4" type="subTitle"/>
          </p:nvPr>
        </p:nvSpPr>
        <p:spPr>
          <a:xfrm>
            <a:off x="3582900" y="3686825"/>
            <a:ext cx="19782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5" type="title"/>
          </p:nvPr>
        </p:nvSpPr>
        <p:spPr>
          <a:xfrm>
            <a:off x="6170422" y="3199875"/>
            <a:ext cx="19782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6" type="subTitle"/>
          </p:nvPr>
        </p:nvSpPr>
        <p:spPr>
          <a:xfrm>
            <a:off x="6170425" y="3686825"/>
            <a:ext cx="19782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286600" y="0"/>
            <a:ext cx="38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149675" y="1285800"/>
            <a:ext cx="27084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285801" y="38574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3859225" y="3103204"/>
            <a:ext cx="34854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3859225" y="1588812"/>
            <a:ext cx="35439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2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CAPTION_ONLY_1_2_1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3168825"/>
            <a:ext cx="9144000" cy="197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title"/>
          </p:nvPr>
        </p:nvSpPr>
        <p:spPr>
          <a:xfrm>
            <a:off x="890000" y="1747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890000" y="2234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title"/>
          </p:nvPr>
        </p:nvSpPr>
        <p:spPr>
          <a:xfrm>
            <a:off x="3553950" y="1747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3553950" y="2234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title"/>
          </p:nvPr>
        </p:nvSpPr>
        <p:spPr>
          <a:xfrm>
            <a:off x="6217900" y="1747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217900" y="2234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890000" y="3370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890000" y="3857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553950" y="3370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553950" y="3857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6217900" y="3370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6217900" y="3857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CAPTION_ONLY_1_2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title"/>
          </p:nvPr>
        </p:nvSpPr>
        <p:spPr>
          <a:xfrm>
            <a:off x="5193991" y="3266475"/>
            <a:ext cx="23709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5193991" y="3829625"/>
            <a:ext cx="23709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idx="3" type="title"/>
          </p:nvPr>
        </p:nvSpPr>
        <p:spPr>
          <a:xfrm>
            <a:off x="1579112" y="3266475"/>
            <a:ext cx="23709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1579114" y="3829625"/>
            <a:ext cx="23709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CAPTION_ONLY_1_3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2" type="title"/>
          </p:nvPr>
        </p:nvSpPr>
        <p:spPr>
          <a:xfrm>
            <a:off x="738426" y="1802125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38426" y="2289075"/>
            <a:ext cx="2253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3" type="title"/>
          </p:nvPr>
        </p:nvSpPr>
        <p:spPr>
          <a:xfrm>
            <a:off x="6151974" y="1802125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4" type="subTitle"/>
          </p:nvPr>
        </p:nvSpPr>
        <p:spPr>
          <a:xfrm>
            <a:off x="6151974" y="2289075"/>
            <a:ext cx="2253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5" type="title"/>
          </p:nvPr>
        </p:nvSpPr>
        <p:spPr>
          <a:xfrm>
            <a:off x="738426" y="3080781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6" type="subTitle"/>
          </p:nvPr>
        </p:nvSpPr>
        <p:spPr>
          <a:xfrm>
            <a:off x="738426" y="3567731"/>
            <a:ext cx="2253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7" type="title"/>
          </p:nvPr>
        </p:nvSpPr>
        <p:spPr>
          <a:xfrm>
            <a:off x="6151974" y="3080781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8" type="subTitle"/>
          </p:nvPr>
        </p:nvSpPr>
        <p:spPr>
          <a:xfrm>
            <a:off x="6151974" y="3567731"/>
            <a:ext cx="2253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APTION_ONLY_2_1"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/>
          <p:nvPr/>
        </p:nvSpPr>
        <p:spPr>
          <a:xfrm>
            <a:off x="0" y="1468625"/>
            <a:ext cx="1285800" cy="3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857400" y="1468625"/>
            <a:ext cx="5286600" cy="3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925925" y="2367075"/>
            <a:ext cx="453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25925" y="3203450"/>
            <a:ext cx="3126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925927" y="1205950"/>
            <a:ext cx="30081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5286600" y="1"/>
            <a:ext cx="385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858193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572393" y="12858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207175" y="3857700"/>
            <a:ext cx="13653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14993" y="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APTION_ONLY_2_2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/>
          <p:nvPr/>
        </p:nvSpPr>
        <p:spPr>
          <a:xfrm>
            <a:off x="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2_1_1"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4572000" y="1468625"/>
            <a:ext cx="4572000" cy="3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 1">
  <p:cSld name="CAPTION_ONLY_1_2_2"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2" type="title"/>
          </p:nvPr>
        </p:nvSpPr>
        <p:spPr>
          <a:xfrm>
            <a:off x="5526225" y="4043350"/>
            <a:ext cx="26475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5526200" y="3518950"/>
            <a:ext cx="26475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3"/>
          <p:cNvSpPr txBox="1"/>
          <p:nvPr>
            <p:ph idx="3" type="title"/>
          </p:nvPr>
        </p:nvSpPr>
        <p:spPr>
          <a:xfrm>
            <a:off x="5526225" y="2540975"/>
            <a:ext cx="26475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5526200" y="2016575"/>
            <a:ext cx="26475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APTION_ONLY_1_2_3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2" type="title"/>
          </p:nvPr>
        </p:nvSpPr>
        <p:spPr>
          <a:xfrm>
            <a:off x="3856126" y="3087825"/>
            <a:ext cx="27378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4571925" y="3574775"/>
            <a:ext cx="20220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4"/>
          <p:cNvSpPr txBox="1"/>
          <p:nvPr>
            <p:ph idx="3" type="title"/>
          </p:nvPr>
        </p:nvSpPr>
        <p:spPr>
          <a:xfrm>
            <a:off x="2550073" y="1764100"/>
            <a:ext cx="27378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24"/>
          <p:cNvSpPr txBox="1"/>
          <p:nvPr>
            <p:ph idx="4" type="subTitle"/>
          </p:nvPr>
        </p:nvSpPr>
        <p:spPr>
          <a:xfrm>
            <a:off x="2550075" y="2251050"/>
            <a:ext cx="20220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4"/>
          <p:cNvSpPr/>
          <p:nvPr/>
        </p:nvSpPr>
        <p:spPr>
          <a:xfrm>
            <a:off x="7072489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APTION_ONLY_1_2_2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5450250" y="2298100"/>
            <a:ext cx="2427600" cy="1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>
            <a:off x="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65724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5543725" y="3857600"/>
            <a:ext cx="36003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"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906250" y="497325"/>
            <a:ext cx="453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906250" y="1409900"/>
            <a:ext cx="31680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/>
        </p:nvSpPr>
        <p:spPr>
          <a:xfrm>
            <a:off x="906250" y="3406725"/>
            <a:ext cx="30000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967025" y="1661425"/>
            <a:ext cx="38682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27"/>
          <p:cNvSpPr/>
          <p:nvPr/>
        </p:nvSpPr>
        <p:spPr>
          <a:xfrm>
            <a:off x="6572401" y="12858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1_1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ONLY_1"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87225" y="1284500"/>
            <a:ext cx="67497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SECTION_TITLE_AND_DESCRIPTION_2"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-76025" y="1740450"/>
            <a:ext cx="3784500" cy="340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-72449" y="38577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13224" y="1661425"/>
            <a:ext cx="36384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92375" y="1661475"/>
            <a:ext cx="36384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12858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716092" y="1285799"/>
            <a:ext cx="4428000" cy="38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5427325" y="1981163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427325" y="2613550"/>
            <a:ext cx="28080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800" y="-9150"/>
            <a:ext cx="9147600" cy="5161800"/>
          </a:xfrm>
          <a:prstGeom prst="rect">
            <a:avLst/>
          </a:prstGeom>
          <a:solidFill>
            <a:srgbClr val="0C343D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-3" y="3214800"/>
            <a:ext cx="45720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621425" y="3213650"/>
            <a:ext cx="3950700" cy="13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7858201" y="25719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6572401" y="38577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961975" y="1516200"/>
            <a:ext cx="2358600" cy="7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961975" y="2294700"/>
            <a:ext cx="32136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6572400" y="1285800"/>
            <a:ext cx="1285800" cy="13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5196600" y="2644200"/>
            <a:ext cx="137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7858201" y="38574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1285801" y="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22414" r="0" t="0"/>
          <a:stretch/>
        </p:blipFill>
        <p:spPr>
          <a:xfrm>
            <a:off x="3127950" y="-25587"/>
            <a:ext cx="6047326" cy="519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/>
          <p:nvPr/>
        </p:nvSpPr>
        <p:spPr>
          <a:xfrm>
            <a:off x="3127950" y="-25575"/>
            <a:ext cx="6061800" cy="5207700"/>
          </a:xfrm>
          <a:prstGeom prst="rect">
            <a:avLst/>
          </a:prstGeom>
          <a:solidFill>
            <a:srgbClr val="0C343D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type="ctrTitle"/>
          </p:nvPr>
        </p:nvSpPr>
        <p:spPr>
          <a:xfrm>
            <a:off x="-207175" y="504850"/>
            <a:ext cx="30735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Universal Rental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47700" y="3451800"/>
            <a:ext cx="30366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Team 4: 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Tzu Ching Chou, Jinisha Kande, Prateek Naharia 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(Simulation Run)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7858193" y="385765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7858193" y="12859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6572226" y="26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210125"/>
            <a:ext cx="8520600" cy="1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Tailoring pricing through segmentation, informed market research,  Yield Management, Advanced Analytics &amp; AI</a:t>
            </a:r>
            <a:endParaRPr b="1"/>
          </a:p>
        </p:txBody>
      </p:sp>
      <p:sp>
        <p:nvSpPr>
          <p:cNvPr id="302" name="Google Shape;302;p41"/>
          <p:cNvSpPr txBox="1"/>
          <p:nvPr>
            <p:ph idx="1" type="subTitle"/>
          </p:nvPr>
        </p:nvSpPr>
        <p:spPr>
          <a:xfrm>
            <a:off x="71550" y="2433850"/>
            <a:ext cx="20511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Purpose: To understand more different customer segments in-depth (e.g., business vs. leisure travelers).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Application</a:t>
            </a:r>
            <a:r>
              <a:rPr lang="en" sz="1200"/>
              <a:t>: </a:t>
            </a:r>
            <a:r>
              <a:rPr lang="en" sz="1200"/>
              <a:t>Tailored pricing strategies for each segment, maximizing revenue from high-value customers, maintaining market share in more price-sensitive segments.</a:t>
            </a:r>
            <a:endParaRPr sz="1200"/>
          </a:p>
        </p:txBody>
      </p:sp>
      <p:sp>
        <p:nvSpPr>
          <p:cNvPr id="303" name="Google Shape;303;p41"/>
          <p:cNvSpPr txBox="1"/>
          <p:nvPr>
            <p:ph idx="1" type="subTitle"/>
          </p:nvPr>
        </p:nvSpPr>
        <p:spPr>
          <a:xfrm>
            <a:off x="4341600" y="2433850"/>
            <a:ext cx="23760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Conduct surveys to </a:t>
            </a:r>
            <a:r>
              <a:rPr lang="en" sz="1200"/>
              <a:t>identify</a:t>
            </a:r>
            <a:r>
              <a:rPr lang="en" sz="1200"/>
              <a:t> customer preferences and buying behaviors during weekday and weekend for better pricing decisions.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Analyze the competitors thoroughly each market in Florida to position our offerings strategically in the market.</a:t>
            </a:r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0" y="1339975"/>
            <a:ext cx="9144000" cy="97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5" name="Google Shape;305;p41"/>
          <p:cNvSpPr txBox="1"/>
          <p:nvPr>
            <p:ph idx="2" type="title"/>
          </p:nvPr>
        </p:nvSpPr>
        <p:spPr>
          <a:xfrm>
            <a:off x="-14250" y="1462588"/>
            <a:ext cx="22536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Customer Segmentation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06" name="Google Shape;306;p41"/>
          <p:cNvSpPr txBox="1"/>
          <p:nvPr>
            <p:ph idx="2" type="title"/>
          </p:nvPr>
        </p:nvSpPr>
        <p:spPr>
          <a:xfrm>
            <a:off x="4341601" y="1557363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Market Research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07" name="Google Shape;307;p41"/>
          <p:cNvSpPr txBox="1"/>
          <p:nvPr>
            <p:ph idx="2" type="title"/>
          </p:nvPr>
        </p:nvSpPr>
        <p:spPr>
          <a:xfrm>
            <a:off x="1966950" y="1462588"/>
            <a:ext cx="2253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Yield Management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2177025" y="2433850"/>
            <a:ext cx="21315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Purpose: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To maximize revenue through dynamic pricing based on demand fluctuations.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Application: Adjusting prices in real-time for different days, seasons, or even times of day, especially for last-minute bookings.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9" name="Google Shape;309;p41"/>
          <p:cNvSpPr txBox="1"/>
          <p:nvPr>
            <p:ph idx="2" type="title"/>
          </p:nvPr>
        </p:nvSpPr>
        <p:spPr>
          <a:xfrm>
            <a:off x="6703801" y="1557363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AA &amp; AI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0" name="Google Shape;310;p41"/>
          <p:cNvSpPr txBox="1"/>
          <p:nvPr>
            <p:ph idx="1" type="subTitle"/>
          </p:nvPr>
        </p:nvSpPr>
        <p:spPr>
          <a:xfrm>
            <a:off x="6995800" y="2433850"/>
            <a:ext cx="19617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Purpose: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 leverage big data for predictive modeling and customer insights.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Application: Using AI-driven tools for dynamic pricing, customer segmentation, and demand forecasting.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11" name="Google Shape;311;p41"/>
          <p:cNvGrpSpPr/>
          <p:nvPr/>
        </p:nvGrpSpPr>
        <p:grpSpPr>
          <a:xfrm rot="5400000">
            <a:off x="964158" y="3609340"/>
            <a:ext cx="2313594" cy="39445"/>
            <a:chOff x="4411970" y="3131459"/>
            <a:chExt cx="710520" cy="117397"/>
          </a:xfrm>
        </p:grpSpPr>
        <p:sp>
          <p:nvSpPr>
            <p:cNvPr id="312" name="Google Shape;312;p41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41"/>
          <p:cNvGrpSpPr/>
          <p:nvPr/>
        </p:nvGrpSpPr>
        <p:grpSpPr>
          <a:xfrm rot="5400000">
            <a:off x="3097758" y="3609340"/>
            <a:ext cx="2313594" cy="39445"/>
            <a:chOff x="4411970" y="3131459"/>
            <a:chExt cx="710520" cy="117397"/>
          </a:xfrm>
        </p:grpSpPr>
        <p:sp>
          <p:nvSpPr>
            <p:cNvPr id="315" name="Google Shape;315;p41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41"/>
          <p:cNvGrpSpPr/>
          <p:nvPr/>
        </p:nvGrpSpPr>
        <p:grpSpPr>
          <a:xfrm rot="5400000">
            <a:off x="5536158" y="3609340"/>
            <a:ext cx="2313594" cy="39445"/>
            <a:chOff x="4411970" y="3131459"/>
            <a:chExt cx="710520" cy="117397"/>
          </a:xfrm>
        </p:grpSpPr>
        <p:sp>
          <p:nvSpPr>
            <p:cNvPr id="318" name="Google Shape;318;p41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311700" y="210125"/>
            <a:ext cx="85206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Proactively mitigating risks &amp; forecasting economic trends</a:t>
            </a:r>
            <a:endParaRPr b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Techniques from The Course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</p:txBody>
      </p:sp>
      <p:sp>
        <p:nvSpPr>
          <p:cNvPr id="325" name="Google Shape;325;p42"/>
          <p:cNvSpPr/>
          <p:nvPr/>
        </p:nvSpPr>
        <p:spPr>
          <a:xfrm>
            <a:off x="0" y="1339975"/>
            <a:ext cx="9144000" cy="97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6" name="Google Shape;326;p42"/>
          <p:cNvSpPr txBox="1"/>
          <p:nvPr>
            <p:ph idx="2" type="title"/>
          </p:nvPr>
        </p:nvSpPr>
        <p:spPr>
          <a:xfrm>
            <a:off x="-175975" y="1532050"/>
            <a:ext cx="16884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Pricing Tools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27" name="Google Shape;327;p42"/>
          <p:cNvSpPr txBox="1"/>
          <p:nvPr>
            <p:ph idx="2" type="title"/>
          </p:nvPr>
        </p:nvSpPr>
        <p:spPr>
          <a:xfrm>
            <a:off x="7097925" y="1577050"/>
            <a:ext cx="17652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Economic Forecast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28" name="Google Shape;328;p42"/>
          <p:cNvSpPr txBox="1"/>
          <p:nvPr>
            <p:ph idx="1" type="subTitle"/>
          </p:nvPr>
        </p:nvSpPr>
        <p:spPr>
          <a:xfrm>
            <a:off x="6900" y="2433850"/>
            <a:ext cx="18057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Apply pricing techniques such as value-based pricing, dynamic pricing, cost </a:t>
            </a:r>
            <a:r>
              <a:rPr lang="en" sz="1100"/>
              <a:t>plus/component based pricing</a:t>
            </a:r>
            <a:r>
              <a:rPr lang="en" sz="1100"/>
              <a:t> to respond to real time market changes promptly.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Utilize advanced analytic techniques to analyze market data for data-driven pricing strategies.</a:t>
            </a:r>
            <a:endParaRPr sz="1100"/>
          </a:p>
        </p:txBody>
      </p:sp>
      <p:sp>
        <p:nvSpPr>
          <p:cNvPr id="329" name="Google Shape;329;p42"/>
          <p:cNvSpPr txBox="1"/>
          <p:nvPr>
            <p:ph idx="1" type="subTitle"/>
          </p:nvPr>
        </p:nvSpPr>
        <p:spPr>
          <a:xfrm>
            <a:off x="7313775" y="2433850"/>
            <a:ext cx="14010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Conduct analysis beyond current market conditions to forecast upcoming economic trends.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Conduct analysis on global market trends, govt policies and their potential impacts on local markets.</a:t>
            </a:r>
            <a:endParaRPr sz="1100"/>
          </a:p>
        </p:txBody>
      </p:sp>
      <p:sp>
        <p:nvSpPr>
          <p:cNvPr id="330" name="Google Shape;330;p42"/>
          <p:cNvSpPr txBox="1"/>
          <p:nvPr>
            <p:ph idx="2" type="title"/>
          </p:nvPr>
        </p:nvSpPr>
        <p:spPr>
          <a:xfrm rot="-627">
            <a:off x="1805164" y="1532075"/>
            <a:ext cx="16455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Cost Plus 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31" name="Google Shape;331;p42"/>
          <p:cNvSpPr txBox="1"/>
          <p:nvPr>
            <p:ph idx="1" type="subTitle"/>
          </p:nvPr>
        </p:nvSpPr>
        <p:spPr>
          <a:xfrm>
            <a:off x="1759500" y="2433850"/>
            <a:ext cx="16884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Purpose: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have a detailed understanding of fixed and variable costs.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Application: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Ensuring prices cover costs and contribute to profitability; identifying opportunities for cost reduction.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2" name="Google Shape;332;p42"/>
          <p:cNvSpPr txBox="1"/>
          <p:nvPr>
            <p:ph idx="2" type="title"/>
          </p:nvPr>
        </p:nvSpPr>
        <p:spPr>
          <a:xfrm>
            <a:off x="3634025" y="1577350"/>
            <a:ext cx="15558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Psychological Pricing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33" name="Google Shape;333;p42"/>
          <p:cNvSpPr txBox="1"/>
          <p:nvPr>
            <p:ph idx="1" type="subTitle"/>
          </p:nvPr>
        </p:nvSpPr>
        <p:spPr>
          <a:xfrm>
            <a:off x="3664500" y="2433850"/>
            <a:ext cx="17652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Purpose: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understand how pricing affects customer perception and buying behavior.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Application: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Implementing pricing strategies that make prices appear more attractive (e.g., $49.99 vs. $50.00).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334" name="Google Shape;334;p42"/>
          <p:cNvGrpSpPr/>
          <p:nvPr/>
        </p:nvGrpSpPr>
        <p:grpSpPr>
          <a:xfrm>
            <a:off x="1350545" y="1712266"/>
            <a:ext cx="255198" cy="203548"/>
            <a:chOff x="4660325" y="1866850"/>
            <a:chExt cx="68350" cy="58100"/>
          </a:xfrm>
        </p:grpSpPr>
        <p:sp>
          <p:nvSpPr>
            <p:cNvPr id="335" name="Google Shape;335;p42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42"/>
          <p:cNvGrpSpPr/>
          <p:nvPr/>
        </p:nvGrpSpPr>
        <p:grpSpPr>
          <a:xfrm>
            <a:off x="1731545" y="1712266"/>
            <a:ext cx="255198" cy="203548"/>
            <a:chOff x="4660325" y="1866850"/>
            <a:chExt cx="68350" cy="58100"/>
          </a:xfrm>
        </p:grpSpPr>
        <p:sp>
          <p:nvSpPr>
            <p:cNvPr id="338" name="Google Shape;338;p42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42"/>
          <p:cNvSpPr txBox="1"/>
          <p:nvPr>
            <p:ph idx="2" type="title"/>
          </p:nvPr>
        </p:nvSpPr>
        <p:spPr>
          <a:xfrm>
            <a:off x="5386625" y="1577350"/>
            <a:ext cx="15558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Customer Value Analysis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41" name="Google Shape;341;p42"/>
          <p:cNvSpPr txBox="1"/>
          <p:nvPr>
            <p:ph idx="1" type="subTitle"/>
          </p:nvPr>
        </p:nvSpPr>
        <p:spPr>
          <a:xfrm>
            <a:off x="5417100" y="2433850"/>
            <a:ext cx="17652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Purpose: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understand the value customers place on different aspects of the service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Application: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Aligning pricing with the perceived value, potentially introducing tiered pricing models.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342" name="Google Shape;342;p42"/>
          <p:cNvGrpSpPr/>
          <p:nvPr/>
        </p:nvGrpSpPr>
        <p:grpSpPr>
          <a:xfrm rot="5400000">
            <a:off x="2411958" y="3609340"/>
            <a:ext cx="2313594" cy="39445"/>
            <a:chOff x="4411970" y="3131459"/>
            <a:chExt cx="710520" cy="117397"/>
          </a:xfrm>
        </p:grpSpPr>
        <p:sp>
          <p:nvSpPr>
            <p:cNvPr id="343" name="Google Shape;343;p42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42"/>
          <p:cNvGrpSpPr/>
          <p:nvPr/>
        </p:nvGrpSpPr>
        <p:grpSpPr>
          <a:xfrm rot="5400000">
            <a:off x="4240758" y="3609340"/>
            <a:ext cx="2313594" cy="39445"/>
            <a:chOff x="4411970" y="3131459"/>
            <a:chExt cx="710520" cy="117397"/>
          </a:xfrm>
        </p:grpSpPr>
        <p:sp>
          <p:nvSpPr>
            <p:cNvPr id="346" name="Google Shape;346;p42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42"/>
          <p:cNvGrpSpPr/>
          <p:nvPr/>
        </p:nvGrpSpPr>
        <p:grpSpPr>
          <a:xfrm rot="5400000">
            <a:off x="6069558" y="3609340"/>
            <a:ext cx="2313594" cy="39445"/>
            <a:chOff x="4411970" y="3131459"/>
            <a:chExt cx="710520" cy="117397"/>
          </a:xfrm>
        </p:grpSpPr>
        <p:sp>
          <p:nvSpPr>
            <p:cNvPr id="349" name="Google Shape;349;p42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42"/>
          <p:cNvGrpSpPr/>
          <p:nvPr/>
        </p:nvGrpSpPr>
        <p:grpSpPr>
          <a:xfrm rot="5400000">
            <a:off x="583158" y="3609340"/>
            <a:ext cx="2313594" cy="39445"/>
            <a:chOff x="4411970" y="3131459"/>
            <a:chExt cx="710520" cy="117397"/>
          </a:xfrm>
        </p:grpSpPr>
        <p:sp>
          <p:nvSpPr>
            <p:cNvPr id="352" name="Google Shape;352;p42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/>
        </p:nvSpPr>
        <p:spPr>
          <a:xfrm>
            <a:off x="891475" y="1863075"/>
            <a:ext cx="67482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THANK YOU!</a:t>
            </a:r>
            <a:endParaRPr sz="70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4294967295" type="title"/>
          </p:nvPr>
        </p:nvSpPr>
        <p:spPr>
          <a:xfrm>
            <a:off x="311700" y="18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Universal Rental Car will earn $471 million in revenue and $68.6million in profit next year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4" name="Google Shape;194;p33"/>
          <p:cNvSpPr txBox="1"/>
          <p:nvPr>
            <p:ph idx="4294967295" type="title"/>
          </p:nvPr>
        </p:nvSpPr>
        <p:spPr>
          <a:xfrm>
            <a:off x="995349" y="1389900"/>
            <a:ext cx="1978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Tampa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/>
          <p:nvPr>
            <p:ph idx="4294967295" type="title"/>
          </p:nvPr>
        </p:nvSpPr>
        <p:spPr>
          <a:xfrm>
            <a:off x="3680649" y="1389913"/>
            <a:ext cx="1978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Orlando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96" name="Google Shape;196;p33"/>
          <p:cNvSpPr txBox="1"/>
          <p:nvPr>
            <p:ph idx="4294967295" type="title"/>
          </p:nvPr>
        </p:nvSpPr>
        <p:spPr>
          <a:xfrm>
            <a:off x="6365949" y="1389913"/>
            <a:ext cx="1978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Miami</a:t>
            </a:r>
            <a:endParaRPr sz="2100">
              <a:solidFill>
                <a:schemeClr val="dk1"/>
              </a:solidFill>
            </a:endParaRPr>
          </a:p>
        </p:txBody>
      </p:sp>
      <p:graphicFrame>
        <p:nvGraphicFramePr>
          <p:cNvPr id="197" name="Google Shape;197;p33"/>
          <p:cNvGraphicFramePr/>
          <p:nvPr/>
        </p:nvGraphicFramePr>
        <p:xfrm>
          <a:off x="829738" y="19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529600"/>
                <a:gridCol w="934975"/>
                <a:gridCol w="844875"/>
              </a:tblGrid>
              <a:tr h="3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Revenue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Profit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1.6M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1.5M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10.2M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1.5M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10.8M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1.6M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8" name="Google Shape;198;p33"/>
          <p:cNvGraphicFramePr/>
          <p:nvPr/>
        </p:nvGraphicFramePr>
        <p:xfrm>
          <a:off x="3515038" y="19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529600"/>
                <a:gridCol w="934975"/>
                <a:gridCol w="844875"/>
              </a:tblGrid>
              <a:tr h="3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Revenue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Profit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9.4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60M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8.8M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59M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8.6M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9.8M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" name="Google Shape;199;p33"/>
          <p:cNvGraphicFramePr/>
          <p:nvPr/>
        </p:nvGraphicFramePr>
        <p:xfrm>
          <a:off x="6316213" y="19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529600"/>
                <a:gridCol w="934975"/>
                <a:gridCol w="844875"/>
              </a:tblGrid>
              <a:tr h="3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Revenue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Profit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46.4M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6.7M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43.8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42.4M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6.1M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45.4M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33"/>
          <p:cNvSpPr txBox="1"/>
          <p:nvPr/>
        </p:nvSpPr>
        <p:spPr>
          <a:xfrm>
            <a:off x="829750" y="3896550"/>
            <a:ext cx="76800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rPr>
              <a:t>Assumptions:</a:t>
            </a:r>
            <a:endParaRPr b="1" sz="1500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Catamaran"/>
              <a:buChar char="●"/>
            </a:pPr>
            <a:r>
              <a:rPr b="1" lang="en" sz="11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rPr>
              <a:t>Assuming a similar pattern in customer and competitors’ behaviors as we have observed in the third simulation</a:t>
            </a:r>
            <a:endParaRPr b="1" sz="1100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Catamaran"/>
              <a:buChar char="●"/>
            </a:pPr>
            <a:r>
              <a:rPr b="1" lang="en" sz="11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rPr>
              <a:t>Premium pricing at lower end, to also focus market share for upcoming fiscal year.</a:t>
            </a:r>
            <a:endParaRPr b="1" sz="1100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Catamaran"/>
              <a:buChar char="●"/>
            </a:pPr>
            <a:r>
              <a:rPr b="1" lang="en" sz="11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rPr>
              <a:t>Assuming a 5 percent increase in revenue and a stable profit margin</a:t>
            </a:r>
            <a:endParaRPr b="1" sz="1100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Catamaran"/>
              <a:buChar char="●"/>
            </a:pPr>
            <a:r>
              <a:rPr b="1" lang="en" sz="11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rPr>
              <a:t>Calculations based on previous year’s earned cumulative revenue of $450 million and profit of $65.12 million.</a:t>
            </a:r>
            <a:endParaRPr b="1" sz="1100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4294967295" type="title"/>
          </p:nvPr>
        </p:nvSpPr>
        <p:spPr>
          <a:xfrm>
            <a:off x="311700" y="0"/>
            <a:ext cx="85206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Overview &amp; Key Metrics Over The Simulations 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($65.1 M Cumulative Profit)	</a:t>
            </a:r>
            <a:endParaRPr b="1" sz="2200">
              <a:solidFill>
                <a:schemeClr val="dk1"/>
              </a:solidFill>
            </a:endParaRPr>
          </a:p>
        </p:txBody>
      </p:sp>
      <p:graphicFrame>
        <p:nvGraphicFramePr>
          <p:cNvPr id="206" name="Google Shape;206;p34"/>
          <p:cNvGraphicFramePr/>
          <p:nvPr/>
        </p:nvGraphicFramePr>
        <p:xfrm>
          <a:off x="134875" y="251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1820700"/>
                <a:gridCol w="773575"/>
                <a:gridCol w="837775"/>
                <a:gridCol w="1033075"/>
              </a:tblGrid>
              <a:tr h="33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Simulation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Cumulative Profit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$30.5M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$28.2M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$65.1M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Market Share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44.7%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47.2%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41.8%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Cumulative Unit Sales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12.8M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13.4M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12.0M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Capacity Utilization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59%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66%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82%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Month's Profit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$1.45M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$1.13M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latin typeface="Roboto"/>
                          <a:ea typeface="Roboto"/>
                          <a:cs typeface="Roboto"/>
                          <a:sym typeface="Roboto"/>
                        </a:rPr>
                        <a:t>$5.93M</a:t>
                      </a:r>
                      <a:endParaRPr b="1" sz="12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34"/>
          <p:cNvGraphicFramePr/>
          <p:nvPr/>
        </p:nvGraphicFramePr>
        <p:xfrm>
          <a:off x="3030475" y="8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870625"/>
                <a:gridCol w="1621075"/>
                <a:gridCol w="3515675"/>
              </a:tblGrid>
              <a:tr h="155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Simulation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Strategy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 Outcome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Moderate Price Strategy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 demand with a 5-8% variation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Aligned Pricing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Uniform demand with less than 5% fluctuation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Premium Pricing Strategy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12-15% decrease in market demand &amp; Increase in Utilization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4"/>
          <p:cNvSpPr txBox="1"/>
          <p:nvPr/>
        </p:nvSpPr>
        <p:spPr>
          <a:xfrm>
            <a:off x="39750" y="883150"/>
            <a:ext cx="2877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Pricing Strategy Overview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Our choice to adopt a approach for premium pricing, reduced fleet size, and increased utilization.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Simulation Run By Prateek Naharia	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75" y="2345175"/>
            <a:ext cx="4117725" cy="27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idx="4294967295" type="body"/>
          </p:nvPr>
        </p:nvSpPr>
        <p:spPr>
          <a:xfrm>
            <a:off x="1223050" y="4226950"/>
            <a:ext cx="72669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Pricing Strategy: Premium pricing to attract high-value customers and ensure profitability.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Demand and Sales: Focused on meeting market demand while maintaining high standards.</a:t>
            </a:r>
            <a:endParaRPr b="1" sz="12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</a:rPr>
              <a:t>Cost Management: Balancing vehicle inventory costs with revenue generation for optimal profitability.</a:t>
            </a:r>
            <a:endParaRPr b="1" sz="10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5"/>
          <p:cNvSpPr txBox="1"/>
          <p:nvPr>
            <p:ph idx="4294967295" type="title"/>
          </p:nvPr>
        </p:nvSpPr>
        <p:spPr>
          <a:xfrm>
            <a:off x="22350" y="0"/>
            <a:ext cx="90993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Premium Pricing Strategy In Florida, 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h</a:t>
            </a:r>
            <a:r>
              <a:rPr b="1" lang="en" sz="2500">
                <a:solidFill>
                  <a:schemeClr val="dk1"/>
                </a:solidFill>
              </a:rPr>
              <a:t>ighlighting the city-specific pricing strategies, 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utilization targets, and demand response.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16" name="Google Shape;216;p35"/>
          <p:cNvGraphicFramePr/>
          <p:nvPr/>
        </p:nvGraphicFramePr>
        <p:xfrm>
          <a:off x="1000800" y="13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662625"/>
                <a:gridCol w="1624525"/>
                <a:gridCol w="1346300"/>
                <a:gridCol w="1211150"/>
                <a:gridCol w="1211150"/>
                <a:gridCol w="1211150"/>
              </a:tblGrid>
              <a:tr h="578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Weekday Pricing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Weekend Pricing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Utilization Targets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Demand Response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Inventory Costs &amp; Revenue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Tampa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$43 - $56 (Above Comp.)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$32 - $41 (Above Comp.)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70 - 86% (Wkdy) / Up to 53% (Wknd)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Demand Met, Room for Growth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Moderate Costs, High Revenue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Orlando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$41 - $52 (Above Comp.)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$30 - $37 (Above Comp.)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Up to 100% (High Demand)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Fully Meeting Market Demand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 Costs, Premium Revenue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Miami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$45 - $59 (Luxury Market)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$33 - $42 (Above Comp.)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 Utilization (High-End Demand)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Demand, Luxury Focus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Costs, Highest Revenue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/>
        </p:nvSpPr>
        <p:spPr>
          <a:xfrm>
            <a:off x="771125" y="122550"/>
            <a:ext cx="7385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Strategically Elevated Premium Pricing in Tampa, Orlando, and Miami Maximizes Profitability Through Enhanced Utilization and Market Positioning</a:t>
            </a:r>
            <a:endParaRPr b="1"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aphicFrame>
        <p:nvGraphicFramePr>
          <p:cNvPr id="222" name="Google Shape;222;p36"/>
          <p:cNvGraphicFramePr/>
          <p:nvPr/>
        </p:nvGraphicFramePr>
        <p:xfrm>
          <a:off x="8763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581275"/>
                <a:gridCol w="2314325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Pricing Strategy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Utilization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Demand Response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Profit Impact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Tampa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Premium pricing above competitors, focusing on business travelers during weekdays and leisure travelers during weekends.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Aim for 70-80% utilization to balance demand and premium positioning.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demand from business sector, with moderate elasticity.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Increased revenue per unit, with a focus on high-value customers.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Orlando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Align prices slightly above market average, targeting both business and leisure segments.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near 100% utilization in peak seasons, leveraging tourist influx.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demand throughout the year, especially in tourist seasons.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Consistent profitability, leveraging seasonal demand spikes.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Miami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Highest premium pricing, capitalizing on luxury and leisure markets.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Maintain 90-100% utilization, emphasizing quality over quantity.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Sensitive to seasonal changes, with a focus on high-end leisure travelers.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Maximized profits per transaction, with a focus on high spending customer segments.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6"/>
          <p:cNvSpPr txBox="1"/>
          <p:nvPr/>
        </p:nvSpPr>
        <p:spPr>
          <a:xfrm>
            <a:off x="876300" y="4056325"/>
            <a:ext cx="723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Roboto"/>
                <a:ea typeface="Roboto"/>
                <a:cs typeface="Roboto"/>
                <a:sym typeface="Roboto"/>
              </a:rPr>
              <a:t>The pricing strategy for each city, considering the balance between premium pricing, market demand, and desired utilization rates to maximize profitability and market positioning.</a:t>
            </a:r>
            <a:endParaRPr sz="2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/>
          <p:nvPr/>
        </p:nvSpPr>
        <p:spPr>
          <a:xfrm>
            <a:off x="-54450" y="3111050"/>
            <a:ext cx="9252900" cy="208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9" name="Google Shape;229;p37"/>
          <p:cNvSpPr txBox="1"/>
          <p:nvPr>
            <p:ph idx="4294967295" type="title"/>
          </p:nvPr>
        </p:nvSpPr>
        <p:spPr>
          <a:xfrm>
            <a:off x="2200900" y="172175"/>
            <a:ext cx="49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Profit Strategy For Florida Markets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0" name="Google Shape;230;p37"/>
          <p:cNvSpPr txBox="1"/>
          <p:nvPr>
            <p:ph idx="4294967295" type="subTitle"/>
          </p:nvPr>
        </p:nvSpPr>
        <p:spPr>
          <a:xfrm>
            <a:off x="201800" y="1157000"/>
            <a:ext cx="30000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Weekday Focus: </a:t>
            </a:r>
            <a:r>
              <a:rPr lang="en" sz="1050">
                <a:solidFill>
                  <a:schemeClr val="dk1"/>
                </a:solidFill>
              </a:rPr>
              <a:t>A significant portion of revenue comes from weekday rentals.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No unfilled orders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Premium Pricing was our profit strategy here.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Avg Market Demand for Tampa - 181.4K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</a:rPr>
              <a:t>Utilization: 70 - 86% (Wkdy) / Up to 53% (Wknd)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31" name="Google Shape;231;p37"/>
          <p:cNvSpPr txBox="1"/>
          <p:nvPr>
            <p:ph idx="4294967295" type="title"/>
          </p:nvPr>
        </p:nvSpPr>
        <p:spPr>
          <a:xfrm>
            <a:off x="942949" y="788597"/>
            <a:ext cx="20031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Tampa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2" name="Google Shape;232;p37"/>
          <p:cNvSpPr txBox="1"/>
          <p:nvPr>
            <p:ph idx="4294967295" type="title"/>
          </p:nvPr>
        </p:nvSpPr>
        <p:spPr>
          <a:xfrm>
            <a:off x="3646649" y="788597"/>
            <a:ext cx="20031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Orlando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3" name="Google Shape;233;p37"/>
          <p:cNvSpPr txBox="1"/>
          <p:nvPr>
            <p:ph idx="4294967295" type="title"/>
          </p:nvPr>
        </p:nvSpPr>
        <p:spPr>
          <a:xfrm>
            <a:off x="6350349" y="788597"/>
            <a:ext cx="20031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Miami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34" name="Google Shape;234;p37"/>
          <p:cNvCxnSpPr/>
          <p:nvPr/>
        </p:nvCxnSpPr>
        <p:spPr>
          <a:xfrm>
            <a:off x="2204899" y="1212100"/>
            <a:ext cx="218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4908599" y="1212100"/>
            <a:ext cx="218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7"/>
          <p:cNvCxnSpPr/>
          <p:nvPr/>
        </p:nvCxnSpPr>
        <p:spPr>
          <a:xfrm rot="10800000">
            <a:off x="13999" y="1212100"/>
            <a:ext cx="1670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7"/>
          <p:cNvCxnSpPr/>
          <p:nvPr/>
        </p:nvCxnSpPr>
        <p:spPr>
          <a:xfrm rot="10800000">
            <a:off x="7630375" y="1211975"/>
            <a:ext cx="1515600" cy="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7"/>
          <p:cNvSpPr txBox="1"/>
          <p:nvPr/>
        </p:nvSpPr>
        <p:spPr>
          <a:xfrm>
            <a:off x="3031600" y="1157000"/>
            <a:ext cx="3110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tamaran"/>
              <a:buChar char="●"/>
            </a:pPr>
            <a:r>
              <a:rPr b="1"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Weekend Focus: </a:t>
            </a: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Orlando sees a higher contribution from weekend (leisure) rentals, 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tamaran"/>
              <a:buChar char="●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Strongest demand response observed in Orlando, indicating higher sensitivity to pricing and marketing strategies.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tamaran"/>
              <a:buChar char="●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Unfulfilled orders, hence there is a market demand which was unfulfilled,which we will look into.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tamaran"/>
              <a:buChar char="●"/>
            </a:pPr>
            <a:r>
              <a:rPr lang="en" sz="1050">
                <a:latin typeface="Catamaran"/>
                <a:ea typeface="Catamaran"/>
                <a:cs typeface="Catamaran"/>
                <a:sym typeface="Catamaran"/>
              </a:rPr>
              <a:t>Utilization: Upto 100% (High Demand)</a:t>
            </a:r>
            <a:endParaRPr sz="1050">
              <a:latin typeface="Catamaran"/>
              <a:ea typeface="Catamaran"/>
              <a:cs typeface="Catamaran"/>
              <a:sym typeface="Catamar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Catamaran"/>
              <a:buChar char="●"/>
            </a:pPr>
            <a:r>
              <a:rPr lang="en" sz="1050">
                <a:latin typeface="Catamaran"/>
                <a:ea typeface="Catamaran"/>
                <a:cs typeface="Catamaran"/>
                <a:sym typeface="Catamaran"/>
              </a:rPr>
              <a:t>Avg Market Demand of Orlando - 1.07M</a:t>
            </a:r>
            <a:endParaRPr sz="105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6079500" y="1157000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tamaran"/>
              <a:buChar char="●"/>
            </a:pPr>
            <a:r>
              <a:rPr b="1"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Balanced Approach: </a:t>
            </a: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Miami shows consistent revenue from both weekdays and weekends.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tamaran"/>
              <a:buChar char="●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Suggesting Premium Pricing worked best.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tamaran"/>
              <a:buChar char="●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Unfulfilled orders, hence there is a market demand which was unfulfilled.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tamaran"/>
              <a:buChar char="●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Avg Market Demand for Miami - 560K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tamaran"/>
              <a:buChar char="●"/>
            </a:pPr>
            <a:r>
              <a:rPr lang="en" sz="1050">
                <a:latin typeface="Catamaran"/>
                <a:ea typeface="Catamaran"/>
                <a:cs typeface="Catamaran"/>
                <a:sym typeface="Catamaran"/>
              </a:rPr>
              <a:t>Utilization: 100% (High Demand) , Luxury Focus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3774150" y="2720000"/>
            <a:ext cx="159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                                                        FLORIDA</a:t>
            </a:r>
            <a:endParaRPr b="1" sz="2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4911725" y="3280100"/>
            <a:ext cx="44214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Premium Pricing and Fleet Optimization:</a:t>
            </a:r>
            <a:endParaRPr b="1"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Emphasized on premium pricing.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Reduced fleet size for optimal utilization.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Prioritized value over volume, not fixated on market share.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Market Dynamics in Florida:</a:t>
            </a:r>
            <a:endParaRPr b="1"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Average market demand in Florida: 1.82 M.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Pricing strategy: Premium to attract high-value customers.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Focus on meeting demand with high-quality service.</a:t>
            </a:r>
            <a:endParaRPr sz="23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90200" y="3226950"/>
            <a:ext cx="4099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Efficient Inventory Management:</a:t>
            </a:r>
            <a:endParaRPr b="1"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fleet utilization in the simulation signaled effective inventory control.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Contributed to cost control and operational efficiency.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Profitability Focus:</a:t>
            </a:r>
            <a:endParaRPr b="1"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Premium pricing aligned with a profitability-focused approach.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Balanced vehicle inventory costs to maximize revenue.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Prioritized profitability over sheer market presence.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/>
          <p:nvPr/>
        </p:nvSpPr>
        <p:spPr>
          <a:xfrm>
            <a:off x="-54450" y="3111050"/>
            <a:ext cx="9252900" cy="208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8" name="Google Shape;248;p38"/>
          <p:cNvSpPr txBox="1"/>
          <p:nvPr>
            <p:ph idx="4294967295" type="title"/>
          </p:nvPr>
        </p:nvSpPr>
        <p:spPr>
          <a:xfrm>
            <a:off x="209400" y="97300"/>
            <a:ext cx="8877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</a:rPr>
              <a:t>Premium Pricing Based on Seasonality and Customer Segmentation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249" name="Google Shape;249;p38"/>
          <p:cNvSpPr txBox="1"/>
          <p:nvPr>
            <p:ph idx="4294967295" type="subTitle"/>
          </p:nvPr>
        </p:nvSpPr>
        <p:spPr>
          <a:xfrm>
            <a:off x="201800" y="1614200"/>
            <a:ext cx="27933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Tampa’s industries include Shipping, Retail,Finance, Insurance and Defense.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7th Largest port in the US, hence we have a higher demand on weekdays, especially from business travelers.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0" name="Google Shape;250;p38"/>
          <p:cNvSpPr txBox="1"/>
          <p:nvPr>
            <p:ph idx="4294967295" type="title"/>
          </p:nvPr>
        </p:nvSpPr>
        <p:spPr>
          <a:xfrm>
            <a:off x="942949" y="1093397"/>
            <a:ext cx="20031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TAMPA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 txBox="1"/>
          <p:nvPr>
            <p:ph idx="4294967295" type="title"/>
          </p:nvPr>
        </p:nvSpPr>
        <p:spPr>
          <a:xfrm>
            <a:off x="3646649" y="1093397"/>
            <a:ext cx="20031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ORLANDO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2" name="Google Shape;252;p38"/>
          <p:cNvSpPr txBox="1"/>
          <p:nvPr>
            <p:ph idx="4294967295" type="title"/>
          </p:nvPr>
        </p:nvSpPr>
        <p:spPr>
          <a:xfrm>
            <a:off x="6350349" y="1093397"/>
            <a:ext cx="20031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MIAMI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3" name="Google Shape;253;p38"/>
          <p:cNvCxnSpPr/>
          <p:nvPr/>
        </p:nvCxnSpPr>
        <p:spPr>
          <a:xfrm>
            <a:off x="2204899" y="1516900"/>
            <a:ext cx="218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8"/>
          <p:cNvCxnSpPr/>
          <p:nvPr/>
        </p:nvCxnSpPr>
        <p:spPr>
          <a:xfrm>
            <a:off x="4908599" y="1516900"/>
            <a:ext cx="218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8"/>
          <p:cNvCxnSpPr/>
          <p:nvPr/>
        </p:nvCxnSpPr>
        <p:spPr>
          <a:xfrm rot="10800000">
            <a:off x="13999" y="1516900"/>
            <a:ext cx="1670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8"/>
          <p:cNvCxnSpPr/>
          <p:nvPr/>
        </p:nvCxnSpPr>
        <p:spPr>
          <a:xfrm rot="10800000">
            <a:off x="7630375" y="1516775"/>
            <a:ext cx="1515600" cy="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8"/>
          <p:cNvSpPr txBox="1"/>
          <p:nvPr/>
        </p:nvSpPr>
        <p:spPr>
          <a:xfrm>
            <a:off x="3031600" y="1614200"/>
            <a:ext cx="27438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Vacation Destination - 50 million footfall annually.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Higher Weekend Usage.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Business and Conference 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6079500" y="161420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Gateway to Latin America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Biggest Shipping Destination in the world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</a:pP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Premier destination for Spring Break for students hence increased tourist activity.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98450" y="3383400"/>
            <a:ext cx="26472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TAMPA: </a:t>
            </a:r>
            <a:endParaRPr sz="20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Business Travelers (Weekdays):</a:t>
            </a:r>
            <a:endParaRPr b="1"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Higher demand on weekdays, especially from business travelers. </a:t>
            </a:r>
            <a:r>
              <a:rPr lang="en" sz="105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Business during weekend was only 1%. So focused on leisure.</a:t>
            </a:r>
            <a:endParaRPr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Weekend Explorers (Weekends):</a:t>
            </a:r>
            <a:endParaRPr b="1"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Slightly lower demand on weekends, possibly local residents or leisure travelers.</a:t>
            </a:r>
            <a:endParaRPr sz="1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2830250" y="3459600"/>
            <a:ext cx="31011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ORLANDO: </a:t>
            </a:r>
            <a:endParaRPr sz="9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Weekend Families (Weekends):</a:t>
            </a:r>
            <a:endParaRPr b="1"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Higher </a:t>
            </a:r>
            <a:r>
              <a:rPr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utilization</a:t>
            </a:r>
            <a:r>
              <a:rPr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on weekends, probably from families. </a:t>
            </a:r>
            <a:endParaRPr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Business and Conference Travelers (Weekdays):</a:t>
            </a:r>
            <a:endParaRPr b="1"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Weekday demand probably from business and conference travelers.</a:t>
            </a:r>
            <a:endParaRPr sz="1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209850" y="3042900"/>
            <a:ext cx="342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 Customer Segmentation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5861400" y="3397200"/>
            <a:ext cx="33201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MIAMI: </a:t>
            </a:r>
            <a:endParaRPr sz="9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Tourists (Weekdays and Weekends):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Consistent demand throughout weekdays, likely due to tourist activity &amp; utilization during weekend 52%, during weekdays its 96%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Business and Leisure Travelers (Weekdays and Weekends):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Balanced demand from both segments, requiring flexible pricing models.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3" name="Google Shape;263;p38"/>
          <p:cNvCxnSpPr/>
          <p:nvPr/>
        </p:nvCxnSpPr>
        <p:spPr>
          <a:xfrm flipH="1">
            <a:off x="2830250" y="3397200"/>
            <a:ext cx="3300" cy="1701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8"/>
          <p:cNvCxnSpPr/>
          <p:nvPr/>
        </p:nvCxnSpPr>
        <p:spPr>
          <a:xfrm flipH="1">
            <a:off x="5861400" y="3397200"/>
            <a:ext cx="3300" cy="1701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38"/>
          <p:cNvGrpSpPr/>
          <p:nvPr/>
        </p:nvGrpSpPr>
        <p:grpSpPr>
          <a:xfrm>
            <a:off x="5775212" y="659648"/>
            <a:ext cx="304141" cy="451855"/>
            <a:chOff x="4584850" y="4399275"/>
            <a:chExt cx="225875" cy="481825"/>
          </a:xfrm>
        </p:grpSpPr>
        <p:sp>
          <p:nvSpPr>
            <p:cNvPr id="266" name="Google Shape;266;p38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idx="4294967295" type="body"/>
          </p:nvPr>
        </p:nvSpPr>
        <p:spPr>
          <a:xfrm>
            <a:off x="47700" y="1312225"/>
            <a:ext cx="33945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Strategic Insights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Fleet Management:</a:t>
            </a: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Efficient fleet size management, key to maximize profitability, keeping inventory cost (low )control.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Cost Efficiency:</a:t>
            </a: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focus on operational efficiency led to reduced variable costs, especially in Simulation 3.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Profitability Enhancement:</a:t>
            </a: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Adaptability and effective response to market dynamics improved profitability across simulations.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 : Also overpricing can lead to significant unfilled orders, &amp; low utilization while aligned pricing stabilizes demand.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9"/>
          <p:cNvSpPr txBox="1"/>
          <p:nvPr>
            <p:ph idx="4294967295" type="title"/>
          </p:nvPr>
        </p:nvSpPr>
        <p:spPr>
          <a:xfrm>
            <a:off x="-62400" y="92500"/>
            <a:ext cx="8974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</a:rPr>
              <a:t>Demand, Price Response &amp; Competitor Behavior Analysis</a:t>
            </a:r>
            <a:endParaRPr b="1" sz="3100">
              <a:solidFill>
                <a:schemeClr val="dk1"/>
              </a:solidFill>
            </a:endParaRPr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3543300" y="8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1817700"/>
                <a:gridCol w="180180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( Demand &amp;  Price Response) 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Range / per sims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Demand Response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Elasticity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Tampa &amp; Miami: $41-$49 (Wkdy), $34-$45 (Wknd) || Orlando: $37-$45 (Wkdy), $31-$37 (Wknd)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Stable, 5-8% variation </a:t>
                      </a: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||</a:t>
                      </a: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Orlando: 10-15% increase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Moderate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Aligned with market avg. within $3 variance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Uniform, &lt;5% fluctuation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 </a:t>
                      </a: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Increased by 10-15% from previous sims (Premium Pricing)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Decrease of 12-15%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p39"/>
          <p:cNvGraphicFramePr/>
          <p:nvPr/>
        </p:nvGraphicFramePr>
        <p:xfrm>
          <a:off x="3543300" y="30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(Competitor Behaviour) 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Pricing Strategy / sims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Share Response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Strategic Response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 or slightly lower than Universal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Steady market share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Minimal aggressive changes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Slightly reduced prices in response to Universal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Fluctuating market share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Responsive to Universal's strategy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 </a:t>
                      </a: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aggressive pricing in peak seasons but on lower level.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Notable changes in some cities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Proactive, possibly using data-driven insights</a:t>
                      </a:r>
                      <a:endParaRPr b="1" sz="7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9"/>
          <p:cNvSpPr txBox="1"/>
          <p:nvPr>
            <p:ph idx="4294967295" type="body"/>
          </p:nvPr>
        </p:nvSpPr>
        <p:spPr>
          <a:xfrm>
            <a:off x="47700" y="3278950"/>
            <a:ext cx="34344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Strategy Implication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Elastic Markets:</a:t>
            </a: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Adapt pricing strategies in elastic markets like Orlando and Miami, shows </a:t>
            </a: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sensitivity</a:t>
            </a: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price increase.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Competitive Analysis:</a:t>
            </a: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Regularly monitor competitor pricing and market share.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Demand Forecasting:</a:t>
            </a: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Using demand data for informed pricing decisions.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"/>
              </a:lnSpc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7" name="Google Shape;277;p39"/>
          <p:cNvGrpSpPr/>
          <p:nvPr/>
        </p:nvGrpSpPr>
        <p:grpSpPr>
          <a:xfrm>
            <a:off x="425516" y="819118"/>
            <a:ext cx="488763" cy="397172"/>
            <a:chOff x="1492675" y="4420975"/>
            <a:chExt cx="481825" cy="438525"/>
          </a:xfrm>
        </p:grpSpPr>
        <p:sp>
          <p:nvSpPr>
            <p:cNvPr id="278" name="Google Shape;278;p39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39"/>
          <p:cNvGrpSpPr/>
          <p:nvPr/>
        </p:nvGrpSpPr>
        <p:grpSpPr>
          <a:xfrm>
            <a:off x="1568516" y="819118"/>
            <a:ext cx="488763" cy="397172"/>
            <a:chOff x="1492675" y="4420975"/>
            <a:chExt cx="481825" cy="438525"/>
          </a:xfrm>
        </p:grpSpPr>
        <p:sp>
          <p:nvSpPr>
            <p:cNvPr id="284" name="Google Shape;284;p39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idx="4294967295" type="body"/>
          </p:nvPr>
        </p:nvSpPr>
        <p:spPr>
          <a:xfrm>
            <a:off x="67975" y="1049375"/>
            <a:ext cx="3875100" cy="4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Cost Reduction Strategy </a:t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Reduction in fleet size: Average reduction of approximately 6% in Tampa, 30% in Orlando, and 22% in Miami.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Significant increase in capacity utilization, especially in Orlando and Miami, indicates more efficient use of the fleet.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Inventory cost reduction by 24% in Simulation 3 compared to Simulations 1 and 2.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Impact of Premium Pricing Strategy (Final)</a:t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Enhanced utilization rates allowed for a successful premium pricing strategy.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a reduced fleet size, revenue remained robust due to higher utilization and premium pricing.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strategy led to a substantial increase in cumulative profit to $65.1M (from $30.5M in Sim 1 and $28.2M in Sim 2).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Strategic Decision</a:t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analysis of customer and market dynamics, along with the role of inventory and costs, informs the decision to continue with a premium pricing strategy.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Focus on maintaining high utilization rates with a leaner fleet to maximize profitability.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Adjust fleet size dynamically based on seasonal demand and market trends.</a:t>
            </a:r>
            <a:endParaRPr sz="1000"/>
          </a:p>
        </p:txBody>
      </p:sp>
      <p:sp>
        <p:nvSpPr>
          <p:cNvPr id="294" name="Google Shape;294;p40"/>
          <p:cNvSpPr txBox="1"/>
          <p:nvPr>
            <p:ph idx="4294967295" type="title"/>
          </p:nvPr>
        </p:nvSpPr>
        <p:spPr>
          <a:xfrm>
            <a:off x="-8225" y="190600"/>
            <a:ext cx="90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</a:rPr>
              <a:t>Role of Inventory and Costs in Market Dynamics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Reduced Inventory &amp; Cost , Increased Utilization</a:t>
            </a:r>
            <a:r>
              <a:rPr b="1" lang="en" sz="3100">
                <a:solidFill>
                  <a:schemeClr val="dk1"/>
                </a:solidFill>
              </a:rPr>
              <a:t> </a:t>
            </a:r>
            <a:endParaRPr b="1" sz="3100">
              <a:solidFill>
                <a:schemeClr val="dk1"/>
              </a:solidFill>
            </a:endParaRPr>
          </a:p>
        </p:txBody>
      </p:sp>
      <p:graphicFrame>
        <p:nvGraphicFramePr>
          <p:cNvPr id="295" name="Google Shape;295;p40"/>
          <p:cNvGraphicFramePr/>
          <p:nvPr/>
        </p:nvGraphicFramePr>
        <p:xfrm>
          <a:off x="4019125" y="118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{72C5A3D1-EC4B-4785-A2CB-0B9BA62E3C40}</a:tableStyleId>
              </a:tblPr>
              <a:tblGrid>
                <a:gridCol w="2269375"/>
                <a:gridCol w="1016850"/>
                <a:gridCol w="1372900"/>
              </a:tblGrid>
              <a:tr h="538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Fleet Size and Utilization Analysis ||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Fleet Size (Avg.)/Sims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Utilization Rate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Inventory Cost (Annual)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Tampa: 3.9K || Orlando: 21.7K || Miami: 12.8K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59%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$13.934M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Tampa: 3.9K 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||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Orlando: 21.7K 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||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Miami: 12.8K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66%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$13.932M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 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Tampa: 3.8K 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||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Orlando: 15.2K 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||</a:t>
                      </a: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Miami: 10.0K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82%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latin typeface="Roboto"/>
                          <a:ea typeface="Roboto"/>
                          <a:cs typeface="Roboto"/>
                          <a:sym typeface="Roboto"/>
                        </a:rPr>
                        <a:t>$11.19M</a:t>
                      </a:r>
                      <a:endParaRPr b="1" sz="8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p40"/>
          <p:cNvSpPr txBox="1"/>
          <p:nvPr/>
        </p:nvSpPr>
        <p:spPr>
          <a:xfrm>
            <a:off x="4086175" y="3466100"/>
            <a:ext cx="49251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Quantitative Insights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Capacity Utilization Increase: Improved from 59% in Sim 1 to 82% in Sim 3.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Inventory Cost Efficiency: Reduction in fleet size contributed to lower inventory costs, enhancing overall profitability.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Revenue Maintenance: Successfully maintained revenue levels despite fleet size reduction, validating the premium pricing approach.</a:t>
            </a:r>
            <a:endParaRPr sz="21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 Rental by Slidesgo">
  <a:themeElements>
    <a:clrScheme name="Simple Light">
      <a:dk1>
        <a:srgbClr val="0C343D"/>
      </a:dk1>
      <a:lt1>
        <a:srgbClr val="FFFFFF"/>
      </a:lt1>
      <a:dk2>
        <a:srgbClr val="E06666"/>
      </a:dk2>
      <a:lt2>
        <a:srgbClr val="E69E9E"/>
      </a:lt2>
      <a:accent1>
        <a:srgbClr val="0C343D"/>
      </a:accent1>
      <a:accent2>
        <a:srgbClr val="E06666"/>
      </a:accent2>
      <a:accent3>
        <a:srgbClr val="E69E9E"/>
      </a:accent3>
      <a:accent4>
        <a:srgbClr val="F14747"/>
      </a:accent4>
      <a:accent5>
        <a:srgbClr val="40656D"/>
      </a:accent5>
      <a:accent6>
        <a:srgbClr val="01191F"/>
      </a:accent6>
      <a:hlink>
        <a:srgbClr val="E0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