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83" r:id="rId4"/>
    <p:sldId id="284" r:id="rId5"/>
    <p:sldId id="285" r:id="rId6"/>
    <p:sldId id="287" r:id="rId7"/>
    <p:sldId id="288" r:id="rId8"/>
    <p:sldId id="289" r:id="rId9"/>
    <p:sldId id="290" r:id="rId10"/>
    <p:sldId id="291" r:id="rId11"/>
    <p:sldId id="292" r:id="rId12"/>
    <p:sldId id="293" r:id="rId13"/>
    <p:sldId id="294" r:id="rId14"/>
    <p:sldId id="295" r:id="rId15"/>
    <p:sldId id="296" r:id="rId16"/>
    <p:sldId id="286" r:id="rId17"/>
    <p:sldId id="27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7" d="100"/>
          <a:sy n="67" d="100"/>
        </p:scale>
        <p:origin x="84" y="9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11/25/2022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11/25/2022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7.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046714"/>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r>
              <a:rPr lang="en-US" sz="1600" dirty="0">
                <a:solidFill>
                  <a:schemeClr val="bg1"/>
                </a:solidFill>
              </a:rPr>
              <a:t>Submitted by: Nahari Terena</a:t>
            </a:r>
          </a:p>
          <a:p>
            <a:r>
              <a:rPr lang="en-US" sz="1600" dirty="0">
                <a:solidFill>
                  <a:srgbClr val="FF6600"/>
                </a:solidFill>
              </a:rPr>
              <a:t>07-11-2022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3" name="Imagem 2">
            <a:extLst>
              <a:ext uri="{FF2B5EF4-FFF2-40B4-BE49-F238E27FC236}">
                <a16:creationId xmlns:a16="http://schemas.microsoft.com/office/drawing/2014/main" id="{C2E54D11-A334-0AD9-9398-2E2B72B419F3}"/>
              </a:ext>
            </a:extLst>
          </p:cNvPr>
          <p:cNvPicPr>
            <a:picLocks noChangeAspect="1"/>
          </p:cNvPicPr>
          <p:nvPr/>
        </p:nvPicPr>
        <p:blipFill>
          <a:blip r:embed="rId2"/>
          <a:stretch>
            <a:fillRect/>
          </a:stretch>
        </p:blipFill>
        <p:spPr>
          <a:xfrm>
            <a:off x="3207581" y="675175"/>
            <a:ext cx="7885139" cy="5507650"/>
          </a:xfrm>
          <a:prstGeom prst="rect">
            <a:avLst/>
          </a:prstGeom>
        </p:spPr>
      </p:pic>
    </p:spTree>
    <p:extLst>
      <p:ext uri="{BB962C8B-B14F-4D97-AF65-F5344CB8AC3E}">
        <p14:creationId xmlns:p14="http://schemas.microsoft.com/office/powerpoint/2010/main" val="75375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5" name="Imagem 4">
            <a:extLst>
              <a:ext uri="{FF2B5EF4-FFF2-40B4-BE49-F238E27FC236}">
                <a16:creationId xmlns:a16="http://schemas.microsoft.com/office/drawing/2014/main" id="{30752C66-CE1E-DB2B-01D0-74F62155C499}"/>
              </a:ext>
            </a:extLst>
          </p:cNvPr>
          <p:cNvPicPr>
            <a:picLocks noChangeAspect="1"/>
          </p:cNvPicPr>
          <p:nvPr/>
        </p:nvPicPr>
        <p:blipFill>
          <a:blip r:embed="rId2"/>
          <a:stretch>
            <a:fillRect/>
          </a:stretch>
        </p:blipFill>
        <p:spPr>
          <a:xfrm>
            <a:off x="3504965" y="1"/>
            <a:ext cx="7812609" cy="3429000"/>
          </a:xfrm>
          <a:prstGeom prst="rect">
            <a:avLst/>
          </a:prstGeom>
        </p:spPr>
      </p:pic>
      <p:pic>
        <p:nvPicPr>
          <p:cNvPr id="8" name="Imagem 7">
            <a:extLst>
              <a:ext uri="{FF2B5EF4-FFF2-40B4-BE49-F238E27FC236}">
                <a16:creationId xmlns:a16="http://schemas.microsoft.com/office/drawing/2014/main" id="{2A9EDB97-20FB-19D2-871A-E61D54A9BE99}"/>
              </a:ext>
            </a:extLst>
          </p:cNvPr>
          <p:cNvPicPr>
            <a:picLocks noChangeAspect="1"/>
          </p:cNvPicPr>
          <p:nvPr/>
        </p:nvPicPr>
        <p:blipFill>
          <a:blip r:embed="rId3"/>
          <a:stretch>
            <a:fillRect/>
          </a:stretch>
        </p:blipFill>
        <p:spPr>
          <a:xfrm>
            <a:off x="3504965" y="3867461"/>
            <a:ext cx="7812609" cy="2990539"/>
          </a:xfrm>
          <a:prstGeom prst="rect">
            <a:avLst/>
          </a:prstGeom>
        </p:spPr>
      </p:pic>
    </p:spTree>
    <p:extLst>
      <p:ext uri="{BB962C8B-B14F-4D97-AF65-F5344CB8AC3E}">
        <p14:creationId xmlns:p14="http://schemas.microsoft.com/office/powerpoint/2010/main" val="99351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3" name="Imagem 2">
            <a:extLst>
              <a:ext uri="{FF2B5EF4-FFF2-40B4-BE49-F238E27FC236}">
                <a16:creationId xmlns:a16="http://schemas.microsoft.com/office/drawing/2014/main" id="{C0EA4C4C-0215-80D6-B085-31959B8F5017}"/>
              </a:ext>
            </a:extLst>
          </p:cNvPr>
          <p:cNvPicPr>
            <a:picLocks noChangeAspect="1"/>
          </p:cNvPicPr>
          <p:nvPr/>
        </p:nvPicPr>
        <p:blipFill>
          <a:blip r:embed="rId2"/>
          <a:stretch>
            <a:fillRect/>
          </a:stretch>
        </p:blipFill>
        <p:spPr>
          <a:xfrm>
            <a:off x="3030416" y="734674"/>
            <a:ext cx="8999953" cy="5388651"/>
          </a:xfrm>
          <a:prstGeom prst="rect">
            <a:avLst/>
          </a:prstGeom>
        </p:spPr>
      </p:pic>
    </p:spTree>
    <p:extLst>
      <p:ext uri="{BB962C8B-B14F-4D97-AF65-F5344CB8AC3E}">
        <p14:creationId xmlns:p14="http://schemas.microsoft.com/office/powerpoint/2010/main" val="355463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5" name="Imagem 4">
            <a:extLst>
              <a:ext uri="{FF2B5EF4-FFF2-40B4-BE49-F238E27FC236}">
                <a16:creationId xmlns:a16="http://schemas.microsoft.com/office/drawing/2014/main" id="{F54376DF-4A04-5E1A-6FBF-FE276B472507}"/>
              </a:ext>
            </a:extLst>
          </p:cNvPr>
          <p:cNvPicPr>
            <a:picLocks noChangeAspect="1"/>
          </p:cNvPicPr>
          <p:nvPr/>
        </p:nvPicPr>
        <p:blipFill>
          <a:blip r:embed="rId2"/>
          <a:stretch>
            <a:fillRect/>
          </a:stretch>
        </p:blipFill>
        <p:spPr>
          <a:xfrm>
            <a:off x="2872846" y="699228"/>
            <a:ext cx="9172495" cy="5459543"/>
          </a:xfrm>
          <a:prstGeom prst="rect">
            <a:avLst/>
          </a:prstGeom>
        </p:spPr>
      </p:pic>
    </p:spTree>
    <p:extLst>
      <p:ext uri="{BB962C8B-B14F-4D97-AF65-F5344CB8AC3E}">
        <p14:creationId xmlns:p14="http://schemas.microsoft.com/office/powerpoint/2010/main" val="344330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5" name="Imagem 4">
            <a:extLst>
              <a:ext uri="{FF2B5EF4-FFF2-40B4-BE49-F238E27FC236}">
                <a16:creationId xmlns:a16="http://schemas.microsoft.com/office/drawing/2014/main" id="{8D79FBDC-B00A-1C59-2503-AF445DE2FC51}"/>
              </a:ext>
            </a:extLst>
          </p:cNvPr>
          <p:cNvPicPr>
            <a:picLocks noChangeAspect="1"/>
          </p:cNvPicPr>
          <p:nvPr/>
        </p:nvPicPr>
        <p:blipFill>
          <a:blip r:embed="rId2"/>
          <a:stretch>
            <a:fillRect/>
          </a:stretch>
        </p:blipFill>
        <p:spPr>
          <a:xfrm>
            <a:off x="3446957" y="663080"/>
            <a:ext cx="8200400" cy="5531839"/>
          </a:xfrm>
          <a:prstGeom prst="rect">
            <a:avLst/>
          </a:prstGeom>
        </p:spPr>
      </p:pic>
    </p:spTree>
    <p:extLst>
      <p:ext uri="{BB962C8B-B14F-4D97-AF65-F5344CB8AC3E}">
        <p14:creationId xmlns:p14="http://schemas.microsoft.com/office/powerpoint/2010/main" val="312183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3" name="Imagem 2">
            <a:extLst>
              <a:ext uri="{FF2B5EF4-FFF2-40B4-BE49-F238E27FC236}">
                <a16:creationId xmlns:a16="http://schemas.microsoft.com/office/drawing/2014/main" id="{A50624C2-4738-ED4F-1B52-99A8E6773C91}"/>
              </a:ext>
            </a:extLst>
          </p:cNvPr>
          <p:cNvPicPr>
            <a:picLocks noChangeAspect="1"/>
          </p:cNvPicPr>
          <p:nvPr/>
        </p:nvPicPr>
        <p:blipFill>
          <a:blip r:embed="rId2"/>
          <a:stretch>
            <a:fillRect/>
          </a:stretch>
        </p:blipFill>
        <p:spPr>
          <a:xfrm>
            <a:off x="2842865" y="723041"/>
            <a:ext cx="9265858" cy="5411917"/>
          </a:xfrm>
          <a:prstGeom prst="rect">
            <a:avLst/>
          </a:prstGeom>
        </p:spPr>
      </p:pic>
    </p:spTree>
    <p:extLst>
      <p:ext uri="{BB962C8B-B14F-4D97-AF65-F5344CB8AC3E}">
        <p14:creationId xmlns:p14="http://schemas.microsoft.com/office/powerpoint/2010/main" val="199706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330641"/>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238124" y="376678"/>
            <a:ext cx="10515600" cy="101441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 1</a:t>
            </a:r>
          </a:p>
        </p:txBody>
      </p:sp>
      <p:sp>
        <p:nvSpPr>
          <p:cNvPr id="5" name="CaixaDeTexto 4">
            <a:extLst>
              <a:ext uri="{FF2B5EF4-FFF2-40B4-BE49-F238E27FC236}">
                <a16:creationId xmlns:a16="http://schemas.microsoft.com/office/drawing/2014/main" id="{AC97B2B8-4909-F8BB-2FCD-48443F255FB4}"/>
              </a:ext>
            </a:extLst>
          </p:cNvPr>
          <p:cNvSpPr txBox="1"/>
          <p:nvPr/>
        </p:nvSpPr>
        <p:spPr>
          <a:xfrm>
            <a:off x="3431028" y="511885"/>
            <a:ext cx="7698934" cy="369332"/>
          </a:xfrm>
          <a:prstGeom prst="rect">
            <a:avLst/>
          </a:prstGeom>
          <a:noFill/>
        </p:spPr>
        <p:txBody>
          <a:bodyPr wrap="square">
            <a:spAutoFit/>
          </a:bodyPr>
          <a:lstStyle/>
          <a:p>
            <a:r>
              <a:rPr lang="en-US" b="1" dirty="0">
                <a:solidFill>
                  <a:schemeClr val="bg1"/>
                </a:solidFill>
                <a:effectLst>
                  <a:outerShdw blurRad="38100" dist="38100" dir="2700000" algn="tl">
                    <a:srgbClr val="000000">
                      <a:alpha val="43137"/>
                    </a:srgbClr>
                  </a:outerShdw>
                </a:effectLst>
              </a:rPr>
              <a:t>Is there any difference between the distance travelled and the cab company</a:t>
            </a:r>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431028" y="904663"/>
            <a:ext cx="6115286" cy="793091"/>
          </a:xfrm>
        </p:spPr>
        <p:txBody>
          <a:bodyPr>
            <a:normAutofit/>
          </a:bodyPr>
          <a:lstStyle/>
          <a:p>
            <a:pPr marL="0" indent="0" algn="just">
              <a:buNone/>
            </a:pPr>
            <a:r>
              <a:rPr lang="en-US" sz="1800" dirty="0">
                <a:solidFill>
                  <a:schemeClr val="bg2"/>
                </a:solidFill>
              </a:rPr>
              <a:t>According to the p-value, lower than 0.05, there is a difference between the distance travelled and the cab company.</a:t>
            </a:r>
          </a:p>
        </p:txBody>
      </p:sp>
      <p:sp>
        <p:nvSpPr>
          <p:cNvPr id="2" name="Rectangle 3">
            <a:extLst>
              <a:ext uri="{FF2B5EF4-FFF2-40B4-BE49-F238E27FC236}">
                <a16:creationId xmlns:a16="http://schemas.microsoft.com/office/drawing/2014/main" id="{B3EAAF51-0CAC-9511-A965-87F2B3AC27C4}"/>
              </a:ext>
            </a:extLst>
          </p:cNvPr>
          <p:cNvSpPr/>
          <p:nvPr/>
        </p:nvSpPr>
        <p:spPr>
          <a:xfrm>
            <a:off x="0" y="2331841"/>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194DC2F-FF4E-BC47-123D-27B8E4D1F52B}"/>
              </a:ext>
            </a:extLst>
          </p:cNvPr>
          <p:cNvSpPr txBox="1">
            <a:spLocks/>
          </p:cNvSpPr>
          <p:nvPr/>
        </p:nvSpPr>
        <p:spPr>
          <a:xfrm>
            <a:off x="238124" y="23778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chemeClr val="accent2"/>
                </a:solidFill>
                <a:latin typeface="Calibri" panose="020F0502020204030204" pitchFamily="34" charset="0"/>
                <a:cs typeface="Calibri" panose="020F0502020204030204" pitchFamily="34" charset="0"/>
              </a:rPr>
              <a:t>Hypothesis 2</a:t>
            </a:r>
          </a:p>
        </p:txBody>
      </p:sp>
      <p:sp>
        <p:nvSpPr>
          <p:cNvPr id="8" name="CaixaDeTexto 7">
            <a:extLst>
              <a:ext uri="{FF2B5EF4-FFF2-40B4-BE49-F238E27FC236}">
                <a16:creationId xmlns:a16="http://schemas.microsoft.com/office/drawing/2014/main" id="{BA9EFFC6-9FFA-5B4D-0113-ACCCDE10F95B}"/>
              </a:ext>
            </a:extLst>
          </p:cNvPr>
          <p:cNvSpPr txBox="1"/>
          <p:nvPr/>
        </p:nvSpPr>
        <p:spPr>
          <a:xfrm>
            <a:off x="3459606" y="2538625"/>
            <a:ext cx="6100996" cy="369332"/>
          </a:xfrm>
          <a:prstGeom prst="rect">
            <a:avLst/>
          </a:prstGeom>
          <a:noFill/>
        </p:spPr>
        <p:txBody>
          <a:bodyPr wrap="square">
            <a:spAutoFit/>
          </a:bodyPr>
          <a:lstStyle/>
          <a:p>
            <a:r>
              <a:rPr lang="en-US" b="1" dirty="0">
                <a:solidFill>
                  <a:schemeClr val="bg1"/>
                </a:solidFill>
                <a:effectLst>
                  <a:outerShdw blurRad="38100" dist="38100" dir="2700000" algn="tl">
                    <a:srgbClr val="000000">
                      <a:alpha val="43137"/>
                    </a:srgbClr>
                  </a:outerShdw>
                </a:effectLst>
              </a:rPr>
              <a:t>Is there any difference between age and payment mode</a:t>
            </a:r>
          </a:p>
        </p:txBody>
      </p:sp>
      <p:sp>
        <p:nvSpPr>
          <p:cNvPr id="9" name="Content Placeholder 2">
            <a:extLst>
              <a:ext uri="{FF2B5EF4-FFF2-40B4-BE49-F238E27FC236}">
                <a16:creationId xmlns:a16="http://schemas.microsoft.com/office/drawing/2014/main" id="{F776C8AF-BC8E-501F-88C4-653DBE4091B2}"/>
              </a:ext>
            </a:extLst>
          </p:cNvPr>
          <p:cNvSpPr txBox="1">
            <a:spLocks/>
          </p:cNvSpPr>
          <p:nvPr/>
        </p:nvSpPr>
        <p:spPr>
          <a:xfrm>
            <a:off x="3445316" y="2856372"/>
            <a:ext cx="6115286" cy="793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solidFill>
                  <a:schemeClr val="bg2"/>
                </a:solidFill>
              </a:rPr>
              <a:t>According to the p-value, greater than 0.05, there is no difference regarding age ant the payment mode.</a:t>
            </a:r>
          </a:p>
        </p:txBody>
      </p:sp>
      <p:sp>
        <p:nvSpPr>
          <p:cNvPr id="10" name="Rectangle 3">
            <a:extLst>
              <a:ext uri="{FF2B5EF4-FFF2-40B4-BE49-F238E27FC236}">
                <a16:creationId xmlns:a16="http://schemas.microsoft.com/office/drawing/2014/main" id="{F970C615-9857-91DD-DA6E-91AE8891952B}"/>
              </a:ext>
            </a:extLst>
          </p:cNvPr>
          <p:cNvSpPr/>
          <p:nvPr/>
        </p:nvSpPr>
        <p:spPr>
          <a:xfrm>
            <a:off x="0" y="4335689"/>
            <a:ext cx="12192000" cy="219103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A9B8904-D124-1B05-A256-0837830770D2}"/>
              </a:ext>
            </a:extLst>
          </p:cNvPr>
          <p:cNvSpPr txBox="1">
            <a:spLocks/>
          </p:cNvSpPr>
          <p:nvPr/>
        </p:nvSpPr>
        <p:spPr>
          <a:xfrm>
            <a:off x="238124" y="43647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chemeClr val="accent2"/>
                </a:solidFill>
                <a:latin typeface="Calibri" panose="020F0502020204030204" pitchFamily="34" charset="0"/>
                <a:cs typeface="Calibri" panose="020F0502020204030204" pitchFamily="34" charset="0"/>
              </a:rPr>
              <a:t>Hypothesis 3</a:t>
            </a:r>
          </a:p>
        </p:txBody>
      </p:sp>
      <p:sp>
        <p:nvSpPr>
          <p:cNvPr id="12" name="CaixaDeTexto 11">
            <a:extLst>
              <a:ext uri="{FF2B5EF4-FFF2-40B4-BE49-F238E27FC236}">
                <a16:creationId xmlns:a16="http://schemas.microsoft.com/office/drawing/2014/main" id="{A3CC6588-7128-4782-AB5C-9549D31305CC}"/>
              </a:ext>
            </a:extLst>
          </p:cNvPr>
          <p:cNvSpPr txBox="1"/>
          <p:nvPr/>
        </p:nvSpPr>
        <p:spPr>
          <a:xfrm>
            <a:off x="3445316" y="4526992"/>
            <a:ext cx="6100996" cy="369332"/>
          </a:xfrm>
          <a:prstGeom prst="rect">
            <a:avLst/>
          </a:prstGeom>
          <a:noFill/>
        </p:spPr>
        <p:txBody>
          <a:bodyPr wrap="square">
            <a:spAutoFit/>
          </a:bodyPr>
          <a:lstStyle/>
          <a:p>
            <a:r>
              <a:rPr lang="en-US" b="1" dirty="0">
                <a:solidFill>
                  <a:schemeClr val="bg1"/>
                </a:solidFill>
                <a:effectLst>
                  <a:outerShdw blurRad="38100" dist="38100" dir="2700000" algn="tl">
                    <a:srgbClr val="000000">
                      <a:alpha val="43137"/>
                    </a:srgbClr>
                  </a:outerShdw>
                </a:effectLst>
              </a:rPr>
              <a:t>Is there any difference between Profit and Income</a:t>
            </a:r>
          </a:p>
        </p:txBody>
      </p:sp>
      <p:sp>
        <p:nvSpPr>
          <p:cNvPr id="13" name="Content Placeholder 2">
            <a:extLst>
              <a:ext uri="{FF2B5EF4-FFF2-40B4-BE49-F238E27FC236}">
                <a16:creationId xmlns:a16="http://schemas.microsoft.com/office/drawing/2014/main" id="{FE8B0356-CEC5-7DA8-BA1D-3474763D282A}"/>
              </a:ext>
            </a:extLst>
          </p:cNvPr>
          <p:cNvSpPr txBox="1">
            <a:spLocks/>
          </p:cNvSpPr>
          <p:nvPr/>
        </p:nvSpPr>
        <p:spPr>
          <a:xfrm>
            <a:off x="3431026" y="4944320"/>
            <a:ext cx="6129576" cy="1911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solidFill>
                  <a:schemeClr val="bg2"/>
                </a:solidFill>
              </a:rPr>
              <a:t>According to the p-value, lower than 0.05, there is difference regarding income for Yellow Cab, but no significant difference between Pink Cab and income.</a:t>
            </a:r>
          </a:p>
          <a:p>
            <a:pPr marL="0" indent="0" algn="just">
              <a:buFont typeface="Arial" panose="020B0604020202020204" pitchFamily="34" charset="0"/>
              <a:buNone/>
            </a:pPr>
            <a:r>
              <a:rPr lang="en-US" sz="1800" dirty="0">
                <a:solidFill>
                  <a:schemeClr val="bg2"/>
                </a:solidFill>
              </a:rPr>
              <a:t>Therefore, looks like Yellow Company users have a bigger income than Pin ones.</a:t>
            </a:r>
          </a:p>
          <a:p>
            <a:pPr marL="0" indent="0" algn="just">
              <a:buFont typeface="Arial" panose="020B0604020202020204" pitchFamily="34" charset="0"/>
              <a:buNone/>
            </a:pPr>
            <a:endParaRPr lang="en-US" sz="700" dirty="0">
              <a:solidFill>
                <a:schemeClr val="bg2"/>
              </a:solidFill>
            </a:endParaRPr>
          </a:p>
        </p:txBody>
      </p:sp>
    </p:spTree>
    <p:extLst>
      <p:ext uri="{BB962C8B-B14F-4D97-AF65-F5344CB8AC3E}">
        <p14:creationId xmlns:p14="http://schemas.microsoft.com/office/powerpoint/2010/main" val="207360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have analyzed this in two segments : at least 5 drive and at least 10 drive with the same cab company. And we found that Yellow cab is doing far better than Pink cab in both these segments.</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pPr marL="285750" indent="-285750">
              <a:buFont typeface="Arial" panose="020B0604020202020204" pitchFamily="34" charset="0"/>
              <a:buChar char="•"/>
            </a:pPr>
            <a:r>
              <a:rPr lang="en-US" sz="1600" b="1" dirty="0"/>
              <a:t>Ride count and Profit Forecasting : </a:t>
            </a:r>
            <a:r>
              <a:rPr lang="en-US" sz="1600" dirty="0"/>
              <a:t>Both the companies are facing loss in the profit and no. of ride. Yellow cab’s forecasted profit loss is around 1.83% while Pink cab’s loss in 3.1%.Pink cab is facing more loss even when its forecasted no of ride loss is lesser than Yellow cab. </a:t>
            </a:r>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Outline</a:t>
            </a:r>
          </a:p>
        </p:txBody>
      </p:sp>
      <p:pic>
        <p:nvPicPr>
          <p:cNvPr id="8" name="Espaço Reservado para Conteúdo 7" descr="Prancheta Parcialmente Marcada com preenchimento sólido">
            <a:extLst>
              <a:ext uri="{FF2B5EF4-FFF2-40B4-BE49-F238E27FC236}">
                <a16:creationId xmlns:a16="http://schemas.microsoft.com/office/drawing/2014/main" id="{A75E948C-A813-70C3-ED4F-A5E81DE7515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273124" y="2840237"/>
            <a:ext cx="914400" cy="914400"/>
          </a:xfrm>
        </p:spPr>
      </p:pic>
      <p:pic>
        <p:nvPicPr>
          <p:cNvPr id="12" name="Gráfico 11" descr="Gráfico de barras com preenchimento sólido">
            <a:extLst>
              <a:ext uri="{FF2B5EF4-FFF2-40B4-BE49-F238E27FC236}">
                <a16:creationId xmlns:a16="http://schemas.microsoft.com/office/drawing/2014/main" id="{4DEC1D88-6B9B-12F0-E9B9-79DC3B18F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74314" y="2775830"/>
            <a:ext cx="914400" cy="914400"/>
          </a:xfrm>
          <a:prstGeom prst="rect">
            <a:avLst/>
          </a:prstGeom>
        </p:spPr>
      </p:pic>
      <p:pic>
        <p:nvPicPr>
          <p:cNvPr id="14" name="Gráfico 13" descr="Banco de dados com preenchimento sólido">
            <a:extLst>
              <a:ext uri="{FF2B5EF4-FFF2-40B4-BE49-F238E27FC236}">
                <a16:creationId xmlns:a16="http://schemas.microsoft.com/office/drawing/2014/main" id="{C329BB19-2DE7-D4C4-167B-B84AE74E12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6102" y="2840237"/>
            <a:ext cx="914400" cy="914400"/>
          </a:xfrm>
          <a:prstGeom prst="rect">
            <a:avLst/>
          </a:prstGeom>
        </p:spPr>
      </p:pic>
      <p:pic>
        <p:nvPicPr>
          <p:cNvPr id="16" name="Gráfico 15" descr="Boa Ideia com preenchimento sólido">
            <a:extLst>
              <a:ext uri="{FF2B5EF4-FFF2-40B4-BE49-F238E27FC236}">
                <a16:creationId xmlns:a16="http://schemas.microsoft.com/office/drawing/2014/main" id="{918EFC07-65E0-4D65-31D5-89DF0BECD4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81879" y="2840237"/>
            <a:ext cx="914400" cy="914400"/>
          </a:xfrm>
          <a:prstGeom prst="rect">
            <a:avLst/>
          </a:prstGeom>
        </p:spPr>
      </p:pic>
      <p:pic>
        <p:nvPicPr>
          <p:cNvPr id="18" name="Gráfico 17" descr="Lupa com preenchimento sólido">
            <a:extLst>
              <a:ext uri="{FF2B5EF4-FFF2-40B4-BE49-F238E27FC236}">
                <a16:creationId xmlns:a16="http://schemas.microsoft.com/office/drawing/2014/main" id="{45B88C11-0E70-6FE6-FD0F-93565A3A5F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74912" y="3050780"/>
            <a:ext cx="703857" cy="703857"/>
          </a:xfrm>
          <a:prstGeom prst="rect">
            <a:avLst/>
          </a:prstGeom>
        </p:spPr>
      </p:pic>
      <p:pic>
        <p:nvPicPr>
          <p:cNvPr id="22" name="Gráfico 21" descr="Perguntas com preenchimento sólido">
            <a:extLst>
              <a:ext uri="{FF2B5EF4-FFF2-40B4-BE49-F238E27FC236}">
                <a16:creationId xmlns:a16="http://schemas.microsoft.com/office/drawing/2014/main" id="{60CB2AA8-B5FD-5EF9-3C2B-A49F0BAF2D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177890" y="2840237"/>
            <a:ext cx="914400" cy="914400"/>
          </a:xfrm>
          <a:prstGeom prst="rect">
            <a:avLst/>
          </a:prstGeom>
        </p:spPr>
      </p:pic>
      <p:sp>
        <p:nvSpPr>
          <p:cNvPr id="23" name="CaixaDeTexto 22">
            <a:extLst>
              <a:ext uri="{FF2B5EF4-FFF2-40B4-BE49-F238E27FC236}">
                <a16:creationId xmlns:a16="http://schemas.microsoft.com/office/drawing/2014/main" id="{E35F0CFD-9507-0D77-0A92-6DE3C50421D4}"/>
              </a:ext>
            </a:extLst>
          </p:cNvPr>
          <p:cNvSpPr txBox="1"/>
          <p:nvPr/>
        </p:nvSpPr>
        <p:spPr>
          <a:xfrm>
            <a:off x="2022828" y="3945498"/>
            <a:ext cx="1224524" cy="646331"/>
          </a:xfrm>
          <a:prstGeom prst="rect">
            <a:avLst/>
          </a:prstGeom>
          <a:noFill/>
        </p:spPr>
        <p:txBody>
          <a:bodyPr wrap="square" rtlCol="0">
            <a:spAutoFit/>
          </a:bodyPr>
          <a:lstStyle/>
          <a:p>
            <a:pPr algn="ctr"/>
            <a:r>
              <a:rPr lang="pt-BR" dirty="0" err="1">
                <a:effectLst>
                  <a:outerShdw blurRad="38100" dist="38100" dir="2700000" algn="tl">
                    <a:srgbClr val="000000">
                      <a:alpha val="43137"/>
                    </a:srgbClr>
                  </a:outerShdw>
                </a:effectLst>
              </a:rPr>
              <a:t>Problem</a:t>
            </a:r>
            <a:endParaRPr lang="pt-BR" dirty="0">
              <a:effectLst>
                <a:outerShdw blurRad="38100" dist="38100" dir="2700000" algn="tl">
                  <a:srgbClr val="000000">
                    <a:alpha val="43137"/>
                  </a:srgbClr>
                </a:outerShdw>
              </a:effectLst>
            </a:endParaRPr>
          </a:p>
          <a:p>
            <a:pPr algn="ct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Statement</a:t>
            </a:r>
            <a:endParaRPr lang="pt-BR" dirty="0">
              <a:effectLst>
                <a:outerShdw blurRad="38100" dist="38100" dir="2700000" algn="tl">
                  <a:srgbClr val="000000">
                    <a:alpha val="43137"/>
                  </a:srgbClr>
                </a:outerShdw>
              </a:effectLst>
            </a:endParaRPr>
          </a:p>
        </p:txBody>
      </p:sp>
      <p:sp>
        <p:nvSpPr>
          <p:cNvPr id="24" name="CaixaDeTexto 23">
            <a:extLst>
              <a:ext uri="{FF2B5EF4-FFF2-40B4-BE49-F238E27FC236}">
                <a16:creationId xmlns:a16="http://schemas.microsoft.com/office/drawing/2014/main" id="{1624D0F1-6B8A-DF7F-B352-2B6D824AB51B}"/>
              </a:ext>
            </a:extLst>
          </p:cNvPr>
          <p:cNvSpPr txBox="1"/>
          <p:nvPr/>
        </p:nvSpPr>
        <p:spPr>
          <a:xfrm>
            <a:off x="3578176" y="3945497"/>
            <a:ext cx="1351010" cy="646331"/>
          </a:xfrm>
          <a:prstGeom prst="rect">
            <a:avLst/>
          </a:prstGeom>
          <a:noFill/>
        </p:spPr>
        <p:txBody>
          <a:bodyPr wrap="square" rtlCol="0">
            <a:spAutoFit/>
          </a:bodyPr>
          <a:lstStyle/>
          <a:p>
            <a:pPr algn="ctr"/>
            <a:r>
              <a:rPr lang="pt-BR" dirty="0" err="1">
                <a:effectLst>
                  <a:outerShdw blurRad="38100" dist="38100" dir="2700000" algn="tl">
                    <a:srgbClr val="000000">
                      <a:alpha val="43137"/>
                    </a:srgbClr>
                  </a:outerShdw>
                </a:effectLst>
              </a:rPr>
              <a:t>Datasets</a:t>
            </a:r>
            <a:endParaRPr lang="pt-BR" dirty="0">
              <a:effectLst>
                <a:outerShdw blurRad="38100" dist="38100" dir="2700000" algn="tl">
                  <a:srgbClr val="000000">
                    <a:alpha val="43137"/>
                  </a:srgbClr>
                </a:outerShdw>
              </a:effectLst>
            </a:endParaRPr>
          </a:p>
          <a:p>
            <a:pPr algn="ctr"/>
            <a:r>
              <a:rPr lang="pt-BR" dirty="0" err="1">
                <a:effectLst>
                  <a:outerShdw blurRad="38100" dist="38100" dir="2700000" algn="tl">
                    <a:srgbClr val="000000">
                      <a:alpha val="43137"/>
                    </a:srgbClr>
                  </a:outerShdw>
                </a:effectLst>
              </a:rPr>
              <a:t>Information</a:t>
            </a:r>
            <a:endParaRPr lang="pt-BR" dirty="0">
              <a:effectLst>
                <a:outerShdw blurRad="38100" dist="38100" dir="2700000" algn="tl">
                  <a:srgbClr val="000000">
                    <a:alpha val="43137"/>
                  </a:srgbClr>
                </a:outerShdw>
              </a:effectLst>
            </a:endParaRPr>
          </a:p>
        </p:txBody>
      </p:sp>
      <p:sp>
        <p:nvSpPr>
          <p:cNvPr id="25" name="CaixaDeTexto 24">
            <a:extLst>
              <a:ext uri="{FF2B5EF4-FFF2-40B4-BE49-F238E27FC236}">
                <a16:creationId xmlns:a16="http://schemas.microsoft.com/office/drawing/2014/main" id="{9828C6AB-8BDA-EC74-7CFE-76DD1F3C9478}"/>
              </a:ext>
            </a:extLst>
          </p:cNvPr>
          <p:cNvSpPr txBox="1"/>
          <p:nvPr/>
        </p:nvSpPr>
        <p:spPr>
          <a:xfrm>
            <a:off x="5141721" y="3945498"/>
            <a:ext cx="1459104" cy="646331"/>
          </a:xfrm>
          <a:prstGeom prst="rect">
            <a:avLst/>
          </a:prstGeom>
          <a:noFill/>
        </p:spPr>
        <p:txBody>
          <a:bodyPr wrap="square" rtlCol="0">
            <a:spAutoFit/>
          </a:bodyPr>
          <a:lstStyle/>
          <a:p>
            <a:pPr algn="ctr"/>
            <a:r>
              <a:rPr lang="pt-BR" dirty="0" err="1">
                <a:effectLst>
                  <a:outerShdw blurRad="38100" dist="38100" dir="2700000" algn="tl">
                    <a:srgbClr val="000000">
                      <a:alpha val="43137"/>
                    </a:srgbClr>
                  </a:outerShdw>
                </a:effectLst>
              </a:rPr>
              <a:t>Exploratory</a:t>
            </a:r>
            <a:endParaRPr lang="pt-BR" dirty="0">
              <a:effectLst>
                <a:outerShdw blurRad="38100" dist="38100" dir="2700000" algn="tl">
                  <a:srgbClr val="000000">
                    <a:alpha val="43137"/>
                  </a:srgbClr>
                </a:outerShdw>
              </a:effectLst>
            </a:endParaRPr>
          </a:p>
          <a:p>
            <a:pPr algn="ctr"/>
            <a:r>
              <a:rPr lang="pt-BR" dirty="0">
                <a:effectLst>
                  <a:outerShdw blurRad="38100" dist="38100" dir="2700000" algn="tl">
                    <a:srgbClr val="000000">
                      <a:alpha val="43137"/>
                    </a:srgbClr>
                  </a:outerShdw>
                </a:effectLst>
              </a:rPr>
              <a:t>Data </a:t>
            </a:r>
            <a:r>
              <a:rPr lang="pt-BR" dirty="0" err="1">
                <a:effectLst>
                  <a:outerShdw blurRad="38100" dist="38100" dir="2700000" algn="tl">
                    <a:srgbClr val="000000">
                      <a:alpha val="43137"/>
                    </a:srgbClr>
                  </a:outerShdw>
                </a:effectLst>
              </a:rPr>
              <a:t>Analysis</a:t>
            </a:r>
            <a:endParaRPr lang="pt-BR" dirty="0">
              <a:effectLst>
                <a:outerShdw blurRad="38100" dist="38100" dir="2700000" algn="tl">
                  <a:srgbClr val="000000">
                    <a:alpha val="43137"/>
                  </a:srgbClr>
                </a:outerShdw>
              </a:effectLst>
            </a:endParaRPr>
          </a:p>
        </p:txBody>
      </p:sp>
      <p:sp>
        <p:nvSpPr>
          <p:cNvPr id="26" name="CaixaDeTexto 25">
            <a:extLst>
              <a:ext uri="{FF2B5EF4-FFF2-40B4-BE49-F238E27FC236}">
                <a16:creationId xmlns:a16="http://schemas.microsoft.com/office/drawing/2014/main" id="{9450E0D9-15E7-A750-2915-89E115BEBD5C}"/>
              </a:ext>
            </a:extLst>
          </p:cNvPr>
          <p:cNvSpPr txBox="1"/>
          <p:nvPr/>
        </p:nvSpPr>
        <p:spPr>
          <a:xfrm>
            <a:off x="6887310" y="3945498"/>
            <a:ext cx="1686028" cy="646331"/>
          </a:xfrm>
          <a:prstGeom prst="rect">
            <a:avLst/>
          </a:prstGeom>
          <a:noFill/>
        </p:spPr>
        <p:txBody>
          <a:bodyPr wrap="square" rtlCol="0">
            <a:spAutoFit/>
          </a:bodyPr>
          <a:lstStyle/>
          <a:p>
            <a:pPr algn="ctr"/>
            <a:r>
              <a:rPr lang="pt-BR" dirty="0" err="1">
                <a:effectLst>
                  <a:outerShdw blurRad="38100" dist="38100" dir="2700000" algn="tl">
                    <a:srgbClr val="000000">
                      <a:alpha val="43137"/>
                    </a:srgbClr>
                  </a:outerShdw>
                </a:effectLst>
              </a:rPr>
              <a:t>Multiple</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Hypothesis</a:t>
            </a:r>
            <a:r>
              <a:rPr lang="pt-BR" dirty="0">
                <a:effectLst>
                  <a:outerShdw blurRad="38100" dist="38100" dir="2700000" algn="tl">
                    <a:srgbClr val="000000">
                      <a:alpha val="43137"/>
                    </a:srgbClr>
                  </a:outerShdw>
                </a:effectLst>
              </a:rPr>
              <a:t> Test</a:t>
            </a:r>
          </a:p>
        </p:txBody>
      </p:sp>
      <p:sp>
        <p:nvSpPr>
          <p:cNvPr id="27" name="CaixaDeTexto 26">
            <a:extLst>
              <a:ext uri="{FF2B5EF4-FFF2-40B4-BE49-F238E27FC236}">
                <a16:creationId xmlns:a16="http://schemas.microsoft.com/office/drawing/2014/main" id="{DABFFE4B-AFCB-1139-4F89-EC1645225205}"/>
              </a:ext>
            </a:extLst>
          </p:cNvPr>
          <p:cNvSpPr txBox="1"/>
          <p:nvPr/>
        </p:nvSpPr>
        <p:spPr>
          <a:xfrm>
            <a:off x="8696065" y="3947639"/>
            <a:ext cx="1686028" cy="646331"/>
          </a:xfrm>
          <a:prstGeom prst="rect">
            <a:avLst/>
          </a:prstGeom>
          <a:noFill/>
        </p:spPr>
        <p:txBody>
          <a:bodyPr wrap="square" rtlCol="0">
            <a:spAutoFit/>
          </a:bodyPr>
          <a:lstStyle/>
          <a:p>
            <a:pPr algn="ctr"/>
            <a:r>
              <a:rPr lang="pt-BR" dirty="0" err="1">
                <a:effectLst>
                  <a:outerShdw blurRad="38100" dist="38100" dir="2700000" algn="tl">
                    <a:srgbClr val="000000">
                      <a:alpha val="43137"/>
                    </a:srgbClr>
                  </a:outerShdw>
                </a:effectLst>
              </a:rPr>
              <a:t>Summary</a:t>
            </a:r>
            <a:r>
              <a:rPr lang="pt-BR" dirty="0">
                <a:effectLst>
                  <a:outerShdw blurRad="38100" dist="38100" dir="2700000" algn="tl">
                    <a:srgbClr val="000000">
                      <a:alpha val="43137"/>
                    </a:srgbClr>
                  </a:outerShdw>
                </a:effectLst>
              </a:rPr>
              <a:t> </a:t>
            </a:r>
          </a:p>
          <a:p>
            <a:pPr algn="ctr"/>
            <a:r>
              <a:rPr lang="pt-BR" dirty="0">
                <a:effectLst>
                  <a:outerShdw blurRad="38100" dist="38100" dir="2700000" algn="tl">
                    <a:srgbClr val="000000">
                      <a:alpha val="43137"/>
                    </a:srgbClr>
                  </a:outerShdw>
                </a:effectLst>
              </a:rPr>
              <a:t>Next Steps</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and Visualization</a:t>
            </a:r>
          </a:p>
          <a:p>
            <a:r>
              <a:rPr lang="en-US" sz="1800" dirty="0" err="1"/>
              <a:t>fff</a:t>
            </a:r>
            <a:endParaRPr lang="en-US" sz="1800" dirty="0"/>
          </a:p>
          <a:p>
            <a:r>
              <a:rPr lang="en-US" sz="1800" dirty="0"/>
              <a:t>Multiple hypothesis and investigate</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51293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Information</a:t>
            </a:r>
          </a:p>
        </p:txBody>
      </p:sp>
      <p:pic>
        <p:nvPicPr>
          <p:cNvPr id="8" name="Gráfico 7" descr="Táxi com preenchimento sólido">
            <a:extLst>
              <a:ext uri="{FF2B5EF4-FFF2-40B4-BE49-F238E27FC236}">
                <a16:creationId xmlns:a16="http://schemas.microsoft.com/office/drawing/2014/main" id="{E1DEAC82-5922-B0A9-6D2D-F93F18AD59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75175" y="1482300"/>
            <a:ext cx="914400" cy="914400"/>
          </a:xfrm>
          <a:prstGeom prst="rect">
            <a:avLst/>
          </a:prstGeom>
        </p:spPr>
      </p:pic>
      <p:pic>
        <p:nvPicPr>
          <p:cNvPr id="10" name="Gráfico 9" descr="Banco de dados com preenchimento sólido">
            <a:extLst>
              <a:ext uri="{FF2B5EF4-FFF2-40B4-BE49-F238E27FC236}">
                <a16:creationId xmlns:a16="http://schemas.microsoft.com/office/drawing/2014/main" id="{EAF28E54-7FB1-80CE-47E3-915B392B5B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0175" y="3177381"/>
            <a:ext cx="914400" cy="914400"/>
          </a:xfrm>
          <a:prstGeom prst="rect">
            <a:avLst/>
          </a:prstGeom>
        </p:spPr>
      </p:pic>
      <p:pic>
        <p:nvPicPr>
          <p:cNvPr id="16" name="Gráfico 15" descr="Círculos com linhas com preenchimento sólido">
            <a:extLst>
              <a:ext uri="{FF2B5EF4-FFF2-40B4-BE49-F238E27FC236}">
                <a16:creationId xmlns:a16="http://schemas.microsoft.com/office/drawing/2014/main" id="{7FE0040A-C55E-1BB9-1452-C0F3D88636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33650" y="1228726"/>
            <a:ext cx="6267450" cy="5568950"/>
          </a:xfrm>
          <a:prstGeom prst="rect">
            <a:avLst/>
          </a:prstGeom>
        </p:spPr>
      </p:pic>
      <p:sp>
        <p:nvSpPr>
          <p:cNvPr id="19" name="CaixaDeTexto 18">
            <a:extLst>
              <a:ext uri="{FF2B5EF4-FFF2-40B4-BE49-F238E27FC236}">
                <a16:creationId xmlns:a16="http://schemas.microsoft.com/office/drawing/2014/main" id="{367F67E7-A3F6-C36D-9DAD-614F9E7113DB}"/>
              </a:ext>
            </a:extLst>
          </p:cNvPr>
          <p:cNvSpPr txBox="1"/>
          <p:nvPr/>
        </p:nvSpPr>
        <p:spPr>
          <a:xfrm>
            <a:off x="838200" y="3429000"/>
            <a:ext cx="2397900" cy="923330"/>
          </a:xfrm>
          <a:prstGeom prst="rect">
            <a:avLst/>
          </a:prstGeom>
          <a:noFill/>
        </p:spPr>
        <p:txBody>
          <a:bodyPr wrap="square" rtlCol="0">
            <a:spAutoFit/>
          </a:bodyPr>
          <a:lstStyle/>
          <a:p>
            <a:r>
              <a:rPr lang="pt-BR" dirty="0" err="1"/>
              <a:t>Cab_dat</a:t>
            </a:r>
            <a:endParaRPr lang="pt-BR" dirty="0"/>
          </a:p>
          <a:p>
            <a:r>
              <a:rPr lang="pt-BR" dirty="0" err="1"/>
              <a:t>Details</a:t>
            </a:r>
            <a:r>
              <a:rPr lang="pt-BR" dirty="0"/>
              <a:t> </a:t>
            </a:r>
            <a:r>
              <a:rPr lang="pt-BR" dirty="0" err="1"/>
              <a:t>of</a:t>
            </a:r>
            <a:r>
              <a:rPr lang="pt-BR" dirty="0"/>
              <a:t> </a:t>
            </a:r>
            <a:r>
              <a:rPr lang="pt-BR" dirty="0" err="1"/>
              <a:t>transaction</a:t>
            </a:r>
            <a:r>
              <a:rPr lang="pt-BR" dirty="0"/>
              <a:t> for </a:t>
            </a:r>
            <a:r>
              <a:rPr lang="pt-BR" dirty="0" err="1"/>
              <a:t>two</a:t>
            </a:r>
            <a:r>
              <a:rPr lang="pt-BR" dirty="0"/>
              <a:t> </a:t>
            </a:r>
            <a:r>
              <a:rPr lang="pt-BR" dirty="0" err="1"/>
              <a:t>cab</a:t>
            </a:r>
            <a:r>
              <a:rPr lang="pt-BR" dirty="0"/>
              <a:t> </a:t>
            </a:r>
            <a:r>
              <a:rPr lang="pt-BR" dirty="0" err="1"/>
              <a:t>companies</a:t>
            </a:r>
            <a:r>
              <a:rPr lang="pt-BR" dirty="0"/>
              <a:t> </a:t>
            </a:r>
          </a:p>
        </p:txBody>
      </p:sp>
      <p:sp>
        <p:nvSpPr>
          <p:cNvPr id="20" name="CaixaDeTexto 19">
            <a:extLst>
              <a:ext uri="{FF2B5EF4-FFF2-40B4-BE49-F238E27FC236}">
                <a16:creationId xmlns:a16="http://schemas.microsoft.com/office/drawing/2014/main" id="{879CB30F-DED8-388B-2F74-FE01507B8EEE}"/>
              </a:ext>
            </a:extLst>
          </p:cNvPr>
          <p:cNvSpPr txBox="1"/>
          <p:nvPr/>
        </p:nvSpPr>
        <p:spPr>
          <a:xfrm>
            <a:off x="6096000" y="5958482"/>
            <a:ext cx="2705100" cy="923330"/>
          </a:xfrm>
          <a:prstGeom prst="rect">
            <a:avLst/>
          </a:prstGeom>
          <a:noFill/>
        </p:spPr>
        <p:txBody>
          <a:bodyPr wrap="square" rtlCol="0">
            <a:spAutoFit/>
          </a:bodyPr>
          <a:lstStyle/>
          <a:p>
            <a:r>
              <a:rPr lang="pt-BR" dirty="0" err="1"/>
              <a:t>Customer_ID</a:t>
            </a:r>
            <a:endParaRPr lang="pt-BR" dirty="0"/>
          </a:p>
          <a:p>
            <a:r>
              <a:rPr lang="pt-BR" dirty="0" err="1"/>
              <a:t>Demographics</a:t>
            </a:r>
            <a:r>
              <a:rPr lang="pt-BR" dirty="0"/>
              <a:t> </a:t>
            </a:r>
            <a:r>
              <a:rPr lang="pt-BR" dirty="0" err="1"/>
              <a:t>details</a:t>
            </a:r>
            <a:r>
              <a:rPr lang="pt-BR" dirty="0"/>
              <a:t> </a:t>
            </a:r>
            <a:r>
              <a:rPr lang="pt-BR" dirty="0" err="1"/>
              <a:t>about</a:t>
            </a:r>
            <a:r>
              <a:rPr lang="pt-BR" dirty="0"/>
              <a:t> a </a:t>
            </a:r>
            <a:r>
              <a:rPr lang="pt-BR" dirty="0" err="1"/>
              <a:t>unique</a:t>
            </a:r>
            <a:r>
              <a:rPr lang="pt-BR" dirty="0"/>
              <a:t> </a:t>
            </a:r>
            <a:r>
              <a:rPr lang="pt-BR" dirty="0" err="1"/>
              <a:t>identifier</a:t>
            </a:r>
            <a:r>
              <a:rPr lang="pt-BR" dirty="0"/>
              <a:t> </a:t>
            </a:r>
          </a:p>
        </p:txBody>
      </p:sp>
      <p:sp>
        <p:nvSpPr>
          <p:cNvPr id="21" name="CaixaDeTexto 20">
            <a:extLst>
              <a:ext uri="{FF2B5EF4-FFF2-40B4-BE49-F238E27FC236}">
                <a16:creationId xmlns:a16="http://schemas.microsoft.com/office/drawing/2014/main" id="{D9761929-F407-E982-47A4-239E5205968A}"/>
              </a:ext>
            </a:extLst>
          </p:cNvPr>
          <p:cNvSpPr txBox="1"/>
          <p:nvPr/>
        </p:nvSpPr>
        <p:spPr>
          <a:xfrm>
            <a:off x="6019800" y="1339552"/>
            <a:ext cx="2705100" cy="923330"/>
          </a:xfrm>
          <a:prstGeom prst="rect">
            <a:avLst/>
          </a:prstGeom>
          <a:noFill/>
        </p:spPr>
        <p:txBody>
          <a:bodyPr wrap="square" rtlCol="0">
            <a:spAutoFit/>
          </a:bodyPr>
          <a:lstStyle/>
          <a:p>
            <a:r>
              <a:rPr lang="pt-BR" dirty="0" err="1"/>
              <a:t>Transaction_ID</a:t>
            </a:r>
            <a:endParaRPr lang="pt-BR" dirty="0"/>
          </a:p>
          <a:p>
            <a:r>
              <a:rPr lang="pt-BR" dirty="0" err="1"/>
              <a:t>Details</a:t>
            </a:r>
            <a:r>
              <a:rPr lang="pt-BR" dirty="0"/>
              <a:t> </a:t>
            </a:r>
            <a:r>
              <a:rPr lang="pt-BR" dirty="0" err="1"/>
              <a:t>transactions</a:t>
            </a:r>
            <a:r>
              <a:rPr lang="pt-BR" dirty="0"/>
              <a:t> </a:t>
            </a:r>
            <a:r>
              <a:rPr lang="pt-BR" dirty="0" err="1"/>
              <a:t>and</a:t>
            </a:r>
            <a:r>
              <a:rPr lang="pt-BR" dirty="0"/>
              <a:t> </a:t>
            </a:r>
            <a:r>
              <a:rPr lang="pt-BR" dirty="0" err="1"/>
              <a:t>payment</a:t>
            </a:r>
            <a:r>
              <a:rPr lang="pt-BR" dirty="0"/>
              <a:t> </a:t>
            </a:r>
            <a:r>
              <a:rPr lang="pt-BR" dirty="0" err="1"/>
              <a:t>mode</a:t>
            </a:r>
            <a:r>
              <a:rPr lang="pt-BR" dirty="0"/>
              <a:t> </a:t>
            </a:r>
          </a:p>
        </p:txBody>
      </p:sp>
      <p:sp>
        <p:nvSpPr>
          <p:cNvPr id="22" name="CaixaDeTexto 21">
            <a:extLst>
              <a:ext uri="{FF2B5EF4-FFF2-40B4-BE49-F238E27FC236}">
                <a16:creationId xmlns:a16="http://schemas.microsoft.com/office/drawing/2014/main" id="{A924575E-0CDF-6AD1-0B73-450DA2F7D1EF}"/>
              </a:ext>
            </a:extLst>
          </p:cNvPr>
          <p:cNvSpPr txBox="1"/>
          <p:nvPr/>
        </p:nvSpPr>
        <p:spPr>
          <a:xfrm>
            <a:off x="8098650" y="3529735"/>
            <a:ext cx="2931300" cy="923330"/>
          </a:xfrm>
          <a:prstGeom prst="rect">
            <a:avLst/>
          </a:prstGeom>
          <a:noFill/>
        </p:spPr>
        <p:txBody>
          <a:bodyPr wrap="square" rtlCol="0">
            <a:spAutoFit/>
          </a:bodyPr>
          <a:lstStyle/>
          <a:p>
            <a:r>
              <a:rPr lang="pt-BR" dirty="0"/>
              <a:t>City</a:t>
            </a:r>
          </a:p>
          <a:p>
            <a:r>
              <a:rPr lang="pt-BR" dirty="0" err="1"/>
              <a:t>List</a:t>
            </a:r>
            <a:r>
              <a:rPr lang="pt-BR" dirty="0"/>
              <a:t> </a:t>
            </a:r>
            <a:r>
              <a:rPr lang="pt-BR" dirty="0" err="1"/>
              <a:t>of</a:t>
            </a:r>
            <a:r>
              <a:rPr lang="pt-BR" dirty="0"/>
              <a:t> US </a:t>
            </a:r>
            <a:r>
              <a:rPr lang="pt-BR" dirty="0" err="1"/>
              <a:t>cities</a:t>
            </a:r>
            <a:r>
              <a:rPr lang="pt-BR" dirty="0"/>
              <a:t>, </a:t>
            </a:r>
            <a:r>
              <a:rPr lang="pt-BR" dirty="0" err="1"/>
              <a:t>population</a:t>
            </a:r>
            <a:r>
              <a:rPr lang="pt-BR" dirty="0"/>
              <a:t> </a:t>
            </a:r>
            <a:r>
              <a:rPr lang="pt-BR" dirty="0" err="1"/>
              <a:t>and</a:t>
            </a:r>
            <a:r>
              <a:rPr lang="pt-BR" dirty="0"/>
              <a:t> </a:t>
            </a:r>
            <a:r>
              <a:rPr lang="pt-BR" dirty="0" err="1"/>
              <a:t>number</a:t>
            </a:r>
            <a:r>
              <a:rPr lang="pt-BR" dirty="0"/>
              <a:t> </a:t>
            </a:r>
            <a:r>
              <a:rPr lang="pt-BR" dirty="0" err="1"/>
              <a:t>of</a:t>
            </a:r>
            <a:r>
              <a:rPr lang="pt-BR" dirty="0"/>
              <a:t> </a:t>
            </a:r>
            <a:r>
              <a:rPr lang="pt-BR" dirty="0" err="1"/>
              <a:t>cab</a:t>
            </a:r>
            <a:r>
              <a:rPr lang="pt-BR" dirty="0"/>
              <a:t> </a:t>
            </a:r>
            <a:r>
              <a:rPr lang="pt-BR" dirty="0" err="1"/>
              <a:t>users</a:t>
            </a:r>
            <a:endParaRPr lang="pt-BR" dirty="0"/>
          </a:p>
        </p:txBody>
      </p:sp>
      <p:sp>
        <p:nvSpPr>
          <p:cNvPr id="23" name="CaixaDeTexto 22">
            <a:extLst>
              <a:ext uri="{FF2B5EF4-FFF2-40B4-BE49-F238E27FC236}">
                <a16:creationId xmlns:a16="http://schemas.microsoft.com/office/drawing/2014/main" id="{6233B524-5A76-EA81-DC9A-64FDD048EF1C}"/>
              </a:ext>
            </a:extLst>
          </p:cNvPr>
          <p:cNvSpPr txBox="1"/>
          <p:nvPr/>
        </p:nvSpPr>
        <p:spPr>
          <a:xfrm>
            <a:off x="5067900" y="4091781"/>
            <a:ext cx="1198950" cy="646331"/>
          </a:xfrm>
          <a:prstGeom prst="rect">
            <a:avLst/>
          </a:prstGeom>
          <a:noFill/>
        </p:spPr>
        <p:txBody>
          <a:bodyPr wrap="square" rtlCol="0">
            <a:spAutoFit/>
          </a:bodyPr>
          <a:lstStyle/>
          <a:p>
            <a:pPr algn="ctr"/>
            <a:r>
              <a:rPr lang="pt-BR" dirty="0"/>
              <a:t>Final </a:t>
            </a:r>
            <a:r>
              <a:rPr lang="pt-BR" dirty="0" err="1"/>
              <a:t>Dataset</a:t>
            </a:r>
            <a:endParaRPr lang="pt-BR" dirty="0"/>
          </a:p>
        </p:txBody>
      </p:sp>
    </p:spTree>
    <p:extLst>
      <p:ext uri="{BB962C8B-B14F-4D97-AF65-F5344CB8AC3E}">
        <p14:creationId xmlns:p14="http://schemas.microsoft.com/office/powerpoint/2010/main" val="158943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2817341"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0" y="250031"/>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Relationships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8" name="Imagem 7">
            <a:extLst>
              <a:ext uri="{FF2B5EF4-FFF2-40B4-BE49-F238E27FC236}">
                <a16:creationId xmlns:a16="http://schemas.microsoft.com/office/drawing/2014/main" id="{B0936B7A-CDF7-2CD1-E772-9F5346EC0FB7}"/>
              </a:ext>
            </a:extLst>
          </p:cNvPr>
          <p:cNvPicPr>
            <a:picLocks noChangeAspect="1"/>
          </p:cNvPicPr>
          <p:nvPr/>
        </p:nvPicPr>
        <p:blipFill>
          <a:blip r:embed="rId2"/>
          <a:stretch>
            <a:fillRect/>
          </a:stretch>
        </p:blipFill>
        <p:spPr>
          <a:xfrm>
            <a:off x="4272197" y="17536"/>
            <a:ext cx="6519042" cy="3911425"/>
          </a:xfrm>
          <a:prstGeom prst="rect">
            <a:avLst/>
          </a:prstGeom>
        </p:spPr>
      </p:pic>
      <p:pic>
        <p:nvPicPr>
          <p:cNvPr id="14" name="Imagem 13">
            <a:extLst>
              <a:ext uri="{FF2B5EF4-FFF2-40B4-BE49-F238E27FC236}">
                <a16:creationId xmlns:a16="http://schemas.microsoft.com/office/drawing/2014/main" id="{0CB68D2D-2074-2C26-CCC9-6946B6FC86CA}"/>
              </a:ext>
            </a:extLst>
          </p:cNvPr>
          <p:cNvPicPr>
            <a:picLocks noChangeAspect="1"/>
          </p:cNvPicPr>
          <p:nvPr/>
        </p:nvPicPr>
        <p:blipFill>
          <a:blip r:embed="rId3"/>
          <a:stretch>
            <a:fillRect/>
          </a:stretch>
        </p:blipFill>
        <p:spPr>
          <a:xfrm>
            <a:off x="4328206" y="3924031"/>
            <a:ext cx="6463033" cy="2916433"/>
          </a:xfrm>
          <a:prstGeom prst="rect">
            <a:avLst/>
          </a:prstGeom>
        </p:spPr>
      </p:pic>
    </p:spTree>
    <p:extLst>
      <p:ext uri="{BB962C8B-B14F-4D97-AF65-F5344CB8AC3E}">
        <p14:creationId xmlns:p14="http://schemas.microsoft.com/office/powerpoint/2010/main" val="338516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3" name="Imagem 2">
            <a:extLst>
              <a:ext uri="{FF2B5EF4-FFF2-40B4-BE49-F238E27FC236}">
                <a16:creationId xmlns:a16="http://schemas.microsoft.com/office/drawing/2014/main" id="{B00A1E2D-6877-7585-B1EA-B97A6BE12C98}"/>
              </a:ext>
            </a:extLst>
          </p:cNvPr>
          <p:cNvPicPr>
            <a:picLocks noChangeAspect="1"/>
          </p:cNvPicPr>
          <p:nvPr/>
        </p:nvPicPr>
        <p:blipFill>
          <a:blip r:embed="rId2"/>
          <a:stretch>
            <a:fillRect/>
          </a:stretch>
        </p:blipFill>
        <p:spPr>
          <a:xfrm>
            <a:off x="3435178" y="258468"/>
            <a:ext cx="8382857" cy="4207486"/>
          </a:xfrm>
          <a:prstGeom prst="rect">
            <a:avLst/>
          </a:prstGeom>
        </p:spPr>
      </p:pic>
      <p:pic>
        <p:nvPicPr>
          <p:cNvPr id="7" name="Imagem 6">
            <a:extLst>
              <a:ext uri="{FF2B5EF4-FFF2-40B4-BE49-F238E27FC236}">
                <a16:creationId xmlns:a16="http://schemas.microsoft.com/office/drawing/2014/main" id="{5547579E-1726-C18E-98C2-D4AE4826D54E}"/>
              </a:ext>
            </a:extLst>
          </p:cNvPr>
          <p:cNvPicPr>
            <a:picLocks noChangeAspect="1"/>
          </p:cNvPicPr>
          <p:nvPr/>
        </p:nvPicPr>
        <p:blipFill>
          <a:blip r:embed="rId3"/>
          <a:stretch>
            <a:fillRect/>
          </a:stretch>
        </p:blipFill>
        <p:spPr>
          <a:xfrm>
            <a:off x="3446355" y="4465954"/>
            <a:ext cx="8476000" cy="2184656"/>
          </a:xfrm>
          <a:prstGeom prst="rect">
            <a:avLst/>
          </a:prstGeom>
        </p:spPr>
      </p:pic>
    </p:spTree>
    <p:extLst>
      <p:ext uri="{BB962C8B-B14F-4D97-AF65-F5344CB8AC3E}">
        <p14:creationId xmlns:p14="http://schemas.microsoft.com/office/powerpoint/2010/main" val="399539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5" name="Imagem 4">
            <a:extLst>
              <a:ext uri="{FF2B5EF4-FFF2-40B4-BE49-F238E27FC236}">
                <a16:creationId xmlns:a16="http://schemas.microsoft.com/office/drawing/2014/main" id="{B87FBC36-43CA-4AEE-0D8D-93AFE1EF8C86}"/>
              </a:ext>
            </a:extLst>
          </p:cNvPr>
          <p:cNvPicPr>
            <a:picLocks noChangeAspect="1"/>
          </p:cNvPicPr>
          <p:nvPr/>
        </p:nvPicPr>
        <p:blipFill>
          <a:blip r:embed="rId2"/>
          <a:stretch>
            <a:fillRect/>
          </a:stretch>
        </p:blipFill>
        <p:spPr>
          <a:xfrm>
            <a:off x="4166896" y="915708"/>
            <a:ext cx="6364339" cy="5014328"/>
          </a:xfrm>
          <a:prstGeom prst="rect">
            <a:avLst/>
          </a:prstGeom>
        </p:spPr>
      </p:pic>
    </p:spTree>
    <p:extLst>
      <p:ext uri="{BB962C8B-B14F-4D97-AF65-F5344CB8AC3E}">
        <p14:creationId xmlns:p14="http://schemas.microsoft.com/office/powerpoint/2010/main" val="245341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3" name="Imagem 2">
            <a:extLst>
              <a:ext uri="{FF2B5EF4-FFF2-40B4-BE49-F238E27FC236}">
                <a16:creationId xmlns:a16="http://schemas.microsoft.com/office/drawing/2014/main" id="{3DDFACC7-4E06-0F13-D552-C03E44564CA3}"/>
              </a:ext>
            </a:extLst>
          </p:cNvPr>
          <p:cNvPicPr>
            <a:picLocks noChangeAspect="1"/>
          </p:cNvPicPr>
          <p:nvPr/>
        </p:nvPicPr>
        <p:blipFill>
          <a:blip r:embed="rId2"/>
          <a:stretch>
            <a:fillRect/>
          </a:stretch>
        </p:blipFill>
        <p:spPr>
          <a:xfrm>
            <a:off x="2910496" y="785734"/>
            <a:ext cx="9103315" cy="5286531"/>
          </a:xfrm>
          <a:prstGeom prst="rect">
            <a:avLst/>
          </a:prstGeom>
        </p:spPr>
      </p:pic>
    </p:spTree>
    <p:extLst>
      <p:ext uri="{BB962C8B-B14F-4D97-AF65-F5344CB8AC3E}">
        <p14:creationId xmlns:p14="http://schemas.microsoft.com/office/powerpoint/2010/main" val="344995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1" y="0"/>
            <a:ext cx="27679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 y="252927"/>
            <a:ext cx="3030415" cy="1325563"/>
          </a:xfrm>
        </p:spPr>
        <p:txBody>
          <a:bodyPr>
            <a:normAutofit fontScale="90000"/>
          </a:bodyPr>
          <a:lstStyle/>
          <a:p>
            <a:pPr algn="ctr"/>
            <a:r>
              <a:rPr lang="en-US" sz="3500" b="1" dirty="0">
                <a:solidFill>
                  <a:schemeClr val="accent2"/>
                </a:solidFill>
                <a:latin typeface="Calibri" panose="020F0502020204030204" pitchFamily="34" charset="0"/>
                <a:cs typeface="Calibri" panose="020F0502020204030204" pitchFamily="34" charset="0"/>
              </a:rPr>
              <a:t>Correlation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between </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variables</a:t>
            </a:r>
          </a:p>
        </p:txBody>
      </p:sp>
      <p:pic>
        <p:nvPicPr>
          <p:cNvPr id="5" name="Imagem 4">
            <a:extLst>
              <a:ext uri="{FF2B5EF4-FFF2-40B4-BE49-F238E27FC236}">
                <a16:creationId xmlns:a16="http://schemas.microsoft.com/office/drawing/2014/main" id="{45172958-B74C-68FE-E584-DBB33E72A84E}"/>
              </a:ext>
            </a:extLst>
          </p:cNvPr>
          <p:cNvPicPr>
            <a:picLocks noChangeAspect="1"/>
          </p:cNvPicPr>
          <p:nvPr/>
        </p:nvPicPr>
        <p:blipFill>
          <a:blip r:embed="rId2"/>
          <a:stretch>
            <a:fillRect/>
          </a:stretch>
        </p:blipFill>
        <p:spPr>
          <a:xfrm>
            <a:off x="3154727" y="953007"/>
            <a:ext cx="8524259" cy="4951985"/>
          </a:xfrm>
          <a:prstGeom prst="rect">
            <a:avLst/>
          </a:prstGeom>
        </p:spPr>
      </p:pic>
    </p:spTree>
    <p:extLst>
      <p:ext uri="{BB962C8B-B14F-4D97-AF65-F5344CB8AC3E}">
        <p14:creationId xmlns:p14="http://schemas.microsoft.com/office/powerpoint/2010/main" val="3409343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TotalTime>
  <Words>608</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Calibri</vt:lpstr>
      <vt:lpstr>Calibri Light</vt:lpstr>
      <vt:lpstr>Office Theme</vt:lpstr>
      <vt:lpstr>Apresentação do PowerPoint</vt:lpstr>
      <vt:lpstr>Outline</vt:lpstr>
      <vt:lpstr>Problem Statement</vt:lpstr>
      <vt:lpstr>Data Information</vt:lpstr>
      <vt:lpstr>Relationships  between  variables</vt:lpstr>
      <vt:lpstr>Correlation  between  variables</vt:lpstr>
      <vt:lpstr>Correlation  between  variables</vt:lpstr>
      <vt:lpstr>Correlation  between  variables</vt:lpstr>
      <vt:lpstr>Correlation  between  variables</vt:lpstr>
      <vt:lpstr>Correlation  between  variables</vt:lpstr>
      <vt:lpstr>Correlation  between  variables</vt:lpstr>
      <vt:lpstr>Correlation  between  variables</vt:lpstr>
      <vt:lpstr>Correlation  between  variables</vt:lpstr>
      <vt:lpstr>Correlation  between  variables</vt:lpstr>
      <vt:lpstr>Correlation  between  variables</vt:lpstr>
      <vt:lpstr>Hypothesis 1</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Luis Henrique de Miranda</cp:lastModifiedBy>
  <cp:revision>153</cp:revision>
  <cp:lastPrinted>2019-08-24T08:13:50Z</cp:lastPrinted>
  <dcterms:created xsi:type="dcterms:W3CDTF">2019-08-19T15:39:24Z</dcterms:created>
  <dcterms:modified xsi:type="dcterms:W3CDTF">2022-11-25T16:03:48Z</dcterms:modified>
</cp:coreProperties>
</file>