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82" r:id="rId3"/>
    <p:sldId id="257" r:id="rId4"/>
    <p:sldId id="259" r:id="rId5"/>
    <p:sldId id="258" r:id="rId6"/>
    <p:sldId id="283" r:id="rId7"/>
    <p:sldId id="284" r:id="rId8"/>
    <p:sldId id="285" r:id="rId9"/>
    <p:sldId id="286" r:id="rId10"/>
    <p:sldId id="287" r:id="rId11"/>
    <p:sldId id="288" r:id="rId12"/>
    <p:sldId id="289" r:id="rId13"/>
    <p:sldId id="290" r:id="rId14"/>
    <p:sldId id="272" r:id="rId15"/>
    <p:sldId id="291" r:id="rId16"/>
    <p:sldId id="28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932" autoAdjust="0"/>
    <p:restoredTop sz="94681"/>
  </p:normalViewPr>
  <p:slideViewPr>
    <p:cSldViewPr snapToGrid="0" snapToObjects="1" showGuides="1">
      <p:cViewPr varScale="1">
        <p:scale>
          <a:sx n="61" d="100"/>
          <a:sy n="61" d="100"/>
        </p:scale>
        <p:origin x="78" y="252"/>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5D588F-D218-4D4F-8968-7931F4EC4436}"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pt-BR"/>
        </a:p>
      </dgm:t>
    </dgm:pt>
    <dgm:pt modelId="{C0303EA1-B26A-48C9-9D94-2BD62BBB29A0}">
      <dgm:prSet phldrT="[Texto]"/>
      <dgm:spPr/>
      <dgm:t>
        <a:bodyPr/>
        <a:lstStyle/>
        <a:p>
          <a:r>
            <a:rPr lang="pt-BR" dirty="0"/>
            <a:t>Business </a:t>
          </a:r>
          <a:r>
            <a:rPr lang="pt-BR" dirty="0" err="1"/>
            <a:t>Understanding</a:t>
          </a:r>
          <a:endParaRPr lang="pt-BR" dirty="0"/>
        </a:p>
      </dgm:t>
    </dgm:pt>
    <dgm:pt modelId="{1E3C65C2-B108-4B12-83A6-2E19BE00EC44}" type="parTrans" cxnId="{BA4E97F9-18FC-4953-B2D9-E2A229BB370E}">
      <dgm:prSet/>
      <dgm:spPr/>
      <dgm:t>
        <a:bodyPr/>
        <a:lstStyle/>
        <a:p>
          <a:endParaRPr lang="pt-BR"/>
        </a:p>
      </dgm:t>
    </dgm:pt>
    <dgm:pt modelId="{32DA211D-7578-4A4C-B894-8F09830747ED}" type="sibTrans" cxnId="{BA4E97F9-18FC-4953-B2D9-E2A229BB370E}">
      <dgm:prSet/>
      <dgm:spPr/>
      <dgm:t>
        <a:bodyPr/>
        <a:lstStyle/>
        <a:p>
          <a:endParaRPr lang="pt-BR"/>
        </a:p>
      </dgm:t>
    </dgm:pt>
    <dgm:pt modelId="{3734320D-CA38-4425-AFBA-C90EF8E3A711}">
      <dgm:prSet phldrT="[Texto]"/>
      <dgm:spPr/>
      <dgm:t>
        <a:bodyPr/>
        <a:lstStyle/>
        <a:p>
          <a:r>
            <a:rPr lang="pt-BR" dirty="0"/>
            <a:t>Approach</a:t>
          </a:r>
        </a:p>
      </dgm:t>
    </dgm:pt>
    <dgm:pt modelId="{2ED4509F-87E6-4FA4-8528-FDE5D59625CA}" type="parTrans" cxnId="{A1465467-0DA9-459D-B035-CD8F064A0C3E}">
      <dgm:prSet/>
      <dgm:spPr/>
      <dgm:t>
        <a:bodyPr/>
        <a:lstStyle/>
        <a:p>
          <a:endParaRPr lang="pt-BR"/>
        </a:p>
      </dgm:t>
    </dgm:pt>
    <dgm:pt modelId="{16A067C7-D414-46CE-8154-4020B91CFB68}" type="sibTrans" cxnId="{A1465467-0DA9-459D-B035-CD8F064A0C3E}">
      <dgm:prSet/>
      <dgm:spPr/>
      <dgm:t>
        <a:bodyPr/>
        <a:lstStyle/>
        <a:p>
          <a:endParaRPr lang="pt-BR"/>
        </a:p>
      </dgm:t>
    </dgm:pt>
    <dgm:pt modelId="{B969078B-CDDD-46C5-8B9D-CF41C7A33F46}">
      <dgm:prSet phldrT="[Texto]"/>
      <dgm:spPr/>
      <dgm:t>
        <a:bodyPr/>
        <a:lstStyle/>
        <a:p>
          <a:r>
            <a:rPr lang="pt-BR" dirty="0"/>
            <a:t>EDA</a:t>
          </a:r>
        </a:p>
      </dgm:t>
    </dgm:pt>
    <dgm:pt modelId="{EAF18247-EAA6-44B8-96AA-6652681ABDE3}" type="parTrans" cxnId="{BA4EAF52-A7BB-41F5-9A79-4B3F1DEC1AF4}">
      <dgm:prSet/>
      <dgm:spPr/>
      <dgm:t>
        <a:bodyPr/>
        <a:lstStyle/>
        <a:p>
          <a:endParaRPr lang="pt-BR"/>
        </a:p>
      </dgm:t>
    </dgm:pt>
    <dgm:pt modelId="{053AAFE3-EBF0-4A64-93E2-E1D5B7A4BFAE}" type="sibTrans" cxnId="{BA4EAF52-A7BB-41F5-9A79-4B3F1DEC1AF4}">
      <dgm:prSet/>
      <dgm:spPr/>
      <dgm:t>
        <a:bodyPr/>
        <a:lstStyle/>
        <a:p>
          <a:endParaRPr lang="pt-BR"/>
        </a:p>
      </dgm:t>
    </dgm:pt>
    <dgm:pt modelId="{A71C5482-B721-459E-AED8-94059F6FF39E}">
      <dgm:prSet/>
      <dgm:spPr/>
      <dgm:t>
        <a:bodyPr/>
        <a:lstStyle/>
        <a:p>
          <a:r>
            <a:rPr lang="pt-BR" dirty="0" err="1"/>
            <a:t>Summary</a:t>
          </a:r>
          <a:endParaRPr lang="pt-BR" dirty="0"/>
        </a:p>
      </dgm:t>
    </dgm:pt>
    <dgm:pt modelId="{81C6295D-2DF3-471C-BE7A-3778B86475A4}" type="parTrans" cxnId="{031B1B60-1BA7-4037-8E99-C2D7D4305603}">
      <dgm:prSet/>
      <dgm:spPr/>
      <dgm:t>
        <a:bodyPr/>
        <a:lstStyle/>
        <a:p>
          <a:endParaRPr lang="pt-BR"/>
        </a:p>
      </dgm:t>
    </dgm:pt>
    <dgm:pt modelId="{56800580-8596-434E-961E-FF2A5D3DFC62}" type="sibTrans" cxnId="{031B1B60-1BA7-4037-8E99-C2D7D4305603}">
      <dgm:prSet/>
      <dgm:spPr/>
      <dgm:t>
        <a:bodyPr/>
        <a:lstStyle/>
        <a:p>
          <a:endParaRPr lang="pt-BR"/>
        </a:p>
      </dgm:t>
    </dgm:pt>
    <dgm:pt modelId="{1E9C66B0-69B8-4875-B51D-D53B7AA7FE92}">
      <dgm:prSet/>
      <dgm:spPr/>
      <dgm:t>
        <a:bodyPr/>
        <a:lstStyle/>
        <a:p>
          <a:r>
            <a:rPr lang="pt-BR" dirty="0" err="1"/>
            <a:t>Recommendations</a:t>
          </a:r>
          <a:endParaRPr lang="pt-BR" dirty="0"/>
        </a:p>
      </dgm:t>
    </dgm:pt>
    <dgm:pt modelId="{6239E78A-D555-460A-ADD5-BB5E56145CBD}" type="parTrans" cxnId="{74472E45-192D-4C25-9026-E766E4432F8D}">
      <dgm:prSet/>
      <dgm:spPr/>
      <dgm:t>
        <a:bodyPr/>
        <a:lstStyle/>
        <a:p>
          <a:endParaRPr lang="pt-BR"/>
        </a:p>
      </dgm:t>
    </dgm:pt>
    <dgm:pt modelId="{0407E38A-94AA-4A5E-B43C-89B237AD085D}" type="sibTrans" cxnId="{74472E45-192D-4C25-9026-E766E4432F8D}">
      <dgm:prSet/>
      <dgm:spPr/>
      <dgm:t>
        <a:bodyPr/>
        <a:lstStyle/>
        <a:p>
          <a:endParaRPr lang="pt-BR"/>
        </a:p>
      </dgm:t>
    </dgm:pt>
    <dgm:pt modelId="{DDAF8FC2-9AD0-461B-8769-CD2CAF65C0EC}" type="pres">
      <dgm:prSet presAssocID="{835D588F-D218-4D4F-8968-7931F4EC4436}" presName="linear" presStyleCnt="0">
        <dgm:presLayoutVars>
          <dgm:dir/>
          <dgm:animLvl val="lvl"/>
          <dgm:resizeHandles val="exact"/>
        </dgm:presLayoutVars>
      </dgm:prSet>
      <dgm:spPr/>
    </dgm:pt>
    <dgm:pt modelId="{C71F549D-D80D-4E8F-A13E-39BF971A180E}" type="pres">
      <dgm:prSet presAssocID="{C0303EA1-B26A-48C9-9D94-2BD62BBB29A0}" presName="parentLin" presStyleCnt="0"/>
      <dgm:spPr/>
    </dgm:pt>
    <dgm:pt modelId="{E222B3B1-043B-42B3-AFCA-A368B2330983}" type="pres">
      <dgm:prSet presAssocID="{C0303EA1-B26A-48C9-9D94-2BD62BBB29A0}" presName="parentLeftMargin" presStyleLbl="node1" presStyleIdx="0" presStyleCnt="5"/>
      <dgm:spPr/>
    </dgm:pt>
    <dgm:pt modelId="{31DDE741-B660-4BE9-B40F-D40378310DA6}" type="pres">
      <dgm:prSet presAssocID="{C0303EA1-B26A-48C9-9D94-2BD62BBB29A0}" presName="parentText" presStyleLbl="node1" presStyleIdx="0" presStyleCnt="5">
        <dgm:presLayoutVars>
          <dgm:chMax val="0"/>
          <dgm:bulletEnabled val="1"/>
        </dgm:presLayoutVars>
      </dgm:prSet>
      <dgm:spPr/>
    </dgm:pt>
    <dgm:pt modelId="{32C38A28-059F-4494-AC4F-B244903728FC}" type="pres">
      <dgm:prSet presAssocID="{C0303EA1-B26A-48C9-9D94-2BD62BBB29A0}" presName="negativeSpace" presStyleCnt="0"/>
      <dgm:spPr/>
    </dgm:pt>
    <dgm:pt modelId="{CD935800-B36E-4F96-B858-68268AD308AB}" type="pres">
      <dgm:prSet presAssocID="{C0303EA1-B26A-48C9-9D94-2BD62BBB29A0}" presName="childText" presStyleLbl="conFgAcc1" presStyleIdx="0" presStyleCnt="5">
        <dgm:presLayoutVars>
          <dgm:bulletEnabled val="1"/>
        </dgm:presLayoutVars>
      </dgm:prSet>
      <dgm:spPr/>
    </dgm:pt>
    <dgm:pt modelId="{B32A941F-DE99-4E1A-817F-62C8A54E3C28}" type="pres">
      <dgm:prSet presAssocID="{32DA211D-7578-4A4C-B894-8F09830747ED}" presName="spaceBetweenRectangles" presStyleCnt="0"/>
      <dgm:spPr/>
    </dgm:pt>
    <dgm:pt modelId="{D9EFCA4E-833C-426A-ACE1-5AD05DC8715A}" type="pres">
      <dgm:prSet presAssocID="{3734320D-CA38-4425-AFBA-C90EF8E3A711}" presName="parentLin" presStyleCnt="0"/>
      <dgm:spPr/>
    </dgm:pt>
    <dgm:pt modelId="{6725C5D6-74DA-4D07-AFC9-16049BE5121C}" type="pres">
      <dgm:prSet presAssocID="{3734320D-CA38-4425-AFBA-C90EF8E3A711}" presName="parentLeftMargin" presStyleLbl="node1" presStyleIdx="0" presStyleCnt="5"/>
      <dgm:spPr/>
    </dgm:pt>
    <dgm:pt modelId="{C92B446B-B222-47C6-9D60-DF83F0C48E8A}" type="pres">
      <dgm:prSet presAssocID="{3734320D-CA38-4425-AFBA-C90EF8E3A711}" presName="parentText" presStyleLbl="node1" presStyleIdx="1" presStyleCnt="5">
        <dgm:presLayoutVars>
          <dgm:chMax val="0"/>
          <dgm:bulletEnabled val="1"/>
        </dgm:presLayoutVars>
      </dgm:prSet>
      <dgm:spPr/>
    </dgm:pt>
    <dgm:pt modelId="{92C534C7-99E1-430A-814B-AC57122F155C}" type="pres">
      <dgm:prSet presAssocID="{3734320D-CA38-4425-AFBA-C90EF8E3A711}" presName="negativeSpace" presStyleCnt="0"/>
      <dgm:spPr/>
    </dgm:pt>
    <dgm:pt modelId="{9D49BD54-064C-44C4-A7ED-1564AAF52CC1}" type="pres">
      <dgm:prSet presAssocID="{3734320D-CA38-4425-AFBA-C90EF8E3A711}" presName="childText" presStyleLbl="conFgAcc1" presStyleIdx="1" presStyleCnt="5">
        <dgm:presLayoutVars>
          <dgm:bulletEnabled val="1"/>
        </dgm:presLayoutVars>
      </dgm:prSet>
      <dgm:spPr/>
    </dgm:pt>
    <dgm:pt modelId="{342BC4C1-0122-4EC0-8E42-B3DB621B612C}" type="pres">
      <dgm:prSet presAssocID="{16A067C7-D414-46CE-8154-4020B91CFB68}" presName="spaceBetweenRectangles" presStyleCnt="0"/>
      <dgm:spPr/>
    </dgm:pt>
    <dgm:pt modelId="{88C38E02-FC2D-4347-B7BE-D4BDD9897CCE}" type="pres">
      <dgm:prSet presAssocID="{B969078B-CDDD-46C5-8B9D-CF41C7A33F46}" presName="parentLin" presStyleCnt="0"/>
      <dgm:spPr/>
    </dgm:pt>
    <dgm:pt modelId="{CA50862B-6E81-4682-A8EB-6B6A4830D196}" type="pres">
      <dgm:prSet presAssocID="{B969078B-CDDD-46C5-8B9D-CF41C7A33F46}" presName="parentLeftMargin" presStyleLbl="node1" presStyleIdx="1" presStyleCnt="5"/>
      <dgm:spPr/>
    </dgm:pt>
    <dgm:pt modelId="{C4AC877D-34D3-4F3F-A187-80E3324199F8}" type="pres">
      <dgm:prSet presAssocID="{B969078B-CDDD-46C5-8B9D-CF41C7A33F46}" presName="parentText" presStyleLbl="node1" presStyleIdx="2" presStyleCnt="5">
        <dgm:presLayoutVars>
          <dgm:chMax val="0"/>
          <dgm:bulletEnabled val="1"/>
        </dgm:presLayoutVars>
      </dgm:prSet>
      <dgm:spPr/>
    </dgm:pt>
    <dgm:pt modelId="{1FEF02C3-1FF9-43EF-8796-81B97B1438E1}" type="pres">
      <dgm:prSet presAssocID="{B969078B-CDDD-46C5-8B9D-CF41C7A33F46}" presName="negativeSpace" presStyleCnt="0"/>
      <dgm:spPr/>
    </dgm:pt>
    <dgm:pt modelId="{1903547E-FC73-4B9C-9538-E672686987AA}" type="pres">
      <dgm:prSet presAssocID="{B969078B-CDDD-46C5-8B9D-CF41C7A33F46}" presName="childText" presStyleLbl="conFgAcc1" presStyleIdx="2" presStyleCnt="5">
        <dgm:presLayoutVars>
          <dgm:bulletEnabled val="1"/>
        </dgm:presLayoutVars>
      </dgm:prSet>
      <dgm:spPr/>
    </dgm:pt>
    <dgm:pt modelId="{14418AF1-6692-452E-A7FC-07399C2C3FE6}" type="pres">
      <dgm:prSet presAssocID="{053AAFE3-EBF0-4A64-93E2-E1D5B7A4BFAE}" presName="spaceBetweenRectangles" presStyleCnt="0"/>
      <dgm:spPr/>
    </dgm:pt>
    <dgm:pt modelId="{96DEDFA0-341E-4F3F-A38B-2A0846F65971}" type="pres">
      <dgm:prSet presAssocID="{A71C5482-B721-459E-AED8-94059F6FF39E}" presName="parentLin" presStyleCnt="0"/>
      <dgm:spPr/>
    </dgm:pt>
    <dgm:pt modelId="{CCB3AEB2-B53B-4329-AD0B-739797340E81}" type="pres">
      <dgm:prSet presAssocID="{A71C5482-B721-459E-AED8-94059F6FF39E}" presName="parentLeftMargin" presStyleLbl="node1" presStyleIdx="2" presStyleCnt="5"/>
      <dgm:spPr/>
    </dgm:pt>
    <dgm:pt modelId="{0C4046DC-4EA7-40A0-9E21-B5594CDABF2D}" type="pres">
      <dgm:prSet presAssocID="{A71C5482-B721-459E-AED8-94059F6FF39E}" presName="parentText" presStyleLbl="node1" presStyleIdx="3" presStyleCnt="5">
        <dgm:presLayoutVars>
          <dgm:chMax val="0"/>
          <dgm:bulletEnabled val="1"/>
        </dgm:presLayoutVars>
      </dgm:prSet>
      <dgm:spPr/>
    </dgm:pt>
    <dgm:pt modelId="{EDE06E1C-2F3A-403B-9A6A-8B739D0EE08F}" type="pres">
      <dgm:prSet presAssocID="{A71C5482-B721-459E-AED8-94059F6FF39E}" presName="negativeSpace" presStyleCnt="0"/>
      <dgm:spPr/>
    </dgm:pt>
    <dgm:pt modelId="{CFD6D562-8928-4008-BEEA-6073933FE234}" type="pres">
      <dgm:prSet presAssocID="{A71C5482-B721-459E-AED8-94059F6FF39E}" presName="childText" presStyleLbl="conFgAcc1" presStyleIdx="3" presStyleCnt="5">
        <dgm:presLayoutVars>
          <dgm:bulletEnabled val="1"/>
        </dgm:presLayoutVars>
      </dgm:prSet>
      <dgm:spPr/>
    </dgm:pt>
    <dgm:pt modelId="{48512F68-9BEC-4C03-8F79-F54C073EE5DE}" type="pres">
      <dgm:prSet presAssocID="{56800580-8596-434E-961E-FF2A5D3DFC62}" presName="spaceBetweenRectangles" presStyleCnt="0"/>
      <dgm:spPr/>
    </dgm:pt>
    <dgm:pt modelId="{30D3830D-939C-401C-81FC-1D0E03DBD22D}" type="pres">
      <dgm:prSet presAssocID="{1E9C66B0-69B8-4875-B51D-D53B7AA7FE92}" presName="parentLin" presStyleCnt="0"/>
      <dgm:spPr/>
    </dgm:pt>
    <dgm:pt modelId="{68FC161D-77C7-48B6-B8A7-70E31FF51FF7}" type="pres">
      <dgm:prSet presAssocID="{1E9C66B0-69B8-4875-B51D-D53B7AA7FE92}" presName="parentLeftMargin" presStyleLbl="node1" presStyleIdx="3" presStyleCnt="5"/>
      <dgm:spPr/>
    </dgm:pt>
    <dgm:pt modelId="{7681585C-5C11-4311-8F41-D50685874666}" type="pres">
      <dgm:prSet presAssocID="{1E9C66B0-69B8-4875-B51D-D53B7AA7FE92}" presName="parentText" presStyleLbl="node1" presStyleIdx="4" presStyleCnt="5">
        <dgm:presLayoutVars>
          <dgm:chMax val="0"/>
          <dgm:bulletEnabled val="1"/>
        </dgm:presLayoutVars>
      </dgm:prSet>
      <dgm:spPr/>
    </dgm:pt>
    <dgm:pt modelId="{2C439CAB-AFF9-44C5-BD8A-AC3200C37557}" type="pres">
      <dgm:prSet presAssocID="{1E9C66B0-69B8-4875-B51D-D53B7AA7FE92}" presName="negativeSpace" presStyleCnt="0"/>
      <dgm:spPr/>
    </dgm:pt>
    <dgm:pt modelId="{10712B19-AF4C-4B5B-827F-85B330929BDE}" type="pres">
      <dgm:prSet presAssocID="{1E9C66B0-69B8-4875-B51D-D53B7AA7FE92}" presName="childText" presStyleLbl="conFgAcc1" presStyleIdx="4" presStyleCnt="5">
        <dgm:presLayoutVars>
          <dgm:bulletEnabled val="1"/>
        </dgm:presLayoutVars>
      </dgm:prSet>
      <dgm:spPr/>
    </dgm:pt>
  </dgm:ptLst>
  <dgm:cxnLst>
    <dgm:cxn modelId="{56DAD136-92D0-4384-8000-FDE40910AACE}" type="presOf" srcId="{B969078B-CDDD-46C5-8B9D-CF41C7A33F46}" destId="{CA50862B-6E81-4682-A8EB-6B6A4830D196}" srcOrd="0" destOrd="0" presId="urn:microsoft.com/office/officeart/2005/8/layout/list1"/>
    <dgm:cxn modelId="{3C69853D-CE00-4235-83D9-984BDC67A174}" type="presOf" srcId="{C0303EA1-B26A-48C9-9D94-2BD62BBB29A0}" destId="{E222B3B1-043B-42B3-AFCA-A368B2330983}" srcOrd="0" destOrd="0" presId="urn:microsoft.com/office/officeart/2005/8/layout/list1"/>
    <dgm:cxn modelId="{10AB4A5E-3B6C-4952-9B3B-B3D1EE085436}" type="presOf" srcId="{3734320D-CA38-4425-AFBA-C90EF8E3A711}" destId="{C92B446B-B222-47C6-9D60-DF83F0C48E8A}" srcOrd="1" destOrd="0" presId="urn:microsoft.com/office/officeart/2005/8/layout/list1"/>
    <dgm:cxn modelId="{031B1B60-1BA7-4037-8E99-C2D7D4305603}" srcId="{835D588F-D218-4D4F-8968-7931F4EC4436}" destId="{A71C5482-B721-459E-AED8-94059F6FF39E}" srcOrd="3" destOrd="0" parTransId="{81C6295D-2DF3-471C-BE7A-3778B86475A4}" sibTransId="{56800580-8596-434E-961E-FF2A5D3DFC62}"/>
    <dgm:cxn modelId="{74472E45-192D-4C25-9026-E766E4432F8D}" srcId="{835D588F-D218-4D4F-8968-7931F4EC4436}" destId="{1E9C66B0-69B8-4875-B51D-D53B7AA7FE92}" srcOrd="4" destOrd="0" parTransId="{6239E78A-D555-460A-ADD5-BB5E56145CBD}" sibTransId="{0407E38A-94AA-4A5E-B43C-89B237AD085D}"/>
    <dgm:cxn modelId="{A1465467-0DA9-459D-B035-CD8F064A0C3E}" srcId="{835D588F-D218-4D4F-8968-7931F4EC4436}" destId="{3734320D-CA38-4425-AFBA-C90EF8E3A711}" srcOrd="1" destOrd="0" parTransId="{2ED4509F-87E6-4FA4-8528-FDE5D59625CA}" sibTransId="{16A067C7-D414-46CE-8154-4020B91CFB68}"/>
    <dgm:cxn modelId="{8E13D34F-3787-4A8A-BAB2-12FBC5C99574}" type="presOf" srcId="{1E9C66B0-69B8-4875-B51D-D53B7AA7FE92}" destId="{68FC161D-77C7-48B6-B8A7-70E31FF51FF7}" srcOrd="0" destOrd="0" presId="urn:microsoft.com/office/officeart/2005/8/layout/list1"/>
    <dgm:cxn modelId="{BA4EAF52-A7BB-41F5-9A79-4B3F1DEC1AF4}" srcId="{835D588F-D218-4D4F-8968-7931F4EC4436}" destId="{B969078B-CDDD-46C5-8B9D-CF41C7A33F46}" srcOrd="2" destOrd="0" parTransId="{EAF18247-EAA6-44B8-96AA-6652681ABDE3}" sibTransId="{053AAFE3-EBF0-4A64-93E2-E1D5B7A4BFAE}"/>
    <dgm:cxn modelId="{20EA7754-6047-4606-8C76-F15C8EDBF5D2}" type="presOf" srcId="{1E9C66B0-69B8-4875-B51D-D53B7AA7FE92}" destId="{7681585C-5C11-4311-8F41-D50685874666}" srcOrd="1" destOrd="0" presId="urn:microsoft.com/office/officeart/2005/8/layout/list1"/>
    <dgm:cxn modelId="{99577388-EB2F-4293-B526-BA7ECE551C40}" type="presOf" srcId="{C0303EA1-B26A-48C9-9D94-2BD62BBB29A0}" destId="{31DDE741-B660-4BE9-B40F-D40378310DA6}" srcOrd="1" destOrd="0" presId="urn:microsoft.com/office/officeart/2005/8/layout/list1"/>
    <dgm:cxn modelId="{0457D3C4-860D-4260-A5EF-0CB5F0FBCC39}" type="presOf" srcId="{3734320D-CA38-4425-AFBA-C90EF8E3A711}" destId="{6725C5D6-74DA-4D07-AFC9-16049BE5121C}" srcOrd="0" destOrd="0" presId="urn:microsoft.com/office/officeart/2005/8/layout/list1"/>
    <dgm:cxn modelId="{449337CE-E68E-435A-82FA-641E1B7584F3}" type="presOf" srcId="{835D588F-D218-4D4F-8968-7931F4EC4436}" destId="{DDAF8FC2-9AD0-461B-8769-CD2CAF65C0EC}" srcOrd="0" destOrd="0" presId="urn:microsoft.com/office/officeart/2005/8/layout/list1"/>
    <dgm:cxn modelId="{2C0CD0CF-4628-4AF4-8FA5-D86CF1CEA76E}" type="presOf" srcId="{A71C5482-B721-459E-AED8-94059F6FF39E}" destId="{CCB3AEB2-B53B-4329-AD0B-739797340E81}" srcOrd="0" destOrd="0" presId="urn:microsoft.com/office/officeart/2005/8/layout/list1"/>
    <dgm:cxn modelId="{CA9DC6DC-5EA2-4723-9785-247AD194D898}" type="presOf" srcId="{A71C5482-B721-459E-AED8-94059F6FF39E}" destId="{0C4046DC-4EA7-40A0-9E21-B5594CDABF2D}" srcOrd="1" destOrd="0" presId="urn:microsoft.com/office/officeart/2005/8/layout/list1"/>
    <dgm:cxn modelId="{57C25DEF-EB87-4FEA-81CF-C2739E24BABD}" type="presOf" srcId="{B969078B-CDDD-46C5-8B9D-CF41C7A33F46}" destId="{C4AC877D-34D3-4F3F-A187-80E3324199F8}" srcOrd="1" destOrd="0" presId="urn:microsoft.com/office/officeart/2005/8/layout/list1"/>
    <dgm:cxn modelId="{BA4E97F9-18FC-4953-B2D9-E2A229BB370E}" srcId="{835D588F-D218-4D4F-8968-7931F4EC4436}" destId="{C0303EA1-B26A-48C9-9D94-2BD62BBB29A0}" srcOrd="0" destOrd="0" parTransId="{1E3C65C2-B108-4B12-83A6-2E19BE00EC44}" sibTransId="{32DA211D-7578-4A4C-B894-8F09830747ED}"/>
    <dgm:cxn modelId="{5219884C-FC20-4E56-BA31-723D9215F783}" type="presParOf" srcId="{DDAF8FC2-9AD0-461B-8769-CD2CAF65C0EC}" destId="{C71F549D-D80D-4E8F-A13E-39BF971A180E}" srcOrd="0" destOrd="0" presId="urn:microsoft.com/office/officeart/2005/8/layout/list1"/>
    <dgm:cxn modelId="{80C133F6-EC64-4272-A929-D8524627D834}" type="presParOf" srcId="{C71F549D-D80D-4E8F-A13E-39BF971A180E}" destId="{E222B3B1-043B-42B3-AFCA-A368B2330983}" srcOrd="0" destOrd="0" presId="urn:microsoft.com/office/officeart/2005/8/layout/list1"/>
    <dgm:cxn modelId="{884CCB8D-22B8-4624-AD6A-C5DE50A64C37}" type="presParOf" srcId="{C71F549D-D80D-4E8F-A13E-39BF971A180E}" destId="{31DDE741-B660-4BE9-B40F-D40378310DA6}" srcOrd="1" destOrd="0" presId="urn:microsoft.com/office/officeart/2005/8/layout/list1"/>
    <dgm:cxn modelId="{6E0D8419-1B3E-4C54-A19F-E034D54AE149}" type="presParOf" srcId="{DDAF8FC2-9AD0-461B-8769-CD2CAF65C0EC}" destId="{32C38A28-059F-4494-AC4F-B244903728FC}" srcOrd="1" destOrd="0" presId="urn:microsoft.com/office/officeart/2005/8/layout/list1"/>
    <dgm:cxn modelId="{CDF10C05-FE22-4860-8CB3-94ECF60057B4}" type="presParOf" srcId="{DDAF8FC2-9AD0-461B-8769-CD2CAF65C0EC}" destId="{CD935800-B36E-4F96-B858-68268AD308AB}" srcOrd="2" destOrd="0" presId="urn:microsoft.com/office/officeart/2005/8/layout/list1"/>
    <dgm:cxn modelId="{73FD48F2-C32B-4D46-8B22-C17AC2976F43}" type="presParOf" srcId="{DDAF8FC2-9AD0-461B-8769-CD2CAF65C0EC}" destId="{B32A941F-DE99-4E1A-817F-62C8A54E3C28}" srcOrd="3" destOrd="0" presId="urn:microsoft.com/office/officeart/2005/8/layout/list1"/>
    <dgm:cxn modelId="{6051E658-B2A2-48D5-9B6A-1680C0C81BAA}" type="presParOf" srcId="{DDAF8FC2-9AD0-461B-8769-CD2CAF65C0EC}" destId="{D9EFCA4E-833C-426A-ACE1-5AD05DC8715A}" srcOrd="4" destOrd="0" presId="urn:microsoft.com/office/officeart/2005/8/layout/list1"/>
    <dgm:cxn modelId="{98654039-615B-47C3-A96F-8533B76B8805}" type="presParOf" srcId="{D9EFCA4E-833C-426A-ACE1-5AD05DC8715A}" destId="{6725C5D6-74DA-4D07-AFC9-16049BE5121C}" srcOrd="0" destOrd="0" presId="urn:microsoft.com/office/officeart/2005/8/layout/list1"/>
    <dgm:cxn modelId="{68F18AE0-D299-476D-B5D8-E9EA6E930728}" type="presParOf" srcId="{D9EFCA4E-833C-426A-ACE1-5AD05DC8715A}" destId="{C92B446B-B222-47C6-9D60-DF83F0C48E8A}" srcOrd="1" destOrd="0" presId="urn:microsoft.com/office/officeart/2005/8/layout/list1"/>
    <dgm:cxn modelId="{95531926-BED7-486E-A557-ACDCD5A7E00D}" type="presParOf" srcId="{DDAF8FC2-9AD0-461B-8769-CD2CAF65C0EC}" destId="{92C534C7-99E1-430A-814B-AC57122F155C}" srcOrd="5" destOrd="0" presId="urn:microsoft.com/office/officeart/2005/8/layout/list1"/>
    <dgm:cxn modelId="{0828B067-1E15-42A4-894A-3C864871ED75}" type="presParOf" srcId="{DDAF8FC2-9AD0-461B-8769-CD2CAF65C0EC}" destId="{9D49BD54-064C-44C4-A7ED-1564AAF52CC1}" srcOrd="6" destOrd="0" presId="urn:microsoft.com/office/officeart/2005/8/layout/list1"/>
    <dgm:cxn modelId="{40E0BA0C-9392-4A1A-BE6C-542966199684}" type="presParOf" srcId="{DDAF8FC2-9AD0-461B-8769-CD2CAF65C0EC}" destId="{342BC4C1-0122-4EC0-8E42-B3DB621B612C}" srcOrd="7" destOrd="0" presId="urn:microsoft.com/office/officeart/2005/8/layout/list1"/>
    <dgm:cxn modelId="{D8B51096-9748-4B79-A51B-1DAA2FC7BC02}" type="presParOf" srcId="{DDAF8FC2-9AD0-461B-8769-CD2CAF65C0EC}" destId="{88C38E02-FC2D-4347-B7BE-D4BDD9897CCE}" srcOrd="8" destOrd="0" presId="urn:microsoft.com/office/officeart/2005/8/layout/list1"/>
    <dgm:cxn modelId="{843E7FD3-9360-4980-A176-9EB9B1DE0F83}" type="presParOf" srcId="{88C38E02-FC2D-4347-B7BE-D4BDD9897CCE}" destId="{CA50862B-6E81-4682-A8EB-6B6A4830D196}" srcOrd="0" destOrd="0" presId="urn:microsoft.com/office/officeart/2005/8/layout/list1"/>
    <dgm:cxn modelId="{91C653CC-B19B-4303-B380-2A3B7CA77EB4}" type="presParOf" srcId="{88C38E02-FC2D-4347-B7BE-D4BDD9897CCE}" destId="{C4AC877D-34D3-4F3F-A187-80E3324199F8}" srcOrd="1" destOrd="0" presId="urn:microsoft.com/office/officeart/2005/8/layout/list1"/>
    <dgm:cxn modelId="{2E828D86-CC1D-43DF-828E-5514F688C213}" type="presParOf" srcId="{DDAF8FC2-9AD0-461B-8769-CD2CAF65C0EC}" destId="{1FEF02C3-1FF9-43EF-8796-81B97B1438E1}" srcOrd="9" destOrd="0" presId="urn:microsoft.com/office/officeart/2005/8/layout/list1"/>
    <dgm:cxn modelId="{ED0D1783-21BE-4E29-849D-AE290191D93E}" type="presParOf" srcId="{DDAF8FC2-9AD0-461B-8769-CD2CAF65C0EC}" destId="{1903547E-FC73-4B9C-9538-E672686987AA}" srcOrd="10" destOrd="0" presId="urn:microsoft.com/office/officeart/2005/8/layout/list1"/>
    <dgm:cxn modelId="{199F6889-618F-4C04-9E5B-135DC0D88750}" type="presParOf" srcId="{DDAF8FC2-9AD0-461B-8769-CD2CAF65C0EC}" destId="{14418AF1-6692-452E-A7FC-07399C2C3FE6}" srcOrd="11" destOrd="0" presId="urn:microsoft.com/office/officeart/2005/8/layout/list1"/>
    <dgm:cxn modelId="{BB6A7100-C196-4CE6-8660-5B92D20847AD}" type="presParOf" srcId="{DDAF8FC2-9AD0-461B-8769-CD2CAF65C0EC}" destId="{96DEDFA0-341E-4F3F-A38B-2A0846F65971}" srcOrd="12" destOrd="0" presId="urn:microsoft.com/office/officeart/2005/8/layout/list1"/>
    <dgm:cxn modelId="{2CC65ACF-5332-460C-85BD-F6EB892CA29B}" type="presParOf" srcId="{96DEDFA0-341E-4F3F-A38B-2A0846F65971}" destId="{CCB3AEB2-B53B-4329-AD0B-739797340E81}" srcOrd="0" destOrd="0" presId="urn:microsoft.com/office/officeart/2005/8/layout/list1"/>
    <dgm:cxn modelId="{F70821AE-7615-45E6-BFA1-1ACD7DEB9F72}" type="presParOf" srcId="{96DEDFA0-341E-4F3F-A38B-2A0846F65971}" destId="{0C4046DC-4EA7-40A0-9E21-B5594CDABF2D}" srcOrd="1" destOrd="0" presId="urn:microsoft.com/office/officeart/2005/8/layout/list1"/>
    <dgm:cxn modelId="{EA580F37-9CA3-45A7-BCC6-7406B1901152}" type="presParOf" srcId="{DDAF8FC2-9AD0-461B-8769-CD2CAF65C0EC}" destId="{EDE06E1C-2F3A-403B-9A6A-8B739D0EE08F}" srcOrd="13" destOrd="0" presId="urn:microsoft.com/office/officeart/2005/8/layout/list1"/>
    <dgm:cxn modelId="{DA210512-AF52-44B5-B7EF-DE04E331DCB9}" type="presParOf" srcId="{DDAF8FC2-9AD0-461B-8769-CD2CAF65C0EC}" destId="{CFD6D562-8928-4008-BEEA-6073933FE234}" srcOrd="14" destOrd="0" presId="urn:microsoft.com/office/officeart/2005/8/layout/list1"/>
    <dgm:cxn modelId="{5FCFB8B2-DB6E-418B-9B15-355F2011B5EB}" type="presParOf" srcId="{DDAF8FC2-9AD0-461B-8769-CD2CAF65C0EC}" destId="{48512F68-9BEC-4C03-8F79-F54C073EE5DE}" srcOrd="15" destOrd="0" presId="urn:microsoft.com/office/officeart/2005/8/layout/list1"/>
    <dgm:cxn modelId="{D4401DBB-C4CB-4A71-A368-B039F9C8CBF5}" type="presParOf" srcId="{DDAF8FC2-9AD0-461B-8769-CD2CAF65C0EC}" destId="{30D3830D-939C-401C-81FC-1D0E03DBD22D}" srcOrd="16" destOrd="0" presId="urn:microsoft.com/office/officeart/2005/8/layout/list1"/>
    <dgm:cxn modelId="{338A645B-D066-4DFE-8AD6-BC9C7F82ACD8}" type="presParOf" srcId="{30D3830D-939C-401C-81FC-1D0E03DBD22D}" destId="{68FC161D-77C7-48B6-B8A7-70E31FF51FF7}" srcOrd="0" destOrd="0" presId="urn:microsoft.com/office/officeart/2005/8/layout/list1"/>
    <dgm:cxn modelId="{5376A639-6236-4933-8385-BA80DE00C1C8}" type="presParOf" srcId="{30D3830D-939C-401C-81FC-1D0E03DBD22D}" destId="{7681585C-5C11-4311-8F41-D50685874666}" srcOrd="1" destOrd="0" presId="urn:microsoft.com/office/officeart/2005/8/layout/list1"/>
    <dgm:cxn modelId="{BABFF412-5716-4103-90CA-004269905193}" type="presParOf" srcId="{DDAF8FC2-9AD0-461B-8769-CD2CAF65C0EC}" destId="{2C439CAB-AFF9-44C5-BD8A-AC3200C37557}" srcOrd="17" destOrd="0" presId="urn:microsoft.com/office/officeart/2005/8/layout/list1"/>
    <dgm:cxn modelId="{D79467F8-7589-4FCA-B682-298FD2AC4FC0}" type="presParOf" srcId="{DDAF8FC2-9AD0-461B-8769-CD2CAF65C0EC}" destId="{10712B19-AF4C-4B5B-827F-85B330929BDE}"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935800-B36E-4F96-B858-68268AD308AB}">
      <dsp:nvSpPr>
        <dsp:cNvPr id="0" name=""/>
        <dsp:cNvSpPr/>
      </dsp:nvSpPr>
      <dsp:spPr>
        <a:xfrm>
          <a:off x="0" y="444761"/>
          <a:ext cx="5383048" cy="5796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1DDE741-B660-4BE9-B40F-D40378310DA6}">
      <dsp:nvSpPr>
        <dsp:cNvPr id="0" name=""/>
        <dsp:cNvSpPr/>
      </dsp:nvSpPr>
      <dsp:spPr>
        <a:xfrm>
          <a:off x="269152" y="105280"/>
          <a:ext cx="3768133" cy="67896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426" tIns="0" rIns="142426" bIns="0" numCol="1" spcCol="1270" anchor="ctr" anchorCtr="0">
          <a:noAutofit/>
        </a:bodyPr>
        <a:lstStyle/>
        <a:p>
          <a:pPr marL="0" lvl="0" indent="0" algn="l" defTabSz="1022350">
            <a:lnSpc>
              <a:spcPct val="90000"/>
            </a:lnSpc>
            <a:spcBef>
              <a:spcPct val="0"/>
            </a:spcBef>
            <a:spcAft>
              <a:spcPct val="35000"/>
            </a:spcAft>
            <a:buNone/>
          </a:pPr>
          <a:r>
            <a:rPr lang="pt-BR" sz="2300" kern="1200" dirty="0"/>
            <a:t>Business </a:t>
          </a:r>
          <a:r>
            <a:rPr lang="pt-BR" sz="2300" kern="1200" dirty="0" err="1"/>
            <a:t>Understanding</a:t>
          </a:r>
          <a:endParaRPr lang="pt-BR" sz="2300" kern="1200" dirty="0"/>
        </a:p>
      </dsp:txBody>
      <dsp:txXfrm>
        <a:off x="302296" y="138424"/>
        <a:ext cx="3701845" cy="612672"/>
      </dsp:txXfrm>
    </dsp:sp>
    <dsp:sp modelId="{9D49BD54-064C-44C4-A7ED-1564AAF52CC1}">
      <dsp:nvSpPr>
        <dsp:cNvPr id="0" name=""/>
        <dsp:cNvSpPr/>
      </dsp:nvSpPr>
      <dsp:spPr>
        <a:xfrm>
          <a:off x="0" y="1488041"/>
          <a:ext cx="5383048" cy="579600"/>
        </a:xfrm>
        <a:prstGeom prst="rect">
          <a:avLst/>
        </a:prstGeom>
        <a:solidFill>
          <a:schemeClr val="lt1">
            <a:alpha val="90000"/>
            <a:hueOff val="0"/>
            <a:satOff val="0"/>
            <a:lumOff val="0"/>
            <a:alphaOff val="0"/>
          </a:schemeClr>
        </a:solidFill>
        <a:ln w="6350" cap="flat" cmpd="sng" algn="ctr">
          <a:solidFill>
            <a:schemeClr val="accent2">
              <a:hueOff val="-363841"/>
              <a:satOff val="-20982"/>
              <a:lumOff val="2157"/>
              <a:alphaOff val="0"/>
            </a:schemeClr>
          </a:solidFill>
          <a:prstDash val="solid"/>
          <a:miter lim="800000"/>
        </a:ln>
        <a:effectLst/>
      </dsp:spPr>
      <dsp:style>
        <a:lnRef idx="1">
          <a:scrgbClr r="0" g="0" b="0"/>
        </a:lnRef>
        <a:fillRef idx="1">
          <a:scrgbClr r="0" g="0" b="0"/>
        </a:fillRef>
        <a:effectRef idx="0">
          <a:scrgbClr r="0" g="0" b="0"/>
        </a:effectRef>
        <a:fontRef idx="minor"/>
      </dsp:style>
    </dsp:sp>
    <dsp:sp modelId="{C92B446B-B222-47C6-9D60-DF83F0C48E8A}">
      <dsp:nvSpPr>
        <dsp:cNvPr id="0" name=""/>
        <dsp:cNvSpPr/>
      </dsp:nvSpPr>
      <dsp:spPr>
        <a:xfrm>
          <a:off x="269152" y="1148561"/>
          <a:ext cx="3768133" cy="678960"/>
        </a:xfrm>
        <a:prstGeom prst="roundRect">
          <a:avLst/>
        </a:prstGeom>
        <a:gradFill rotWithShape="0">
          <a:gsLst>
            <a:gs pos="0">
              <a:schemeClr val="accent2">
                <a:hueOff val="-363841"/>
                <a:satOff val="-20982"/>
                <a:lumOff val="2157"/>
                <a:alphaOff val="0"/>
                <a:satMod val="103000"/>
                <a:lumMod val="102000"/>
                <a:tint val="94000"/>
              </a:schemeClr>
            </a:gs>
            <a:gs pos="50000">
              <a:schemeClr val="accent2">
                <a:hueOff val="-363841"/>
                <a:satOff val="-20982"/>
                <a:lumOff val="2157"/>
                <a:alphaOff val="0"/>
                <a:satMod val="110000"/>
                <a:lumMod val="100000"/>
                <a:shade val="100000"/>
              </a:schemeClr>
            </a:gs>
            <a:gs pos="100000">
              <a:schemeClr val="accent2">
                <a:hueOff val="-363841"/>
                <a:satOff val="-20982"/>
                <a:lumOff val="215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426" tIns="0" rIns="142426" bIns="0" numCol="1" spcCol="1270" anchor="ctr" anchorCtr="0">
          <a:noAutofit/>
        </a:bodyPr>
        <a:lstStyle/>
        <a:p>
          <a:pPr marL="0" lvl="0" indent="0" algn="l" defTabSz="1022350">
            <a:lnSpc>
              <a:spcPct val="90000"/>
            </a:lnSpc>
            <a:spcBef>
              <a:spcPct val="0"/>
            </a:spcBef>
            <a:spcAft>
              <a:spcPct val="35000"/>
            </a:spcAft>
            <a:buNone/>
          </a:pPr>
          <a:r>
            <a:rPr lang="pt-BR" sz="2300" kern="1200" dirty="0"/>
            <a:t>Approach</a:t>
          </a:r>
        </a:p>
      </dsp:txBody>
      <dsp:txXfrm>
        <a:off x="302296" y="1181705"/>
        <a:ext cx="3701845" cy="612672"/>
      </dsp:txXfrm>
    </dsp:sp>
    <dsp:sp modelId="{1903547E-FC73-4B9C-9538-E672686987AA}">
      <dsp:nvSpPr>
        <dsp:cNvPr id="0" name=""/>
        <dsp:cNvSpPr/>
      </dsp:nvSpPr>
      <dsp:spPr>
        <a:xfrm>
          <a:off x="0" y="2531321"/>
          <a:ext cx="5383048" cy="579600"/>
        </a:xfrm>
        <a:prstGeom prst="rect">
          <a:avLst/>
        </a:prstGeom>
        <a:solidFill>
          <a:schemeClr val="lt1">
            <a:alpha val="90000"/>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0">
          <a:scrgbClr r="0" g="0" b="0"/>
        </a:effectRef>
        <a:fontRef idx="minor"/>
      </dsp:style>
    </dsp:sp>
    <dsp:sp modelId="{C4AC877D-34D3-4F3F-A187-80E3324199F8}">
      <dsp:nvSpPr>
        <dsp:cNvPr id="0" name=""/>
        <dsp:cNvSpPr/>
      </dsp:nvSpPr>
      <dsp:spPr>
        <a:xfrm>
          <a:off x="269152" y="2191841"/>
          <a:ext cx="3768133" cy="678960"/>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426" tIns="0" rIns="142426" bIns="0" numCol="1" spcCol="1270" anchor="ctr" anchorCtr="0">
          <a:noAutofit/>
        </a:bodyPr>
        <a:lstStyle/>
        <a:p>
          <a:pPr marL="0" lvl="0" indent="0" algn="l" defTabSz="1022350">
            <a:lnSpc>
              <a:spcPct val="90000"/>
            </a:lnSpc>
            <a:spcBef>
              <a:spcPct val="0"/>
            </a:spcBef>
            <a:spcAft>
              <a:spcPct val="35000"/>
            </a:spcAft>
            <a:buNone/>
          </a:pPr>
          <a:r>
            <a:rPr lang="pt-BR" sz="2300" kern="1200" dirty="0"/>
            <a:t>EDA</a:t>
          </a:r>
        </a:p>
      </dsp:txBody>
      <dsp:txXfrm>
        <a:off x="302296" y="2224985"/>
        <a:ext cx="3701845" cy="612672"/>
      </dsp:txXfrm>
    </dsp:sp>
    <dsp:sp modelId="{CFD6D562-8928-4008-BEEA-6073933FE234}">
      <dsp:nvSpPr>
        <dsp:cNvPr id="0" name=""/>
        <dsp:cNvSpPr/>
      </dsp:nvSpPr>
      <dsp:spPr>
        <a:xfrm>
          <a:off x="0" y="3574601"/>
          <a:ext cx="5383048" cy="579600"/>
        </a:xfrm>
        <a:prstGeom prst="rect">
          <a:avLst/>
        </a:prstGeom>
        <a:solidFill>
          <a:schemeClr val="lt1">
            <a:alpha val="90000"/>
            <a:hueOff val="0"/>
            <a:satOff val="0"/>
            <a:lumOff val="0"/>
            <a:alphaOff val="0"/>
          </a:schemeClr>
        </a:solidFill>
        <a:ln w="6350" cap="flat" cmpd="sng" algn="ctr">
          <a:solidFill>
            <a:schemeClr val="accent2">
              <a:hueOff val="-1091522"/>
              <a:satOff val="-62946"/>
              <a:lumOff val="6471"/>
              <a:alphaOff val="0"/>
            </a:schemeClr>
          </a:solidFill>
          <a:prstDash val="solid"/>
          <a:miter lim="800000"/>
        </a:ln>
        <a:effectLst/>
      </dsp:spPr>
      <dsp:style>
        <a:lnRef idx="1">
          <a:scrgbClr r="0" g="0" b="0"/>
        </a:lnRef>
        <a:fillRef idx="1">
          <a:scrgbClr r="0" g="0" b="0"/>
        </a:fillRef>
        <a:effectRef idx="0">
          <a:scrgbClr r="0" g="0" b="0"/>
        </a:effectRef>
        <a:fontRef idx="minor"/>
      </dsp:style>
    </dsp:sp>
    <dsp:sp modelId="{0C4046DC-4EA7-40A0-9E21-B5594CDABF2D}">
      <dsp:nvSpPr>
        <dsp:cNvPr id="0" name=""/>
        <dsp:cNvSpPr/>
      </dsp:nvSpPr>
      <dsp:spPr>
        <a:xfrm>
          <a:off x="269152" y="3235121"/>
          <a:ext cx="3768133" cy="678960"/>
        </a:xfrm>
        <a:prstGeom prst="roundRect">
          <a:avLst/>
        </a:prstGeom>
        <a:gradFill rotWithShape="0">
          <a:gsLst>
            <a:gs pos="0">
              <a:schemeClr val="accent2">
                <a:hueOff val="-1091522"/>
                <a:satOff val="-62946"/>
                <a:lumOff val="6471"/>
                <a:alphaOff val="0"/>
                <a:satMod val="103000"/>
                <a:lumMod val="102000"/>
                <a:tint val="94000"/>
              </a:schemeClr>
            </a:gs>
            <a:gs pos="50000">
              <a:schemeClr val="accent2">
                <a:hueOff val="-1091522"/>
                <a:satOff val="-62946"/>
                <a:lumOff val="6471"/>
                <a:alphaOff val="0"/>
                <a:satMod val="110000"/>
                <a:lumMod val="100000"/>
                <a:shade val="100000"/>
              </a:schemeClr>
            </a:gs>
            <a:gs pos="100000">
              <a:schemeClr val="accent2">
                <a:hueOff val="-1091522"/>
                <a:satOff val="-62946"/>
                <a:lumOff val="647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426" tIns="0" rIns="142426" bIns="0" numCol="1" spcCol="1270" anchor="ctr" anchorCtr="0">
          <a:noAutofit/>
        </a:bodyPr>
        <a:lstStyle/>
        <a:p>
          <a:pPr marL="0" lvl="0" indent="0" algn="l" defTabSz="1022350">
            <a:lnSpc>
              <a:spcPct val="90000"/>
            </a:lnSpc>
            <a:spcBef>
              <a:spcPct val="0"/>
            </a:spcBef>
            <a:spcAft>
              <a:spcPct val="35000"/>
            </a:spcAft>
            <a:buNone/>
          </a:pPr>
          <a:r>
            <a:rPr lang="pt-BR" sz="2300" kern="1200" dirty="0" err="1"/>
            <a:t>Summary</a:t>
          </a:r>
          <a:endParaRPr lang="pt-BR" sz="2300" kern="1200" dirty="0"/>
        </a:p>
      </dsp:txBody>
      <dsp:txXfrm>
        <a:off x="302296" y="3268265"/>
        <a:ext cx="3701845" cy="612672"/>
      </dsp:txXfrm>
    </dsp:sp>
    <dsp:sp modelId="{10712B19-AF4C-4B5B-827F-85B330929BDE}">
      <dsp:nvSpPr>
        <dsp:cNvPr id="0" name=""/>
        <dsp:cNvSpPr/>
      </dsp:nvSpPr>
      <dsp:spPr>
        <a:xfrm>
          <a:off x="0" y="4617881"/>
          <a:ext cx="5383048" cy="579600"/>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sp>
    <dsp:sp modelId="{7681585C-5C11-4311-8F41-D50685874666}">
      <dsp:nvSpPr>
        <dsp:cNvPr id="0" name=""/>
        <dsp:cNvSpPr/>
      </dsp:nvSpPr>
      <dsp:spPr>
        <a:xfrm>
          <a:off x="269152" y="4278401"/>
          <a:ext cx="3768133" cy="67896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426" tIns="0" rIns="142426" bIns="0" numCol="1" spcCol="1270" anchor="ctr" anchorCtr="0">
          <a:noAutofit/>
        </a:bodyPr>
        <a:lstStyle/>
        <a:p>
          <a:pPr marL="0" lvl="0" indent="0" algn="l" defTabSz="1022350">
            <a:lnSpc>
              <a:spcPct val="90000"/>
            </a:lnSpc>
            <a:spcBef>
              <a:spcPct val="0"/>
            </a:spcBef>
            <a:spcAft>
              <a:spcPct val="35000"/>
            </a:spcAft>
            <a:buNone/>
          </a:pPr>
          <a:r>
            <a:rPr lang="pt-BR" sz="2300" kern="1200" dirty="0" err="1"/>
            <a:t>Recommendations</a:t>
          </a:r>
          <a:endParaRPr lang="pt-BR" sz="2300" kern="1200" dirty="0"/>
        </a:p>
      </dsp:txBody>
      <dsp:txXfrm>
        <a:off x="302296" y="4311545"/>
        <a:ext cx="3701845"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1/29/2023</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1/29/2023</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1/29/2023</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1/29/2023</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1/29/2023</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1/29/2023</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1/29/2023</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1/29/2023</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1/29/2023</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1/29/2023</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1/29/2023</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1/29/2023</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‹nº›</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naharift/DataGlacier/tree/main/Week11"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7455374" cy="2923877"/>
          </a:xfrm>
          <a:prstGeom prst="rect">
            <a:avLst/>
          </a:prstGeom>
          <a:solidFill>
            <a:schemeClr val="bg2">
              <a:lumMod val="25000"/>
            </a:schemeClr>
          </a:solidFill>
        </p:spPr>
        <p:txBody>
          <a:bodyPr wrap="none" rtlCol="0">
            <a:spAutoFit/>
          </a:bodyPr>
          <a:lstStyle/>
          <a:p>
            <a:r>
              <a:rPr lang="en-US" sz="6600" b="1" dirty="0">
                <a:solidFill>
                  <a:srgbClr val="FF6600"/>
                </a:solidFill>
                <a:effectLst>
                  <a:outerShdw blurRad="38100" dist="38100" dir="2700000" algn="tl">
                    <a:srgbClr val="000000">
                      <a:alpha val="43137"/>
                    </a:srgbClr>
                  </a:outerShdw>
                </a:effectLst>
              </a:rPr>
              <a:t>Healthcare </a:t>
            </a:r>
          </a:p>
          <a:p>
            <a:r>
              <a:rPr lang="en-US" sz="6600" b="1" dirty="0">
                <a:solidFill>
                  <a:srgbClr val="FF6600"/>
                </a:solidFill>
                <a:effectLst>
                  <a:outerShdw blurRad="38100" dist="38100" dir="2700000" algn="tl">
                    <a:srgbClr val="000000">
                      <a:alpha val="43137"/>
                    </a:srgbClr>
                  </a:outerShdw>
                </a:effectLst>
              </a:rPr>
              <a:t>Persistency of a drug</a:t>
            </a:r>
          </a:p>
          <a:p>
            <a:r>
              <a:rPr lang="en-US" sz="3600" dirty="0">
                <a:solidFill>
                  <a:srgbClr val="FF6600"/>
                </a:solidFill>
              </a:rPr>
              <a:t>Exploratory Data Analysis</a:t>
            </a:r>
            <a:endParaRPr lang="en-US" dirty="0"/>
          </a:p>
          <a:p>
            <a:r>
              <a:rPr lang="en-US" sz="1600" dirty="0">
                <a:solidFill>
                  <a:srgbClr val="FF6600"/>
                </a:solidFill>
              </a:rPr>
              <a:t>Jan 16</a:t>
            </a:r>
            <a:r>
              <a:rPr lang="en-US" sz="1600" baseline="30000" dirty="0">
                <a:solidFill>
                  <a:srgbClr val="FF6600"/>
                </a:solidFill>
              </a:rPr>
              <a:t>th</a:t>
            </a:r>
            <a:r>
              <a:rPr lang="en-US" sz="1600" dirty="0">
                <a:solidFill>
                  <a:srgbClr val="FF6600"/>
                </a:solidFill>
              </a:rPr>
              <a:t>, 2023.</a:t>
            </a:r>
          </a:p>
        </p:txBody>
      </p:sp>
      <p:sp>
        <p:nvSpPr>
          <p:cNvPr id="2" name="CaixaDeTexto 1">
            <a:extLst>
              <a:ext uri="{FF2B5EF4-FFF2-40B4-BE49-F238E27FC236}">
                <a16:creationId xmlns:a16="http://schemas.microsoft.com/office/drawing/2014/main" id="{11F166F0-403C-4511-9644-87261811F67E}"/>
              </a:ext>
            </a:extLst>
          </p:cNvPr>
          <p:cNvSpPr txBox="1"/>
          <p:nvPr/>
        </p:nvSpPr>
        <p:spPr>
          <a:xfrm>
            <a:off x="7033846" y="5922498"/>
            <a:ext cx="4881489" cy="646331"/>
          </a:xfrm>
          <a:prstGeom prst="rect">
            <a:avLst/>
          </a:prstGeom>
          <a:noFill/>
        </p:spPr>
        <p:txBody>
          <a:bodyPr wrap="square" rtlCol="0">
            <a:spAutoFit/>
          </a:bodyPr>
          <a:lstStyle/>
          <a:p>
            <a:pPr algn="r"/>
            <a:r>
              <a:rPr lang="pt-BR" dirty="0" err="1">
                <a:solidFill>
                  <a:schemeClr val="bg1"/>
                </a:solidFill>
                <a:effectLst>
                  <a:outerShdw blurRad="38100" dist="38100" dir="2700000" algn="tl">
                    <a:srgbClr val="000000">
                      <a:alpha val="43137"/>
                    </a:srgbClr>
                  </a:outerShdw>
                </a:effectLst>
              </a:rPr>
              <a:t>Submitted</a:t>
            </a:r>
            <a:r>
              <a:rPr lang="pt-BR" dirty="0">
                <a:solidFill>
                  <a:schemeClr val="bg1"/>
                </a:solidFill>
                <a:effectLst>
                  <a:outerShdw blurRad="38100" dist="38100" dir="2700000" algn="tl">
                    <a:srgbClr val="000000">
                      <a:alpha val="43137"/>
                    </a:srgbClr>
                  </a:outerShdw>
                </a:effectLst>
              </a:rPr>
              <a:t> </a:t>
            </a:r>
            <a:r>
              <a:rPr lang="pt-BR" dirty="0" err="1">
                <a:solidFill>
                  <a:schemeClr val="bg1"/>
                </a:solidFill>
                <a:effectLst>
                  <a:outerShdw blurRad="38100" dist="38100" dir="2700000" algn="tl">
                    <a:srgbClr val="000000">
                      <a:alpha val="43137"/>
                    </a:srgbClr>
                  </a:outerShdw>
                </a:effectLst>
              </a:rPr>
              <a:t>by</a:t>
            </a:r>
            <a:r>
              <a:rPr lang="pt-BR" dirty="0">
                <a:solidFill>
                  <a:schemeClr val="bg1"/>
                </a:solidFill>
                <a:effectLst>
                  <a:outerShdw blurRad="38100" dist="38100" dir="2700000" algn="tl">
                    <a:srgbClr val="000000">
                      <a:alpha val="43137"/>
                    </a:srgbClr>
                  </a:outerShdw>
                </a:effectLst>
              </a:rPr>
              <a:t> </a:t>
            </a:r>
            <a:r>
              <a:rPr lang="pt-BR" dirty="0" err="1">
                <a:solidFill>
                  <a:schemeClr val="bg1"/>
                </a:solidFill>
                <a:effectLst>
                  <a:outerShdw blurRad="38100" dist="38100" dir="2700000" algn="tl">
                    <a:srgbClr val="000000">
                      <a:alpha val="43137"/>
                    </a:srgbClr>
                  </a:outerShdw>
                </a:effectLst>
              </a:rPr>
              <a:t>Nahari</a:t>
            </a:r>
            <a:r>
              <a:rPr lang="pt-BR" dirty="0">
                <a:solidFill>
                  <a:schemeClr val="bg1"/>
                </a:solidFill>
                <a:effectLst>
                  <a:outerShdw blurRad="38100" dist="38100" dir="2700000" algn="tl">
                    <a:srgbClr val="000000">
                      <a:alpha val="43137"/>
                    </a:srgbClr>
                  </a:outerShdw>
                </a:effectLst>
              </a:rPr>
              <a:t> Terena</a:t>
            </a:r>
          </a:p>
          <a:p>
            <a:pPr algn="r"/>
            <a:r>
              <a:rPr lang="pt-BR" dirty="0">
                <a:solidFill>
                  <a:schemeClr val="bg1"/>
                </a:solidFill>
                <a:effectLst>
                  <a:outerShdw blurRad="38100" dist="38100" dir="2700000" algn="tl">
                    <a:srgbClr val="000000">
                      <a:alpha val="43137"/>
                    </a:srgbClr>
                  </a:outerShdw>
                </a:effectLst>
              </a:rPr>
              <a:t>LISUM15 – Data Science </a:t>
            </a:r>
            <a:r>
              <a:rPr lang="pt-BR" dirty="0" err="1">
                <a:solidFill>
                  <a:schemeClr val="bg1"/>
                </a:solidFill>
                <a:effectLst>
                  <a:outerShdw blurRad="38100" dist="38100" dir="2700000" algn="tl">
                    <a:srgbClr val="000000">
                      <a:alpha val="43137"/>
                    </a:srgbClr>
                  </a:outerShdw>
                </a:effectLst>
              </a:rPr>
              <a:t>Specialization</a:t>
            </a:r>
            <a:endParaRPr lang="pt-BR"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b="1">
                <a:solidFill>
                  <a:srgbClr val="FFFFFF"/>
                </a:solidFill>
              </a:rPr>
              <a:t>Profit Analysis</a:t>
            </a:r>
          </a:p>
        </p:txBody>
      </p:sp>
      <p:cxnSp>
        <p:nvCxnSpPr>
          <p:cNvPr id="24" name="Straight Connector 2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9" name="Retângulo 8">
            <a:extLst>
              <a:ext uri="{FF2B5EF4-FFF2-40B4-BE49-F238E27FC236}">
                <a16:creationId xmlns:a16="http://schemas.microsoft.com/office/drawing/2014/main" id="{3D9E7ACC-61A2-D5A6-1C98-7CA6C89A9334}"/>
              </a:ext>
            </a:extLst>
          </p:cNvPr>
          <p:cNvSpPr/>
          <p:nvPr/>
        </p:nvSpPr>
        <p:spPr>
          <a:xfrm>
            <a:off x="116379" y="860524"/>
            <a:ext cx="11784611" cy="13839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ctangle 2">
            <a:extLst>
              <a:ext uri="{FF2B5EF4-FFF2-40B4-BE49-F238E27FC236}">
                <a16:creationId xmlns:a16="http://schemas.microsoft.com/office/drawing/2014/main" id="{5379C949-80B5-CA4E-B810-B4F62F4B63E7}"/>
              </a:ext>
            </a:extLst>
          </p:cNvPr>
          <p:cNvSpPr/>
          <p:nvPr/>
        </p:nvSpPr>
        <p:spPr>
          <a:xfrm>
            <a:off x="0" y="-173421"/>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3500" b="1" dirty="0">
                <a:solidFill>
                  <a:schemeClr val="accent2"/>
                </a:solidFill>
                <a:latin typeface="Calibri" panose="020F0502020204030204" pitchFamily="34" charset="0"/>
                <a:ea typeface="+mj-ea"/>
                <a:cs typeface="Calibri" panose="020F0502020204030204" pitchFamily="34" charset="0"/>
              </a:rPr>
              <a:t>	Clinical Factors</a:t>
            </a:r>
          </a:p>
        </p:txBody>
      </p:sp>
      <p:pic>
        <p:nvPicPr>
          <p:cNvPr id="5" name="Imagem 4">
            <a:extLst>
              <a:ext uri="{FF2B5EF4-FFF2-40B4-BE49-F238E27FC236}">
                <a16:creationId xmlns:a16="http://schemas.microsoft.com/office/drawing/2014/main" id="{1D8C10D2-54F0-0E6E-472F-0166F82ED8D7}"/>
              </a:ext>
            </a:extLst>
          </p:cNvPr>
          <p:cNvPicPr>
            <a:picLocks noChangeAspect="1"/>
          </p:cNvPicPr>
          <p:nvPr/>
        </p:nvPicPr>
        <p:blipFill>
          <a:blip r:embed="rId2"/>
          <a:stretch>
            <a:fillRect/>
          </a:stretch>
        </p:blipFill>
        <p:spPr>
          <a:xfrm>
            <a:off x="469126" y="1520102"/>
            <a:ext cx="4654665" cy="1764097"/>
          </a:xfrm>
          <a:prstGeom prst="rect">
            <a:avLst/>
          </a:prstGeom>
        </p:spPr>
      </p:pic>
      <p:pic>
        <p:nvPicPr>
          <p:cNvPr id="7" name="Imagem 6">
            <a:extLst>
              <a:ext uri="{FF2B5EF4-FFF2-40B4-BE49-F238E27FC236}">
                <a16:creationId xmlns:a16="http://schemas.microsoft.com/office/drawing/2014/main" id="{41625DE1-E4F3-4C9B-B95A-64714966CE0C}"/>
              </a:ext>
            </a:extLst>
          </p:cNvPr>
          <p:cNvPicPr>
            <a:picLocks noChangeAspect="1"/>
          </p:cNvPicPr>
          <p:nvPr/>
        </p:nvPicPr>
        <p:blipFill>
          <a:blip r:embed="rId3"/>
          <a:stretch>
            <a:fillRect/>
          </a:stretch>
        </p:blipFill>
        <p:spPr>
          <a:xfrm>
            <a:off x="469126" y="3885149"/>
            <a:ext cx="4654658" cy="1764094"/>
          </a:xfrm>
          <a:prstGeom prst="rect">
            <a:avLst/>
          </a:prstGeom>
        </p:spPr>
      </p:pic>
      <p:sp>
        <p:nvSpPr>
          <p:cNvPr id="2" name="CaixaDeTexto 1">
            <a:extLst>
              <a:ext uri="{FF2B5EF4-FFF2-40B4-BE49-F238E27FC236}">
                <a16:creationId xmlns:a16="http://schemas.microsoft.com/office/drawing/2014/main" id="{5D3416CC-BBD6-995B-517A-037D7210D878}"/>
              </a:ext>
            </a:extLst>
          </p:cNvPr>
          <p:cNvSpPr txBox="1"/>
          <p:nvPr/>
        </p:nvSpPr>
        <p:spPr>
          <a:xfrm>
            <a:off x="6513161" y="2303716"/>
            <a:ext cx="5281954" cy="1427955"/>
          </a:xfrm>
          <a:prstGeom prst="rect">
            <a:avLst/>
          </a:prstGeom>
          <a:solidFill>
            <a:schemeClr val="bg1"/>
          </a:solidFill>
        </p:spPr>
        <p:txBody>
          <a:bodyPr wrap="square">
            <a:spAutoFit/>
          </a:bodyPr>
          <a:lstStyle/>
          <a:p>
            <a:pPr algn="just">
              <a:lnSpc>
                <a:spcPct val="150000"/>
              </a:lnSpc>
            </a:pPr>
            <a:r>
              <a:rPr lang="en-US" sz="2000" dirty="0">
                <a:solidFill>
                  <a:srgbClr val="000000"/>
                </a:solidFill>
                <a:effectLst/>
                <a:ea typeface="Times New Roman" panose="02020603050405020304" pitchFamily="18" charset="0"/>
                <a:cs typeface="Times New Roman" panose="02020603050405020304" pitchFamily="18" charset="0"/>
              </a:rPr>
              <a:t>It seems that </a:t>
            </a:r>
            <a:r>
              <a:rPr lang="en-US" sz="2000" dirty="0" err="1">
                <a:solidFill>
                  <a:srgbClr val="000000"/>
                </a:solidFill>
                <a:ea typeface="Times New Roman" panose="02020603050405020304" pitchFamily="18" charset="0"/>
                <a:cs typeface="Times New Roman" panose="02020603050405020304" pitchFamily="18" charset="0"/>
              </a:rPr>
              <a:t>Gluco_Record_During_Rx</a:t>
            </a:r>
            <a:r>
              <a:rPr lang="en-US" sz="2000" dirty="0">
                <a:solidFill>
                  <a:srgbClr val="000000"/>
                </a:solidFill>
                <a:ea typeface="Times New Roman" panose="02020603050405020304" pitchFamily="18" charset="0"/>
                <a:cs typeface="Times New Roman" panose="02020603050405020304" pitchFamily="18" charset="0"/>
              </a:rPr>
              <a:t> seems to be more useful than </a:t>
            </a:r>
            <a:r>
              <a:rPr lang="en-US" sz="2000" dirty="0" err="1">
                <a:solidFill>
                  <a:srgbClr val="000000"/>
                </a:solidFill>
                <a:ea typeface="Times New Roman" panose="02020603050405020304" pitchFamily="18" charset="0"/>
                <a:cs typeface="Times New Roman" panose="02020603050405020304" pitchFamily="18" charset="0"/>
              </a:rPr>
              <a:t>Gluco_Record_Prior_Ntm</a:t>
            </a:r>
            <a:r>
              <a:rPr lang="en-US" sz="2000" dirty="0">
                <a:solidFill>
                  <a:srgbClr val="000000"/>
                </a:solidFill>
                <a:ea typeface="Times New Roman" panose="02020603050405020304" pitchFamily="18" charset="0"/>
                <a:cs typeface="Times New Roman" panose="02020603050405020304" pitchFamily="18" charset="0"/>
              </a:rPr>
              <a:t> to predict the target.</a:t>
            </a:r>
            <a:endParaRPr lang="pt-BR"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08555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b="1">
                <a:solidFill>
                  <a:srgbClr val="FFFFFF"/>
                </a:solidFill>
              </a:rPr>
              <a:t>Profit Analysis</a:t>
            </a:r>
          </a:p>
        </p:txBody>
      </p:sp>
      <p:cxnSp>
        <p:nvCxnSpPr>
          <p:cNvPr id="24" name="Straight Connector 2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9" name="Retângulo 8">
            <a:extLst>
              <a:ext uri="{FF2B5EF4-FFF2-40B4-BE49-F238E27FC236}">
                <a16:creationId xmlns:a16="http://schemas.microsoft.com/office/drawing/2014/main" id="{3D9E7ACC-61A2-D5A6-1C98-7CA6C89A9334}"/>
              </a:ext>
            </a:extLst>
          </p:cNvPr>
          <p:cNvSpPr/>
          <p:nvPr/>
        </p:nvSpPr>
        <p:spPr>
          <a:xfrm>
            <a:off x="116379" y="860524"/>
            <a:ext cx="11784611" cy="13839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ctangle 2">
            <a:extLst>
              <a:ext uri="{FF2B5EF4-FFF2-40B4-BE49-F238E27FC236}">
                <a16:creationId xmlns:a16="http://schemas.microsoft.com/office/drawing/2014/main" id="{5379C949-80B5-CA4E-B810-B4F62F4B63E7}"/>
              </a:ext>
            </a:extLst>
          </p:cNvPr>
          <p:cNvSpPr/>
          <p:nvPr/>
        </p:nvSpPr>
        <p:spPr>
          <a:xfrm>
            <a:off x="0" y="-173421"/>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3500" b="1" dirty="0">
                <a:solidFill>
                  <a:schemeClr val="accent2"/>
                </a:solidFill>
                <a:latin typeface="Calibri" panose="020F0502020204030204" pitchFamily="34" charset="0"/>
                <a:ea typeface="+mj-ea"/>
                <a:cs typeface="Calibri" panose="020F0502020204030204" pitchFamily="34" charset="0"/>
              </a:rPr>
              <a:t>	Clinical Factors</a:t>
            </a:r>
          </a:p>
        </p:txBody>
      </p:sp>
      <p:pic>
        <p:nvPicPr>
          <p:cNvPr id="2" name="Imagem 1" descr="Gráfico, Histograma&#10;&#10;Descrição gerada automaticamente">
            <a:extLst>
              <a:ext uri="{FF2B5EF4-FFF2-40B4-BE49-F238E27FC236}">
                <a16:creationId xmlns:a16="http://schemas.microsoft.com/office/drawing/2014/main" id="{8E0EAFC1-6156-ED2C-B444-9A0E60A3707D}"/>
              </a:ext>
            </a:extLst>
          </p:cNvPr>
          <p:cNvPicPr>
            <a:picLocks noChangeAspect="1"/>
          </p:cNvPicPr>
          <p:nvPr/>
        </p:nvPicPr>
        <p:blipFill>
          <a:blip r:embed="rId2"/>
          <a:stretch>
            <a:fillRect/>
          </a:stretch>
        </p:blipFill>
        <p:spPr>
          <a:xfrm>
            <a:off x="303748" y="1517163"/>
            <a:ext cx="5456205" cy="4279879"/>
          </a:xfrm>
          <a:prstGeom prst="rect">
            <a:avLst/>
          </a:prstGeom>
        </p:spPr>
      </p:pic>
      <p:sp>
        <p:nvSpPr>
          <p:cNvPr id="4" name="CaixaDeTexto 3">
            <a:extLst>
              <a:ext uri="{FF2B5EF4-FFF2-40B4-BE49-F238E27FC236}">
                <a16:creationId xmlns:a16="http://schemas.microsoft.com/office/drawing/2014/main" id="{019EA1FA-03E6-79FD-3426-ACD6F2D55802}"/>
              </a:ext>
            </a:extLst>
          </p:cNvPr>
          <p:cNvSpPr txBox="1"/>
          <p:nvPr/>
        </p:nvSpPr>
        <p:spPr>
          <a:xfrm>
            <a:off x="6513161" y="2303716"/>
            <a:ext cx="5281954" cy="966290"/>
          </a:xfrm>
          <a:prstGeom prst="rect">
            <a:avLst/>
          </a:prstGeom>
          <a:solidFill>
            <a:schemeClr val="bg1"/>
          </a:solidFill>
        </p:spPr>
        <p:txBody>
          <a:bodyPr wrap="square">
            <a:spAutoFit/>
          </a:bodyPr>
          <a:lstStyle/>
          <a:p>
            <a:pPr algn="just">
              <a:lnSpc>
                <a:spcPct val="150000"/>
              </a:lnSpc>
            </a:pPr>
            <a:r>
              <a:rPr lang="en-US" sz="2000" dirty="0">
                <a:solidFill>
                  <a:srgbClr val="000000"/>
                </a:solidFill>
                <a:ea typeface="Times New Roman" panose="02020603050405020304" pitchFamily="18" charset="0"/>
                <a:cs typeface="Times New Roman" panose="02020603050405020304" pitchFamily="18" charset="0"/>
              </a:rPr>
              <a:t>We decided to maintain the outliers so we may probably identify these patients as a group itself. </a:t>
            </a:r>
            <a:endParaRPr lang="pt-BR"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50602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b="1">
                <a:solidFill>
                  <a:srgbClr val="FFFFFF"/>
                </a:solidFill>
              </a:rPr>
              <a:t>Profit Analysis</a:t>
            </a:r>
          </a:p>
        </p:txBody>
      </p:sp>
      <p:cxnSp>
        <p:nvCxnSpPr>
          <p:cNvPr id="24" name="Straight Connector 2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9" name="Retângulo 8">
            <a:extLst>
              <a:ext uri="{FF2B5EF4-FFF2-40B4-BE49-F238E27FC236}">
                <a16:creationId xmlns:a16="http://schemas.microsoft.com/office/drawing/2014/main" id="{3D9E7ACC-61A2-D5A6-1C98-7CA6C89A9334}"/>
              </a:ext>
            </a:extLst>
          </p:cNvPr>
          <p:cNvSpPr/>
          <p:nvPr/>
        </p:nvSpPr>
        <p:spPr>
          <a:xfrm>
            <a:off x="116379" y="860524"/>
            <a:ext cx="11784611" cy="13839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ctangle 2">
            <a:extLst>
              <a:ext uri="{FF2B5EF4-FFF2-40B4-BE49-F238E27FC236}">
                <a16:creationId xmlns:a16="http://schemas.microsoft.com/office/drawing/2014/main" id="{5379C949-80B5-CA4E-B810-B4F62F4B63E7}"/>
              </a:ext>
            </a:extLst>
          </p:cNvPr>
          <p:cNvSpPr/>
          <p:nvPr/>
        </p:nvSpPr>
        <p:spPr>
          <a:xfrm>
            <a:off x="0" y="-173421"/>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3500" b="1" dirty="0">
                <a:solidFill>
                  <a:schemeClr val="accent2"/>
                </a:solidFill>
                <a:latin typeface="Calibri" panose="020F0502020204030204" pitchFamily="34" charset="0"/>
                <a:ea typeface="+mj-ea"/>
                <a:cs typeface="Calibri" panose="020F0502020204030204" pitchFamily="34" charset="0"/>
              </a:rPr>
              <a:t>	Disease/Treatment Factor</a:t>
            </a:r>
          </a:p>
        </p:txBody>
      </p:sp>
      <p:sp>
        <p:nvSpPr>
          <p:cNvPr id="5" name="CaixaDeTexto 4">
            <a:extLst>
              <a:ext uri="{FF2B5EF4-FFF2-40B4-BE49-F238E27FC236}">
                <a16:creationId xmlns:a16="http://schemas.microsoft.com/office/drawing/2014/main" id="{96F6B93D-CC9C-AA61-90AB-F943E434F81A}"/>
              </a:ext>
            </a:extLst>
          </p:cNvPr>
          <p:cNvSpPr txBox="1"/>
          <p:nvPr/>
        </p:nvSpPr>
        <p:spPr>
          <a:xfrm>
            <a:off x="867103" y="1491884"/>
            <a:ext cx="10689019" cy="5002010"/>
          </a:xfrm>
          <a:prstGeom prst="rect">
            <a:avLst/>
          </a:prstGeom>
          <a:solidFill>
            <a:schemeClr val="bg1"/>
          </a:solidFill>
        </p:spPr>
        <p:txBody>
          <a:bodyPr wrap="square">
            <a:spAutoFit/>
          </a:bodyPr>
          <a:lstStyle/>
          <a:p>
            <a:pPr algn="just">
              <a:lnSpc>
                <a:spcPct val="150000"/>
              </a:lnSpc>
            </a:pPr>
            <a:r>
              <a:rPr lang="en-US" sz="2000" dirty="0">
                <a:solidFill>
                  <a:srgbClr val="000000"/>
                </a:solidFill>
                <a:effectLst/>
                <a:ea typeface="Times New Roman" panose="02020603050405020304" pitchFamily="18" charset="0"/>
                <a:cs typeface="Times New Roman" panose="02020603050405020304" pitchFamily="18" charset="0"/>
              </a:rPr>
              <a:t>There are some significant differences between genders:</a:t>
            </a:r>
            <a:endParaRPr lang="pt-BR" sz="2000" dirty="0">
              <a:effectLst/>
              <a:ea typeface="Calibri" panose="020F0502020204030204" pitchFamily="34" charset="0"/>
              <a:cs typeface="Times New Roman" panose="02020603050405020304" pitchFamily="18" charset="0"/>
            </a:endParaRPr>
          </a:p>
          <a:p>
            <a:pPr marL="342900" lvl="0" indent="-342900" algn="just">
              <a:lnSpc>
                <a:spcPct val="150000"/>
              </a:lnSpc>
              <a:buSzPts val="1000"/>
              <a:buFont typeface="Courier New" panose="02070309020205020404" pitchFamily="49" charset="0"/>
              <a:buChar char="o"/>
              <a:tabLst>
                <a:tab pos="457200" algn="l"/>
              </a:tabLst>
            </a:pPr>
            <a:r>
              <a:rPr lang="en-US" sz="2000" dirty="0">
                <a:solidFill>
                  <a:srgbClr val="000000"/>
                </a:solidFill>
                <a:effectLst/>
                <a:ea typeface="Times New Roman" panose="02020603050405020304" pitchFamily="18" charset="0"/>
                <a:cs typeface="Times New Roman" panose="02020603050405020304" pitchFamily="18" charset="0"/>
              </a:rPr>
              <a:t>Women seem to be more affected by vitamin D deficiencies.</a:t>
            </a:r>
            <a:endParaRPr lang="pt-BR" sz="2000" dirty="0">
              <a:solidFill>
                <a:srgbClr val="000000"/>
              </a:solidFill>
              <a:effectLst/>
              <a:ea typeface="Calibri" panose="020F0502020204030204" pitchFamily="34" charset="0"/>
              <a:cs typeface="Times New Roman" panose="02020603050405020304" pitchFamily="18" charset="0"/>
            </a:endParaRPr>
          </a:p>
          <a:p>
            <a:pPr marL="342900" lvl="0" indent="-342900" algn="just">
              <a:lnSpc>
                <a:spcPct val="150000"/>
              </a:lnSpc>
              <a:buSzPts val="1000"/>
              <a:buFont typeface="Courier New" panose="02070309020205020404" pitchFamily="49" charset="0"/>
              <a:buChar char="o"/>
              <a:tabLst>
                <a:tab pos="457200" algn="l"/>
              </a:tabLst>
            </a:pPr>
            <a:r>
              <a:rPr lang="en-US" sz="2000" dirty="0">
                <a:solidFill>
                  <a:srgbClr val="000000"/>
                </a:solidFill>
                <a:effectLst/>
                <a:ea typeface="Times New Roman" panose="02020603050405020304" pitchFamily="18" charset="0"/>
                <a:cs typeface="Times New Roman" panose="02020603050405020304" pitchFamily="18" charset="0"/>
              </a:rPr>
              <a:t>More than twice as many women as men have passed as screening for malignant neoplasms.</a:t>
            </a:r>
            <a:endParaRPr lang="pt-BR" sz="2000" dirty="0">
              <a:solidFill>
                <a:srgbClr val="000000"/>
              </a:solidFill>
              <a:effectLst/>
              <a:ea typeface="Calibri" panose="020F0502020204030204" pitchFamily="34" charset="0"/>
              <a:cs typeface="Times New Roman" panose="02020603050405020304" pitchFamily="18" charset="0"/>
            </a:endParaRPr>
          </a:p>
          <a:p>
            <a:pPr marL="342900" lvl="0" indent="-342900" algn="just">
              <a:lnSpc>
                <a:spcPct val="150000"/>
              </a:lnSpc>
              <a:buSzPts val="1000"/>
              <a:buFont typeface="Courier New" panose="02070309020205020404" pitchFamily="49" charset="0"/>
              <a:buChar char="o"/>
              <a:tabLst>
                <a:tab pos="457200" algn="l"/>
              </a:tabLst>
            </a:pPr>
            <a:r>
              <a:rPr lang="en-US" sz="2000" dirty="0">
                <a:solidFill>
                  <a:srgbClr val="000000"/>
                </a:solidFill>
                <a:effectLst/>
                <a:ea typeface="Times New Roman" panose="02020603050405020304" pitchFamily="18" charset="0"/>
                <a:cs typeface="Times New Roman" panose="02020603050405020304" pitchFamily="18" charset="0"/>
              </a:rPr>
              <a:t>Four times as many men as women suffer from Hypogonadism (untreated).</a:t>
            </a:r>
          </a:p>
          <a:p>
            <a:pPr lvl="0" algn="just">
              <a:lnSpc>
                <a:spcPct val="150000"/>
              </a:lnSpc>
              <a:buSzPts val="1000"/>
              <a:tabLst>
                <a:tab pos="457200" algn="l"/>
              </a:tabLst>
            </a:pPr>
            <a:endParaRPr lang="pt-BR" sz="2000" dirty="0">
              <a:solidFill>
                <a:srgbClr val="000000"/>
              </a:solidFill>
              <a:effectLst/>
              <a:ea typeface="Calibri" panose="020F0502020204030204" pitchFamily="34" charset="0"/>
              <a:cs typeface="Times New Roman" panose="02020603050405020304" pitchFamily="18" charset="0"/>
            </a:endParaRPr>
          </a:p>
          <a:p>
            <a:pPr algn="just">
              <a:lnSpc>
                <a:spcPct val="150000"/>
              </a:lnSpc>
            </a:pPr>
            <a:r>
              <a:rPr lang="en-US" sz="2000" dirty="0">
                <a:solidFill>
                  <a:srgbClr val="000000"/>
                </a:solidFill>
                <a:effectLst/>
                <a:ea typeface="Calibri" panose="020F0502020204030204" pitchFamily="34" charset="0"/>
                <a:cs typeface="Times New Roman" panose="02020603050405020304" pitchFamily="18" charset="0"/>
              </a:rPr>
              <a:t>There are some risks and other factors that seem to be significantly higher in South and West regions. It might be interesting to find out about socioeconomic factors aside.</a:t>
            </a:r>
          </a:p>
          <a:p>
            <a:pPr algn="just">
              <a:lnSpc>
                <a:spcPct val="150000"/>
              </a:lnSpc>
            </a:pPr>
            <a:r>
              <a:rPr lang="en-US" sz="2000" dirty="0">
                <a:solidFill>
                  <a:srgbClr val="000000"/>
                </a:solidFill>
                <a:effectLst/>
                <a:ea typeface="Calibri" panose="020F0502020204030204" pitchFamily="34" charset="0"/>
                <a:cs typeface="Times New Roman" panose="02020603050405020304" pitchFamily="18" charset="0"/>
              </a:rPr>
              <a:t>There seems to be some remarkable differences between Asian and other races. They are probably due to cultural factors and other behaviors.</a:t>
            </a:r>
            <a:endParaRPr lang="pt-BR" sz="2000" dirty="0">
              <a:effectLst/>
              <a:ea typeface="Calibri" panose="020F0502020204030204" pitchFamily="34" charset="0"/>
              <a:cs typeface="Times New Roman" panose="02020603050405020304" pitchFamily="18" charset="0"/>
            </a:endParaRPr>
          </a:p>
          <a:p>
            <a:pPr algn="just">
              <a:lnSpc>
                <a:spcPct val="150000"/>
              </a:lnSpc>
            </a:pPr>
            <a:r>
              <a:rPr lang="en-US" sz="2000" dirty="0">
                <a:solidFill>
                  <a:srgbClr val="000000"/>
                </a:solidFill>
                <a:effectLst/>
                <a:ea typeface="Times New Roman" panose="02020603050405020304" pitchFamily="18" charset="0"/>
                <a:cs typeface="Times New Roman" panose="02020603050405020304" pitchFamily="18" charset="0"/>
              </a:rPr>
              <a:t>Patients older than 65 years old are affect by the risks in higher proportion.</a:t>
            </a:r>
            <a:endParaRPr lang="pt-BR" sz="2000" dirty="0">
              <a:effectLst/>
              <a:ea typeface="Calibri" panose="020F0502020204030204" pitchFamily="34" charset="0"/>
              <a:cs typeface="Times New Roman" panose="02020603050405020304" pitchFamily="18" charset="0"/>
            </a:endParaRPr>
          </a:p>
          <a:p>
            <a:pPr algn="just">
              <a:lnSpc>
                <a:spcPct val="115000"/>
              </a:lnSpc>
            </a:pPr>
            <a:endParaRPr lang="pt-BR"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7202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b="1">
                <a:solidFill>
                  <a:srgbClr val="FFFFFF"/>
                </a:solidFill>
              </a:rPr>
              <a:t>Profit Analysis</a:t>
            </a:r>
          </a:p>
        </p:txBody>
      </p:sp>
      <p:cxnSp>
        <p:nvCxnSpPr>
          <p:cNvPr id="24" name="Straight Connector 2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9" name="Retângulo 8">
            <a:extLst>
              <a:ext uri="{FF2B5EF4-FFF2-40B4-BE49-F238E27FC236}">
                <a16:creationId xmlns:a16="http://schemas.microsoft.com/office/drawing/2014/main" id="{3D9E7ACC-61A2-D5A6-1C98-7CA6C89A9334}"/>
              </a:ext>
            </a:extLst>
          </p:cNvPr>
          <p:cNvSpPr/>
          <p:nvPr/>
        </p:nvSpPr>
        <p:spPr>
          <a:xfrm>
            <a:off x="116379" y="860523"/>
            <a:ext cx="11784611" cy="55639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ctangle 2">
            <a:extLst>
              <a:ext uri="{FF2B5EF4-FFF2-40B4-BE49-F238E27FC236}">
                <a16:creationId xmlns:a16="http://schemas.microsoft.com/office/drawing/2014/main" id="{5379C949-80B5-CA4E-B810-B4F62F4B63E7}"/>
              </a:ext>
            </a:extLst>
          </p:cNvPr>
          <p:cNvSpPr/>
          <p:nvPr/>
        </p:nvSpPr>
        <p:spPr>
          <a:xfrm>
            <a:off x="0" y="-173421"/>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3500" b="1" dirty="0">
                <a:solidFill>
                  <a:schemeClr val="accent2"/>
                </a:solidFill>
                <a:latin typeface="Calibri" panose="020F0502020204030204" pitchFamily="34" charset="0"/>
                <a:ea typeface="+mj-ea"/>
                <a:cs typeface="Calibri" panose="020F0502020204030204" pitchFamily="34" charset="0"/>
              </a:rPr>
              <a:t>	Disease/Treatment Factor</a:t>
            </a:r>
          </a:p>
        </p:txBody>
      </p:sp>
      <p:sp>
        <p:nvSpPr>
          <p:cNvPr id="7" name="CaixaDeTexto 6">
            <a:extLst>
              <a:ext uri="{FF2B5EF4-FFF2-40B4-BE49-F238E27FC236}">
                <a16:creationId xmlns:a16="http://schemas.microsoft.com/office/drawing/2014/main" id="{913F96C8-DEF3-523C-5E99-6C882EB43CB3}"/>
              </a:ext>
            </a:extLst>
          </p:cNvPr>
          <p:cNvSpPr txBox="1"/>
          <p:nvPr/>
        </p:nvSpPr>
        <p:spPr>
          <a:xfrm>
            <a:off x="546351" y="1790641"/>
            <a:ext cx="10681790" cy="3617016"/>
          </a:xfrm>
          <a:prstGeom prst="rect">
            <a:avLst/>
          </a:prstGeom>
          <a:solidFill>
            <a:schemeClr val="bg1"/>
          </a:solidFill>
        </p:spPr>
        <p:txBody>
          <a:bodyPr wrap="square">
            <a:spAutoFit/>
          </a:bodyPr>
          <a:lstStyle/>
          <a:p>
            <a:pPr marL="457200" algn="just">
              <a:lnSpc>
                <a:spcPct val="150000"/>
              </a:lnSpc>
            </a:pPr>
            <a:r>
              <a:rPr lang="en-US" sz="2000" dirty="0">
                <a:solidFill>
                  <a:srgbClr val="000000"/>
                </a:solidFill>
                <a:cs typeface="Times New Roman" panose="02020603050405020304" pitchFamily="18" charset="0"/>
              </a:rPr>
              <a:t>About 99% holds at least one risk, comorbid or concomitant factor.</a:t>
            </a:r>
          </a:p>
          <a:p>
            <a:pPr marL="457200" algn="just">
              <a:lnSpc>
                <a:spcPct val="150000"/>
              </a:lnSpc>
            </a:pPr>
            <a:r>
              <a:rPr lang="en-US" sz="2000" dirty="0">
                <a:solidFill>
                  <a:srgbClr val="000000"/>
                </a:solidFill>
                <a:cs typeface="Times New Roman" panose="02020603050405020304" pitchFamily="18" charset="0"/>
              </a:rPr>
              <a:t>It’s easy to see that most of the patients already hold comorbidity factors, while holding risk factors is less common. </a:t>
            </a:r>
          </a:p>
          <a:p>
            <a:pPr marL="457200" algn="just">
              <a:lnSpc>
                <a:spcPct val="150000"/>
              </a:lnSpc>
            </a:pPr>
            <a:endParaRPr lang="pt-BR" sz="2000" dirty="0">
              <a:solidFill>
                <a:srgbClr val="000000"/>
              </a:solidFill>
              <a:cs typeface="Times New Roman" panose="02020603050405020304" pitchFamily="18" charset="0"/>
            </a:endParaRPr>
          </a:p>
          <a:p>
            <a:pPr marL="457200" algn="just">
              <a:lnSpc>
                <a:spcPct val="150000"/>
              </a:lnSpc>
            </a:pPr>
            <a:r>
              <a:rPr lang="en-US" sz="2000" dirty="0">
                <a:solidFill>
                  <a:srgbClr val="000000"/>
                </a:solidFill>
                <a:cs typeface="Times New Roman" panose="02020603050405020304" pitchFamily="18" charset="0"/>
              </a:rPr>
              <a:t>The main comorbidity factor is related to lipoproteins and metabolism (cholesterol). On the other hand, the main risk factor is deficiency in vitamin D. More than one third has been found to have taken narcotics.</a:t>
            </a:r>
            <a:endParaRPr lang="pt-BR" sz="2000" dirty="0">
              <a:solidFill>
                <a:srgbClr val="000000"/>
              </a:solidFill>
              <a:cs typeface="Times New Roman" panose="02020603050405020304" pitchFamily="18" charset="0"/>
            </a:endParaRPr>
          </a:p>
          <a:p>
            <a:pPr marL="457200" algn="just">
              <a:lnSpc>
                <a:spcPct val="115000"/>
              </a:lnSpc>
            </a:pPr>
            <a:endParaRPr lang="pt-BR"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5219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47724"/>
            <a:ext cx="10541876" cy="615553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b="1" dirty="0"/>
              <a:t>Demographics</a:t>
            </a:r>
            <a:r>
              <a:rPr lang="en-US" sz="2000" dirty="0"/>
              <a:t> variables seems to be relevant because it brings the context in which the patient is inserted. There are some notable differences between gender and risks factors. Also, when regarding being </a:t>
            </a:r>
            <a:r>
              <a:rPr lang="en-US" sz="2000" b="1" dirty="0"/>
              <a:t>Asian</a:t>
            </a:r>
            <a:r>
              <a:rPr lang="en-US" sz="2000" dirty="0"/>
              <a:t> or another race.</a:t>
            </a:r>
          </a:p>
          <a:p>
            <a:pPr marL="285750" indent="-285750" algn="just">
              <a:lnSpc>
                <a:spcPct val="150000"/>
              </a:lnSpc>
              <a:buFont typeface="Arial" panose="020B0604020202020204" pitchFamily="34" charset="0"/>
              <a:buChar char="•"/>
            </a:pPr>
            <a:endParaRPr lang="en-US" sz="2000" dirty="0"/>
          </a:p>
          <a:p>
            <a:pPr marL="285750" indent="-285750" algn="just">
              <a:lnSpc>
                <a:spcPct val="150000"/>
              </a:lnSpc>
              <a:buFont typeface="Arial" panose="020B0604020202020204" pitchFamily="34" charset="0"/>
              <a:buChar char="•"/>
            </a:pPr>
            <a:r>
              <a:rPr lang="en-US" sz="2000" dirty="0"/>
              <a:t>Most of the patients already hold at least one comorbidity factor, on the other hand, holding risk factor is less common. </a:t>
            </a:r>
          </a:p>
          <a:p>
            <a:pPr marL="285750" indent="-285750" algn="just">
              <a:lnSpc>
                <a:spcPct val="150000"/>
              </a:lnSpc>
              <a:buFont typeface="Arial" panose="020B0604020202020204" pitchFamily="34" charset="0"/>
              <a:buChar char="•"/>
            </a:pPr>
            <a:endParaRPr lang="en-US" sz="2000" dirty="0"/>
          </a:p>
          <a:p>
            <a:pPr marL="285750" indent="-285750" algn="just">
              <a:lnSpc>
                <a:spcPct val="150000"/>
              </a:lnSpc>
              <a:buFont typeface="Arial" panose="020B0604020202020204" pitchFamily="34" charset="0"/>
              <a:buChar char="•"/>
            </a:pPr>
            <a:r>
              <a:rPr lang="en-US" sz="2000" dirty="0"/>
              <a:t>Information about </a:t>
            </a:r>
            <a:r>
              <a:rPr lang="en-US" sz="2000" b="1" dirty="0" err="1"/>
              <a:t>Dexa</a:t>
            </a:r>
            <a:r>
              <a:rPr lang="en-US" sz="2000" b="1" dirty="0"/>
              <a:t> Scan </a:t>
            </a:r>
            <a:r>
              <a:rPr lang="en-US" sz="2000" dirty="0"/>
              <a:t>and </a:t>
            </a:r>
            <a:r>
              <a:rPr lang="en-US" sz="2000" b="1" dirty="0" err="1"/>
              <a:t>Gluco</a:t>
            </a:r>
            <a:r>
              <a:rPr lang="en-US" sz="2000" b="1" dirty="0"/>
              <a:t> Record </a:t>
            </a:r>
            <a:r>
              <a:rPr lang="en-US" sz="2000" dirty="0"/>
              <a:t>have a useful information for the classification.</a:t>
            </a:r>
          </a:p>
          <a:p>
            <a:pPr marL="285750" indent="-285750" algn="just">
              <a:lnSpc>
                <a:spcPct val="150000"/>
              </a:lnSpc>
              <a:buFont typeface="Arial" panose="020B0604020202020204" pitchFamily="34" charset="0"/>
              <a:buChar char="•"/>
            </a:pPr>
            <a:endParaRPr lang="en-US" sz="2000" b="1" dirty="0"/>
          </a:p>
          <a:p>
            <a:pPr marL="285750" indent="-285750" algn="just">
              <a:lnSpc>
                <a:spcPct val="150000"/>
              </a:lnSpc>
              <a:buFont typeface="Arial" panose="020B0604020202020204" pitchFamily="34" charset="0"/>
              <a:buChar char="•"/>
            </a:pPr>
            <a:r>
              <a:rPr lang="en-US" sz="2000" dirty="0"/>
              <a:t>The distributions of frequency for the target variable by </a:t>
            </a:r>
            <a:r>
              <a:rPr lang="en-US" sz="2000" dirty="0" err="1"/>
              <a:t>speciality</a:t>
            </a:r>
            <a:r>
              <a:rPr lang="en-US" sz="2000" dirty="0"/>
              <a:t> are pretty similar. Thus, we may rule out the possibility that one of the factors is who prescribed the drug in the first place.</a:t>
            </a:r>
          </a:p>
          <a:p>
            <a:endParaRPr lang="en-US" sz="1600" dirty="0"/>
          </a:p>
          <a:p>
            <a:endParaRPr lang="en-US" sz="1600" dirty="0"/>
          </a:p>
          <a:p>
            <a:endParaRPr lang="en-US" sz="1600" dirty="0"/>
          </a:p>
          <a:p>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a:t>
            </a:r>
            <a:r>
              <a:rPr lang="en-US" sz="4000" b="1" dirty="0">
                <a:solidFill>
                  <a:schemeClr val="accent2"/>
                </a:solidFill>
              </a:rPr>
              <a:t>Summary</a:t>
            </a:r>
            <a:endParaRPr lang="en-US" sz="4000" b="1" dirty="0">
              <a:solidFill>
                <a:schemeClr val="accent2"/>
              </a:solidFill>
              <a:ea typeface="+mj-ea"/>
              <a:cs typeface="Calibri" panose="020F0502020204030204" pitchFamily="34" charset="0"/>
            </a:endParaRPr>
          </a:p>
        </p:txBody>
      </p:sp>
    </p:spTree>
    <p:extLst>
      <p:ext uri="{BB962C8B-B14F-4D97-AF65-F5344CB8AC3E}">
        <p14:creationId xmlns:p14="http://schemas.microsoft.com/office/powerpoint/2010/main" val="3544474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22586" y="1563491"/>
            <a:ext cx="10746828" cy="5122941"/>
          </a:xfrm>
          <a:prstGeom prst="rect">
            <a:avLst/>
          </a:prstGeom>
          <a:noFill/>
        </p:spPr>
        <p:txBody>
          <a:bodyPr wrap="square" rtlCol="0">
            <a:spAutoFit/>
          </a:bodyPr>
          <a:lstStyle/>
          <a:p>
            <a:pPr algn="just">
              <a:lnSpc>
                <a:spcPct val="150000"/>
              </a:lnSpc>
            </a:pPr>
            <a:r>
              <a:rPr lang="en-US" sz="2000" dirty="0">
                <a:effectLst/>
                <a:ea typeface="Calibri" panose="020F0502020204030204" pitchFamily="34" charset="0"/>
                <a:cs typeface="Times New Roman" panose="02020603050405020304" pitchFamily="18" charset="0"/>
              </a:rPr>
              <a:t>Regarding the prediction model, we may consider interpretable model such as decision tree to support the predictions of more complex models. </a:t>
            </a:r>
            <a:endParaRPr lang="pt-BR" sz="2000" dirty="0">
              <a:effectLst/>
              <a:ea typeface="Calibri" panose="020F0502020204030204" pitchFamily="34" charset="0"/>
              <a:cs typeface="Times New Roman" panose="02020603050405020304" pitchFamily="18" charset="0"/>
            </a:endParaRPr>
          </a:p>
          <a:p>
            <a:pPr algn="just">
              <a:lnSpc>
                <a:spcPct val="150000"/>
              </a:lnSpc>
            </a:pPr>
            <a:endParaRPr lang="en-US" sz="2000" dirty="0"/>
          </a:p>
          <a:p>
            <a:pPr marL="742950" lvl="1" indent="-285750" algn="just">
              <a:lnSpc>
                <a:spcPct val="150000"/>
              </a:lnSpc>
              <a:buFont typeface="Arial" panose="020B0604020202020204" pitchFamily="34" charset="0"/>
              <a:buChar char="•"/>
            </a:pPr>
            <a:r>
              <a:rPr lang="en-US" sz="2000" dirty="0"/>
              <a:t>Support Vector Machine algorithm to classify the persistence of patients. A linear kernel has been used, obtaining an accuracy of 83.5% over testing data (25% out of the whole dataset)</a:t>
            </a:r>
          </a:p>
          <a:p>
            <a:pPr marL="742950" lvl="1" indent="-285750" algn="just">
              <a:lnSpc>
                <a:spcPct val="150000"/>
              </a:lnSpc>
              <a:buFont typeface="Arial" panose="020B0604020202020204" pitchFamily="34" charset="0"/>
              <a:buChar char="•"/>
            </a:pPr>
            <a:endParaRPr lang="en-US" sz="2000" dirty="0"/>
          </a:p>
          <a:p>
            <a:pPr marL="742950" lvl="1" indent="-285750" algn="just">
              <a:lnSpc>
                <a:spcPct val="150000"/>
              </a:lnSpc>
              <a:buFont typeface="Arial" panose="020B0604020202020204" pitchFamily="34" charset="0"/>
              <a:buChar char="•"/>
            </a:pPr>
            <a:r>
              <a:rPr lang="en-US" sz="2000" dirty="0"/>
              <a:t>Random Forest algorithm to classification. The algorithm has 1000 estimators, max depth of 10, obtaining an accuracy of 81% and AUC of 89% over testing data.</a:t>
            </a:r>
          </a:p>
          <a:p>
            <a:pPr marL="742950" lvl="1" indent="-285750" algn="just">
              <a:lnSpc>
                <a:spcPct val="150000"/>
              </a:lnSpc>
              <a:buFont typeface="Arial" panose="020B0604020202020204" pitchFamily="34" charset="0"/>
              <a:buChar char="•"/>
            </a:pPr>
            <a:endParaRPr lang="en-US" sz="2000" dirty="0"/>
          </a:p>
          <a:p>
            <a:pPr marL="742950" lvl="1" indent="-285750" algn="just">
              <a:lnSpc>
                <a:spcPct val="150000"/>
              </a:lnSpc>
              <a:buFont typeface="Arial" panose="020B0604020202020204" pitchFamily="34" charset="0"/>
              <a:buChar char="•"/>
            </a:pPr>
            <a:r>
              <a:rPr lang="en-US" sz="2000" dirty="0"/>
              <a:t>Logistic Regression algorithm for binary classification. Using </a:t>
            </a:r>
            <a:r>
              <a:rPr lang="en-US" sz="2000" dirty="0" err="1"/>
              <a:t>GridSearchCV</a:t>
            </a:r>
            <a:r>
              <a:rPr lang="en-US" sz="2000" dirty="0"/>
              <a:t> for optimization, the LR model uses 204 columns, after one-hot-encoding, to train. The F1 </a:t>
            </a:r>
            <a:r>
              <a:rPr lang="en-US" sz="2000" dirty="0" err="1"/>
              <a:t>scor</a:t>
            </a:r>
            <a:r>
              <a:rPr lang="en-US" sz="2000" dirty="0"/>
              <a:t> obtained is 82%.</a:t>
            </a:r>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a:t>
            </a:r>
            <a:r>
              <a:rPr lang="en-US" sz="4000" b="1" dirty="0">
                <a:solidFill>
                  <a:schemeClr val="accent2"/>
                </a:solidFill>
                <a:latin typeface="Calibri" panose="020F0502020204030204" pitchFamily="34" charset="0"/>
                <a:ea typeface="+mj-ea"/>
                <a:cs typeface="Calibri" panose="020F0502020204030204" pitchFamily="34" charset="0"/>
              </a:rPr>
              <a:t>Recommendations</a:t>
            </a:r>
            <a:endParaRPr lang="en-US" sz="3500" b="1" dirty="0">
              <a:solidFill>
                <a:schemeClr val="accent2"/>
              </a:solidFill>
              <a:latin typeface="Calibri" panose="020F0502020204030204" pitchFamily="34" charset="0"/>
              <a:ea typeface="+mj-ea"/>
              <a:cs typeface="Calibri" panose="020F0502020204030204" pitchFamily="34" charset="0"/>
            </a:endParaRPr>
          </a:p>
        </p:txBody>
      </p:sp>
    </p:spTree>
    <p:extLst>
      <p:ext uri="{BB962C8B-B14F-4D97-AF65-F5344CB8AC3E}">
        <p14:creationId xmlns:p14="http://schemas.microsoft.com/office/powerpoint/2010/main" val="963209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5738648"/>
            <a:ext cx="1654627" cy="1365208"/>
          </a:xfrm>
          <a:prstGeom prst="rect">
            <a:avLst/>
          </a:prstGeom>
        </p:spPr>
      </p:pic>
      <p:sp>
        <p:nvSpPr>
          <p:cNvPr id="4" name="CaixaDeTexto 3">
            <a:extLst>
              <a:ext uri="{FF2B5EF4-FFF2-40B4-BE49-F238E27FC236}">
                <a16:creationId xmlns:a16="http://schemas.microsoft.com/office/drawing/2014/main" id="{8ACB277F-602F-2F59-AA7F-4926A7021E0F}"/>
              </a:ext>
            </a:extLst>
          </p:cNvPr>
          <p:cNvSpPr txBox="1"/>
          <p:nvPr/>
        </p:nvSpPr>
        <p:spPr>
          <a:xfrm>
            <a:off x="7366437" y="6468240"/>
            <a:ext cx="6093372" cy="461665"/>
          </a:xfrm>
          <a:prstGeom prst="rect">
            <a:avLst/>
          </a:prstGeom>
          <a:noFill/>
        </p:spPr>
        <p:txBody>
          <a:bodyPr wrap="square">
            <a:spAutoFit/>
          </a:bodyPr>
          <a:lstStyle/>
          <a:p>
            <a:r>
              <a:rPr lang="pt-BR" sz="1200" dirty="0" err="1">
                <a:solidFill>
                  <a:srgbClr val="FF0000"/>
                </a:solidFill>
              </a:rPr>
              <a:t>Github</a:t>
            </a:r>
            <a:r>
              <a:rPr lang="pt-BR" sz="1200" dirty="0">
                <a:solidFill>
                  <a:srgbClr val="FF0000"/>
                </a:solidFill>
              </a:rPr>
              <a:t> </a:t>
            </a:r>
            <a:r>
              <a:rPr lang="pt-BR" sz="1200" dirty="0" err="1">
                <a:solidFill>
                  <a:srgbClr val="FF0000"/>
                </a:solidFill>
              </a:rPr>
              <a:t>Repo</a:t>
            </a:r>
            <a:r>
              <a:rPr lang="pt-BR" sz="1200" dirty="0">
                <a:solidFill>
                  <a:srgbClr val="FF0000"/>
                </a:solidFill>
              </a:rPr>
              <a:t> </a:t>
            </a:r>
            <a:r>
              <a:rPr lang="pt-BR" sz="1200" dirty="0">
                <a:solidFill>
                  <a:srgbClr val="FF0000"/>
                </a:solidFill>
                <a:hlinkClick r:id="rId3"/>
              </a:rPr>
              <a:t>https://github.com/naharift/DataGlacier/tree/main/Week11</a:t>
            </a:r>
            <a:endParaRPr lang="pt-BR" sz="1200" dirty="0">
              <a:solidFill>
                <a:srgbClr val="FF0000"/>
              </a:solidFill>
            </a:endParaRPr>
          </a:p>
          <a:p>
            <a:endParaRPr lang="pt-BR" sz="1200" dirty="0">
              <a:solidFill>
                <a:srgbClr val="FF0000"/>
              </a:solidFill>
            </a:endParaRPr>
          </a:p>
        </p:txBody>
      </p:sp>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4198EFE2-B351-3822-42D6-FB6575B568B2}"/>
              </a:ext>
            </a:extLst>
          </p:cNvPr>
          <p:cNvSpPr/>
          <p:nvPr/>
        </p:nvSpPr>
        <p:spPr>
          <a:xfrm>
            <a:off x="0" y="0"/>
            <a:ext cx="4382814"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932" y="5265682"/>
            <a:ext cx="2325467" cy="2325467"/>
          </a:xfrm>
          <a:prstGeom prst="rect">
            <a:avLst/>
          </a:prstGeom>
        </p:spPr>
      </p:pic>
      <p:sp>
        <p:nvSpPr>
          <p:cNvPr id="3" name="Subtitle 5">
            <a:extLst>
              <a:ext uri="{FF2B5EF4-FFF2-40B4-BE49-F238E27FC236}">
                <a16:creationId xmlns:a16="http://schemas.microsoft.com/office/drawing/2014/main" id="{E7DED427-E48C-071D-C791-C59EEF6837C9}"/>
              </a:ext>
            </a:extLst>
          </p:cNvPr>
          <p:cNvSpPr>
            <a:spLocks noGrp="1"/>
          </p:cNvSpPr>
          <p:nvPr>
            <p:ph type="subTitle" idx="1"/>
          </p:nvPr>
        </p:nvSpPr>
        <p:spPr>
          <a:xfrm>
            <a:off x="112932" y="5223"/>
            <a:ext cx="5558973" cy="1655762"/>
          </a:xfrm>
        </p:spPr>
        <p:txBody>
          <a:bodyPr>
            <a:normAutofit/>
          </a:bodyPr>
          <a:lstStyle/>
          <a:p>
            <a:pPr algn="l"/>
            <a:r>
              <a:rPr lang="en-US" sz="6600" dirty="0">
                <a:solidFill>
                  <a:srgbClr val="FF6600"/>
                </a:solidFill>
              </a:rPr>
              <a:t>Outline</a:t>
            </a:r>
          </a:p>
          <a:p>
            <a:endParaRPr lang="en-US" sz="6600" dirty="0">
              <a:solidFill>
                <a:srgbClr val="FF6600"/>
              </a:solidFill>
            </a:endParaRPr>
          </a:p>
        </p:txBody>
      </p:sp>
      <p:graphicFrame>
        <p:nvGraphicFramePr>
          <p:cNvPr id="7" name="Diagrama 6">
            <a:extLst>
              <a:ext uri="{FF2B5EF4-FFF2-40B4-BE49-F238E27FC236}">
                <a16:creationId xmlns:a16="http://schemas.microsoft.com/office/drawing/2014/main" id="{FFD7EAB4-ACA8-698D-5387-56F83C55602E}"/>
              </a:ext>
            </a:extLst>
          </p:cNvPr>
          <p:cNvGraphicFramePr/>
          <p:nvPr>
            <p:extLst>
              <p:ext uri="{D42A27DB-BD31-4B8C-83A1-F6EECF244321}">
                <p14:modId xmlns:p14="http://schemas.microsoft.com/office/powerpoint/2010/main" val="3073638687"/>
              </p:ext>
            </p:extLst>
          </p:nvPr>
        </p:nvGraphicFramePr>
        <p:xfrm>
          <a:off x="4776952" y="719667"/>
          <a:ext cx="5383048" cy="5302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2083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2001795"/>
            <a:ext cx="10515600" cy="4351338"/>
          </a:xfrm>
        </p:spPr>
        <p:txBody>
          <a:bodyPr>
            <a:normAutofit/>
          </a:bodyPr>
          <a:lstStyle/>
          <a:p>
            <a:pPr algn="just">
              <a:lnSpc>
                <a:spcPct val="150000"/>
              </a:lnSpc>
            </a:pPr>
            <a:r>
              <a:rPr lang="en-US" sz="2000" dirty="0"/>
              <a:t>ABC Pharma contacted us to analyze the patients' data to have a better understanding of the factors that significantly impact the persistence of their drug. The aim is to know if a patient, based on private information, will follow the prescription and continue taking the medication for all the treatment time or not.</a:t>
            </a:r>
          </a:p>
          <a:p>
            <a:pPr lvl="1" algn="just">
              <a:lnSpc>
                <a:spcPct val="150000"/>
              </a:lnSpc>
            </a:pPr>
            <a:r>
              <a:rPr lang="en-US" sz="2000" dirty="0"/>
              <a:t>We aim to develop a </a:t>
            </a:r>
            <a:r>
              <a:rPr lang="en-US" sz="2000" dirty="0">
                <a:effectLst>
                  <a:outerShdw blurRad="38100" dist="38100" dir="2700000" algn="tl">
                    <a:srgbClr val="000000">
                      <a:alpha val="43137"/>
                    </a:srgbClr>
                  </a:outerShdw>
                </a:effectLst>
              </a:rPr>
              <a:t>web app to predict </a:t>
            </a:r>
            <a:r>
              <a:rPr lang="en-US" sz="2000" dirty="0"/>
              <a:t>if a patient will get or not a drug schedule. </a:t>
            </a:r>
            <a:endParaRPr lang="pt-BR" sz="20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Business Understanding</a:t>
            </a:r>
          </a:p>
        </p:txBody>
      </p:sp>
    </p:spTree>
    <p:extLst>
      <p:ext uri="{BB962C8B-B14F-4D97-AF65-F5344CB8AC3E}">
        <p14:creationId xmlns:p14="http://schemas.microsoft.com/office/powerpoint/2010/main" val="3504532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sz="3500" b="1" dirty="0">
                <a:solidFill>
                  <a:schemeClr val="accent2"/>
                </a:solidFill>
                <a:latin typeface="Calibri" panose="020F0502020204030204" pitchFamily="34" charset="0"/>
                <a:cs typeface="Calibri" panose="020F0502020204030204" pitchFamily="34" charset="0"/>
              </a:rPr>
              <a:t>Approach</a:t>
            </a:r>
          </a:p>
        </p:txBody>
      </p:sp>
      <p:pic>
        <p:nvPicPr>
          <p:cNvPr id="3" name="Gráfico 2" descr="Público-alvo com preenchimento sólido">
            <a:extLst>
              <a:ext uri="{FF2B5EF4-FFF2-40B4-BE49-F238E27FC236}">
                <a16:creationId xmlns:a16="http://schemas.microsoft.com/office/drawing/2014/main" id="{7DD22FA6-CD4C-4CB8-A4F9-ACE339AF8C1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17353" y="5041003"/>
            <a:ext cx="914400" cy="914400"/>
          </a:xfrm>
          <a:prstGeom prst="rect">
            <a:avLst/>
          </a:prstGeom>
        </p:spPr>
      </p:pic>
      <p:pic>
        <p:nvPicPr>
          <p:cNvPr id="17" name="Gráfico 16" descr="Germe com preenchimento sólido">
            <a:extLst>
              <a:ext uri="{FF2B5EF4-FFF2-40B4-BE49-F238E27FC236}">
                <a16:creationId xmlns:a16="http://schemas.microsoft.com/office/drawing/2014/main" id="{060545FA-3395-32BB-BD4D-E9E2CD735FB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67683" y="3271354"/>
            <a:ext cx="914400" cy="1182414"/>
          </a:xfrm>
          <a:prstGeom prst="rect">
            <a:avLst/>
          </a:prstGeom>
        </p:spPr>
      </p:pic>
      <p:pic>
        <p:nvPicPr>
          <p:cNvPr id="22" name="Gráfico 21" descr="Banco de dados com preenchimento sólido">
            <a:extLst>
              <a:ext uri="{FF2B5EF4-FFF2-40B4-BE49-F238E27FC236}">
                <a16:creationId xmlns:a16="http://schemas.microsoft.com/office/drawing/2014/main" id="{D2064046-B131-CC74-3458-9C5E1296E64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67102" y="1934271"/>
            <a:ext cx="914400" cy="914400"/>
          </a:xfrm>
          <a:prstGeom prst="rect">
            <a:avLst/>
          </a:prstGeom>
        </p:spPr>
      </p:pic>
      <p:sp>
        <p:nvSpPr>
          <p:cNvPr id="23" name="CaixaDeTexto 22">
            <a:extLst>
              <a:ext uri="{FF2B5EF4-FFF2-40B4-BE49-F238E27FC236}">
                <a16:creationId xmlns:a16="http://schemas.microsoft.com/office/drawing/2014/main" id="{6F1236D0-CEBB-EB5B-E9B0-AA0550E2225D}"/>
              </a:ext>
            </a:extLst>
          </p:cNvPr>
          <p:cNvSpPr txBox="1"/>
          <p:nvPr/>
        </p:nvSpPr>
        <p:spPr>
          <a:xfrm>
            <a:off x="1781502" y="2191416"/>
            <a:ext cx="10124320" cy="400110"/>
          </a:xfrm>
          <a:prstGeom prst="rect">
            <a:avLst/>
          </a:prstGeom>
          <a:noFill/>
        </p:spPr>
        <p:txBody>
          <a:bodyPr wrap="square" rtlCol="0">
            <a:spAutoFit/>
          </a:bodyPr>
          <a:lstStyle/>
          <a:p>
            <a:r>
              <a:rPr lang="pt-BR" sz="2000" dirty="0"/>
              <a:t>The </a:t>
            </a:r>
            <a:r>
              <a:rPr lang="pt-BR" sz="2000" dirty="0" err="1"/>
              <a:t>avaliable</a:t>
            </a:r>
            <a:r>
              <a:rPr lang="pt-BR" sz="2000" dirty="0"/>
              <a:t> data </a:t>
            </a:r>
            <a:r>
              <a:rPr lang="pt-BR" sz="2000" dirty="0" err="1"/>
              <a:t>is</a:t>
            </a:r>
            <a:r>
              <a:rPr lang="pt-BR" sz="2000" dirty="0"/>
              <a:t> </a:t>
            </a:r>
            <a:r>
              <a:rPr lang="pt-BR" sz="2000" dirty="0" err="1"/>
              <a:t>the</a:t>
            </a:r>
            <a:r>
              <a:rPr lang="pt-BR" sz="2000" dirty="0"/>
              <a:t> Healthcare </a:t>
            </a:r>
            <a:r>
              <a:rPr lang="pt-BR" sz="2000" dirty="0" err="1"/>
              <a:t>dataset</a:t>
            </a:r>
            <a:r>
              <a:rPr lang="pt-BR" sz="2000" dirty="0"/>
              <a:t>, </a:t>
            </a:r>
            <a:r>
              <a:rPr lang="pt-BR" sz="2000" dirty="0" err="1"/>
              <a:t>which</a:t>
            </a:r>
            <a:r>
              <a:rPr lang="pt-BR" sz="2000" dirty="0"/>
              <a:t> </a:t>
            </a:r>
            <a:r>
              <a:rPr lang="pt-BR" sz="2000" dirty="0" err="1"/>
              <a:t>contains</a:t>
            </a:r>
            <a:r>
              <a:rPr lang="pt-BR" sz="2000" dirty="0"/>
              <a:t> 3,424 </a:t>
            </a:r>
            <a:r>
              <a:rPr lang="pt-BR" sz="2000" dirty="0" err="1"/>
              <a:t>patients</a:t>
            </a:r>
            <a:r>
              <a:rPr lang="pt-BR" sz="2000" dirty="0"/>
              <a:t> </a:t>
            </a:r>
            <a:r>
              <a:rPr lang="pt-BR" sz="2000" dirty="0" err="1"/>
              <a:t>and</a:t>
            </a:r>
            <a:r>
              <a:rPr lang="pt-BR" sz="2000" dirty="0"/>
              <a:t> 69 </a:t>
            </a:r>
            <a:r>
              <a:rPr lang="pt-BR" sz="2000" dirty="0" err="1"/>
              <a:t>features</a:t>
            </a:r>
            <a:r>
              <a:rPr lang="pt-BR" sz="2000" dirty="0"/>
              <a:t>.</a:t>
            </a:r>
          </a:p>
        </p:txBody>
      </p:sp>
      <p:sp>
        <p:nvSpPr>
          <p:cNvPr id="24" name="CaixaDeTexto 23">
            <a:extLst>
              <a:ext uri="{FF2B5EF4-FFF2-40B4-BE49-F238E27FC236}">
                <a16:creationId xmlns:a16="http://schemas.microsoft.com/office/drawing/2014/main" id="{650A371D-105E-6FEE-376D-1B69BBEF77EC}"/>
              </a:ext>
            </a:extLst>
          </p:cNvPr>
          <p:cNvSpPr txBox="1"/>
          <p:nvPr/>
        </p:nvSpPr>
        <p:spPr>
          <a:xfrm>
            <a:off x="3282083" y="3147750"/>
            <a:ext cx="8071717" cy="1429622"/>
          </a:xfrm>
          <a:prstGeom prst="rect">
            <a:avLst/>
          </a:prstGeom>
          <a:noFill/>
        </p:spPr>
        <p:txBody>
          <a:bodyPr wrap="square" rtlCol="0">
            <a:spAutoFit/>
          </a:bodyPr>
          <a:lstStyle/>
          <a:p>
            <a:pPr algn="just">
              <a:lnSpc>
                <a:spcPct val="150000"/>
              </a:lnSpc>
            </a:pPr>
            <a:r>
              <a:rPr lang="en-US" sz="2000" dirty="0"/>
              <a:t>For each patient, we can check information about demographics, clinical records, other diseases such as comorbidity, risk factors and their physician's </a:t>
            </a:r>
            <a:r>
              <a:rPr lang="en-US" sz="2000" dirty="0" err="1"/>
              <a:t>speciality</a:t>
            </a:r>
            <a:r>
              <a:rPr lang="en-US" sz="2000" dirty="0"/>
              <a:t>.</a:t>
            </a:r>
            <a:endParaRPr lang="pt-BR" sz="2000" dirty="0"/>
          </a:p>
        </p:txBody>
      </p:sp>
      <p:sp>
        <p:nvSpPr>
          <p:cNvPr id="25" name="CaixaDeTexto 24">
            <a:extLst>
              <a:ext uri="{FF2B5EF4-FFF2-40B4-BE49-F238E27FC236}">
                <a16:creationId xmlns:a16="http://schemas.microsoft.com/office/drawing/2014/main" id="{AF471983-BE78-D30C-EE6A-E6229AC346C5}"/>
              </a:ext>
            </a:extLst>
          </p:cNvPr>
          <p:cNvSpPr txBox="1"/>
          <p:nvPr/>
        </p:nvSpPr>
        <p:spPr>
          <a:xfrm>
            <a:off x="5231753" y="5014225"/>
            <a:ext cx="6122047" cy="967957"/>
          </a:xfrm>
          <a:prstGeom prst="rect">
            <a:avLst/>
          </a:prstGeom>
          <a:noFill/>
        </p:spPr>
        <p:txBody>
          <a:bodyPr wrap="square" rtlCol="0">
            <a:spAutoFit/>
          </a:bodyPr>
          <a:lstStyle/>
          <a:p>
            <a:pPr algn="just">
              <a:lnSpc>
                <a:spcPct val="150000"/>
              </a:lnSpc>
            </a:pPr>
            <a:r>
              <a:rPr lang="en-US" sz="2000" dirty="0"/>
              <a:t>The exploratory data analysis (EDA) take into account the whole dataset so we can have insights from the analysis.</a:t>
            </a:r>
            <a:endParaRPr lang="pt-BR" sz="2000" dirty="0"/>
          </a:p>
        </p:txBody>
      </p:sp>
    </p:spTree>
    <p:extLst>
      <p:ext uri="{BB962C8B-B14F-4D97-AF65-F5344CB8AC3E}">
        <p14:creationId xmlns:p14="http://schemas.microsoft.com/office/powerpoint/2010/main" val="1489297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b="1">
                <a:solidFill>
                  <a:srgbClr val="FFFFFF"/>
                </a:solidFill>
              </a:rPr>
              <a:t>Profit Analysis</a:t>
            </a:r>
          </a:p>
        </p:txBody>
      </p:sp>
      <p:cxnSp>
        <p:nvCxnSpPr>
          <p:cNvPr id="24" name="Straight Connector 2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9" name="Retângulo 8">
            <a:extLst>
              <a:ext uri="{FF2B5EF4-FFF2-40B4-BE49-F238E27FC236}">
                <a16:creationId xmlns:a16="http://schemas.microsoft.com/office/drawing/2014/main" id="{3D9E7ACC-61A2-D5A6-1C98-7CA6C89A9334}"/>
              </a:ext>
            </a:extLst>
          </p:cNvPr>
          <p:cNvSpPr/>
          <p:nvPr/>
        </p:nvSpPr>
        <p:spPr>
          <a:xfrm>
            <a:off x="116379" y="860524"/>
            <a:ext cx="11784611" cy="13839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ctangle 2">
            <a:extLst>
              <a:ext uri="{FF2B5EF4-FFF2-40B4-BE49-F238E27FC236}">
                <a16:creationId xmlns:a16="http://schemas.microsoft.com/office/drawing/2014/main" id="{5379C949-80B5-CA4E-B810-B4F62F4B63E7}"/>
              </a:ext>
            </a:extLst>
          </p:cNvPr>
          <p:cNvSpPr/>
          <p:nvPr/>
        </p:nvSpPr>
        <p:spPr>
          <a:xfrm>
            <a:off x="0" y="-173421"/>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3500" b="1">
                <a:solidFill>
                  <a:schemeClr val="accent2"/>
                </a:solidFill>
                <a:latin typeface="Calibri" panose="020F0502020204030204" pitchFamily="34" charset="0"/>
                <a:ea typeface="+mj-ea"/>
                <a:cs typeface="Calibri" panose="020F0502020204030204" pitchFamily="34" charset="0"/>
              </a:rPr>
              <a:t>	Demographics</a:t>
            </a:r>
          </a:p>
        </p:txBody>
      </p:sp>
      <p:pic>
        <p:nvPicPr>
          <p:cNvPr id="5" name="Imagem 4" descr="Gráfico, Forma&#10;&#10;Descrição gerada automaticamente">
            <a:extLst>
              <a:ext uri="{FF2B5EF4-FFF2-40B4-BE49-F238E27FC236}">
                <a16:creationId xmlns:a16="http://schemas.microsoft.com/office/drawing/2014/main" id="{324FE0BD-261A-73BF-01E7-34F81F28991B}"/>
              </a:ext>
            </a:extLst>
          </p:cNvPr>
          <p:cNvPicPr>
            <a:picLocks noChangeAspect="1"/>
          </p:cNvPicPr>
          <p:nvPr/>
        </p:nvPicPr>
        <p:blipFill>
          <a:blip r:embed="rId2"/>
          <a:stretch>
            <a:fillRect/>
          </a:stretch>
        </p:blipFill>
        <p:spPr>
          <a:xfrm>
            <a:off x="672876" y="1279562"/>
            <a:ext cx="4773298" cy="3997637"/>
          </a:xfrm>
          <a:prstGeom prst="rect">
            <a:avLst/>
          </a:prstGeom>
        </p:spPr>
      </p:pic>
      <p:pic>
        <p:nvPicPr>
          <p:cNvPr id="10" name="Imagem 9" descr="Gráfico, Gráfico de explosão solar&#10;&#10;Descrição gerada automaticamente">
            <a:extLst>
              <a:ext uri="{FF2B5EF4-FFF2-40B4-BE49-F238E27FC236}">
                <a16:creationId xmlns:a16="http://schemas.microsoft.com/office/drawing/2014/main" id="{5E46E5BF-E736-C1A3-5643-F6559C94986E}"/>
              </a:ext>
            </a:extLst>
          </p:cNvPr>
          <p:cNvPicPr>
            <a:picLocks noChangeAspect="1"/>
          </p:cNvPicPr>
          <p:nvPr/>
        </p:nvPicPr>
        <p:blipFill>
          <a:blip r:embed="rId3"/>
          <a:stretch>
            <a:fillRect/>
          </a:stretch>
        </p:blipFill>
        <p:spPr>
          <a:xfrm>
            <a:off x="6945565" y="1363662"/>
            <a:ext cx="4773297" cy="4056146"/>
          </a:xfrm>
          <a:prstGeom prst="rect">
            <a:avLst/>
          </a:prstGeom>
        </p:spPr>
      </p:pic>
    </p:spTree>
    <p:extLst>
      <p:ext uri="{BB962C8B-B14F-4D97-AF65-F5344CB8AC3E}">
        <p14:creationId xmlns:p14="http://schemas.microsoft.com/office/powerpoint/2010/main" val="3848111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b="1">
                <a:solidFill>
                  <a:srgbClr val="FFFFFF"/>
                </a:solidFill>
              </a:rPr>
              <a:t>Profit Analysis</a:t>
            </a:r>
          </a:p>
        </p:txBody>
      </p:sp>
      <p:cxnSp>
        <p:nvCxnSpPr>
          <p:cNvPr id="24" name="Straight Connector 2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9" name="Retângulo 8">
            <a:extLst>
              <a:ext uri="{FF2B5EF4-FFF2-40B4-BE49-F238E27FC236}">
                <a16:creationId xmlns:a16="http://schemas.microsoft.com/office/drawing/2014/main" id="{3D9E7ACC-61A2-D5A6-1C98-7CA6C89A9334}"/>
              </a:ext>
            </a:extLst>
          </p:cNvPr>
          <p:cNvSpPr/>
          <p:nvPr/>
        </p:nvSpPr>
        <p:spPr>
          <a:xfrm>
            <a:off x="116379" y="860524"/>
            <a:ext cx="11784611" cy="13839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ctangle 2">
            <a:extLst>
              <a:ext uri="{FF2B5EF4-FFF2-40B4-BE49-F238E27FC236}">
                <a16:creationId xmlns:a16="http://schemas.microsoft.com/office/drawing/2014/main" id="{5379C949-80B5-CA4E-B810-B4F62F4B63E7}"/>
              </a:ext>
            </a:extLst>
          </p:cNvPr>
          <p:cNvSpPr/>
          <p:nvPr/>
        </p:nvSpPr>
        <p:spPr>
          <a:xfrm>
            <a:off x="0" y="-173421"/>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3500" b="1">
                <a:solidFill>
                  <a:schemeClr val="accent2"/>
                </a:solidFill>
                <a:latin typeface="Calibri" panose="020F0502020204030204" pitchFamily="34" charset="0"/>
                <a:ea typeface="+mj-ea"/>
                <a:cs typeface="Calibri" panose="020F0502020204030204" pitchFamily="34" charset="0"/>
              </a:rPr>
              <a:t>	Demographics</a:t>
            </a:r>
          </a:p>
        </p:txBody>
      </p:sp>
      <p:pic>
        <p:nvPicPr>
          <p:cNvPr id="7" name="Imagem 6" descr="Gráfico, Gráfico de explosão solar&#10;&#10;Descrição gerada automaticamente">
            <a:extLst>
              <a:ext uri="{FF2B5EF4-FFF2-40B4-BE49-F238E27FC236}">
                <a16:creationId xmlns:a16="http://schemas.microsoft.com/office/drawing/2014/main" id="{64BE2F03-DC0F-F670-04E6-3231245006AE}"/>
              </a:ext>
            </a:extLst>
          </p:cNvPr>
          <p:cNvPicPr>
            <a:picLocks noChangeAspect="1"/>
          </p:cNvPicPr>
          <p:nvPr/>
        </p:nvPicPr>
        <p:blipFill>
          <a:blip r:embed="rId2"/>
          <a:stretch>
            <a:fillRect/>
          </a:stretch>
        </p:blipFill>
        <p:spPr>
          <a:xfrm>
            <a:off x="6454493" y="1279562"/>
            <a:ext cx="5455917" cy="4056146"/>
          </a:xfrm>
          <a:prstGeom prst="rect">
            <a:avLst/>
          </a:prstGeom>
        </p:spPr>
      </p:pic>
      <p:pic>
        <p:nvPicPr>
          <p:cNvPr id="2" name="Imagem 1" descr="Forma, Círculo&#10;&#10;Descrição gerada automaticamente">
            <a:extLst>
              <a:ext uri="{FF2B5EF4-FFF2-40B4-BE49-F238E27FC236}">
                <a16:creationId xmlns:a16="http://schemas.microsoft.com/office/drawing/2014/main" id="{2930309A-C2C8-9976-D6C0-AFD6C8C073A7}"/>
              </a:ext>
            </a:extLst>
          </p:cNvPr>
          <p:cNvPicPr>
            <a:picLocks noChangeAspect="1"/>
          </p:cNvPicPr>
          <p:nvPr/>
        </p:nvPicPr>
        <p:blipFill>
          <a:blip r:embed="rId3"/>
          <a:stretch>
            <a:fillRect/>
          </a:stretch>
        </p:blipFill>
        <p:spPr>
          <a:xfrm>
            <a:off x="546350" y="1278640"/>
            <a:ext cx="4750853" cy="4057068"/>
          </a:xfrm>
          <a:prstGeom prst="rect">
            <a:avLst/>
          </a:prstGeom>
        </p:spPr>
      </p:pic>
    </p:spTree>
    <p:extLst>
      <p:ext uri="{BB962C8B-B14F-4D97-AF65-F5344CB8AC3E}">
        <p14:creationId xmlns:p14="http://schemas.microsoft.com/office/powerpoint/2010/main" val="3434584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b="1">
                <a:solidFill>
                  <a:srgbClr val="FFFFFF"/>
                </a:solidFill>
              </a:rPr>
              <a:t>Profit Analysis</a:t>
            </a:r>
          </a:p>
        </p:txBody>
      </p:sp>
      <p:cxnSp>
        <p:nvCxnSpPr>
          <p:cNvPr id="24" name="Straight Connector 2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9" name="Retângulo 8">
            <a:extLst>
              <a:ext uri="{FF2B5EF4-FFF2-40B4-BE49-F238E27FC236}">
                <a16:creationId xmlns:a16="http://schemas.microsoft.com/office/drawing/2014/main" id="{3D9E7ACC-61A2-D5A6-1C98-7CA6C89A9334}"/>
              </a:ext>
            </a:extLst>
          </p:cNvPr>
          <p:cNvSpPr/>
          <p:nvPr/>
        </p:nvSpPr>
        <p:spPr>
          <a:xfrm>
            <a:off x="116379" y="860524"/>
            <a:ext cx="11784611" cy="13839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ctangle 2">
            <a:extLst>
              <a:ext uri="{FF2B5EF4-FFF2-40B4-BE49-F238E27FC236}">
                <a16:creationId xmlns:a16="http://schemas.microsoft.com/office/drawing/2014/main" id="{5379C949-80B5-CA4E-B810-B4F62F4B63E7}"/>
              </a:ext>
            </a:extLst>
          </p:cNvPr>
          <p:cNvSpPr/>
          <p:nvPr/>
        </p:nvSpPr>
        <p:spPr>
          <a:xfrm>
            <a:off x="0" y="-173421"/>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3500" b="1">
                <a:solidFill>
                  <a:schemeClr val="accent2"/>
                </a:solidFill>
                <a:latin typeface="Calibri" panose="020F0502020204030204" pitchFamily="34" charset="0"/>
                <a:ea typeface="+mj-ea"/>
                <a:cs typeface="Calibri" panose="020F0502020204030204" pitchFamily="34" charset="0"/>
              </a:rPr>
              <a:t>	Demographics</a:t>
            </a:r>
          </a:p>
        </p:txBody>
      </p:sp>
      <p:pic>
        <p:nvPicPr>
          <p:cNvPr id="4" name="Imagem 3" descr="Gráfico, Gráfico de explosão solar&#10;&#10;Descrição gerada automaticamente">
            <a:extLst>
              <a:ext uri="{FF2B5EF4-FFF2-40B4-BE49-F238E27FC236}">
                <a16:creationId xmlns:a16="http://schemas.microsoft.com/office/drawing/2014/main" id="{71313632-90DC-DCA3-681E-48FBB8348A0F}"/>
              </a:ext>
            </a:extLst>
          </p:cNvPr>
          <p:cNvPicPr>
            <a:picLocks noChangeAspect="1"/>
          </p:cNvPicPr>
          <p:nvPr/>
        </p:nvPicPr>
        <p:blipFill>
          <a:blip r:embed="rId2"/>
          <a:stretch>
            <a:fillRect/>
          </a:stretch>
        </p:blipFill>
        <p:spPr>
          <a:xfrm>
            <a:off x="222961" y="1363662"/>
            <a:ext cx="5753065" cy="4547265"/>
          </a:xfrm>
          <a:prstGeom prst="rect">
            <a:avLst/>
          </a:prstGeom>
        </p:spPr>
      </p:pic>
      <p:pic>
        <p:nvPicPr>
          <p:cNvPr id="5" name="Imagem 4" descr="Gráfico, Forma&#10;&#10;Descrição gerada automaticamente">
            <a:extLst>
              <a:ext uri="{FF2B5EF4-FFF2-40B4-BE49-F238E27FC236}">
                <a16:creationId xmlns:a16="http://schemas.microsoft.com/office/drawing/2014/main" id="{5649635C-A371-11C2-14FB-23D2DDB5F88E}"/>
              </a:ext>
            </a:extLst>
          </p:cNvPr>
          <p:cNvPicPr>
            <a:picLocks noChangeAspect="1"/>
          </p:cNvPicPr>
          <p:nvPr/>
        </p:nvPicPr>
        <p:blipFill>
          <a:blip r:embed="rId3"/>
          <a:stretch>
            <a:fillRect/>
          </a:stretch>
        </p:blipFill>
        <p:spPr>
          <a:xfrm>
            <a:off x="6803019" y="1351456"/>
            <a:ext cx="4270977" cy="4646020"/>
          </a:xfrm>
          <a:prstGeom prst="rect">
            <a:avLst/>
          </a:prstGeom>
        </p:spPr>
      </p:pic>
    </p:spTree>
    <p:extLst>
      <p:ext uri="{BB962C8B-B14F-4D97-AF65-F5344CB8AC3E}">
        <p14:creationId xmlns:p14="http://schemas.microsoft.com/office/powerpoint/2010/main" val="4195069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b="1">
                <a:solidFill>
                  <a:srgbClr val="FFFFFF"/>
                </a:solidFill>
              </a:rPr>
              <a:t>Profit Analysis</a:t>
            </a:r>
          </a:p>
        </p:txBody>
      </p:sp>
      <p:cxnSp>
        <p:nvCxnSpPr>
          <p:cNvPr id="24" name="Straight Connector 2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9" name="Retângulo 8">
            <a:extLst>
              <a:ext uri="{FF2B5EF4-FFF2-40B4-BE49-F238E27FC236}">
                <a16:creationId xmlns:a16="http://schemas.microsoft.com/office/drawing/2014/main" id="{3D9E7ACC-61A2-D5A6-1C98-7CA6C89A9334}"/>
              </a:ext>
            </a:extLst>
          </p:cNvPr>
          <p:cNvSpPr/>
          <p:nvPr/>
        </p:nvSpPr>
        <p:spPr>
          <a:xfrm>
            <a:off x="116379" y="860524"/>
            <a:ext cx="11784611" cy="13839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ctangle 2">
            <a:extLst>
              <a:ext uri="{FF2B5EF4-FFF2-40B4-BE49-F238E27FC236}">
                <a16:creationId xmlns:a16="http://schemas.microsoft.com/office/drawing/2014/main" id="{5379C949-80B5-CA4E-B810-B4F62F4B63E7}"/>
              </a:ext>
            </a:extLst>
          </p:cNvPr>
          <p:cNvSpPr/>
          <p:nvPr/>
        </p:nvSpPr>
        <p:spPr>
          <a:xfrm>
            <a:off x="0" y="-173421"/>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3500" b="1" dirty="0">
                <a:solidFill>
                  <a:schemeClr val="accent2"/>
                </a:solidFill>
                <a:latin typeface="Calibri" panose="020F0502020204030204" pitchFamily="34" charset="0"/>
                <a:ea typeface="+mj-ea"/>
                <a:cs typeface="Calibri" panose="020F0502020204030204" pitchFamily="34" charset="0"/>
              </a:rPr>
              <a:t>	Clinical Factors</a:t>
            </a:r>
          </a:p>
        </p:txBody>
      </p:sp>
      <p:pic>
        <p:nvPicPr>
          <p:cNvPr id="2" name="Imagem 1" descr="Gráfico, Gráfico de pizza&#10;&#10;Descrição gerada automaticamente">
            <a:extLst>
              <a:ext uri="{FF2B5EF4-FFF2-40B4-BE49-F238E27FC236}">
                <a16:creationId xmlns:a16="http://schemas.microsoft.com/office/drawing/2014/main" id="{2A03C678-50EA-888E-3055-4C362633041E}"/>
              </a:ext>
            </a:extLst>
          </p:cNvPr>
          <p:cNvPicPr>
            <a:picLocks noChangeAspect="1"/>
          </p:cNvPicPr>
          <p:nvPr/>
        </p:nvPicPr>
        <p:blipFill>
          <a:blip r:embed="rId2"/>
          <a:stretch>
            <a:fillRect/>
          </a:stretch>
        </p:blipFill>
        <p:spPr>
          <a:xfrm>
            <a:off x="396882" y="1637470"/>
            <a:ext cx="11139854" cy="4928076"/>
          </a:xfrm>
          <a:prstGeom prst="rect">
            <a:avLst/>
          </a:prstGeom>
        </p:spPr>
      </p:pic>
    </p:spTree>
    <p:extLst>
      <p:ext uri="{BB962C8B-B14F-4D97-AF65-F5344CB8AC3E}">
        <p14:creationId xmlns:p14="http://schemas.microsoft.com/office/powerpoint/2010/main" val="3584204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b="1">
                <a:solidFill>
                  <a:srgbClr val="FFFFFF"/>
                </a:solidFill>
              </a:rPr>
              <a:t>Profit Analysis</a:t>
            </a:r>
          </a:p>
        </p:txBody>
      </p:sp>
      <p:cxnSp>
        <p:nvCxnSpPr>
          <p:cNvPr id="24" name="Straight Connector 2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9" name="Retângulo 8">
            <a:extLst>
              <a:ext uri="{FF2B5EF4-FFF2-40B4-BE49-F238E27FC236}">
                <a16:creationId xmlns:a16="http://schemas.microsoft.com/office/drawing/2014/main" id="{3D9E7ACC-61A2-D5A6-1C98-7CA6C89A9334}"/>
              </a:ext>
            </a:extLst>
          </p:cNvPr>
          <p:cNvSpPr/>
          <p:nvPr/>
        </p:nvSpPr>
        <p:spPr>
          <a:xfrm>
            <a:off x="116379" y="860524"/>
            <a:ext cx="11784611" cy="13839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ctangle 2">
            <a:extLst>
              <a:ext uri="{FF2B5EF4-FFF2-40B4-BE49-F238E27FC236}">
                <a16:creationId xmlns:a16="http://schemas.microsoft.com/office/drawing/2014/main" id="{5379C949-80B5-CA4E-B810-B4F62F4B63E7}"/>
              </a:ext>
            </a:extLst>
          </p:cNvPr>
          <p:cNvSpPr/>
          <p:nvPr/>
        </p:nvSpPr>
        <p:spPr>
          <a:xfrm>
            <a:off x="0" y="-173421"/>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3500" b="1" dirty="0">
                <a:solidFill>
                  <a:schemeClr val="accent2"/>
                </a:solidFill>
                <a:latin typeface="Calibri" panose="020F0502020204030204" pitchFamily="34" charset="0"/>
                <a:ea typeface="+mj-ea"/>
                <a:cs typeface="Calibri" panose="020F0502020204030204" pitchFamily="34" charset="0"/>
              </a:rPr>
              <a:t>	Clinical Factors</a:t>
            </a:r>
          </a:p>
        </p:txBody>
      </p:sp>
      <p:pic>
        <p:nvPicPr>
          <p:cNvPr id="10" name="Imagem 9">
            <a:extLst>
              <a:ext uri="{FF2B5EF4-FFF2-40B4-BE49-F238E27FC236}">
                <a16:creationId xmlns:a16="http://schemas.microsoft.com/office/drawing/2014/main" id="{87149138-DC5D-A848-5027-FA6944233950}"/>
              </a:ext>
            </a:extLst>
          </p:cNvPr>
          <p:cNvPicPr>
            <a:picLocks noChangeAspect="1"/>
          </p:cNvPicPr>
          <p:nvPr/>
        </p:nvPicPr>
        <p:blipFill>
          <a:blip r:embed="rId2"/>
          <a:stretch>
            <a:fillRect/>
          </a:stretch>
        </p:blipFill>
        <p:spPr>
          <a:xfrm>
            <a:off x="782152" y="1605700"/>
            <a:ext cx="4537725" cy="1824211"/>
          </a:xfrm>
          <a:prstGeom prst="rect">
            <a:avLst/>
          </a:prstGeom>
        </p:spPr>
      </p:pic>
      <p:pic>
        <p:nvPicPr>
          <p:cNvPr id="12" name="Imagem 11">
            <a:extLst>
              <a:ext uri="{FF2B5EF4-FFF2-40B4-BE49-F238E27FC236}">
                <a16:creationId xmlns:a16="http://schemas.microsoft.com/office/drawing/2014/main" id="{9C804C39-0D43-B08D-685A-34899F700A0F}"/>
              </a:ext>
            </a:extLst>
          </p:cNvPr>
          <p:cNvPicPr>
            <a:picLocks noChangeAspect="1"/>
          </p:cNvPicPr>
          <p:nvPr/>
        </p:nvPicPr>
        <p:blipFill>
          <a:blip r:embed="rId3"/>
          <a:stretch>
            <a:fillRect/>
          </a:stretch>
        </p:blipFill>
        <p:spPr>
          <a:xfrm>
            <a:off x="643973" y="3671619"/>
            <a:ext cx="4814081" cy="1982269"/>
          </a:xfrm>
          <a:prstGeom prst="rect">
            <a:avLst/>
          </a:prstGeom>
        </p:spPr>
      </p:pic>
      <p:sp>
        <p:nvSpPr>
          <p:cNvPr id="13" name="CaixaDeTexto 12">
            <a:extLst>
              <a:ext uri="{FF2B5EF4-FFF2-40B4-BE49-F238E27FC236}">
                <a16:creationId xmlns:a16="http://schemas.microsoft.com/office/drawing/2014/main" id="{C8AC2295-29F3-600A-9CF1-C7A6EB825DDF}"/>
              </a:ext>
            </a:extLst>
          </p:cNvPr>
          <p:cNvSpPr txBox="1"/>
          <p:nvPr/>
        </p:nvSpPr>
        <p:spPr>
          <a:xfrm>
            <a:off x="6513161" y="2303716"/>
            <a:ext cx="5281954" cy="966290"/>
          </a:xfrm>
          <a:prstGeom prst="rect">
            <a:avLst/>
          </a:prstGeom>
          <a:solidFill>
            <a:schemeClr val="bg1"/>
          </a:solidFill>
        </p:spPr>
        <p:txBody>
          <a:bodyPr wrap="square">
            <a:spAutoFit/>
          </a:bodyPr>
          <a:lstStyle/>
          <a:p>
            <a:pPr algn="just">
              <a:lnSpc>
                <a:spcPct val="150000"/>
              </a:lnSpc>
            </a:pPr>
            <a:r>
              <a:rPr lang="en-US" sz="2000" dirty="0">
                <a:solidFill>
                  <a:srgbClr val="000000"/>
                </a:solidFill>
                <a:effectLst/>
                <a:ea typeface="Times New Roman" panose="02020603050405020304" pitchFamily="18" charset="0"/>
                <a:cs typeface="Times New Roman" panose="02020603050405020304" pitchFamily="18" charset="0"/>
              </a:rPr>
              <a:t>It seems that </a:t>
            </a:r>
            <a:r>
              <a:rPr lang="en-US" sz="2000" dirty="0">
                <a:solidFill>
                  <a:srgbClr val="000000"/>
                </a:solidFill>
                <a:ea typeface="Times New Roman" panose="02020603050405020304" pitchFamily="18" charset="0"/>
                <a:cs typeface="Times New Roman" panose="02020603050405020304" pitchFamily="18" charset="0"/>
              </a:rPr>
              <a:t>Rheum flag in </a:t>
            </a:r>
            <a:r>
              <a:rPr lang="en-US" sz="2000" dirty="0" err="1">
                <a:solidFill>
                  <a:srgbClr val="000000"/>
                </a:solidFill>
                <a:ea typeface="Times New Roman" panose="02020603050405020304" pitchFamily="18" charset="0"/>
                <a:cs typeface="Times New Roman" panose="02020603050405020304" pitchFamily="18" charset="0"/>
              </a:rPr>
              <a:t>Ntm_Speciality</a:t>
            </a:r>
            <a:r>
              <a:rPr lang="en-US" sz="2000" dirty="0">
                <a:solidFill>
                  <a:srgbClr val="000000"/>
                </a:solidFill>
                <a:ea typeface="Times New Roman" panose="02020603050405020304" pitchFamily="18" charset="0"/>
                <a:cs typeface="Times New Roman" panose="02020603050405020304" pitchFamily="18" charset="0"/>
              </a:rPr>
              <a:t> have some useful information.</a:t>
            </a:r>
            <a:endParaRPr lang="pt-BR"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80435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2730</TotalTime>
  <Words>736</Words>
  <Application>Microsoft Office PowerPoint</Application>
  <PresentationFormat>Widescreen</PresentationFormat>
  <Paragraphs>72</Paragraphs>
  <Slides>16</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16</vt:i4>
      </vt:variant>
    </vt:vector>
  </HeadingPairs>
  <TitlesOfParts>
    <vt:vector size="22" baseType="lpstr">
      <vt:lpstr>Arial</vt:lpstr>
      <vt:lpstr>Calibri</vt:lpstr>
      <vt:lpstr>Calibri Light</vt:lpstr>
      <vt:lpstr>Courier New</vt:lpstr>
      <vt:lpstr>Times New Roman</vt:lpstr>
      <vt:lpstr>Office Theme</vt:lpstr>
      <vt:lpstr>Apresentação do PowerPoint</vt:lpstr>
      <vt:lpstr>Apresentação do PowerPoint</vt:lpstr>
      <vt:lpstr>Business Understanding</vt:lpstr>
      <vt:lpstr>Approach</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Luis Henrique de Miranda</cp:lastModifiedBy>
  <cp:revision>159</cp:revision>
  <cp:lastPrinted>2019-08-24T08:13:50Z</cp:lastPrinted>
  <dcterms:created xsi:type="dcterms:W3CDTF">2019-08-19T15:39:24Z</dcterms:created>
  <dcterms:modified xsi:type="dcterms:W3CDTF">2023-01-29T06:00:54Z</dcterms:modified>
</cp:coreProperties>
</file>