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78" r:id="rId13"/>
    <p:sldId id="279" r:id="rId14"/>
    <p:sldId id="281" r:id="rId15"/>
    <p:sldId id="282" r:id="rId16"/>
    <p:sldId id="283" r:id="rId17"/>
    <p:sldId id="284" r:id="rId18"/>
    <p:sldId id="266" r:id="rId19"/>
    <p:sldId id="267" r:id="rId20"/>
    <p:sldId id="269" r:id="rId21"/>
    <p:sldId id="270" r:id="rId22"/>
    <p:sldId id="271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9C1F92-7D91-441D-9E7A-B0C1903ADC22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8"/>
            <p14:sldId id="278"/>
            <p14:sldId id="279"/>
            <p14:sldId id="281"/>
            <p14:sldId id="282"/>
            <p14:sldId id="283"/>
            <p14:sldId id="284"/>
            <p14:sldId id="266"/>
            <p14:sldId id="267"/>
            <p14:sldId id="269"/>
            <p14:sldId id="270"/>
            <p14:sldId id="271"/>
            <p14:sldId id="273"/>
            <p14:sldId id="274"/>
            <p14:sldId id="275"/>
          </p14:sldIdLst>
        </p14:section>
        <p14:section name="Untitled Section" id="{E79BAA27-522B-4450-B67D-0402C12A2D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C6ACA-BD20-4525-9437-57E9DEA6246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21BE5-84A7-4D62-A1DA-839689386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Nguyen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21BE5-84A7-4D62-A1DA-839689386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21BE5-84A7-4D62-A1DA-8396893860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B202DD-D686-43B4-8661-A7CB027217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A812C6-C5C3-49BF-8EE0-BC0AC15E0B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203" y="2895600"/>
            <a:ext cx="4562856" cy="3420064"/>
          </a:xfrm>
        </p:spPr>
        <p:txBody>
          <a:bodyPr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8077200" cy="1066800"/>
          </a:xfrm>
        </p:spPr>
        <p:txBody>
          <a:bodyPr/>
          <a:lstStyle/>
          <a:p>
            <a:pPr marL="182880" indent="0">
              <a:buNone/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resentations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tack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2971800"/>
            <a:ext cx="598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i="1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i="1" u="sng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u="sng" baseline="0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i="1" u="sng" baseline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i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rial" charset="0"/>
              </a:rPr>
              <a:t>Array-based Stack - 2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1676400"/>
            <a:ext cx="594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b="1" dirty="0" smtClean="0">
                <a:latin typeface="Calibri" pitchFamily="34" charset="0"/>
                <a:cs typeface="Arial" charset="0"/>
              </a:rPr>
              <a:t>The array storing the stack elements may become full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b="1" dirty="0" smtClean="0">
                <a:latin typeface="Calibri" pitchFamily="34" charset="0"/>
                <a:cs typeface="Arial" charset="0"/>
              </a:rPr>
              <a:t>A push operation will then throw a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FullStackException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Limitation of the array-based  </a:t>
            </a:r>
            <a:r>
              <a:rPr lang="en-US" dirty="0" smtClean="0"/>
              <a:t>implementation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Not intrinsic to the Stack ADT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009650" y="3846225"/>
            <a:ext cx="7045325" cy="871538"/>
            <a:chOff x="912" y="3435"/>
            <a:chExt cx="4438" cy="549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912" y="353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chemeClr val="accent2"/>
                  </a:solidFill>
                  <a:latin typeface="Times New Roman" pitchFamily="18" charset="0"/>
                </a:rPr>
                <a:t>S</a:t>
              </a:r>
              <a:endParaRPr lang="en-US" sz="2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272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sz="2400" b="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152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sz="2400" b="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76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sz="2400" b="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4944" y="3754"/>
              <a:ext cx="4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chemeClr val="accent2"/>
                  </a:solidFill>
                  <a:latin typeface="Times New Roman" pitchFamily="18" charset="0"/>
                </a:rPr>
                <a:t>top</a:t>
              </a:r>
              <a:endParaRPr lang="en-US" sz="2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239" y="343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2881883" y="4648200"/>
            <a:ext cx="396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Array-based stack may become full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1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i="1" dirty="0">
                <a:solidFill>
                  <a:schemeClr val="bg2">
                    <a:lumMod val="50000"/>
                  </a:schemeClr>
                </a:solidFill>
              </a:rPr>
              <a:t>Implementing a stack using</a:t>
            </a:r>
            <a:br>
              <a:rPr lang="en-US" sz="36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bg2">
                    <a:lumMod val="50000"/>
                  </a:schemeClr>
                </a:solidFill>
              </a:rPr>
              <a:t>ArrayList</a:t>
            </a:r>
            <a:r>
              <a:rPr lang="en-US" sz="3600" i="1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en-US" sz="3600" i="1" dirty="0" err="1">
                <a:solidFill>
                  <a:schemeClr val="bg2">
                    <a:lumMod val="50000"/>
                  </a:schemeClr>
                </a:solidFill>
              </a:rPr>
              <a:t>LinkedList</a:t>
            </a:r>
            <a:r>
              <a:rPr lang="en-US" sz="3600" i="1" dirty="0">
                <a:solidFill>
                  <a:schemeClr val="bg2">
                    <a:lumMod val="50000"/>
                  </a:schemeClr>
                </a:solidFill>
              </a:rPr>
              <a:t> classes in Java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 bwMode="auto">
          <a:xfrm>
            <a:off x="190500" y="1295400"/>
            <a:ext cx="4267200" cy="5324535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19088" indent="-319088" eaLnBrk="0" hangingPunct="0">
              <a:defRPr sz="4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dirty="0"/>
              <a:t>import </a:t>
            </a:r>
            <a:r>
              <a:rPr lang="en-US" sz="2000" b="0" dirty="0" err="1"/>
              <a:t>java.util</a:t>
            </a:r>
            <a:r>
              <a:rPr lang="en-US" sz="2000" b="0" dirty="0"/>
              <a:t>.*;</a:t>
            </a:r>
          </a:p>
          <a:p>
            <a:pPr eaLnBrk="1" hangingPunct="1"/>
            <a:r>
              <a:rPr lang="en-US" sz="2000" b="0" dirty="0"/>
              <a:t>class </a:t>
            </a:r>
            <a:r>
              <a:rPr lang="en-US" sz="2000" b="0" dirty="0" err="1" smtClean="0"/>
              <a:t>MyStack</a:t>
            </a:r>
            <a:r>
              <a:rPr lang="en-US" sz="2000" b="0" dirty="0" smtClean="0"/>
              <a:t>{</a:t>
            </a:r>
            <a:endParaRPr lang="en-US" sz="2000" b="0" dirty="0"/>
          </a:p>
          <a:p>
            <a:pPr eaLnBrk="1" hangingPunct="1"/>
            <a:r>
              <a:rPr lang="en-US" sz="2000" b="0" dirty="0"/>
              <a:t> 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</a:t>
            </a:r>
            <a:r>
              <a:rPr lang="en-US" sz="2000" b="0" dirty="0"/>
              <a:t>h;</a:t>
            </a:r>
          </a:p>
          <a:p>
            <a:pPr eaLnBrk="1" hangingPunct="1"/>
            <a:r>
              <a:rPr lang="en-US" sz="2000" b="0" dirty="0"/>
              <a:t>  </a:t>
            </a:r>
            <a:r>
              <a:rPr lang="en-US" sz="2000" b="0" dirty="0" err="1"/>
              <a:t>MyStack</a:t>
            </a:r>
            <a:r>
              <a:rPr lang="en-US" sz="2000" b="0" dirty="0"/>
              <a:t>() {</a:t>
            </a:r>
            <a:endParaRPr lang="en-US" sz="2000" b="0" dirty="0" smtClean="0"/>
          </a:p>
          <a:p>
            <a:pPr eaLnBrk="1" hangingPunct="1"/>
            <a:r>
              <a:rPr lang="en-US" sz="2000" b="0" dirty="0"/>
              <a:t> </a:t>
            </a:r>
            <a:r>
              <a:rPr lang="en-US" sz="2000" b="0" dirty="0" smtClean="0"/>
              <a:t>h </a:t>
            </a:r>
            <a:r>
              <a:rPr lang="en-US" sz="2000" b="0" dirty="0"/>
              <a:t>= new </a:t>
            </a:r>
            <a:r>
              <a:rPr lang="en-US" sz="2000" b="0" dirty="0" err="1"/>
              <a:t>ArrayList</a:t>
            </a:r>
            <a:r>
              <a:rPr lang="en-US" sz="2000" b="0" dirty="0" smtClean="0"/>
              <a:t>();</a:t>
            </a:r>
          </a:p>
          <a:p>
            <a:pPr eaLnBrk="1" hangingPunct="1"/>
            <a:r>
              <a:rPr lang="en-US" sz="2000" b="0" dirty="0" smtClean="0"/>
              <a:t>}</a:t>
            </a:r>
            <a:endParaRPr lang="en-US" sz="2000" b="0" dirty="0"/>
          </a:p>
          <a:p>
            <a:pPr eaLnBrk="1" hangingPunct="1"/>
            <a:r>
              <a:rPr lang="en-US" sz="2000" b="0" dirty="0"/>
              <a:t>  </a:t>
            </a:r>
            <a:r>
              <a:rPr lang="en-US" sz="2000" b="0" dirty="0" err="1"/>
              <a:t>boolean</a:t>
            </a:r>
            <a:r>
              <a:rPr lang="en-US" sz="2000" b="0" dirty="0"/>
              <a:t> </a:t>
            </a:r>
            <a:r>
              <a:rPr lang="en-US" sz="2000" b="0" dirty="0" err="1"/>
              <a:t>isEmpty</a:t>
            </a:r>
            <a:r>
              <a:rPr lang="en-US" sz="2000" b="0" dirty="0" smtClean="0"/>
              <a:t>(){</a:t>
            </a:r>
            <a:endParaRPr lang="en-US" sz="2000" b="0" dirty="0"/>
          </a:p>
          <a:p>
            <a:pPr eaLnBrk="1" hangingPunct="1"/>
            <a:r>
              <a:rPr lang="en-US" sz="2000" b="0" dirty="0"/>
              <a:t>    </a:t>
            </a:r>
            <a:r>
              <a:rPr lang="en-US" sz="2000" b="0" dirty="0" smtClean="0"/>
              <a:t> return(</a:t>
            </a:r>
            <a:r>
              <a:rPr lang="en-US" sz="2000" b="0" dirty="0" err="1" smtClean="0"/>
              <a:t>h.isEmpty</a:t>
            </a:r>
            <a:r>
              <a:rPr lang="en-US" sz="2000" b="0" dirty="0" smtClean="0"/>
              <a:t>());</a:t>
            </a:r>
          </a:p>
          <a:p>
            <a:pPr eaLnBrk="1" hangingPunct="1"/>
            <a:r>
              <a:rPr lang="en-US" sz="2000" b="0" dirty="0" smtClean="0"/>
              <a:t>}</a:t>
            </a:r>
            <a:endParaRPr lang="en-US" sz="2000" b="0" dirty="0"/>
          </a:p>
          <a:p>
            <a:pPr eaLnBrk="1" hangingPunct="1"/>
            <a:r>
              <a:rPr lang="en-US" sz="2000" b="0" dirty="0"/>
              <a:t>  void push(Object x</a:t>
            </a:r>
            <a:r>
              <a:rPr lang="en-US" sz="2000" b="0" dirty="0" smtClean="0"/>
              <a:t>){</a:t>
            </a:r>
            <a:endParaRPr lang="en-US" sz="2000" b="0" dirty="0"/>
          </a:p>
          <a:p>
            <a:pPr eaLnBrk="1" hangingPunct="1"/>
            <a:r>
              <a:rPr lang="en-US" sz="2000" b="0" dirty="0"/>
              <a:t>    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h.add</a:t>
            </a:r>
            <a:r>
              <a:rPr lang="en-US" sz="2000" b="0" dirty="0" smtClean="0"/>
              <a:t>(x</a:t>
            </a:r>
            <a:r>
              <a:rPr lang="en-US" sz="2000" b="0" dirty="0"/>
              <a:t>);</a:t>
            </a:r>
          </a:p>
          <a:p>
            <a:pPr eaLnBrk="1" hangingPunct="1"/>
            <a:r>
              <a:rPr lang="en-US" sz="2000" b="0" dirty="0"/>
              <a:t>    }</a:t>
            </a:r>
          </a:p>
          <a:p>
            <a:pPr eaLnBrk="1" hangingPunct="1"/>
            <a:r>
              <a:rPr lang="en-US" sz="2000" b="0" dirty="0"/>
              <a:t>  Object pop</a:t>
            </a:r>
            <a:r>
              <a:rPr lang="en-US" sz="2000" b="0" dirty="0" smtClean="0"/>
              <a:t>(){</a:t>
            </a:r>
          </a:p>
          <a:p>
            <a:pPr eaLnBrk="1" hangingPunct="1"/>
            <a:r>
              <a:rPr lang="en-US" sz="2000" b="0" dirty="0"/>
              <a:t> </a:t>
            </a:r>
            <a:r>
              <a:rPr lang="en-US" sz="2000" b="0" dirty="0" smtClean="0"/>
              <a:t>    if(</a:t>
            </a:r>
            <a:r>
              <a:rPr lang="en-US" sz="2000" b="0" dirty="0" err="1" smtClean="0"/>
              <a:t>isEmpty</a:t>
            </a:r>
            <a:r>
              <a:rPr lang="en-US" sz="2000" b="0" dirty="0"/>
              <a:t>()) return(null);</a:t>
            </a:r>
          </a:p>
          <a:p>
            <a:pPr eaLnBrk="1" hangingPunct="1"/>
            <a:r>
              <a:rPr lang="en-US" sz="2000" b="0" dirty="0"/>
              <a:t>     return(</a:t>
            </a:r>
            <a:r>
              <a:rPr lang="en-US" sz="2000" b="0" dirty="0" err="1"/>
              <a:t>h.remove</a:t>
            </a:r>
            <a:r>
              <a:rPr lang="en-US" sz="2000" b="0" dirty="0"/>
              <a:t>(</a:t>
            </a:r>
            <a:r>
              <a:rPr lang="en-US" sz="2000" b="0" dirty="0" err="1"/>
              <a:t>h.size</a:t>
            </a:r>
            <a:r>
              <a:rPr lang="en-US" sz="2000" b="0" dirty="0"/>
              <a:t>()-1)); </a:t>
            </a:r>
          </a:p>
          <a:p>
            <a:pPr eaLnBrk="1" hangingPunct="1"/>
            <a:r>
              <a:rPr lang="en-US" sz="2000" b="0" dirty="0"/>
              <a:t>    }</a:t>
            </a:r>
          </a:p>
          <a:p>
            <a:pPr eaLnBrk="1" hangingPunct="1"/>
            <a:r>
              <a:rPr lang="en-US" sz="2000" b="0" dirty="0"/>
              <a:t> }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48200" y="1295399"/>
            <a:ext cx="4267200" cy="5324535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19088" indent="-319088" eaLnBrk="0" hangingPunct="0">
              <a:defRPr sz="4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dirty="0"/>
              <a:t>import </a:t>
            </a:r>
            <a:r>
              <a:rPr lang="en-US" sz="2000" b="0" dirty="0" err="1"/>
              <a:t>java.util</a:t>
            </a:r>
            <a:r>
              <a:rPr lang="en-US" sz="2000" b="0" dirty="0"/>
              <a:t>.*;</a:t>
            </a:r>
          </a:p>
          <a:p>
            <a:pPr eaLnBrk="1" hangingPunct="1"/>
            <a:r>
              <a:rPr lang="en-US" sz="2000" b="0" dirty="0"/>
              <a:t>class </a:t>
            </a:r>
            <a:r>
              <a:rPr lang="en-US" sz="2000" b="0" dirty="0" err="1" smtClean="0"/>
              <a:t>MyStack</a:t>
            </a:r>
            <a:r>
              <a:rPr lang="en-US" sz="2000" b="0" dirty="0" smtClean="0"/>
              <a:t>{</a:t>
            </a:r>
            <a:endParaRPr lang="en-US" sz="2000" b="0" dirty="0"/>
          </a:p>
          <a:p>
            <a:pPr eaLnBrk="1" hangingPunct="1"/>
            <a:r>
              <a:rPr lang="en-US" sz="2000" b="0" dirty="0"/>
              <a:t> 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LinkedList</a:t>
            </a:r>
            <a:r>
              <a:rPr lang="en-US" sz="2000" b="0" dirty="0" smtClean="0"/>
              <a:t> </a:t>
            </a:r>
            <a:r>
              <a:rPr lang="en-US" sz="2000" b="0" dirty="0"/>
              <a:t>h;</a:t>
            </a:r>
          </a:p>
          <a:p>
            <a:pPr eaLnBrk="1" hangingPunct="1"/>
            <a:r>
              <a:rPr lang="en-US" sz="2000" b="0" dirty="0"/>
              <a:t>  </a:t>
            </a:r>
            <a:r>
              <a:rPr lang="en-US" sz="2000" b="0" dirty="0" err="1"/>
              <a:t>MyStack</a:t>
            </a:r>
            <a:r>
              <a:rPr lang="en-US" sz="2000" b="0" dirty="0"/>
              <a:t>() </a:t>
            </a:r>
            <a:r>
              <a:rPr lang="en-US" sz="2000" b="0" dirty="0" smtClean="0"/>
              <a:t>{</a:t>
            </a:r>
          </a:p>
          <a:p>
            <a:pPr eaLnBrk="1" hangingPunct="1"/>
            <a:r>
              <a:rPr lang="en-US" sz="2000" b="0" dirty="0"/>
              <a:t> </a:t>
            </a:r>
            <a:r>
              <a:rPr lang="en-US" sz="2000" b="0" dirty="0" smtClean="0"/>
              <a:t>    h </a:t>
            </a:r>
            <a:r>
              <a:rPr lang="en-US" sz="2000" b="0" dirty="0"/>
              <a:t>= new </a:t>
            </a:r>
            <a:r>
              <a:rPr lang="en-US" sz="2000" b="0" dirty="0" err="1" smtClean="0"/>
              <a:t>LinkedList</a:t>
            </a:r>
            <a:r>
              <a:rPr lang="en-US" sz="2000" b="0" dirty="0" smtClean="0"/>
              <a:t>();</a:t>
            </a:r>
          </a:p>
          <a:p>
            <a:pPr eaLnBrk="1" hangingPunct="1"/>
            <a:r>
              <a:rPr lang="en-US" sz="2000" b="0" dirty="0" smtClean="0"/>
              <a:t>}</a:t>
            </a:r>
            <a:endParaRPr lang="en-US" sz="2000" b="0" dirty="0"/>
          </a:p>
          <a:p>
            <a:pPr eaLnBrk="1" hangingPunct="1"/>
            <a:r>
              <a:rPr lang="en-US" sz="2000" b="0" dirty="0"/>
              <a:t>  </a:t>
            </a:r>
            <a:r>
              <a:rPr lang="en-US" sz="2000" b="0" dirty="0" err="1"/>
              <a:t>boolean</a:t>
            </a:r>
            <a:r>
              <a:rPr lang="en-US" sz="2000" b="0" dirty="0"/>
              <a:t> </a:t>
            </a:r>
            <a:r>
              <a:rPr lang="en-US" sz="2000" b="0" dirty="0" err="1"/>
              <a:t>isEmpty</a:t>
            </a:r>
            <a:r>
              <a:rPr lang="en-US" sz="2000" b="0" dirty="0" smtClean="0"/>
              <a:t>(){</a:t>
            </a:r>
          </a:p>
          <a:p>
            <a:pPr eaLnBrk="1" hangingPunct="1"/>
            <a:r>
              <a:rPr lang="en-US" sz="2000" b="0" dirty="0" smtClean="0"/>
              <a:t>     return(</a:t>
            </a:r>
            <a:r>
              <a:rPr lang="en-US" sz="2000" b="0" dirty="0" err="1" smtClean="0"/>
              <a:t>h.isEmpty</a:t>
            </a:r>
            <a:r>
              <a:rPr lang="en-US" sz="2000" b="0" dirty="0" smtClean="0"/>
              <a:t>());</a:t>
            </a:r>
          </a:p>
          <a:p>
            <a:pPr eaLnBrk="1" hangingPunct="1"/>
            <a:r>
              <a:rPr lang="en-US" sz="2000" b="0" dirty="0" smtClean="0"/>
              <a:t>}</a:t>
            </a:r>
          </a:p>
          <a:p>
            <a:pPr eaLnBrk="1" hangingPunct="1"/>
            <a:r>
              <a:rPr lang="en-US" sz="2000" b="0" dirty="0" smtClean="0"/>
              <a:t>  </a:t>
            </a:r>
            <a:r>
              <a:rPr lang="en-US" sz="2000" b="0" dirty="0"/>
              <a:t>void push(Object x</a:t>
            </a:r>
            <a:r>
              <a:rPr lang="en-US" sz="2000" b="0" dirty="0" smtClean="0"/>
              <a:t>){</a:t>
            </a:r>
            <a:endParaRPr lang="en-US" sz="2000" b="0" dirty="0"/>
          </a:p>
          <a:p>
            <a:pPr eaLnBrk="1" hangingPunct="1"/>
            <a:r>
              <a:rPr lang="en-US" sz="2000" b="0" dirty="0"/>
              <a:t>    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h.add</a:t>
            </a:r>
            <a:r>
              <a:rPr lang="en-US" sz="2000" b="0" dirty="0" smtClean="0"/>
              <a:t>(x</a:t>
            </a:r>
            <a:r>
              <a:rPr lang="en-US" sz="2000" b="0" dirty="0"/>
              <a:t>);</a:t>
            </a:r>
          </a:p>
          <a:p>
            <a:pPr eaLnBrk="1" hangingPunct="1"/>
            <a:r>
              <a:rPr lang="en-US" sz="2000" b="0" dirty="0"/>
              <a:t>    }</a:t>
            </a:r>
          </a:p>
          <a:p>
            <a:pPr eaLnBrk="1" hangingPunct="1"/>
            <a:r>
              <a:rPr lang="en-US" sz="2000" b="0" dirty="0"/>
              <a:t>  Object pop</a:t>
            </a:r>
            <a:r>
              <a:rPr lang="en-US" sz="2000" b="0" dirty="0" smtClean="0"/>
              <a:t>(){</a:t>
            </a:r>
            <a:endParaRPr lang="en-US" sz="2000" b="0" dirty="0"/>
          </a:p>
          <a:p>
            <a:pPr eaLnBrk="1" hangingPunct="1"/>
            <a:r>
              <a:rPr lang="en-US" sz="2000" b="0" dirty="0"/>
              <a:t>    </a:t>
            </a:r>
            <a:r>
              <a:rPr lang="en-US" sz="2000" b="0" dirty="0" smtClean="0"/>
              <a:t> if(</a:t>
            </a:r>
            <a:r>
              <a:rPr lang="en-US" sz="2000" b="0" dirty="0" err="1" smtClean="0"/>
              <a:t>isEmpty</a:t>
            </a:r>
            <a:r>
              <a:rPr lang="en-US" sz="2000" b="0" dirty="0"/>
              <a:t>()) return(null);</a:t>
            </a:r>
          </a:p>
          <a:p>
            <a:pPr eaLnBrk="1" hangingPunct="1"/>
            <a:r>
              <a:rPr lang="en-US" sz="2000" b="0" dirty="0"/>
              <a:t>     return(</a:t>
            </a:r>
            <a:r>
              <a:rPr lang="en-US" sz="2000" b="0" dirty="0" err="1"/>
              <a:t>h.removeLast</a:t>
            </a:r>
            <a:r>
              <a:rPr lang="en-US" sz="2000" b="0" dirty="0"/>
              <a:t>()); </a:t>
            </a:r>
          </a:p>
          <a:p>
            <a:pPr eaLnBrk="1" hangingPunct="1"/>
            <a:r>
              <a:rPr lang="en-US" sz="2000" b="0" dirty="0"/>
              <a:t>    }</a:t>
            </a:r>
          </a:p>
          <a:p>
            <a:pPr eaLnBrk="1" hangingPunct="1"/>
            <a:r>
              <a:rPr lang="en-US" sz="2000" b="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557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isEmpty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1295400"/>
            <a:ext cx="391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if the stack is empty or not?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3418232"/>
            <a:ext cx="4354593" cy="160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01" y="3418232"/>
            <a:ext cx="4752499" cy="160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2017038" y="2819400"/>
            <a:ext cx="301228" cy="4762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225612" y="2819400"/>
            <a:ext cx="355552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01" y="1775460"/>
            <a:ext cx="6629400" cy="85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6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6" y="381000"/>
            <a:ext cx="5373053" cy="67069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20608" y="3842384"/>
            <a:ext cx="484632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41" y="4495800"/>
            <a:ext cx="61531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70" y="1127897"/>
            <a:ext cx="4802507" cy="268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9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83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Pop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5" y="1676400"/>
            <a:ext cx="76676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196334" y="2979420"/>
            <a:ext cx="484632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6896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0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Peek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295400"/>
            <a:ext cx="75723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3276600"/>
            <a:ext cx="61341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419600" y="2438400"/>
            <a:ext cx="484632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01" y="76200"/>
            <a:ext cx="5715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Search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410456" y="3124200"/>
            <a:ext cx="484632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01" y="3817620"/>
            <a:ext cx="6000941" cy="205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08" y="1295400"/>
            <a:ext cx="75533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24200" y="924282"/>
            <a:ext cx="285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search from right to left</a:t>
            </a:r>
          </a:p>
        </p:txBody>
      </p:sp>
    </p:spTree>
    <p:extLst>
      <p:ext uri="{BB962C8B-B14F-4D97-AF65-F5344CB8AC3E}">
        <p14:creationId xmlns:p14="http://schemas.microsoft.com/office/powerpoint/2010/main" val="8821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Clean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3247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3352800"/>
            <a:ext cx="61245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258246" y="2522220"/>
            <a:ext cx="484632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650224" cy="844296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i="1" dirty="0">
                <a:solidFill>
                  <a:schemeClr val="bg2">
                    <a:lumMod val="50000"/>
                  </a:schemeClr>
                </a:solidFill>
              </a:rPr>
              <a:t>Array </a:t>
            </a:r>
            <a:r>
              <a:rPr lang="en-US" sz="4400" i="1" dirty="0" smtClean="0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endParaRPr lang="en-US" sz="4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52400" y="609600"/>
            <a:ext cx="3708400" cy="6124754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19088" indent="-319088" eaLnBrk="0" hangingPunct="0">
              <a:defRPr sz="4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0" dirty="0"/>
              <a:t>public class </a:t>
            </a:r>
            <a:r>
              <a:rPr lang="en-US" sz="1400" b="0" dirty="0" err="1"/>
              <a:t>ArrayStack</a:t>
            </a:r>
            <a:r>
              <a:rPr lang="en-US" sz="1400" b="0" dirty="0"/>
              <a:t> {</a:t>
            </a:r>
          </a:p>
          <a:p>
            <a:pPr eaLnBrk="1" hangingPunct="1"/>
            <a:r>
              <a:rPr lang="en-US" sz="1400" b="0" dirty="0"/>
              <a:t>    protected Object[] a;</a:t>
            </a:r>
          </a:p>
          <a:p>
            <a:pPr eaLnBrk="1" hangingPunct="1"/>
            <a:r>
              <a:rPr lang="en-US" sz="1400" b="0" dirty="0"/>
              <a:t>    </a:t>
            </a:r>
            <a:r>
              <a:rPr lang="en-US" sz="1400" b="0" dirty="0" err="1"/>
              <a:t>int</a:t>
            </a:r>
            <a:r>
              <a:rPr lang="en-US" sz="1400" b="0" dirty="0"/>
              <a:t> top, max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pPr eaLnBrk="1" hangingPunct="1"/>
            <a:r>
              <a:rPr lang="en-US" sz="1400" b="0" dirty="0"/>
              <a:t>    public </a:t>
            </a:r>
            <a:r>
              <a:rPr lang="en-US" sz="1400" b="0" dirty="0" err="1"/>
              <a:t>ArrayStack</a:t>
            </a:r>
            <a:r>
              <a:rPr lang="en-US" sz="1400" b="0" dirty="0"/>
              <a:t>() {</a:t>
            </a:r>
          </a:p>
          <a:p>
            <a:pPr eaLnBrk="1" hangingPunct="1"/>
            <a:r>
              <a:rPr lang="en-US" sz="1400" b="0" dirty="0"/>
              <a:t>        this(50);</a:t>
            </a:r>
          </a:p>
          <a:p>
            <a:pPr eaLnBrk="1" hangingPunct="1"/>
            <a:r>
              <a:rPr lang="en-US" sz="1400" b="0" dirty="0"/>
              <a:t>    </a:t>
            </a:r>
            <a:r>
              <a:rPr lang="en-US" sz="1400" b="0" dirty="0" smtClean="0"/>
              <a:t>}</a:t>
            </a:r>
            <a:endParaRPr lang="en-US" sz="1400" b="0" dirty="0"/>
          </a:p>
          <a:p>
            <a:pPr eaLnBrk="1" hangingPunct="1"/>
            <a:r>
              <a:rPr lang="en-US" sz="1400" b="0" dirty="0"/>
              <a:t>    public </a:t>
            </a:r>
            <a:r>
              <a:rPr lang="en-US" sz="1400" b="0" dirty="0" err="1"/>
              <a:t>ArrayStack</a:t>
            </a:r>
            <a:r>
              <a:rPr lang="en-US" sz="1400" b="0" dirty="0"/>
              <a:t>(</a:t>
            </a:r>
            <a:r>
              <a:rPr lang="en-US" sz="1400" b="0" dirty="0" err="1"/>
              <a:t>int</a:t>
            </a:r>
            <a:r>
              <a:rPr lang="en-US" sz="1400" b="0" dirty="0"/>
              <a:t> max1) {</a:t>
            </a:r>
          </a:p>
          <a:p>
            <a:pPr eaLnBrk="1" hangingPunct="1"/>
            <a:r>
              <a:rPr lang="en-US" sz="1400" b="0" dirty="0"/>
              <a:t>        max = max1;</a:t>
            </a:r>
          </a:p>
          <a:p>
            <a:pPr eaLnBrk="1" hangingPunct="1"/>
            <a:r>
              <a:rPr lang="en-US" sz="1400" b="0" dirty="0"/>
              <a:t>        a = new Object[max];</a:t>
            </a:r>
          </a:p>
          <a:p>
            <a:pPr eaLnBrk="1" hangingPunct="1"/>
            <a:r>
              <a:rPr lang="en-US" sz="1400" b="0" dirty="0"/>
              <a:t>        top = -1;</a:t>
            </a:r>
          </a:p>
          <a:p>
            <a:pPr eaLnBrk="1" hangingPunct="1"/>
            <a:r>
              <a:rPr lang="en-US" sz="1400" b="0" dirty="0"/>
              <a:t>    </a:t>
            </a:r>
            <a:r>
              <a:rPr lang="en-US" sz="1400" b="0" dirty="0" smtClean="0"/>
              <a:t>}</a:t>
            </a:r>
            <a:endParaRPr lang="en-US" sz="1400" b="0" dirty="0"/>
          </a:p>
          <a:p>
            <a:pPr eaLnBrk="1" hangingPunct="1"/>
            <a:r>
              <a:rPr lang="en-US" sz="1400" b="0" dirty="0"/>
              <a:t>    protected </a:t>
            </a:r>
            <a:r>
              <a:rPr lang="en-US" sz="1400" b="0" dirty="0" err="1"/>
              <a:t>boolean</a:t>
            </a:r>
            <a:r>
              <a:rPr lang="en-US" sz="1400" b="0" dirty="0"/>
              <a:t> grow() {</a:t>
            </a:r>
          </a:p>
          <a:p>
            <a:pPr eaLnBrk="1" hangingPunct="1"/>
            <a:r>
              <a:rPr lang="en-US" sz="1400" b="0" dirty="0"/>
              <a:t>        </a:t>
            </a:r>
            <a:r>
              <a:rPr lang="en-US" sz="1400" b="0" dirty="0" err="1"/>
              <a:t>int</a:t>
            </a:r>
            <a:r>
              <a:rPr lang="en-US" sz="1400" b="0" dirty="0"/>
              <a:t> max1 = max + max / 2;</a:t>
            </a:r>
          </a:p>
          <a:p>
            <a:pPr eaLnBrk="1" hangingPunct="1"/>
            <a:r>
              <a:rPr lang="en-US" sz="1400" b="0" dirty="0"/>
              <a:t>        Object[] a1 = new Object[max1];</a:t>
            </a:r>
          </a:p>
          <a:p>
            <a:pPr eaLnBrk="1" hangingPunct="1"/>
            <a:r>
              <a:rPr lang="en-US" sz="1400" b="0" dirty="0"/>
              <a:t>        if (a1 == null) {</a:t>
            </a:r>
          </a:p>
          <a:p>
            <a:pPr eaLnBrk="1" hangingPunct="1"/>
            <a:r>
              <a:rPr lang="en-US" sz="1400" b="0" dirty="0"/>
              <a:t>            return (false);</a:t>
            </a:r>
          </a:p>
          <a:p>
            <a:pPr eaLnBrk="1" hangingPunct="1"/>
            <a:r>
              <a:rPr lang="en-US" sz="1400" b="0" dirty="0"/>
              <a:t>        }</a:t>
            </a:r>
          </a:p>
          <a:p>
            <a:pPr eaLnBrk="1" hangingPunct="1"/>
            <a:r>
              <a:rPr lang="en-US" sz="1400" b="0" dirty="0"/>
              <a:t>        for (</a:t>
            </a:r>
            <a:r>
              <a:rPr lang="en-US" sz="1400" b="0" dirty="0" err="1"/>
              <a:t>int</a:t>
            </a:r>
            <a:r>
              <a:rPr lang="en-US" sz="1400" b="0" dirty="0"/>
              <a:t> i = 0; i &lt;= top; i++) </a:t>
            </a:r>
            <a:r>
              <a:rPr lang="en-US" sz="1400" b="0" dirty="0" smtClean="0"/>
              <a:t>{      </a:t>
            </a:r>
            <a:endParaRPr lang="en-US" sz="1400" b="0" dirty="0"/>
          </a:p>
          <a:p>
            <a:pPr eaLnBrk="1" hangingPunct="1"/>
            <a:r>
              <a:rPr lang="en-US" sz="1400" b="0" dirty="0"/>
              <a:t>            a1[i] = a[i];</a:t>
            </a:r>
          </a:p>
          <a:p>
            <a:pPr eaLnBrk="1" hangingPunct="1"/>
            <a:r>
              <a:rPr lang="en-US" sz="1400" b="0" dirty="0"/>
              <a:t>        }</a:t>
            </a:r>
          </a:p>
          <a:p>
            <a:pPr eaLnBrk="1" hangingPunct="1"/>
            <a:r>
              <a:rPr lang="en-US" sz="1400" b="0" dirty="0"/>
              <a:t>        a = a1;</a:t>
            </a:r>
          </a:p>
          <a:p>
            <a:pPr eaLnBrk="1" hangingPunct="1"/>
            <a:r>
              <a:rPr lang="en-US" sz="1400" b="0" dirty="0"/>
              <a:t>        return (true);</a:t>
            </a:r>
          </a:p>
          <a:p>
            <a:pPr eaLnBrk="1" hangingPunct="1"/>
            <a:r>
              <a:rPr lang="en-US" sz="1400" b="0" dirty="0"/>
              <a:t>    </a:t>
            </a:r>
            <a:r>
              <a:rPr lang="en-US" sz="1400" b="0" dirty="0" smtClean="0"/>
              <a:t>}</a:t>
            </a:r>
          </a:p>
          <a:p>
            <a:pPr eaLnBrk="1" hangingPunct="1"/>
            <a:r>
              <a:rPr lang="en-US" sz="1400" b="0" dirty="0"/>
              <a:t>public </a:t>
            </a:r>
            <a:r>
              <a:rPr lang="en-US" sz="1400" b="0" dirty="0" err="1"/>
              <a:t>boolean</a:t>
            </a:r>
            <a:r>
              <a:rPr lang="en-US" sz="1400" b="0" dirty="0"/>
              <a:t> </a:t>
            </a:r>
            <a:r>
              <a:rPr lang="en-US" sz="1400" b="0" dirty="0" err="1"/>
              <a:t>isEmpty</a:t>
            </a:r>
            <a:r>
              <a:rPr lang="en-US" sz="1400" b="0" dirty="0"/>
              <a:t>() {</a:t>
            </a:r>
          </a:p>
          <a:p>
            <a:pPr eaLnBrk="1" hangingPunct="1"/>
            <a:r>
              <a:rPr lang="en-US" sz="1400" b="0" dirty="0"/>
              <a:t>        return (top == -1);</a:t>
            </a:r>
          </a:p>
          <a:p>
            <a:pPr eaLnBrk="1" hangingPunct="1"/>
            <a:r>
              <a:rPr lang="en-US" sz="1400" b="0" dirty="0"/>
              <a:t>    }</a:t>
            </a:r>
          </a:p>
          <a:p>
            <a:pPr eaLnBrk="1" hangingPunct="1"/>
            <a:endParaRPr lang="en-US" sz="1400" b="0" dirty="0"/>
          </a:p>
          <a:p>
            <a:pPr eaLnBrk="1" hangingPunct="1"/>
            <a:r>
              <a:rPr lang="en-US" sz="1400" b="0" dirty="0"/>
              <a:t>    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4038600" y="609599"/>
            <a:ext cx="5105400" cy="5909310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19088" indent="-319088" eaLnBrk="0" hangingPunct="0">
              <a:defRPr sz="4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0" dirty="0" smtClean="0"/>
              <a:t>public </a:t>
            </a:r>
            <a:r>
              <a:rPr lang="en-US" sz="1400" b="0" dirty="0" err="1"/>
              <a:t>boolean</a:t>
            </a:r>
            <a:r>
              <a:rPr lang="en-US" sz="1400" b="0" dirty="0"/>
              <a:t> </a:t>
            </a:r>
            <a:r>
              <a:rPr lang="en-US" sz="1400" b="0" dirty="0" err="1"/>
              <a:t>isFull</a:t>
            </a:r>
            <a:r>
              <a:rPr lang="en-US" sz="1400" b="0" dirty="0"/>
              <a:t>() {</a:t>
            </a:r>
          </a:p>
          <a:p>
            <a:pPr eaLnBrk="1" hangingPunct="1"/>
            <a:r>
              <a:rPr lang="en-US" sz="1400" b="0" dirty="0"/>
              <a:t>        return (top == max - 1);</a:t>
            </a:r>
          </a:p>
          <a:p>
            <a:pPr eaLnBrk="1" hangingPunct="1"/>
            <a:r>
              <a:rPr lang="en-US" sz="1400" b="0" dirty="0"/>
              <a:t>    </a:t>
            </a:r>
            <a:r>
              <a:rPr lang="en-US" sz="1400" b="0" dirty="0" smtClean="0"/>
              <a:t>}</a:t>
            </a:r>
            <a:endParaRPr lang="en-US" sz="1400" b="0" dirty="0"/>
          </a:p>
          <a:p>
            <a:pPr eaLnBrk="1" hangingPunct="1"/>
            <a:r>
              <a:rPr lang="en-US" sz="1400" b="0" dirty="0"/>
              <a:t>    public void clear() {</a:t>
            </a:r>
          </a:p>
          <a:p>
            <a:pPr eaLnBrk="1" hangingPunct="1"/>
            <a:r>
              <a:rPr lang="en-US" sz="1400" b="0" dirty="0"/>
              <a:t>        top = -1;</a:t>
            </a:r>
          </a:p>
          <a:p>
            <a:pPr eaLnBrk="1" hangingPunct="1"/>
            <a:r>
              <a:rPr lang="en-US" sz="1400" b="0" dirty="0"/>
              <a:t>    </a:t>
            </a:r>
            <a:r>
              <a:rPr lang="en-US" sz="1400" b="0" dirty="0" smtClean="0"/>
              <a:t>}</a:t>
            </a:r>
            <a:endParaRPr lang="en-US" sz="1400" b="0" dirty="0"/>
          </a:p>
          <a:p>
            <a:pPr eaLnBrk="1" hangingPunct="1"/>
            <a:r>
              <a:rPr lang="en-US" sz="1400" b="0" dirty="0"/>
              <a:t>    public void push(Object x) {</a:t>
            </a:r>
          </a:p>
          <a:p>
            <a:pPr eaLnBrk="1" hangingPunct="1"/>
            <a:r>
              <a:rPr lang="en-US" sz="1400" b="0" dirty="0"/>
              <a:t>        if (</a:t>
            </a:r>
            <a:r>
              <a:rPr lang="en-US" sz="1400" b="0" dirty="0" err="1"/>
              <a:t>isFull</a:t>
            </a:r>
            <a:r>
              <a:rPr lang="en-US" sz="1400" b="0" dirty="0"/>
              <a:t>() &amp;&amp; !grow()) {</a:t>
            </a:r>
          </a:p>
          <a:p>
            <a:pPr eaLnBrk="1" hangingPunct="1"/>
            <a:r>
              <a:rPr lang="en-US" sz="1400" b="0" dirty="0"/>
              <a:t>            return;</a:t>
            </a:r>
          </a:p>
          <a:p>
            <a:pPr eaLnBrk="1" hangingPunct="1"/>
            <a:r>
              <a:rPr lang="en-US" sz="1400" b="0" dirty="0"/>
              <a:t>        }</a:t>
            </a:r>
          </a:p>
          <a:p>
            <a:pPr eaLnBrk="1" hangingPunct="1"/>
            <a:r>
              <a:rPr lang="en-US" sz="1400" b="0" dirty="0"/>
              <a:t>        a[++top] = x;</a:t>
            </a:r>
          </a:p>
          <a:p>
            <a:pPr eaLnBrk="1" hangingPunct="1"/>
            <a:r>
              <a:rPr lang="en-US" sz="1400" b="0" dirty="0"/>
              <a:t>    </a:t>
            </a:r>
            <a:r>
              <a:rPr lang="en-US" sz="1400" b="0" dirty="0" smtClean="0"/>
              <a:t>}</a:t>
            </a:r>
            <a:endParaRPr lang="en-US" sz="1400" b="0" dirty="0"/>
          </a:p>
          <a:p>
            <a:pPr eaLnBrk="1" hangingPunct="1"/>
            <a:r>
              <a:rPr lang="en-US" sz="1400" b="0" dirty="0"/>
              <a:t>    Object top() throws </a:t>
            </a:r>
            <a:r>
              <a:rPr lang="en-US" sz="1400" b="0" dirty="0" err="1"/>
              <a:t>EmptyStackException</a:t>
            </a:r>
            <a:r>
              <a:rPr lang="en-US" sz="1400" b="0" dirty="0"/>
              <a:t> {</a:t>
            </a:r>
          </a:p>
          <a:p>
            <a:pPr eaLnBrk="1" hangingPunct="1"/>
            <a:r>
              <a:rPr lang="en-US" sz="1400" b="0" dirty="0"/>
              <a:t>        if (</a:t>
            </a:r>
            <a:r>
              <a:rPr lang="en-US" sz="1400" b="0" dirty="0" err="1"/>
              <a:t>isEmpty</a:t>
            </a:r>
            <a:r>
              <a:rPr lang="en-US" sz="1400" b="0" dirty="0"/>
              <a:t>()) {</a:t>
            </a:r>
          </a:p>
          <a:p>
            <a:pPr eaLnBrk="1" hangingPunct="1"/>
            <a:r>
              <a:rPr lang="en-US" sz="1400" b="0" dirty="0"/>
              <a:t>            throw new </a:t>
            </a:r>
            <a:r>
              <a:rPr lang="en-US" sz="1400" b="0" dirty="0" err="1"/>
              <a:t>EmptyStackException</a:t>
            </a:r>
            <a:r>
              <a:rPr lang="en-US" sz="1400" b="0" dirty="0"/>
              <a:t>();</a:t>
            </a:r>
          </a:p>
          <a:p>
            <a:pPr eaLnBrk="1" hangingPunct="1"/>
            <a:r>
              <a:rPr lang="en-US" sz="1400" b="0" dirty="0"/>
              <a:t>        }</a:t>
            </a:r>
          </a:p>
          <a:p>
            <a:pPr eaLnBrk="1" hangingPunct="1"/>
            <a:r>
              <a:rPr lang="en-US" sz="1400" b="0" dirty="0"/>
              <a:t>        return (a[top]);</a:t>
            </a:r>
          </a:p>
          <a:p>
            <a:pPr eaLnBrk="1" hangingPunct="1"/>
            <a:r>
              <a:rPr lang="en-US" sz="1400" b="0" dirty="0"/>
              <a:t>    </a:t>
            </a:r>
            <a:r>
              <a:rPr lang="en-US" sz="1400" b="0" dirty="0" smtClean="0"/>
              <a:t>}</a:t>
            </a:r>
            <a:endParaRPr lang="en-US" sz="1400" b="0" dirty="0"/>
          </a:p>
          <a:p>
            <a:pPr eaLnBrk="1" hangingPunct="1"/>
            <a:r>
              <a:rPr lang="en-US" sz="1400" b="0" dirty="0"/>
              <a:t>    public Object pop() throws </a:t>
            </a:r>
            <a:r>
              <a:rPr lang="en-US" sz="1400" b="0" dirty="0" err="1"/>
              <a:t>EmptyStackException</a:t>
            </a:r>
            <a:r>
              <a:rPr lang="en-US" sz="1400" b="0" dirty="0"/>
              <a:t> {</a:t>
            </a:r>
          </a:p>
          <a:p>
            <a:pPr eaLnBrk="1" hangingPunct="1"/>
            <a:r>
              <a:rPr lang="en-US" sz="1400" b="0" dirty="0"/>
              <a:t>        if (</a:t>
            </a:r>
            <a:r>
              <a:rPr lang="en-US" sz="1400" b="0" dirty="0" err="1"/>
              <a:t>isEmpty</a:t>
            </a:r>
            <a:r>
              <a:rPr lang="en-US" sz="1400" b="0" dirty="0"/>
              <a:t>()) {</a:t>
            </a:r>
          </a:p>
          <a:p>
            <a:pPr eaLnBrk="1" hangingPunct="1"/>
            <a:r>
              <a:rPr lang="en-US" sz="1400" b="0" dirty="0"/>
              <a:t>            throw new </a:t>
            </a:r>
            <a:r>
              <a:rPr lang="en-US" sz="1400" b="0" dirty="0" err="1"/>
              <a:t>EmptyStackException</a:t>
            </a:r>
            <a:r>
              <a:rPr lang="en-US" sz="1400" b="0" dirty="0"/>
              <a:t>();</a:t>
            </a:r>
          </a:p>
          <a:p>
            <a:pPr eaLnBrk="1" hangingPunct="1"/>
            <a:r>
              <a:rPr lang="en-US" sz="1400" b="0" dirty="0"/>
              <a:t>        }</a:t>
            </a:r>
          </a:p>
          <a:p>
            <a:pPr eaLnBrk="1" hangingPunct="1"/>
            <a:r>
              <a:rPr lang="en-US" sz="1400" b="0" dirty="0"/>
              <a:t>        Object x = a[top];</a:t>
            </a:r>
          </a:p>
          <a:p>
            <a:pPr eaLnBrk="1" hangingPunct="1"/>
            <a:r>
              <a:rPr lang="en-US" sz="1400" b="0" dirty="0"/>
              <a:t>        top--;</a:t>
            </a:r>
          </a:p>
          <a:p>
            <a:pPr eaLnBrk="1" hangingPunct="1"/>
            <a:r>
              <a:rPr lang="en-US" sz="1400" b="0" dirty="0"/>
              <a:t>        return (x);</a:t>
            </a:r>
          </a:p>
          <a:p>
            <a:pPr eaLnBrk="1" hangingPunct="1"/>
            <a:r>
              <a:rPr lang="en-US" sz="1400" b="0" dirty="0"/>
              <a:t>        }</a:t>
            </a:r>
          </a:p>
          <a:p>
            <a:pPr eaLnBrk="1" hangingPunct="1"/>
            <a:r>
              <a:rPr lang="en-US" sz="1400" b="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581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"/>
            <a:ext cx="8382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solidFill>
                  <a:schemeClr val="bg2">
                    <a:lumMod val="50000"/>
                  </a:schemeClr>
                </a:solidFill>
              </a:rPr>
              <a:t>Linked </a:t>
            </a:r>
            <a:r>
              <a:rPr lang="en-US" sz="4000" i="1" dirty="0" smtClean="0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endParaRPr lang="en-US" sz="4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 bwMode="auto">
          <a:xfrm>
            <a:off x="313944" y="1219200"/>
            <a:ext cx="3276600" cy="2066925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19088" indent="-319088" eaLnBrk="0" hangingPunct="0">
              <a:defRPr sz="4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0" dirty="0"/>
              <a:t>class Node</a:t>
            </a:r>
          </a:p>
          <a:p>
            <a:pPr eaLnBrk="1" hangingPunct="1"/>
            <a:r>
              <a:rPr lang="en-US" sz="1600" b="0" dirty="0"/>
              <a:t>  { public Object info;</a:t>
            </a:r>
          </a:p>
          <a:p>
            <a:pPr eaLnBrk="1" hangingPunct="1"/>
            <a:r>
              <a:rPr lang="en-US" sz="1600" b="0" dirty="0"/>
              <a:t>    public Node  next;</a:t>
            </a:r>
          </a:p>
          <a:p>
            <a:pPr eaLnBrk="1" hangingPunct="1"/>
            <a:r>
              <a:rPr lang="en-US" sz="1600" b="0" dirty="0"/>
              <a:t>    public Node(Object x, Node p)</a:t>
            </a:r>
          </a:p>
          <a:p>
            <a:pPr eaLnBrk="1" hangingPunct="1"/>
            <a:r>
              <a:rPr lang="en-US" sz="1600" b="0" dirty="0"/>
              <a:t>      { info=x; next=p; }</a:t>
            </a:r>
          </a:p>
          <a:p>
            <a:pPr eaLnBrk="1" hangingPunct="1"/>
            <a:r>
              <a:rPr lang="en-US" sz="1600" b="0" dirty="0"/>
              <a:t>    public Node(Object x)</a:t>
            </a:r>
          </a:p>
          <a:p>
            <a:pPr eaLnBrk="1" hangingPunct="1"/>
            <a:r>
              <a:rPr lang="en-US" sz="1600" b="0" dirty="0"/>
              <a:t>      { this(</a:t>
            </a:r>
            <a:r>
              <a:rPr lang="en-US" sz="1600" b="0" dirty="0" err="1"/>
              <a:t>x,null</a:t>
            </a:r>
            <a:r>
              <a:rPr lang="en-US" sz="1600" b="0" dirty="0"/>
              <a:t>); }</a:t>
            </a:r>
          </a:p>
          <a:p>
            <a:pPr eaLnBrk="1" hangingPunct="1"/>
            <a:r>
              <a:rPr lang="en-US" sz="1600" b="0" dirty="0"/>
              <a:t>  };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313944" y="3352800"/>
            <a:ext cx="3276600" cy="3044825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19088" indent="-319088" eaLnBrk="0" hangingPunct="0">
              <a:defRPr sz="4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0" dirty="0"/>
              <a:t>class </a:t>
            </a:r>
            <a:r>
              <a:rPr lang="en-US" sz="1600" b="0" dirty="0" err="1"/>
              <a:t>LinkedStack</a:t>
            </a:r>
            <a:endParaRPr lang="en-US" sz="1600" b="0" dirty="0"/>
          </a:p>
          <a:p>
            <a:pPr eaLnBrk="1" hangingPunct="1"/>
            <a:r>
              <a:rPr lang="en-US" sz="1600" b="0" dirty="0"/>
              <a:t>  { protected Node head;</a:t>
            </a:r>
          </a:p>
          <a:p>
            <a:pPr eaLnBrk="1" hangingPunct="1"/>
            <a:endParaRPr lang="en-US" sz="1600" b="0" dirty="0"/>
          </a:p>
          <a:p>
            <a:pPr eaLnBrk="1" hangingPunct="1"/>
            <a:r>
              <a:rPr lang="en-US" sz="1600" b="0" dirty="0"/>
              <a:t>    public </a:t>
            </a:r>
            <a:r>
              <a:rPr lang="en-US" sz="1600" b="0" dirty="0" err="1"/>
              <a:t>LinkedStack</a:t>
            </a:r>
            <a:r>
              <a:rPr lang="en-US" sz="1600" b="0" dirty="0"/>
              <a:t>() </a:t>
            </a:r>
          </a:p>
          <a:p>
            <a:pPr eaLnBrk="1" hangingPunct="1"/>
            <a:r>
              <a:rPr lang="en-US" sz="1600" b="0" dirty="0"/>
              <a:t>      { head = null; }</a:t>
            </a:r>
          </a:p>
          <a:p>
            <a:pPr eaLnBrk="1" hangingPunct="1"/>
            <a:endParaRPr lang="en-US" sz="1600" b="0" dirty="0"/>
          </a:p>
          <a:p>
            <a:pPr eaLnBrk="1" hangingPunct="1"/>
            <a:r>
              <a:rPr lang="en-US" sz="1600" b="0" dirty="0"/>
              <a:t>    public </a:t>
            </a:r>
            <a:r>
              <a:rPr lang="en-US" sz="1600" b="0" dirty="0" err="1"/>
              <a:t>boolean</a:t>
            </a:r>
            <a:r>
              <a:rPr lang="en-US" sz="1600" b="0" dirty="0"/>
              <a:t> </a:t>
            </a:r>
            <a:r>
              <a:rPr lang="en-US" sz="1600" b="0" dirty="0" err="1"/>
              <a:t>isEmpty</a:t>
            </a:r>
            <a:r>
              <a:rPr lang="en-US" sz="1600" b="0" dirty="0"/>
              <a:t>()</a:t>
            </a:r>
          </a:p>
          <a:p>
            <a:pPr eaLnBrk="1" hangingPunct="1"/>
            <a:r>
              <a:rPr lang="en-US" sz="1600" b="0" dirty="0"/>
              <a:t>      { return(head==null);}</a:t>
            </a:r>
          </a:p>
          <a:p>
            <a:pPr eaLnBrk="1" hangingPunct="1"/>
            <a:endParaRPr lang="en-US" sz="1600" b="0" dirty="0"/>
          </a:p>
          <a:p>
            <a:pPr eaLnBrk="1" hangingPunct="1"/>
            <a:r>
              <a:rPr lang="en-US" sz="1600" b="0" dirty="0"/>
              <a:t>    public void push(Object x)</a:t>
            </a:r>
          </a:p>
          <a:p>
            <a:pPr eaLnBrk="1" hangingPunct="1"/>
            <a:r>
              <a:rPr lang="en-US" sz="1600" b="0" dirty="0"/>
              <a:t>      { head = new Node(</a:t>
            </a:r>
            <a:r>
              <a:rPr lang="en-US" sz="1600" b="0" dirty="0" err="1"/>
              <a:t>x,head</a:t>
            </a:r>
            <a:r>
              <a:rPr lang="en-US" sz="1600" b="0" dirty="0"/>
              <a:t>);</a:t>
            </a:r>
          </a:p>
          <a:p>
            <a:pPr eaLnBrk="1" hangingPunct="1"/>
            <a:r>
              <a:rPr lang="en-US" sz="1600" b="0" dirty="0"/>
              <a:t>      }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3695700" y="1828800"/>
            <a:ext cx="5257800" cy="3292475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19088" indent="-319088" eaLnBrk="0" hangingPunct="0">
              <a:defRPr sz="4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dirty="0"/>
              <a:t> </a:t>
            </a:r>
            <a:r>
              <a:rPr lang="en-US" sz="1600" b="0" dirty="0"/>
              <a:t>Object top() throws </a:t>
            </a:r>
            <a:r>
              <a:rPr lang="en-US" sz="1600" b="0" dirty="0" err="1"/>
              <a:t>EmptyStackException</a:t>
            </a:r>
            <a:endParaRPr lang="en-US" sz="1600" b="0" dirty="0"/>
          </a:p>
          <a:p>
            <a:pPr eaLnBrk="1" hangingPunct="1">
              <a:spcBef>
                <a:spcPct val="20000"/>
              </a:spcBef>
            </a:pPr>
            <a:r>
              <a:rPr lang="en-US" sz="1600" b="0" dirty="0"/>
              <a:t>      { if(</a:t>
            </a:r>
            <a:r>
              <a:rPr lang="en-US" sz="1600" b="0" dirty="0" err="1"/>
              <a:t>isEmpty</a:t>
            </a:r>
            <a:r>
              <a:rPr lang="en-US" sz="1600" b="0" dirty="0"/>
              <a:t>()) throw new </a:t>
            </a:r>
            <a:r>
              <a:rPr lang="en-US" sz="1600" b="0" dirty="0" err="1"/>
              <a:t>EmptyStackException</a:t>
            </a:r>
            <a:r>
              <a:rPr lang="en-US" sz="1600" b="0" dirty="0"/>
              <a:t>();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0" dirty="0"/>
              <a:t>        return(head.info);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0" dirty="0"/>
              <a:t>      }</a:t>
            </a:r>
          </a:p>
          <a:p>
            <a:pPr eaLnBrk="1" hangingPunct="1">
              <a:spcBef>
                <a:spcPct val="20000"/>
              </a:spcBef>
            </a:pPr>
            <a:endParaRPr lang="en-US" sz="1600" b="0" dirty="0"/>
          </a:p>
          <a:p>
            <a:pPr eaLnBrk="1" hangingPunct="1">
              <a:spcBef>
                <a:spcPct val="20000"/>
              </a:spcBef>
            </a:pPr>
            <a:r>
              <a:rPr lang="en-US" sz="1600" b="0" dirty="0"/>
              <a:t>    public Object pop() throws </a:t>
            </a:r>
            <a:r>
              <a:rPr lang="en-US" sz="1600" b="0" dirty="0" err="1"/>
              <a:t>EmptyStackException</a:t>
            </a:r>
            <a:endParaRPr lang="en-US" sz="1600" b="0" dirty="0"/>
          </a:p>
          <a:p>
            <a:pPr eaLnBrk="1" hangingPunct="1">
              <a:spcBef>
                <a:spcPct val="20000"/>
              </a:spcBef>
            </a:pPr>
            <a:r>
              <a:rPr lang="en-US" sz="1600" b="0" dirty="0"/>
              <a:t>      { if(</a:t>
            </a:r>
            <a:r>
              <a:rPr lang="en-US" sz="1600" b="0" dirty="0" err="1"/>
              <a:t>isEmpty</a:t>
            </a:r>
            <a:r>
              <a:rPr lang="en-US" sz="1600" b="0" dirty="0"/>
              <a:t>()) throw new </a:t>
            </a:r>
            <a:r>
              <a:rPr lang="en-US" sz="1600" b="0" dirty="0" err="1"/>
              <a:t>EmptyStackException</a:t>
            </a:r>
            <a:r>
              <a:rPr lang="en-US" sz="1600" b="0" dirty="0"/>
              <a:t>();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0" dirty="0"/>
              <a:t>        Object x = head.info;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0" dirty="0"/>
              <a:t>        head=</a:t>
            </a:r>
            <a:r>
              <a:rPr lang="en-US" sz="1600" b="0" dirty="0" err="1"/>
              <a:t>head.next</a:t>
            </a:r>
            <a:r>
              <a:rPr lang="en-US" sz="1600" b="0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0" dirty="0"/>
              <a:t>         return(x);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0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1335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800" i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Objectives</a:t>
            </a:r>
            <a:br>
              <a:rPr lang="en-US" sz="4800" i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056" y="1752600"/>
            <a:ext cx="5638800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b="0" dirty="0" smtClean="0">
                <a:latin typeface="Calibri" pitchFamily="34" charset="0"/>
              </a:rPr>
              <a:t>Stacks</a:t>
            </a:r>
          </a:p>
          <a:p>
            <a:pPr marL="319088" indent="-319088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b="0" dirty="0" smtClean="0">
                <a:latin typeface="Calibri" pitchFamily="34" charset="0"/>
              </a:rPr>
              <a:t>Array-based stack</a:t>
            </a:r>
          </a:p>
          <a:p>
            <a:pPr marL="319088" indent="-319088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b="0" dirty="0" smtClean="0">
                <a:latin typeface="Calibri" pitchFamily="34" charset="0"/>
              </a:rPr>
              <a:t>Stack implemented by a singly linked list</a:t>
            </a:r>
          </a:p>
          <a:p>
            <a:pPr marL="319088" indent="-319088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b="0" dirty="0" smtClean="0">
                <a:latin typeface="Calibri" pitchFamily="34" charset="0"/>
              </a:rPr>
              <a:t>Stack class in </a:t>
            </a:r>
            <a:r>
              <a:rPr lang="en-US" sz="3200" b="0" dirty="0" err="1" smtClean="0">
                <a:latin typeface="Calibri" pitchFamily="34" charset="0"/>
              </a:rPr>
              <a:t>java.util</a:t>
            </a:r>
            <a:endParaRPr lang="en-US" sz="32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i="1" dirty="0">
                <a:solidFill>
                  <a:schemeClr val="bg2">
                    <a:lumMod val="50000"/>
                  </a:schemeClr>
                </a:solidFill>
              </a:rPr>
              <a:t>Convert decimal integer number to binary </a:t>
            </a:r>
            <a:r>
              <a:rPr lang="en-US" sz="3600" i="1" dirty="0" smtClean="0">
                <a:solidFill>
                  <a:schemeClr val="bg2">
                    <a:lumMod val="50000"/>
                  </a:schemeClr>
                </a:solidFill>
              </a:rPr>
              <a:t>number</a:t>
            </a:r>
            <a:endParaRPr lang="en-US" sz="3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 bwMode="auto">
          <a:xfrm>
            <a:off x="1524000" y="1371600"/>
            <a:ext cx="6096000" cy="5324535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19088" indent="-319088" eaLnBrk="0" hangingPunct="0">
              <a:defRPr sz="4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dirty="0"/>
              <a:t>public class </a:t>
            </a:r>
            <a:r>
              <a:rPr lang="en-US" sz="2000" b="0" dirty="0" smtClean="0"/>
              <a:t>Main{</a:t>
            </a:r>
          </a:p>
          <a:p>
            <a:pPr eaLnBrk="1" hangingPunct="1"/>
            <a:r>
              <a:rPr lang="en-US" sz="2000" b="0" dirty="0" smtClean="0"/>
              <a:t>public </a:t>
            </a:r>
            <a:r>
              <a:rPr lang="en-US" sz="2000" b="0" dirty="0"/>
              <a:t>static void </a:t>
            </a:r>
            <a:r>
              <a:rPr lang="en-US" sz="2000" b="0" dirty="0" err="1"/>
              <a:t>decToBin</a:t>
            </a:r>
            <a:r>
              <a:rPr lang="en-US" sz="2000" b="0" dirty="0"/>
              <a:t>(</a:t>
            </a:r>
            <a:r>
              <a:rPr lang="en-US" sz="2000" b="0" dirty="0" err="1"/>
              <a:t>int</a:t>
            </a:r>
            <a:r>
              <a:rPr lang="en-US" sz="2000" b="0" dirty="0"/>
              <a:t> </a:t>
            </a:r>
            <a:r>
              <a:rPr lang="en-US" sz="2000" b="0" dirty="0" smtClean="0"/>
              <a:t>k){</a:t>
            </a:r>
          </a:p>
          <a:p>
            <a:pPr eaLnBrk="1" hangingPunct="1"/>
            <a:r>
              <a:rPr lang="en-US" sz="2000" b="0" dirty="0" err="1" smtClean="0"/>
              <a:t>MyStack</a:t>
            </a:r>
            <a:r>
              <a:rPr lang="en-US" sz="2000" b="0" dirty="0" smtClean="0"/>
              <a:t> </a:t>
            </a:r>
            <a:r>
              <a:rPr lang="en-US" sz="2000" b="0" dirty="0"/>
              <a:t>s = new </a:t>
            </a:r>
            <a:r>
              <a:rPr lang="en-US" sz="2000" b="0" dirty="0" err="1"/>
              <a:t>MyStack</a:t>
            </a:r>
            <a:r>
              <a:rPr lang="en-US" sz="2000" b="0" dirty="0"/>
              <a:t>();</a:t>
            </a:r>
          </a:p>
          <a:p>
            <a:pPr eaLnBrk="1" hangingPunct="1"/>
            <a:r>
              <a:rPr lang="en-US" sz="2000" b="0" dirty="0"/>
              <a:t>     </a:t>
            </a:r>
            <a:r>
              <a:rPr lang="en-US" sz="2000" b="0" dirty="0" err="1"/>
              <a:t>System.out.print</a:t>
            </a:r>
            <a:r>
              <a:rPr lang="en-US" sz="2000" b="0" dirty="0"/>
              <a:t>(k + " in binary system is: ");</a:t>
            </a:r>
          </a:p>
          <a:p>
            <a:pPr eaLnBrk="1" hangingPunct="1"/>
            <a:r>
              <a:rPr lang="en-US" sz="2000" b="0" dirty="0"/>
              <a:t>     </a:t>
            </a:r>
            <a:r>
              <a:rPr lang="en-US" sz="2000" b="0" dirty="0" smtClean="0"/>
              <a:t>while(k&gt;0){</a:t>
            </a:r>
            <a:endParaRPr lang="en-US" sz="2000" b="0" dirty="0"/>
          </a:p>
          <a:p>
            <a:pPr eaLnBrk="1" hangingPunct="1"/>
            <a:r>
              <a:rPr lang="en-US" sz="2000" b="0" dirty="0"/>
              <a:t>      </a:t>
            </a:r>
            <a:r>
              <a:rPr lang="en-US" sz="2000" b="0" dirty="0" err="1" smtClean="0"/>
              <a:t>s.push</a:t>
            </a:r>
            <a:r>
              <a:rPr lang="en-US" sz="2000" b="0" dirty="0" smtClean="0"/>
              <a:t>(new </a:t>
            </a:r>
            <a:r>
              <a:rPr lang="en-US" sz="2000" b="0" dirty="0"/>
              <a:t>Integer(k%2));</a:t>
            </a:r>
          </a:p>
          <a:p>
            <a:pPr eaLnBrk="1" hangingPunct="1"/>
            <a:r>
              <a:rPr lang="en-US" sz="2000" b="0" dirty="0"/>
              <a:t>       k = k/2;</a:t>
            </a:r>
          </a:p>
          <a:p>
            <a:pPr eaLnBrk="1" hangingPunct="1"/>
            <a:r>
              <a:rPr lang="en-US" sz="2000" b="0" dirty="0"/>
              <a:t>      }</a:t>
            </a:r>
          </a:p>
          <a:p>
            <a:pPr eaLnBrk="1" hangingPunct="1"/>
            <a:r>
              <a:rPr lang="en-US" sz="2000" b="0" dirty="0"/>
              <a:t>     while(!</a:t>
            </a:r>
            <a:r>
              <a:rPr lang="en-US" sz="2000" b="0" dirty="0" err="1"/>
              <a:t>s.isEmpty</a:t>
            </a:r>
            <a:r>
              <a:rPr lang="en-US" sz="2000" b="0" dirty="0"/>
              <a:t>())</a:t>
            </a:r>
          </a:p>
          <a:p>
            <a:pPr eaLnBrk="1" hangingPunct="1"/>
            <a:r>
              <a:rPr lang="en-US" sz="2000" b="0" dirty="0"/>
              <a:t>      </a:t>
            </a:r>
            <a:r>
              <a:rPr lang="en-US" sz="2000" b="0" dirty="0" err="1"/>
              <a:t>System.out.print</a:t>
            </a:r>
            <a:r>
              <a:rPr lang="en-US" sz="2000" b="0" dirty="0"/>
              <a:t>(</a:t>
            </a:r>
            <a:r>
              <a:rPr lang="en-US" sz="2000" b="0" dirty="0" err="1"/>
              <a:t>s.pop</a:t>
            </a:r>
            <a:r>
              <a:rPr lang="en-US" sz="2000" b="0" dirty="0"/>
              <a:t>());</a:t>
            </a:r>
          </a:p>
          <a:p>
            <a:pPr eaLnBrk="1" hangingPunct="1"/>
            <a:r>
              <a:rPr lang="en-US" sz="2000" b="0" dirty="0"/>
              <a:t>     </a:t>
            </a:r>
            <a:r>
              <a:rPr lang="en-US" sz="2000" b="0" dirty="0" err="1"/>
              <a:t>System.out.println</a:t>
            </a:r>
            <a:r>
              <a:rPr lang="en-US" sz="2000" b="0" dirty="0"/>
              <a:t>();</a:t>
            </a:r>
          </a:p>
          <a:p>
            <a:pPr eaLnBrk="1" hangingPunct="1"/>
            <a:r>
              <a:rPr lang="en-US" sz="2000" b="0" dirty="0"/>
              <a:t>    }</a:t>
            </a:r>
          </a:p>
          <a:p>
            <a:pPr eaLnBrk="1" hangingPunct="1"/>
            <a:r>
              <a:rPr lang="en-US" sz="2000" b="0" dirty="0"/>
              <a:t>  public static void main(String [] </a:t>
            </a:r>
            <a:r>
              <a:rPr lang="en-US" sz="2000" b="0" dirty="0" err="1"/>
              <a:t>args</a:t>
            </a:r>
            <a:r>
              <a:rPr lang="en-US" sz="2000" b="0" dirty="0"/>
              <a:t>)</a:t>
            </a:r>
          </a:p>
          <a:p>
            <a:pPr eaLnBrk="1" hangingPunct="1"/>
            <a:r>
              <a:rPr lang="en-US" sz="2000" b="0" dirty="0"/>
              <a:t>   {</a:t>
            </a:r>
            <a:r>
              <a:rPr lang="en-US" sz="2000" b="0" dirty="0" err="1"/>
              <a:t>decToBin</a:t>
            </a:r>
            <a:r>
              <a:rPr lang="en-US" sz="2000" b="0" dirty="0"/>
              <a:t>(11);</a:t>
            </a:r>
          </a:p>
          <a:p>
            <a:pPr eaLnBrk="1" hangingPunct="1"/>
            <a:r>
              <a:rPr lang="en-US" sz="2000" b="0" dirty="0"/>
              <a:t>    </a:t>
            </a:r>
            <a:r>
              <a:rPr lang="en-US" sz="2000" b="0" dirty="0" err="1"/>
              <a:t>System.out.println</a:t>
            </a:r>
            <a:r>
              <a:rPr lang="en-US" sz="2000" b="0" dirty="0"/>
              <a:t>();</a:t>
            </a:r>
          </a:p>
          <a:p>
            <a:pPr eaLnBrk="1" hangingPunct="1"/>
            <a:r>
              <a:rPr lang="en-US" sz="2000" b="0" dirty="0"/>
              <a:t>   }</a:t>
            </a:r>
          </a:p>
          <a:p>
            <a:pPr eaLnBrk="1" hangingPunct="1"/>
            <a:r>
              <a:rPr lang="en-US" sz="2000" b="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235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000" i="1" dirty="0">
                <a:solidFill>
                  <a:schemeClr val="bg2">
                    <a:lumMod val="50000"/>
                  </a:schemeClr>
                </a:solidFill>
              </a:rPr>
              <a:t>Validate expression using stack - 1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1752600"/>
            <a:ext cx="85344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0" dirty="0"/>
              <a:t>We consider arithmetic expressions that may contain various pairs of grouping symbols, such as</a:t>
            </a:r>
          </a:p>
          <a:p>
            <a:pPr eaLnBrk="1" hangingPunct="1"/>
            <a:r>
              <a:rPr lang="en-US" sz="1800" b="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Parentheses</a:t>
            </a:r>
            <a:r>
              <a:rPr lang="en-US" sz="1800" b="0" dirty="0"/>
              <a:t>: “(” and “)”</a:t>
            </a:r>
          </a:p>
          <a:p>
            <a:pPr eaLnBrk="1" hangingPunct="1"/>
            <a:r>
              <a:rPr lang="en-US" sz="1800" b="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Braces</a:t>
            </a:r>
            <a:r>
              <a:rPr lang="en-US" sz="1800" b="0" dirty="0"/>
              <a:t>: “{” and “}”</a:t>
            </a:r>
          </a:p>
          <a:p>
            <a:pPr eaLnBrk="1" hangingPunct="1"/>
            <a:r>
              <a:rPr lang="en-US" sz="1800" b="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Brackets</a:t>
            </a:r>
            <a:r>
              <a:rPr lang="en-US" sz="1800" b="0" dirty="0"/>
              <a:t>: “[” and “]”</a:t>
            </a:r>
          </a:p>
          <a:p>
            <a:pPr eaLnBrk="1" hangingPunct="1"/>
            <a:r>
              <a:rPr lang="en-US" sz="1800" b="0" dirty="0" smtClean="0"/>
              <a:t>The </a:t>
            </a:r>
            <a:r>
              <a:rPr lang="en-US" sz="1800" b="0" dirty="0"/>
              <a:t>following examples further illustrate this concept:</a:t>
            </a:r>
          </a:p>
          <a:p>
            <a:pPr eaLnBrk="1" hangingPunct="1"/>
            <a:r>
              <a:rPr lang="en-US" sz="1800" b="0" dirty="0"/>
              <a:t>• Correct: ( </a:t>
            </a:r>
            <a:r>
              <a:rPr lang="en-US" sz="1800" b="0" dirty="0" smtClean="0"/>
              <a:t>)   (( ))   {([( </a:t>
            </a:r>
            <a:r>
              <a:rPr lang="en-US" sz="1800" b="0" dirty="0"/>
              <a:t>)])}</a:t>
            </a:r>
          </a:p>
          <a:p>
            <a:pPr eaLnBrk="1" hangingPunct="1"/>
            <a:r>
              <a:rPr lang="en-US" sz="1800" b="0" dirty="0"/>
              <a:t>• Correct: ((( )(( </a:t>
            </a:r>
            <a:r>
              <a:rPr lang="en-US" sz="1800" b="0" dirty="0" smtClean="0"/>
              <a:t>))    {([( </a:t>
            </a:r>
            <a:r>
              <a:rPr lang="en-US" sz="1800" b="0" dirty="0"/>
              <a:t>)])}))</a:t>
            </a:r>
          </a:p>
          <a:p>
            <a:pPr eaLnBrk="1" hangingPunct="1"/>
            <a:r>
              <a:rPr lang="en-US" sz="1800" b="0" dirty="0"/>
              <a:t>• Incorrect: )(( </a:t>
            </a:r>
            <a:r>
              <a:rPr lang="en-US" sz="1800" b="0" dirty="0" smtClean="0"/>
              <a:t>)){([( </a:t>
            </a:r>
            <a:r>
              <a:rPr lang="en-US" sz="1800" b="0" dirty="0"/>
              <a:t>)])}</a:t>
            </a:r>
          </a:p>
          <a:p>
            <a:pPr eaLnBrk="1" hangingPunct="1"/>
            <a:r>
              <a:rPr lang="en-US" sz="1800" b="0" dirty="0"/>
              <a:t>• Incorrect: ({[ ])}</a:t>
            </a:r>
          </a:p>
          <a:p>
            <a:pPr eaLnBrk="1" hangingPunct="1"/>
            <a:r>
              <a:rPr lang="en-US" sz="1800" b="0" dirty="0"/>
              <a:t>• Incorrect: </a:t>
            </a:r>
            <a:r>
              <a:rPr lang="en-US" sz="1800" b="0" dirty="0" smtClean="0"/>
              <a:t>(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5952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000" i="1" dirty="0">
                <a:solidFill>
                  <a:schemeClr val="bg2">
                    <a:lumMod val="50000"/>
                  </a:schemeClr>
                </a:solidFill>
              </a:rPr>
              <a:t>Validate expression using stack - 2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6106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dirty="0"/>
              <a:t>An Algorithm for Matching Delimiters: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200" b="0" dirty="0"/>
              <a:t>An important task when processing arithmetic expressions is to make sure their </a:t>
            </a:r>
            <a:r>
              <a:rPr lang="en-US" sz="2200" dirty="0">
                <a:solidFill>
                  <a:srgbClr val="FF0000"/>
                </a:solidFill>
              </a:rPr>
              <a:t>delimiting symbols match up </a:t>
            </a:r>
            <a:r>
              <a:rPr lang="en-US" sz="2200" b="0" dirty="0"/>
              <a:t>correctly. We can use a stack to </a:t>
            </a:r>
            <a:r>
              <a:rPr lang="en-US" sz="2200" b="0" dirty="0" smtClean="0"/>
              <a:t>perform </a:t>
            </a:r>
            <a:r>
              <a:rPr lang="en-US" sz="2200" b="0" dirty="0"/>
              <a:t>with a single </a:t>
            </a:r>
            <a:r>
              <a:rPr lang="en-US" sz="2200" dirty="0">
                <a:solidFill>
                  <a:srgbClr val="FF0000"/>
                </a:solidFill>
              </a:rPr>
              <a:t>left-to-right</a:t>
            </a:r>
            <a:r>
              <a:rPr lang="en-US" sz="2200" b="0" dirty="0"/>
              <a:t> scan of the original string.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200" b="0" dirty="0"/>
              <a:t>Each time we encounter an opening symbol, we push that symbol onto </a:t>
            </a:r>
            <a:r>
              <a:rPr lang="en-US" sz="2200" b="0" dirty="0" smtClean="0"/>
              <a:t>the stack</a:t>
            </a:r>
            <a:r>
              <a:rPr lang="en-US" sz="2200" b="0" dirty="0"/>
              <a:t>, and each time we </a:t>
            </a:r>
            <a:r>
              <a:rPr lang="en-US" sz="2200" dirty="0">
                <a:solidFill>
                  <a:srgbClr val="FF0000"/>
                </a:solidFill>
              </a:rPr>
              <a:t>encounter a closing </a:t>
            </a:r>
            <a:r>
              <a:rPr lang="en-US" sz="2200" b="0" dirty="0"/>
              <a:t>symbol, we </a:t>
            </a:r>
            <a:r>
              <a:rPr lang="en-US" sz="2200" dirty="0">
                <a:solidFill>
                  <a:srgbClr val="FF0000"/>
                </a:solidFill>
              </a:rPr>
              <a:t>pop</a:t>
            </a:r>
            <a:r>
              <a:rPr lang="en-US" sz="2200" b="0" dirty="0"/>
              <a:t> a </a:t>
            </a:r>
            <a:r>
              <a:rPr lang="en-US" sz="2200" b="0" dirty="0" smtClean="0"/>
              <a:t>symbol </a:t>
            </a:r>
            <a:r>
              <a:rPr lang="en-US" sz="2200" b="0" dirty="0"/>
              <a:t>(assuming it is not empty) and check that these two symbols form a valid pair. </a:t>
            </a:r>
            <a:endParaRPr lang="en-US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18166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i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rial" charset="0"/>
              </a:rPr>
              <a:t>Stack class in Java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0" y="1295400"/>
            <a:ext cx="815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err="1" smtClean="0"/>
              <a:t>java.util</a:t>
            </a:r>
            <a:r>
              <a:rPr lang="en-US" sz="2400" b="0" dirty="0" smtClean="0"/>
              <a:t> </a:t>
            </a:r>
            <a:r>
              <a:rPr lang="en-US" sz="2400" b="0" dirty="0"/>
              <a:t>package is an extension of class </a:t>
            </a:r>
            <a:r>
              <a:rPr lang="en-US" sz="2400" b="0" dirty="0" smtClean="0"/>
              <a:t>Vector</a:t>
            </a:r>
            <a:endParaRPr lang="en-US" sz="2400" b="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5344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6524" y="5943600"/>
            <a:ext cx="217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Stack class in Java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19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i="1" dirty="0">
                <a:solidFill>
                  <a:schemeClr val="bg2">
                    <a:lumMod val="50000"/>
                  </a:schemeClr>
                </a:solidFill>
              </a:rPr>
              <a:t>Summary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752600"/>
            <a:ext cx="8229600" cy="1214179"/>
          </a:xfr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stack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b="1" dirty="0" smtClean="0">
                <a:solidFill>
                  <a:srgbClr val="FF0000"/>
                </a:solidFill>
              </a:rPr>
              <a:t>linear data structure </a:t>
            </a:r>
            <a:r>
              <a:rPr lang="en-US" dirty="0" smtClean="0">
                <a:solidFill>
                  <a:schemeClr val="tx1"/>
                </a:solidFill>
              </a:rPr>
              <a:t>that can be accessed at only one of its ends for </a:t>
            </a:r>
            <a:r>
              <a:rPr lang="en-US" b="1" dirty="0" smtClean="0">
                <a:solidFill>
                  <a:srgbClr val="FF0000"/>
                </a:solidFill>
              </a:rPr>
              <a:t>storing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retrieving</a:t>
            </a:r>
            <a:r>
              <a:rPr lang="en-US" dirty="0" smtClean="0">
                <a:solidFill>
                  <a:schemeClr val="tx1"/>
                </a:solidFill>
              </a:rPr>
              <a:t>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stack is called an </a:t>
            </a:r>
            <a:r>
              <a:rPr lang="en-US" b="1" dirty="0" smtClean="0">
                <a:solidFill>
                  <a:srgbClr val="FF0000"/>
                </a:solidFill>
              </a:rPr>
              <a:t>LIFO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structure: </a:t>
            </a:r>
            <a:r>
              <a:rPr lang="en-US" b="1" dirty="0" smtClean="0">
                <a:solidFill>
                  <a:srgbClr val="FF0000"/>
                </a:solidFill>
              </a:rPr>
              <a:t>last in/first out.</a:t>
            </a:r>
          </a:p>
        </p:txBody>
      </p:sp>
    </p:spTree>
    <p:extLst>
      <p:ext uri="{BB962C8B-B14F-4D97-AF65-F5344CB8AC3E}">
        <p14:creationId xmlns:p14="http://schemas.microsoft.com/office/powerpoint/2010/main" val="38259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90" y="914400"/>
            <a:ext cx="917591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6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800" i="1" dirty="0">
                <a:solidFill>
                  <a:schemeClr val="bg2">
                    <a:lumMod val="50000"/>
                  </a:schemeClr>
                </a:solidFill>
              </a:rPr>
              <a:t>What is a stack?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371600"/>
            <a:ext cx="65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088" indent="-319088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tx2"/>
                </a:solidFill>
              </a:rPr>
              <a:t>stack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FF0000"/>
                </a:solidFill>
              </a:rPr>
              <a:t>Last In, First Out </a:t>
            </a:r>
            <a:r>
              <a:rPr lang="en-US" sz="2400" dirty="0" smtClean="0"/>
              <a:t>(LIFO) data structure</a:t>
            </a:r>
          </a:p>
          <a:p>
            <a:pPr marL="319088" indent="-319088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Anything added </a:t>
            </a:r>
            <a:r>
              <a:rPr lang="en-US" sz="2400" dirty="0" smtClean="0"/>
              <a:t>to the stack goes on the “</a:t>
            </a:r>
            <a:r>
              <a:rPr lang="en-US" sz="2400" b="1" dirty="0" smtClean="0">
                <a:solidFill>
                  <a:srgbClr val="FF0000"/>
                </a:solidFill>
              </a:rPr>
              <a:t>top</a:t>
            </a:r>
            <a:r>
              <a:rPr lang="en-US" sz="2400" dirty="0" smtClean="0"/>
              <a:t>” of the stack</a:t>
            </a:r>
          </a:p>
          <a:p>
            <a:pPr marL="319088" indent="-319088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Anything removed </a:t>
            </a:r>
            <a:r>
              <a:rPr lang="en-US" sz="2400" dirty="0" smtClean="0"/>
              <a:t>from the stack is taken from the “</a:t>
            </a:r>
            <a:r>
              <a:rPr lang="en-US" sz="2400" b="1" dirty="0" smtClean="0">
                <a:solidFill>
                  <a:srgbClr val="FF0000"/>
                </a:solidFill>
              </a:rPr>
              <a:t>top</a:t>
            </a:r>
            <a:r>
              <a:rPr lang="en-US" sz="2400" dirty="0" smtClean="0"/>
              <a:t>” of the stack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95" y="3761422"/>
            <a:ext cx="3726689" cy="264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Users\DELL\Downloads\stack-bo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84" y="3761422"/>
            <a:ext cx="3160712" cy="244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367135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Operations on a stack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" y="1828800"/>
            <a:ext cx="9144000" cy="34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1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8173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800" i="1" dirty="0">
                <a:solidFill>
                  <a:schemeClr val="bg2">
                    <a:lumMod val="50000"/>
                  </a:schemeClr>
                </a:solidFill>
              </a:rPr>
              <a:t>Operations on a stack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9613" lvl="1" indent="-342900">
              <a:buFont typeface="Arial" pitchFamily="34" charset="0"/>
              <a:buChar char="•"/>
            </a:pPr>
            <a:r>
              <a:rPr lang="en-US" sz="2400" i="1" dirty="0" smtClean="0"/>
              <a:t>- clear() </a:t>
            </a:r>
            <a:r>
              <a:rPr lang="en-US" sz="2400" dirty="0" smtClean="0"/>
              <a:t>— Clear the stack</a:t>
            </a:r>
          </a:p>
          <a:p>
            <a:pPr marL="709613" lvl="1" indent="-342900">
              <a:buFont typeface="Arial" pitchFamily="34" charset="0"/>
              <a:buChar char="•"/>
            </a:pPr>
            <a:r>
              <a:rPr lang="en-US" sz="2400" i="1" dirty="0" smtClean="0"/>
              <a:t>- </a:t>
            </a:r>
            <a:r>
              <a:rPr lang="en-US" sz="2400" i="1" dirty="0" err="1" smtClean="0"/>
              <a:t>isEmpty</a:t>
            </a:r>
            <a:r>
              <a:rPr lang="en-US" sz="2400" i="1" dirty="0" smtClean="0"/>
              <a:t>() </a:t>
            </a:r>
            <a:r>
              <a:rPr lang="en-US" sz="2400" dirty="0" smtClean="0"/>
              <a:t>— </a:t>
            </a:r>
            <a:r>
              <a:rPr lang="en-US" sz="2400" b="1" dirty="0" smtClean="0">
                <a:solidFill>
                  <a:srgbClr val="FF0000"/>
                </a:solidFill>
              </a:rPr>
              <a:t>Check</a:t>
            </a:r>
            <a:r>
              <a:rPr lang="en-US" sz="2400" dirty="0" smtClean="0"/>
              <a:t> to see if the stack is </a:t>
            </a:r>
            <a:r>
              <a:rPr lang="en-US" sz="2400" b="1" dirty="0" smtClean="0">
                <a:solidFill>
                  <a:srgbClr val="FF0000"/>
                </a:solidFill>
              </a:rPr>
              <a:t>empty</a:t>
            </a:r>
          </a:p>
          <a:p>
            <a:pPr marL="709613" lvl="1" indent="-342900">
              <a:buFont typeface="Arial" pitchFamily="34" charset="0"/>
              <a:buChar char="•"/>
            </a:pPr>
            <a:r>
              <a:rPr lang="en-US" sz="2400" i="1" dirty="0" smtClean="0"/>
              <a:t>- push(el) </a:t>
            </a:r>
            <a:r>
              <a:rPr lang="en-US" sz="2400" dirty="0" smtClean="0"/>
              <a:t>— </a:t>
            </a:r>
            <a:r>
              <a:rPr lang="en-US" sz="2400" b="1" dirty="0" smtClean="0">
                <a:solidFill>
                  <a:srgbClr val="FF0000"/>
                </a:solidFill>
              </a:rPr>
              <a:t>Put</a:t>
            </a:r>
            <a:r>
              <a:rPr lang="en-US" sz="2400" dirty="0" smtClean="0"/>
              <a:t> the element </a:t>
            </a:r>
            <a:r>
              <a:rPr lang="en-US" sz="2400" i="1" dirty="0" smtClean="0"/>
              <a:t>el </a:t>
            </a:r>
            <a:r>
              <a:rPr lang="en-US" sz="2400" b="1" dirty="0" smtClean="0">
                <a:solidFill>
                  <a:srgbClr val="FF0000"/>
                </a:solidFill>
              </a:rPr>
              <a:t>on the top </a:t>
            </a:r>
            <a:r>
              <a:rPr lang="en-US" sz="2400" dirty="0" smtClean="0"/>
              <a:t>of the stack</a:t>
            </a:r>
          </a:p>
          <a:p>
            <a:pPr marL="709613" lvl="1" indent="-342900">
              <a:buFont typeface="Arial" pitchFamily="34" charset="0"/>
              <a:buChar char="•"/>
            </a:pPr>
            <a:r>
              <a:rPr lang="en-US" sz="2400" i="1" dirty="0" smtClean="0"/>
              <a:t>- pop() </a:t>
            </a:r>
            <a:r>
              <a:rPr lang="en-US" sz="2400" dirty="0" smtClean="0"/>
              <a:t>— </a:t>
            </a:r>
            <a:r>
              <a:rPr lang="en-US" sz="2400" b="1" dirty="0" smtClean="0">
                <a:solidFill>
                  <a:srgbClr val="FF0000"/>
                </a:solidFill>
              </a:rPr>
              <a:t>Take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the top most </a:t>
            </a:r>
            <a:r>
              <a:rPr lang="en-US" sz="2400" dirty="0" smtClean="0"/>
              <a:t>element from the stack</a:t>
            </a:r>
          </a:p>
          <a:p>
            <a:pPr marL="709613" lvl="1" indent="-342900">
              <a:buFont typeface="Arial" pitchFamily="34" charset="0"/>
              <a:buChar char="•"/>
            </a:pPr>
            <a:r>
              <a:rPr lang="en-US" sz="2400" i="1" dirty="0" smtClean="0"/>
              <a:t>- peek() </a:t>
            </a:r>
            <a:r>
              <a:rPr lang="en-US" sz="2400" dirty="0" smtClean="0"/>
              <a:t>— </a:t>
            </a:r>
            <a:r>
              <a:rPr lang="en-US" sz="2400" b="1" dirty="0" smtClean="0">
                <a:solidFill>
                  <a:srgbClr val="FF0000"/>
                </a:solidFill>
              </a:rPr>
              <a:t>Return the top most </a:t>
            </a:r>
            <a:r>
              <a:rPr lang="en-US" sz="2400" dirty="0" smtClean="0"/>
              <a:t>element in the stack without removing it</a:t>
            </a:r>
          </a:p>
        </p:txBody>
      </p:sp>
    </p:spTree>
    <p:extLst>
      <p:ext uri="{BB962C8B-B14F-4D97-AF65-F5344CB8AC3E}">
        <p14:creationId xmlns:p14="http://schemas.microsoft.com/office/powerpoint/2010/main" val="28065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800" i="1" dirty="0">
                <a:solidFill>
                  <a:schemeClr val="bg2">
                    <a:lumMod val="50000"/>
                  </a:schemeClr>
                </a:solidFill>
              </a:rPr>
              <a:t>Stack Exceptions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828800"/>
            <a:ext cx="723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Exceptions are said to be “</a:t>
            </a:r>
            <a:r>
              <a:rPr lang="en-US" sz="2800" b="1" dirty="0" smtClean="0">
                <a:solidFill>
                  <a:srgbClr val="FF0000"/>
                </a:solidFill>
              </a:rPr>
              <a:t>thrown</a:t>
            </a:r>
            <a:r>
              <a:rPr lang="en-US" sz="2800" dirty="0" smtClean="0"/>
              <a:t>” by an operation that cannot be executed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In the Stack ADT (</a:t>
            </a:r>
            <a:r>
              <a:rPr lang="en-US" sz="2800" b="1" dirty="0" smtClean="0"/>
              <a:t>Abstract Data Type) </a:t>
            </a:r>
            <a:r>
              <a:rPr lang="en-US" sz="2800" dirty="0" smtClean="0"/>
              <a:t>, operations </a:t>
            </a:r>
            <a:r>
              <a:rPr lang="en-US" sz="2800" b="1" dirty="0" smtClean="0">
                <a:solidFill>
                  <a:srgbClr val="FF0000"/>
                </a:solidFill>
              </a:rPr>
              <a:t>pop and top </a:t>
            </a:r>
            <a:r>
              <a:rPr lang="en-US" sz="2800" dirty="0" smtClean="0"/>
              <a:t>cannot be performed if the stack </a:t>
            </a:r>
            <a:r>
              <a:rPr lang="en-US" sz="2800" b="1" dirty="0" smtClean="0">
                <a:solidFill>
                  <a:srgbClr val="FF0000"/>
                </a:solidFill>
              </a:rPr>
              <a:t>is empty </a:t>
            </a:r>
          </a:p>
          <a:p>
            <a:pPr marL="319088" indent="-319088"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693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800" i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rial" charset="0"/>
              </a:rPr>
              <a:t>Applications of Stacks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295400"/>
            <a:ext cx="503529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u="sng" dirty="0" smtClean="0">
                <a:latin typeface="Calibri" pitchFamily="34" charset="0"/>
                <a:cs typeface="Arial" charset="0"/>
              </a:rPr>
              <a:t>Stacks are used for: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Any </a:t>
            </a:r>
            <a:r>
              <a:rPr lang="en-US" b="1" dirty="0" smtClean="0">
                <a:solidFill>
                  <a:srgbClr val="FF0000"/>
                </a:solidFill>
              </a:rPr>
              <a:t>sort of nesting </a:t>
            </a:r>
            <a:r>
              <a:rPr lang="en-US" dirty="0" smtClean="0"/>
              <a:t>(such as parentheses)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Evaluating </a:t>
            </a:r>
            <a:r>
              <a:rPr lang="en-US" b="1" dirty="0" smtClean="0">
                <a:solidFill>
                  <a:srgbClr val="FF0000"/>
                </a:solidFill>
              </a:rPr>
              <a:t>arithmetic expressions </a:t>
            </a:r>
            <a:r>
              <a:rPr lang="en-US" dirty="0" smtClean="0"/>
              <a:t>(and other sorts of expression)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Keeping track of choices yet to be made (as in </a:t>
            </a:r>
            <a:r>
              <a:rPr lang="en-US" b="1" dirty="0" smtClean="0">
                <a:solidFill>
                  <a:srgbClr val="FF0000"/>
                </a:solidFill>
              </a:rPr>
              <a:t>creating a maze</a:t>
            </a:r>
            <a:r>
              <a:rPr lang="en-US" dirty="0" smtClean="0"/>
              <a:t>)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Undo sequence in a </a:t>
            </a:r>
            <a:r>
              <a:rPr lang="en-US" b="1" dirty="0" smtClean="0">
                <a:solidFill>
                  <a:srgbClr val="FF0000"/>
                </a:solidFill>
              </a:rPr>
              <a:t>text editor</a:t>
            </a:r>
            <a:endParaRPr lang="en-US" dirty="0" smtClean="0"/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Auxiliary data structure for </a:t>
            </a:r>
            <a:r>
              <a:rPr lang="en-US" b="1" dirty="0" smtClean="0">
                <a:solidFill>
                  <a:srgbClr val="FF0000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5973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800" i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rial" charset="0"/>
              </a:rPr>
              <a:t>Stack in computer memory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1447800"/>
            <a:ext cx="5867400" cy="370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400" b="0" dirty="0" smtClean="0">
                <a:latin typeface="Calibri" pitchFamily="34" charset="0"/>
              </a:rPr>
              <a:t>How does a stack in memory actually work?</a:t>
            </a:r>
          </a:p>
          <a:p>
            <a:pPr marL="709613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200" b="0" dirty="0" smtClean="0">
                <a:latin typeface="Calibri" pitchFamily="34" charset="0"/>
              </a:rPr>
              <a:t>Each time a method is called, an </a:t>
            </a: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</a:rPr>
              <a:t>activation record (AR)</a:t>
            </a:r>
            <a:r>
              <a:rPr lang="en-US" sz="2200" b="0" dirty="0" smtClean="0">
                <a:latin typeface="Calibri" pitchFamily="34" charset="0"/>
              </a:rPr>
              <a:t> is allocated for it each new activation record is placed on the top of the </a:t>
            </a: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</a:rPr>
              <a:t>run-time stack</a:t>
            </a:r>
          </a:p>
          <a:p>
            <a:pPr marL="709613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200" b="0" u="sng" dirty="0" smtClean="0">
                <a:latin typeface="Calibri" pitchFamily="34" charset="0"/>
              </a:rPr>
              <a:t>When a method terminates</a:t>
            </a:r>
            <a:r>
              <a:rPr lang="en-US" sz="2200" b="0" dirty="0" smtClean="0">
                <a:latin typeface="Calibri" pitchFamily="34" charset="0"/>
              </a:rPr>
              <a:t>, its activation record is </a:t>
            </a: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</a:rPr>
              <a:t>removed from the top </a:t>
            </a:r>
            <a:r>
              <a:rPr lang="en-US" sz="2200" b="0" dirty="0" smtClean="0">
                <a:latin typeface="Calibri" pitchFamily="34" charset="0"/>
              </a:rPr>
              <a:t>of the run-time stack</a:t>
            </a:r>
          </a:p>
          <a:p>
            <a:pPr marL="709613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200" b="0" dirty="0" smtClean="0">
                <a:latin typeface="Calibri" pitchFamily="34" charset="0"/>
              </a:rPr>
              <a:t>Thus, the first AR placed onto the stack is the last one removed</a:t>
            </a:r>
            <a:endParaRPr lang="en-US" sz="22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sz="4800" i="1" dirty="0">
                <a:solidFill>
                  <a:schemeClr val="bg2">
                    <a:lumMod val="50000"/>
                  </a:schemeClr>
                </a:solidFill>
              </a:rPr>
              <a:t>Array-based Stack - 1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828800"/>
            <a:ext cx="495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simple way of implementing the Stack ADT (abstract data type) uses an array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add elements </a:t>
            </a:r>
            <a:r>
              <a:rPr lang="en-US" b="1" dirty="0" smtClean="0">
                <a:solidFill>
                  <a:srgbClr val="FF0000"/>
                </a:solidFill>
              </a:rPr>
              <a:t>from left to right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variable top keeps track of the </a:t>
            </a:r>
            <a:r>
              <a:rPr lang="en-US" b="1" dirty="0" smtClean="0">
                <a:solidFill>
                  <a:srgbClr val="FF0000"/>
                </a:solidFill>
              </a:rPr>
              <a:t>index of the top element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66800" y="3653758"/>
            <a:ext cx="6918325" cy="874713"/>
            <a:chOff x="912" y="3360"/>
            <a:chExt cx="4358" cy="551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600" y="3440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200" y="3440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967" y="3432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92" y="3432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92" y="3440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79" y="3671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200" y="3671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599" y="3432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07" y="3432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54" y="3440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703" y="3671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711" y="3671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440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440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440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680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680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680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399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399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399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159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159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159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920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920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920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639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639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639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286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286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286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879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879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879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047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047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047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807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3807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807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534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534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534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774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774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774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014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5014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912" y="3464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chemeClr val="accent2"/>
                  </a:solidFill>
                  <a:latin typeface="Times New Roman" pitchFamily="18" charset="0"/>
                </a:rPr>
                <a:t>S</a:t>
              </a:r>
              <a:endParaRPr lang="en-US" sz="2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1272" y="368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sz="2400" b="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528" y="368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sz="2400" b="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768" y="368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sz="2400" b="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224" y="3681"/>
              <a:ext cx="3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chemeClr val="accent2"/>
                  </a:solidFill>
                  <a:latin typeface="Times New Roman" pitchFamily="18" charset="0"/>
                </a:rPr>
                <a:t>top</a:t>
              </a:r>
              <a:endParaRPr lang="en-US" sz="2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959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959" y="3440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015" y="3551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079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063" y="3583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583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583" y="3440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3639" y="3551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3703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3687" y="3583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3239" y="3360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2" name="Rectangle 71"/>
          <p:cNvSpPr/>
          <p:nvPr/>
        </p:nvSpPr>
        <p:spPr>
          <a:xfrm>
            <a:off x="3779852" y="4800600"/>
            <a:ext cx="2107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Array-based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9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1242</Words>
  <Application>Microsoft Office PowerPoint</Application>
  <PresentationFormat>On-screen Show (4:3)</PresentationFormat>
  <Paragraphs>230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Georgia</vt:lpstr>
      <vt:lpstr>Tahoma</vt:lpstr>
      <vt:lpstr>Times New Roman</vt:lpstr>
      <vt:lpstr>Trebuchet MS</vt:lpstr>
      <vt:lpstr>Wingdings</vt:lpstr>
      <vt:lpstr>Slipstream</vt:lpstr>
      <vt:lpstr>Presentations on stack</vt:lpstr>
      <vt:lpstr>Objectives </vt:lpstr>
      <vt:lpstr>What is a stack?</vt:lpstr>
      <vt:lpstr>PowerPoint Presentation</vt:lpstr>
      <vt:lpstr>Operations on a stack</vt:lpstr>
      <vt:lpstr>Stack Exceptions</vt:lpstr>
      <vt:lpstr>Applications of Stacks</vt:lpstr>
      <vt:lpstr>Stack in computer memory</vt:lpstr>
      <vt:lpstr>Array-based Stack - 1</vt:lpstr>
      <vt:lpstr>Array-based Stack - 2</vt:lpstr>
      <vt:lpstr>Implementing a stack using  ArrayList &amp; LinkedList classes in Java</vt:lpstr>
      <vt:lpstr>isEmpty</vt:lpstr>
      <vt:lpstr>Push</vt:lpstr>
      <vt:lpstr>Pop</vt:lpstr>
      <vt:lpstr>Peek</vt:lpstr>
      <vt:lpstr>Search</vt:lpstr>
      <vt:lpstr>Clean</vt:lpstr>
      <vt:lpstr>Array implementation</vt:lpstr>
      <vt:lpstr>Linked implementation</vt:lpstr>
      <vt:lpstr>Convert decimal integer number to binary number</vt:lpstr>
      <vt:lpstr>Validate expression using stack - 1</vt:lpstr>
      <vt:lpstr>Validate expression using stack - 2</vt:lpstr>
      <vt:lpstr>Stack class in Java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 on stack</dc:title>
  <dc:creator>DELL</dc:creator>
  <cp:lastModifiedBy>hp</cp:lastModifiedBy>
  <cp:revision>40</cp:revision>
  <dcterms:created xsi:type="dcterms:W3CDTF">2020-10-25T13:46:10Z</dcterms:created>
  <dcterms:modified xsi:type="dcterms:W3CDTF">2021-04-01T04:28:26Z</dcterms:modified>
</cp:coreProperties>
</file>