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557" r:id="rId2"/>
    <p:sldId id="632" r:id="rId3"/>
    <p:sldId id="634" r:id="rId4"/>
    <p:sldId id="635" r:id="rId5"/>
    <p:sldId id="636" r:id="rId6"/>
    <p:sldId id="640" r:id="rId7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64">
          <p15:clr>
            <a:srgbClr val="A4A3A4"/>
          </p15:clr>
        </p15:guide>
        <p15:guide id="2" pos="2880">
          <p15:clr>
            <a:srgbClr val="A4A3A4"/>
          </p15:clr>
        </p15:guide>
        <p15:guide id="3" pos="3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BD00"/>
    <a:srgbClr val="336666"/>
    <a:srgbClr val="A80000"/>
    <a:srgbClr val="EF6611"/>
    <a:srgbClr val="FCFF79"/>
    <a:srgbClr val="E5FF85"/>
    <a:srgbClr val="AFCB95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78" autoAdjust="0"/>
    <p:restoredTop sz="87320" autoAdjust="0"/>
  </p:normalViewPr>
  <p:slideViewPr>
    <p:cSldViewPr snapToGrid="0">
      <p:cViewPr varScale="1">
        <p:scale>
          <a:sx n="81" d="100"/>
          <a:sy n="81" d="100"/>
        </p:scale>
        <p:origin x="-1104" y="-112"/>
      </p:cViewPr>
      <p:guideLst>
        <p:guide orient="horz" pos="1064"/>
        <p:guide pos="2880"/>
        <p:guide pos="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3540" y="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1"/>
            </a:lvl1pPr>
          </a:lstStyle>
          <a:p>
            <a:pPr>
              <a:defRPr/>
            </a:pPr>
            <a:fld id="{44C7E175-4609-4BD8-9A69-802EB4EBD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1"/>
            </a:lvl1pPr>
          </a:lstStyle>
          <a:p>
            <a:pPr>
              <a:defRPr/>
            </a:pPr>
            <a:fld id="{F389164F-FEA1-4992-89B3-E566EEBAA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9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89164F-FEA1-4992-89B3-E566EEBAA72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49FC4334-7017-400C-AE5F-778A541B729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47479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ln/>
        </p:spPr>
        <p:txBody>
          <a:bodyPr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7480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152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375967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113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59658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59658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0638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Nadpis a tabuľ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>
          <a:xfrm>
            <a:off x="655638" y="1781175"/>
            <a:ext cx="7940675" cy="4641850"/>
          </a:xfrm>
        </p:spPr>
        <p:txBody>
          <a:bodyPr>
            <a:normAutofit/>
          </a:bodyPr>
          <a:lstStyle/>
          <a:p>
            <a:pPr lvl="0"/>
            <a:endParaRPr lang="sk-SK" noProof="0" smtClean="0"/>
          </a:p>
        </p:txBody>
      </p:sp>
    </p:spTree>
    <p:extLst>
      <p:ext uri="{BB962C8B-B14F-4D97-AF65-F5344CB8AC3E}">
        <p14:creationId xmlns:p14="http://schemas.microsoft.com/office/powerpoint/2010/main" val="390532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DCC649FD-B645-4DB0-A7B5-ED8F2153FD55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1628775"/>
            <a:ext cx="9144000" cy="2746375"/>
            <a:chOff x="0" y="1026"/>
            <a:chExt cx="5760" cy="173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1026"/>
              <a:ext cx="3180" cy="1728"/>
            </a:xfrm>
            <a:prstGeom prst="rect">
              <a:avLst/>
            </a:prstGeom>
            <a:solidFill>
              <a:srgbClr val="015F85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82124" tIns="41061" rIns="82124" bIns="41061" anchor="ctr">
              <a:spAutoFit/>
            </a:bodyPr>
            <a:lstStyle/>
            <a:p>
              <a:pPr>
                <a:defRPr/>
              </a:pPr>
              <a:endParaRPr lang="sk-SK"/>
            </a:p>
          </p:txBody>
        </p:sp>
        <p:pic>
          <p:nvPicPr>
            <p:cNvPr id="6" name="Picture 4" descr="XX7F86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" y="1026"/>
              <a:ext cx="2596" cy="1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168677" y="2676525"/>
            <a:ext cx="4598632" cy="830263"/>
          </a:xfrm>
          <a:ln/>
        </p:spPr>
        <p:txBody>
          <a:bodyPr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596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659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327308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148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22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73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40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397075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57200"/>
            <a:ext cx="84248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CD5908D-4704-4FB6-A20F-EDC1525CC55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363" y="1366838"/>
            <a:ext cx="8423275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  <a:endParaRPr lang="sk-SK" smtClean="0"/>
          </a:p>
          <a:p>
            <a:pPr lvl="2"/>
            <a:r>
              <a:rPr lang="en-US" smtClean="0"/>
              <a:t>Third Level</a:t>
            </a:r>
            <a:endParaRPr lang="sk-SK" smtClean="0"/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82563" indent="-182563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8415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895350" indent="-1730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250950" indent="-1730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617663" indent="-18415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320925" indent="-1778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778125" indent="-1778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235325" indent="-1778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692525" indent="-1778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gregr@fit.vutbr.cz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934" y="2524141"/>
            <a:ext cx="7871729" cy="830263"/>
          </a:xfrm>
        </p:spPr>
        <p:txBody>
          <a:bodyPr/>
          <a:lstStyle/>
          <a:p>
            <a:r>
              <a:rPr lang="cs-CZ" dirty="0" smtClean="0"/>
              <a:t>Konfigurace adresy</a:t>
            </a:r>
            <a:endParaRPr lang="cs-CZ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0283" y="4709775"/>
            <a:ext cx="6877050" cy="455612"/>
          </a:xfrm>
        </p:spPr>
        <p:txBody>
          <a:bodyPr/>
          <a:lstStyle/>
          <a:p>
            <a:pPr algn="r"/>
            <a:r>
              <a:rPr lang="cs-CZ" dirty="0" smtClean="0">
                <a:solidFill>
                  <a:schemeClr val="tx1"/>
                </a:solidFill>
              </a:rPr>
              <a:t>Matěj Grégr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735106" y="5037231"/>
            <a:ext cx="6858000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r>
              <a:rPr lang="en-US" sz="1400" b="0" dirty="0" err="1" smtClean="0"/>
              <a:t>Vysok</a:t>
            </a:r>
            <a:r>
              <a:rPr lang="cs-CZ" sz="1400" dirty="0" smtClean="0"/>
              <a:t>é učení technické v </a:t>
            </a:r>
            <a:r>
              <a:rPr lang="en-US" sz="1400" b="0" dirty="0" err="1" smtClean="0"/>
              <a:t>Brn</a:t>
            </a:r>
            <a:r>
              <a:rPr lang="cs-CZ" sz="1400" b="0" dirty="0" smtClean="0"/>
              <a:t>ě, Fakulta informačních technologií</a:t>
            </a:r>
          </a:p>
          <a:p>
            <a:pPr algn="r" eaLnBrk="0" hangingPunct="0">
              <a:spcBef>
                <a:spcPct val="0"/>
              </a:spcBef>
              <a:buFontTx/>
              <a:buNone/>
            </a:pPr>
            <a:r>
              <a:rPr lang="en-US" sz="1400" b="0" dirty="0" smtClean="0">
                <a:hlinkClick r:id="rId3"/>
              </a:rPr>
              <a:t>igregr@fit.vutbr.cz</a:t>
            </a:r>
            <a:endParaRPr lang="cs-CZ" sz="1400" b="0" dirty="0" smtClean="0"/>
          </a:p>
          <a:p>
            <a:pPr algn="r" eaLnBrk="0" hangingPunct="0">
              <a:spcBef>
                <a:spcPct val="0"/>
              </a:spcBef>
              <a:buFontTx/>
              <a:buNone/>
            </a:pPr>
            <a:endParaRPr lang="cs-CZ" sz="1400" dirty="0"/>
          </a:p>
          <a:p>
            <a:pPr algn="r" eaLnBrk="0" hangingPunct="0">
              <a:spcBef>
                <a:spcPct val="0"/>
              </a:spcBef>
              <a:buFontTx/>
              <a:buNone/>
            </a:pPr>
            <a:endParaRPr lang="en-US" sz="1400" dirty="0"/>
          </a:p>
          <a:p>
            <a:pPr algn="r" eaLnBrk="0" hangingPunct="0">
              <a:spcBef>
                <a:spcPct val="0"/>
              </a:spcBef>
              <a:buFontTx/>
              <a:buNone/>
            </a:pPr>
            <a:endParaRPr lang="en-US" sz="1400" dirty="0"/>
          </a:p>
          <a:p>
            <a:pPr algn="r" eaLnBrk="0" hangingPunct="0">
              <a:spcBef>
                <a:spcPct val="0"/>
              </a:spcBef>
              <a:buFontTx/>
              <a:buNone/>
            </a:pPr>
            <a:r>
              <a:rPr lang="cs-CZ" sz="1400" b="0" dirty="0" smtClean="0"/>
              <a:t> </a:t>
            </a:r>
            <a:endParaRPr lang="en-US" sz="1400" b="0" dirty="0" smtClean="0"/>
          </a:p>
          <a:p>
            <a:pPr algn="r" eaLnBrk="0" hangingPunct="0">
              <a:spcBef>
                <a:spcPct val="0"/>
              </a:spcBef>
              <a:buFontTx/>
              <a:buNone/>
            </a:pPr>
            <a:endParaRPr lang="en-US" sz="1400" dirty="0"/>
          </a:p>
          <a:p>
            <a:pPr algn="r" eaLnBrk="0" hangingPunct="0">
              <a:spcBef>
                <a:spcPct val="0"/>
              </a:spcBef>
              <a:buFontTx/>
              <a:buNone/>
            </a:pPr>
            <a:endParaRPr lang="en-US" sz="1400" b="0" dirty="0"/>
          </a:p>
          <a:p>
            <a:pPr algn="r" eaLnBrk="0" hangingPunct="0">
              <a:spcBef>
                <a:spcPct val="0"/>
              </a:spcBef>
              <a:buFontTx/>
              <a:buNone/>
            </a:pPr>
            <a:endParaRPr lang="en-US" sz="1400" b="0" dirty="0"/>
          </a:p>
          <a:p>
            <a:pPr algn="r" eaLnBrk="0" hangingPunct="0">
              <a:spcBef>
                <a:spcPct val="0"/>
              </a:spcBef>
              <a:buFontTx/>
              <a:buNone/>
            </a:pPr>
            <a:endParaRPr lang="en-US" sz="1400" b="0" dirty="0">
              <a:latin typeface="Verdana" pitchFamily="34" charset="0"/>
            </a:endParaRPr>
          </a:p>
          <a:p>
            <a:pPr algn="r" eaLnBrk="0" hangingPunct="0">
              <a:spcBef>
                <a:spcPct val="0"/>
              </a:spcBef>
              <a:buFontTx/>
              <a:buNone/>
            </a:pPr>
            <a:endParaRPr lang="en-US" sz="1400" b="0" dirty="0">
              <a:latin typeface="Verdana" pitchFamily="34" charset="0"/>
            </a:endParaRPr>
          </a:p>
          <a:p>
            <a:pPr algn="r" eaLnBrk="0" hangingPunct="0">
              <a:spcBef>
                <a:spcPct val="0"/>
              </a:spcBef>
              <a:buFontTx/>
              <a:buNone/>
            </a:pPr>
            <a:endParaRPr lang="en-US" sz="1400" b="0" dirty="0">
              <a:latin typeface="Verdana" pitchFamily="34" charset="0"/>
            </a:endParaRPr>
          </a:p>
          <a:p>
            <a:pPr algn="r" eaLnBrk="0" hangingPunct="0">
              <a:spcBef>
                <a:spcPct val="0"/>
              </a:spcBef>
              <a:buFontTx/>
              <a:buNone/>
            </a:pPr>
            <a:endParaRPr lang="en-US" sz="1400" b="0" dirty="0">
              <a:latin typeface="Verdana" pitchFamily="34" charset="0"/>
            </a:endParaRPr>
          </a:p>
          <a:p>
            <a:pPr algn="r" eaLnBrk="0" hangingPunct="0">
              <a:spcBef>
                <a:spcPct val="0"/>
              </a:spcBef>
              <a:buFontTx/>
              <a:buNone/>
            </a:pPr>
            <a:endParaRPr lang="en-US" sz="1400" b="0" dirty="0">
              <a:latin typeface="Verdana" pitchFamily="34" charset="0"/>
            </a:endParaRPr>
          </a:p>
          <a:p>
            <a:pPr algn="r" eaLnBrk="0" hangingPunct="0">
              <a:spcBef>
                <a:spcPct val="0"/>
              </a:spcBef>
              <a:buFontTx/>
              <a:buNone/>
            </a:pPr>
            <a:endParaRPr lang="en-US" sz="1400" b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21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ea typeface="ＭＳ Ｐゴシック" pitchFamily="34" charset="-128"/>
              </a:rPr>
              <a:t>Link </a:t>
            </a:r>
            <a:r>
              <a:rPr lang="cs-CZ" dirty="0" err="1" smtClean="0">
                <a:ea typeface="ＭＳ Ｐゴシック" pitchFamily="34" charset="-128"/>
              </a:rPr>
              <a:t>local</a:t>
            </a:r>
            <a:r>
              <a:rPr lang="cs-CZ" dirty="0" smtClean="0">
                <a:ea typeface="ＭＳ Ｐゴシック" pitchFamily="34" charset="-128"/>
              </a:rPr>
              <a:t> adresa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465" y="1371029"/>
            <a:ext cx="8423275" cy="5187950"/>
          </a:xfrm>
        </p:spPr>
        <p:txBody>
          <a:bodyPr>
            <a:normAutofit/>
          </a:bodyPr>
          <a:lstStyle/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87" y="1567541"/>
            <a:ext cx="6694867" cy="4346501"/>
          </a:xfrm>
          <a:prstGeom prst="rect">
            <a:avLst/>
          </a:prstGeom>
        </p:spPr>
      </p:pic>
      <p:cxnSp>
        <p:nvCxnSpPr>
          <p:cNvPr id="13" name="Přímá spojnice se šipkou 12"/>
          <p:cNvCxnSpPr/>
          <p:nvPr/>
        </p:nvCxnSpPr>
        <p:spPr bwMode="auto">
          <a:xfrm flipV="1">
            <a:off x="2402419" y="4522907"/>
            <a:ext cx="1616131" cy="583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ovéPole 14"/>
          <p:cNvSpPr txBox="1"/>
          <p:nvPr/>
        </p:nvSpPr>
        <p:spPr>
          <a:xfrm>
            <a:off x="5120377" y="1678532"/>
            <a:ext cx="29017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cs-CZ" sz="1200" b="1" dirty="0" err="1" smtClean="0"/>
              <a:t>Router</a:t>
            </a:r>
            <a:endParaRPr lang="cs-CZ" sz="1200" b="1" dirty="0"/>
          </a:p>
          <a:p>
            <a:r>
              <a:rPr lang="cs-C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cs-C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 fe80::</a:t>
            </a:r>
            <a:r>
              <a:rPr lang="cs-C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204:96ff:fe1d:4e30</a:t>
            </a:r>
            <a:endParaRPr lang="cs-CZ" sz="1200" dirty="0"/>
          </a:p>
          <a:p>
            <a:pPr algn="l"/>
            <a:r>
              <a:rPr lang="cs-C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GL:  2001:67c:1220:80e::1</a:t>
            </a:r>
          </a:p>
        </p:txBody>
      </p:sp>
      <p:sp>
        <p:nvSpPr>
          <p:cNvPr id="16" name="Obdélníkový bublinový popisek 15"/>
          <p:cNvSpPr/>
          <p:nvPr/>
        </p:nvSpPr>
        <p:spPr bwMode="auto">
          <a:xfrm>
            <a:off x="178302" y="3004294"/>
            <a:ext cx="3649178" cy="997020"/>
          </a:xfrm>
          <a:prstGeom prst="wedgeRectCallout">
            <a:avLst>
              <a:gd name="adj1" fmla="val 33825"/>
              <a:gd name="adj2" fmla="val 121610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100" dirty="0" err="1" smtClean="0"/>
              <a:t>Neighbor</a:t>
            </a:r>
            <a:r>
              <a:rPr lang="cs-CZ" sz="1100" dirty="0" smtClean="0"/>
              <a:t> </a:t>
            </a:r>
            <a:r>
              <a:rPr lang="cs-CZ" sz="1100" dirty="0" err="1" smtClean="0"/>
              <a:t>Solicitation</a:t>
            </a:r>
            <a:endParaRPr lang="cs-CZ" sz="1100" dirty="0" smtClean="0"/>
          </a:p>
          <a:p>
            <a:pPr marL="0" marR="0" indent="0" algn="l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cs-CZ" sz="1100" b="1" dirty="0" smtClean="0"/>
          </a:p>
          <a:p>
            <a:pPr algn="l" defTabSz="814388"/>
            <a:r>
              <a:rPr lang="cs-CZ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cs-CZ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kumimoji="0" lang="cs-CZ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</a:p>
          <a:p>
            <a:pPr algn="l" defTabSz="814388"/>
            <a:r>
              <a:rPr lang="cs-CZ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cs-CZ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ff02::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1:ff21:ee49 (</a:t>
            </a:r>
            <a:r>
              <a:rPr lang="cs-CZ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solicitated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</a:t>
            </a:r>
          </a:p>
          <a:p>
            <a:pPr algn="l" defTabSz="814388"/>
            <a:endParaRPr lang="cs-CZ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814388"/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r>
              <a:rPr lang="cs-CZ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cs-CZ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fe80::c9ee:98f6:d621:ee49</a:t>
            </a:r>
            <a:endParaRPr lang="cs-CZ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1402687" y="5960208"/>
            <a:ext cx="29527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cs-CZ" sz="1200" b="1" dirty="0" smtClean="0"/>
              <a:t>A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7428246" y="5914042"/>
            <a:ext cx="29527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/>
              <a:t>B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1402687" y="6193091"/>
            <a:ext cx="353173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cs-C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LL: </a:t>
            </a:r>
            <a:r>
              <a:rPr lang="cs-CZ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fe80::</a:t>
            </a:r>
            <a:r>
              <a:rPr lang="cs-CZ" sz="1200" dirty="0">
                <a:solidFill>
                  <a:srgbClr val="CCB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c9ee:98f6:d621:ee49</a:t>
            </a:r>
            <a:r>
              <a:rPr lang="cs-C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[TENT]</a:t>
            </a:r>
          </a:p>
          <a:p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53854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ea typeface="ＭＳ Ｐゴシック" pitchFamily="34" charset="-128"/>
              </a:rPr>
              <a:t>MLD Report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465" y="1371029"/>
            <a:ext cx="8423275" cy="5187950"/>
          </a:xfrm>
        </p:spPr>
        <p:txBody>
          <a:bodyPr>
            <a:normAutofit/>
          </a:bodyPr>
          <a:lstStyle/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87" y="1567541"/>
            <a:ext cx="6694867" cy="4346501"/>
          </a:xfrm>
          <a:prstGeom prst="rect">
            <a:avLst/>
          </a:prstGeom>
        </p:spPr>
      </p:pic>
      <p:cxnSp>
        <p:nvCxnSpPr>
          <p:cNvPr id="13" name="Přímá spojnice se šipkou 12"/>
          <p:cNvCxnSpPr/>
          <p:nvPr/>
        </p:nvCxnSpPr>
        <p:spPr bwMode="auto">
          <a:xfrm flipV="1">
            <a:off x="2402419" y="4522907"/>
            <a:ext cx="1616131" cy="583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ovéPole 14"/>
          <p:cNvSpPr txBox="1"/>
          <p:nvPr/>
        </p:nvSpPr>
        <p:spPr>
          <a:xfrm>
            <a:off x="5120377" y="1678532"/>
            <a:ext cx="29017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cs-CZ" sz="1200" b="1" dirty="0" err="1" smtClean="0"/>
              <a:t>Router</a:t>
            </a:r>
            <a:endParaRPr lang="cs-CZ" sz="1200" b="1" dirty="0"/>
          </a:p>
          <a:p>
            <a:r>
              <a:rPr lang="cs-C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cs-C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 fe80::</a:t>
            </a:r>
            <a:r>
              <a:rPr lang="cs-C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204:96ff:fe1d:4e30</a:t>
            </a:r>
            <a:endParaRPr lang="cs-CZ" sz="1200" dirty="0"/>
          </a:p>
          <a:p>
            <a:pPr algn="l"/>
            <a:r>
              <a:rPr lang="cs-C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GL:  2001:67c:1220:80e::1</a:t>
            </a:r>
          </a:p>
        </p:txBody>
      </p:sp>
      <p:sp>
        <p:nvSpPr>
          <p:cNvPr id="16" name="Obdélníkový bublinový popisek 15"/>
          <p:cNvSpPr/>
          <p:nvPr/>
        </p:nvSpPr>
        <p:spPr bwMode="auto">
          <a:xfrm>
            <a:off x="166270" y="2472073"/>
            <a:ext cx="3649178" cy="1301719"/>
          </a:xfrm>
          <a:prstGeom prst="wedgeRectCallout">
            <a:avLst>
              <a:gd name="adj1" fmla="val 33825"/>
              <a:gd name="adj2" fmla="val 121610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100" dirty="0" err="1" smtClean="0"/>
              <a:t>Multicast</a:t>
            </a:r>
            <a:r>
              <a:rPr lang="cs-CZ" sz="1100" dirty="0" smtClean="0"/>
              <a:t> </a:t>
            </a:r>
            <a:r>
              <a:rPr lang="cs-CZ" sz="1100" dirty="0" err="1" smtClean="0"/>
              <a:t>Listener</a:t>
            </a:r>
            <a:r>
              <a:rPr lang="cs-CZ" sz="1100" dirty="0" smtClean="0"/>
              <a:t> Report v2</a:t>
            </a:r>
          </a:p>
          <a:p>
            <a:pPr marL="0" marR="0" indent="0" algn="l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cs-CZ" sz="1100" b="1" dirty="0" smtClean="0"/>
          </a:p>
          <a:p>
            <a:pPr algn="l" defTabSz="814388"/>
            <a:r>
              <a:rPr lang="cs-CZ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cs-CZ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kumimoji="0" lang="cs-CZ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</a:p>
          <a:p>
            <a:pPr algn="l" defTabSz="814388"/>
            <a:r>
              <a:rPr lang="cs-CZ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cs-CZ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ff02::16 (</a:t>
            </a:r>
            <a:r>
              <a:rPr lang="cs-CZ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cs-CZ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MLDv2-capable </a:t>
            </a:r>
            <a:r>
              <a:rPr lang="cs-CZ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routers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814388"/>
            <a:endParaRPr lang="cs-CZ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814388"/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Hop-by-hop – </a:t>
            </a:r>
            <a:r>
              <a:rPr lang="cs-CZ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endParaRPr lang="cs-CZ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814388"/>
            <a:endParaRPr lang="cs-CZ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814388"/>
            <a:r>
              <a:rPr lang="cs-CZ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cs-CZ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cs-CZ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ff02::1:ff21:ee49</a:t>
            </a:r>
            <a:endParaRPr lang="cs-CZ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1402687" y="5960208"/>
            <a:ext cx="29527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cs-CZ" sz="1200" b="1" dirty="0" smtClean="0"/>
              <a:t>A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7428246" y="5914042"/>
            <a:ext cx="29527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/>
              <a:t>B</a:t>
            </a:r>
          </a:p>
        </p:txBody>
      </p:sp>
      <p:cxnSp>
        <p:nvCxnSpPr>
          <p:cNvPr id="10" name="Přímá spojnice se šipkou 9"/>
          <p:cNvCxnSpPr/>
          <p:nvPr/>
        </p:nvCxnSpPr>
        <p:spPr bwMode="auto">
          <a:xfrm flipV="1">
            <a:off x="4751597" y="2622884"/>
            <a:ext cx="0" cy="12254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ovéPole 4"/>
          <p:cNvSpPr txBox="1"/>
          <p:nvPr/>
        </p:nvSpPr>
        <p:spPr>
          <a:xfrm>
            <a:off x="1402687" y="6193091"/>
            <a:ext cx="353173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cs-C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LL: fe80::c9ee:98f6:d621:ee49 [TENT]</a:t>
            </a:r>
          </a:p>
          <a:p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59076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ea typeface="ＭＳ Ｐゴシック" pitchFamily="34" charset="-128"/>
              </a:rPr>
              <a:t>Globální adresa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465" y="1371029"/>
            <a:ext cx="8423275" cy="5187950"/>
          </a:xfrm>
        </p:spPr>
        <p:txBody>
          <a:bodyPr>
            <a:normAutofit/>
          </a:bodyPr>
          <a:lstStyle/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87" y="1567541"/>
            <a:ext cx="6694867" cy="4346501"/>
          </a:xfrm>
          <a:prstGeom prst="rect">
            <a:avLst/>
          </a:prstGeom>
        </p:spPr>
      </p:pic>
      <p:sp>
        <p:nvSpPr>
          <p:cNvPr id="15" name="TextovéPole 14"/>
          <p:cNvSpPr txBox="1"/>
          <p:nvPr/>
        </p:nvSpPr>
        <p:spPr>
          <a:xfrm>
            <a:off x="5120377" y="1678532"/>
            <a:ext cx="29017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cs-CZ" sz="1200" b="1" dirty="0" err="1" smtClean="0"/>
              <a:t>Router</a:t>
            </a:r>
            <a:endParaRPr lang="cs-CZ" sz="1200" b="1" dirty="0"/>
          </a:p>
          <a:p>
            <a:r>
              <a:rPr lang="cs-C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cs-C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 fe80::</a:t>
            </a:r>
            <a:r>
              <a:rPr lang="cs-C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204:96ff:fe1d:4e30</a:t>
            </a:r>
            <a:endParaRPr lang="cs-CZ" sz="1200" dirty="0"/>
          </a:p>
          <a:p>
            <a:pPr algn="l"/>
            <a:r>
              <a:rPr lang="cs-C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GL:  2001:67c:1220:80e::1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1402687" y="5960208"/>
            <a:ext cx="28809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cs-CZ" sz="1200" b="1" dirty="0" smtClean="0"/>
              <a:t>A</a:t>
            </a:r>
          </a:p>
          <a:p>
            <a:pPr algn="l"/>
            <a:r>
              <a:rPr lang="cs-C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LL: fe80::</a:t>
            </a:r>
            <a:r>
              <a:rPr lang="cs-C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c9ee:98f6:d621:ee49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7428246" y="5914042"/>
            <a:ext cx="29527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/>
              <a:t>B</a:t>
            </a:r>
          </a:p>
        </p:txBody>
      </p:sp>
      <p:cxnSp>
        <p:nvCxnSpPr>
          <p:cNvPr id="11" name="Přímá spojnice se šipkou 10"/>
          <p:cNvCxnSpPr/>
          <p:nvPr/>
        </p:nvCxnSpPr>
        <p:spPr bwMode="auto">
          <a:xfrm flipH="1">
            <a:off x="4447106" y="2600696"/>
            <a:ext cx="7171" cy="11400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2" name="Přímá spojnice se šipkou 11"/>
          <p:cNvCxnSpPr/>
          <p:nvPr/>
        </p:nvCxnSpPr>
        <p:spPr bwMode="auto">
          <a:xfrm flipH="1">
            <a:off x="2433709" y="4510203"/>
            <a:ext cx="1659139" cy="5823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8" name="Obdélníkový bublinový popisek 17"/>
          <p:cNvSpPr/>
          <p:nvPr/>
        </p:nvSpPr>
        <p:spPr bwMode="auto">
          <a:xfrm>
            <a:off x="381465" y="3567276"/>
            <a:ext cx="2799586" cy="844671"/>
          </a:xfrm>
          <a:prstGeom prst="wedgeRectCallout">
            <a:avLst>
              <a:gd name="adj1" fmla="val 48504"/>
              <a:gd name="adj2" fmla="val 90295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100" dirty="0" err="1" smtClean="0"/>
              <a:t>Router</a:t>
            </a:r>
            <a:r>
              <a:rPr lang="cs-CZ" sz="1100" dirty="0" smtClean="0"/>
              <a:t> </a:t>
            </a:r>
            <a:r>
              <a:rPr lang="cs-CZ" sz="1100" dirty="0" err="1" smtClean="0"/>
              <a:t>Solicitation</a:t>
            </a:r>
            <a:endParaRPr lang="cs-CZ" sz="1100" dirty="0" smtClean="0"/>
          </a:p>
          <a:p>
            <a:pPr marL="0" marR="0" indent="0" algn="l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cs-CZ" sz="1100" b="1" dirty="0" smtClean="0"/>
          </a:p>
          <a:p>
            <a:pPr algn="l" defTabSz="814388"/>
            <a:r>
              <a:rPr lang="cs-CZ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cs-CZ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kumimoji="0" lang="cs-CZ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cs-CZ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fe80::c9ee:98f6:d621:ee49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 defTabSz="814388"/>
            <a:r>
              <a:rPr lang="cs-CZ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ff02::2 </a:t>
            </a:r>
            <a:r>
              <a:rPr lang="cs-CZ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cs-CZ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Routers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814388"/>
            <a:endParaRPr lang="cs-CZ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3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ea typeface="ＭＳ Ｐゴシック" pitchFamily="34" charset="-128"/>
              </a:rPr>
              <a:t>Globální adresa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465" y="1371029"/>
            <a:ext cx="8423275" cy="5187950"/>
          </a:xfrm>
        </p:spPr>
        <p:txBody>
          <a:bodyPr>
            <a:normAutofit/>
          </a:bodyPr>
          <a:lstStyle/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87" y="1567541"/>
            <a:ext cx="6694867" cy="4346501"/>
          </a:xfrm>
          <a:prstGeom prst="rect">
            <a:avLst/>
          </a:prstGeom>
        </p:spPr>
      </p:pic>
      <p:sp>
        <p:nvSpPr>
          <p:cNvPr id="15" name="TextovéPole 14"/>
          <p:cNvSpPr txBox="1"/>
          <p:nvPr/>
        </p:nvSpPr>
        <p:spPr>
          <a:xfrm>
            <a:off x="5120377" y="1678532"/>
            <a:ext cx="29017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cs-CZ" sz="1200" b="1" dirty="0" err="1" smtClean="0"/>
              <a:t>Router</a:t>
            </a:r>
            <a:endParaRPr lang="cs-CZ" sz="1200" b="1" dirty="0"/>
          </a:p>
          <a:p>
            <a:r>
              <a:rPr lang="cs-C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cs-C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 fe80::</a:t>
            </a:r>
            <a:r>
              <a:rPr lang="cs-C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204:96ff:fe1d:4e30</a:t>
            </a:r>
            <a:endParaRPr lang="cs-CZ" sz="1200" dirty="0"/>
          </a:p>
          <a:p>
            <a:pPr algn="l"/>
            <a:r>
              <a:rPr lang="cs-C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GL:  2001:67c:1220:80e::1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1402687" y="5960208"/>
            <a:ext cx="45544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cs-CZ" sz="1200" b="1" dirty="0" smtClean="0"/>
              <a:t>A</a:t>
            </a:r>
          </a:p>
          <a:p>
            <a:pPr algn="l"/>
            <a:r>
              <a:rPr lang="cs-C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LL: fe80::</a:t>
            </a:r>
            <a:r>
              <a:rPr lang="cs-C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c9ee:98f6:d621:ee49</a:t>
            </a:r>
          </a:p>
          <a:p>
            <a:pPr algn="l"/>
            <a:r>
              <a:rPr lang="cs-C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GL: </a:t>
            </a:r>
            <a:r>
              <a:rPr lang="cs-CZ" sz="1200" dirty="0" smtClean="0">
                <a:solidFill>
                  <a:srgbClr val="33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2001:67c:1220:80e</a:t>
            </a:r>
            <a:r>
              <a:rPr lang="cs-C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cs-CZ" sz="1200" dirty="0" smtClean="0">
                <a:solidFill>
                  <a:srgbClr val="CCB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d4a3:cd1b:bac:942b</a:t>
            </a:r>
            <a:r>
              <a:rPr lang="cs-C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[TENT]</a:t>
            </a:r>
            <a:endParaRPr lang="cs-C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7428246" y="5914042"/>
            <a:ext cx="29527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/>
              <a:t>B</a:t>
            </a:r>
          </a:p>
        </p:txBody>
      </p:sp>
      <p:cxnSp>
        <p:nvCxnSpPr>
          <p:cNvPr id="11" name="Přímá spojnice se šipkou 10"/>
          <p:cNvCxnSpPr/>
          <p:nvPr/>
        </p:nvCxnSpPr>
        <p:spPr bwMode="auto">
          <a:xfrm flipH="1">
            <a:off x="4447106" y="2600696"/>
            <a:ext cx="7171" cy="11400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Přímá spojnice se šipkou 11"/>
          <p:cNvCxnSpPr/>
          <p:nvPr/>
        </p:nvCxnSpPr>
        <p:spPr bwMode="auto">
          <a:xfrm flipH="1">
            <a:off x="2433709" y="4510203"/>
            <a:ext cx="1659139" cy="5823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Přímá spojnice se šipkou 13"/>
          <p:cNvCxnSpPr/>
          <p:nvPr/>
        </p:nvCxnSpPr>
        <p:spPr bwMode="auto">
          <a:xfrm>
            <a:off x="5151071" y="4456276"/>
            <a:ext cx="2114893" cy="5940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bdélníkový bublinový popisek 17"/>
          <p:cNvSpPr/>
          <p:nvPr/>
        </p:nvSpPr>
        <p:spPr bwMode="auto">
          <a:xfrm>
            <a:off x="940334" y="1411977"/>
            <a:ext cx="2714627" cy="1758767"/>
          </a:xfrm>
          <a:prstGeom prst="wedgeRectCallout">
            <a:avLst>
              <a:gd name="adj1" fmla="val 71994"/>
              <a:gd name="adj2" fmla="val 46138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100" dirty="0" err="1" smtClean="0"/>
              <a:t>Router</a:t>
            </a:r>
            <a:r>
              <a:rPr lang="cs-CZ" sz="1100" dirty="0" smtClean="0"/>
              <a:t> </a:t>
            </a:r>
            <a:r>
              <a:rPr lang="cs-CZ" sz="1100" dirty="0" err="1" smtClean="0"/>
              <a:t>Advertisement</a:t>
            </a:r>
            <a:endParaRPr lang="cs-CZ" sz="1100" dirty="0" smtClean="0"/>
          </a:p>
          <a:p>
            <a:pPr marL="0" marR="0" indent="0" algn="l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cs-CZ" sz="1100" b="1" dirty="0" smtClean="0"/>
          </a:p>
          <a:p>
            <a:pPr algn="l" defTabSz="814388"/>
            <a:r>
              <a:rPr lang="cs-CZ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cs-CZ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kumimoji="0" lang="cs-CZ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cs-CZ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fe80::204:96ff:fe1d:4e30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 defTabSz="814388"/>
            <a:r>
              <a:rPr lang="cs-CZ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ff02</a:t>
            </a:r>
            <a:r>
              <a:rPr lang="cs-CZ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::1 (</a:t>
            </a:r>
            <a:r>
              <a:rPr lang="cs-CZ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cs-CZ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814388"/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M:     0</a:t>
            </a:r>
          </a:p>
          <a:p>
            <a:pPr algn="l" defTabSz="814388"/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O:     0</a:t>
            </a:r>
            <a:endParaRPr lang="cs-CZ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814388"/>
            <a:endParaRPr lang="cs-CZ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814388"/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cs-CZ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endParaRPr lang="cs-CZ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814388"/>
            <a:r>
              <a:rPr lang="cs-CZ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PrfLen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64</a:t>
            </a:r>
          </a:p>
          <a:p>
            <a:pPr algn="l" defTabSz="814388"/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     1</a:t>
            </a:r>
          </a:p>
          <a:p>
            <a:pPr algn="l" defTabSz="814388"/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Prefix: </a:t>
            </a:r>
            <a:r>
              <a:rPr lang="cs-CZ" sz="1100" dirty="0" smtClean="0">
                <a:solidFill>
                  <a:srgbClr val="33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2001:67c:1220:80e</a:t>
            </a:r>
            <a:r>
              <a:rPr lang="cs-CZ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endParaRPr lang="cs-CZ" sz="1100" dirty="0" smtClean="0"/>
          </a:p>
        </p:txBody>
      </p:sp>
    </p:spTree>
    <p:extLst>
      <p:ext uri="{BB962C8B-B14F-4D97-AF65-F5344CB8AC3E}">
        <p14:creationId xmlns:p14="http://schemas.microsoft.com/office/powerpoint/2010/main" val="42643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Směrování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C:\Users\igregr\route -6 </a:t>
            </a:r>
            <a:r>
              <a:rPr lang="cs-CZ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cs-CZ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IPv6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 Table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Active Routes: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If Metric Network Destination      Gateway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10    266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::/0                     fe80::204:96ff:fe1d:4e30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1    306 ::1/128                  On-link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10     18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2001:67c:1220:80e::/64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On-link</a:t>
            </a:r>
            <a:endParaRPr lang="cs-CZ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9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SCI M1 PP">
  <a:themeElements>
    <a:clrScheme name="BSCI M1 P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BSCI M1 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SCI M1 P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8963</TotalTime>
  <Words>469</Words>
  <Application>Microsoft Macintosh PowerPoint</Application>
  <PresentationFormat>On-screen Show (4:3)</PresentationFormat>
  <Paragraphs>87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BSCI M1 PP</vt:lpstr>
      <vt:lpstr>Konfigurace adresy</vt:lpstr>
      <vt:lpstr>Link local adresa</vt:lpstr>
      <vt:lpstr>MLD Report</vt:lpstr>
      <vt:lpstr>Globální adresa</vt:lpstr>
      <vt:lpstr>Globální adresa</vt:lpstr>
      <vt:lpstr>Směrování</vt:lpstr>
    </vt:vector>
  </TitlesOfParts>
  <Company>Fakulta informačních technologií Vysokého učení technického v Brně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EIGRP</dc:title>
  <dc:subject>C1P</dc:subject>
  <dc:creator>igregr@fit.vutbr.cz;ivesely@fit.vutbr.cz</dc:creator>
  <cp:lastModifiedBy>ipk ipk</cp:lastModifiedBy>
  <cp:revision>339</cp:revision>
  <dcterms:created xsi:type="dcterms:W3CDTF">2008-08-17T10:02:56Z</dcterms:created>
  <dcterms:modified xsi:type="dcterms:W3CDTF">2014-05-16T12:07:48Z</dcterms:modified>
</cp:coreProperties>
</file>