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19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9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0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7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5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8DE8A2-3B20-4754-8679-F3454DDA1F21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0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BF91-0018-1925-CAA6-C63E50B7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74" y="2971800"/>
            <a:ext cx="8825658" cy="3329581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  <a:t>Data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DM Sans" pitchFamily="2" charset="0"/>
              </a:rPr>
              <a:t>Visualisation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  <a:t>: Empowering Business with Effective Insights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19EE3-CCEF-D4F3-C3AB-4105F833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76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4B14A8-30AB-CB92-2E48-A8DD9F13FF52}"/>
              </a:ext>
            </a:extLst>
          </p:cNvPr>
          <p:cNvSpPr txBox="1"/>
          <p:nvPr/>
        </p:nvSpPr>
        <p:spPr>
          <a:xfrm>
            <a:off x="1032387" y="2060985"/>
            <a:ext cx="983225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Introduction</a:t>
            </a:r>
          </a:p>
          <a:p>
            <a:br>
              <a:rPr lang="en-US" dirty="0"/>
            </a:br>
            <a:r>
              <a:rPr lang="en-US" dirty="0"/>
              <a:t>Hello, My name is Naheeda Parveen. Today, I’ll walk you through my findings, which directly address the questions posed by the CEO and CMO.</a:t>
            </a:r>
          </a:p>
          <a:p>
            <a:r>
              <a:rPr lang="en-US" dirty="0"/>
              <a:t>Before diving into the results, let me briefly explain the process to ensure you’re confident in the accuracy and reliability of this analysis.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78187-B157-4BDE-83C5-4B6A5DC7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587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212F1-9620-1947-FA98-CC6E0A6D5403}"/>
              </a:ext>
            </a:extLst>
          </p:cNvPr>
          <p:cNvSpPr txBox="1"/>
          <p:nvPr/>
        </p:nvSpPr>
        <p:spPr>
          <a:xfrm>
            <a:off x="550607" y="360005"/>
            <a:ext cx="863272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Preparation</a:t>
            </a:r>
          </a:p>
          <a:p>
            <a:endParaRPr lang="en-US" sz="2800" b="1" dirty="0"/>
          </a:p>
          <a:p>
            <a:endParaRPr lang="en-US" sz="2800" b="1" dirty="0"/>
          </a:p>
          <a:p>
            <a:br>
              <a:rPr lang="en-US" dirty="0"/>
            </a:br>
            <a:r>
              <a:rPr lang="en-US" dirty="0"/>
              <a:t>      I began by importing the dataset into Power BI. A crucial first step was cleaning the data to eliminate   errors. Specifically: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  I filtered out entries where the </a:t>
            </a:r>
            <a:r>
              <a:rPr lang="en-US" b="1" dirty="0"/>
              <a:t>quantity</a:t>
            </a:r>
            <a:r>
              <a:rPr lang="en-US" dirty="0"/>
              <a:t> was less than 1, as these represented product returns.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 I excluded records with </a:t>
            </a:r>
            <a:r>
              <a:rPr lang="en-US" b="1" dirty="0"/>
              <a:t>unit prices below $0</a:t>
            </a:r>
            <a:r>
              <a:rPr lang="en-US" dirty="0"/>
              <a:t>,     which were clear data entry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F92CC-E6C4-6C5F-D28C-637451C3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64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2B228-9A5F-EFBD-DBFC-CE339F743D7D}"/>
              </a:ext>
            </a:extLst>
          </p:cNvPr>
          <p:cNvSpPr txBox="1"/>
          <p:nvPr/>
        </p:nvSpPr>
        <p:spPr>
          <a:xfrm>
            <a:off x="167148" y="89447"/>
            <a:ext cx="107269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1: Revenue Trends for 2011</a:t>
            </a:r>
            <a:br>
              <a:rPr lang="en-US" dirty="0"/>
            </a:br>
            <a:r>
              <a:rPr lang="en-US" dirty="0"/>
              <a:t>The CEO requested a granular view of revenue for 2011, broken down by month, to identify seasonal trends.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line chart</a:t>
            </a:r>
            <a:r>
              <a:rPr lang="en-US" dirty="0"/>
              <a:t> on Tab 1 illustrates the monthly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peaked in </a:t>
            </a:r>
            <a:r>
              <a:rPr lang="en-US" b="1" dirty="0"/>
              <a:t>November</a:t>
            </a:r>
            <a:r>
              <a:rPr lang="en-US" dirty="0"/>
              <a:t>, likely driven by </a:t>
            </a:r>
            <a:r>
              <a:rPr lang="en-US" b="1" dirty="0"/>
              <a:t>[seasonal events like holiday shopping or sales promotions]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noticeable dip occurred in </a:t>
            </a:r>
            <a:r>
              <a:rPr lang="en-US" b="1" dirty="0"/>
              <a:t> February</a:t>
            </a:r>
            <a:r>
              <a:rPr lang="en-US" dirty="0"/>
              <a:t>, which might indicate </a:t>
            </a:r>
            <a:r>
              <a:rPr lang="en-US" b="1" dirty="0"/>
              <a:t>lower engagement post-holidays or off-season impact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2164-E7DE-1B26-EC51-2F39A0FF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4" b="33744"/>
          <a:stretch/>
        </p:blipFill>
        <p:spPr>
          <a:xfrm>
            <a:off x="3806428" y="4199509"/>
            <a:ext cx="4579143" cy="1984981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utoShape 2" descr="Screenshot 2024-09-06 182341">
            <a:extLst>
              <a:ext uri="{FF2B5EF4-FFF2-40B4-BE49-F238E27FC236}">
                <a16:creationId xmlns:a16="http://schemas.microsoft.com/office/drawing/2014/main" id="{C18D7725-0DE5-0157-4F56-E4E76402D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6219" y="3187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A51A-F7B0-14A2-75CF-3AD05EDA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63" y="2951769"/>
            <a:ext cx="9112356" cy="38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E30B1-2485-6562-7A5A-A7A4BAE0622C}"/>
              </a:ext>
            </a:extLst>
          </p:cNvPr>
          <p:cNvSpPr txBox="1"/>
          <p:nvPr/>
        </p:nvSpPr>
        <p:spPr>
          <a:xfrm>
            <a:off x="186813" y="77919"/>
            <a:ext cx="112087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2: Top 10 Countries by Revenue (Excluding the UK)</a:t>
            </a:r>
            <a:br>
              <a:rPr lang="en-US" dirty="0"/>
            </a:br>
            <a:r>
              <a:rPr lang="en-US" dirty="0"/>
              <a:t>The CMO wanted to see the top 10 countries generating the most revenue, excluding the UK, along with the quantities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Tab 2, I’ve created a </a:t>
            </a:r>
            <a:r>
              <a:rPr lang="en-US" b="1" dirty="0"/>
              <a:t>clustered bar chart</a:t>
            </a:r>
            <a:r>
              <a:rPr lang="en-US" dirty="0"/>
              <a:t> that compares revenue and quantities sold for these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[Country X]</a:t>
            </a:r>
            <a:r>
              <a:rPr lang="en-US" dirty="0"/>
              <a:t> tops the list with a revenue of </a:t>
            </a:r>
            <a:r>
              <a:rPr lang="en-US" b="1" dirty="0"/>
              <a:t>[$X]</a:t>
            </a:r>
            <a:r>
              <a:rPr lang="en-US" dirty="0"/>
              <a:t>, followed closely by </a:t>
            </a:r>
            <a:r>
              <a:rPr lang="en-US" b="1" dirty="0"/>
              <a:t>[Country Y]</a:t>
            </a:r>
            <a:r>
              <a:rPr lang="en-US" dirty="0"/>
              <a:t>, which sold a higher quantity but generated slightly less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suggests an opportunity to explore pricing strategies in </a:t>
            </a:r>
            <a:r>
              <a:rPr lang="en-US" b="1" dirty="0"/>
              <a:t>[Country Y]</a:t>
            </a:r>
            <a:r>
              <a:rPr lang="en-US" dirty="0"/>
              <a:t> to align revenue with its high sales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E2713-4BE9-6DE1-D585-2C5F52840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9" y="3239730"/>
            <a:ext cx="7914968" cy="3330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F0887-E044-33CF-5E41-AEF5086E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29" y="2940241"/>
            <a:ext cx="8303342" cy="37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B5501-80C0-64AC-C6D0-C84934F3958F}"/>
              </a:ext>
            </a:extLst>
          </p:cNvPr>
          <p:cNvSpPr txBox="1"/>
          <p:nvPr/>
        </p:nvSpPr>
        <p:spPr>
          <a:xfrm>
            <a:off x="216309" y="110807"/>
            <a:ext cx="12172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3: Top 10 Customers by Revenue</a:t>
            </a:r>
            <a:br>
              <a:rPr lang="en-US" dirty="0"/>
            </a:br>
            <a:r>
              <a:rPr lang="en-US" dirty="0"/>
              <a:t>For the CMO’s focus on top customers, I created a </a:t>
            </a:r>
            <a:r>
              <a:rPr lang="en-US" b="1" dirty="0"/>
              <a:t>descending bar chart</a:t>
            </a:r>
            <a:r>
              <a:rPr lang="en-US" dirty="0"/>
              <a:t> on Tab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visual highlights the top 10 revenue-generating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ID 14646</a:t>
            </a:r>
            <a:r>
              <a:rPr lang="en-US" dirty="0"/>
              <a:t> is the highest revenue generator, contributing </a:t>
            </a:r>
            <a:r>
              <a:rPr lang="en-US" b="1" dirty="0"/>
              <a:t>272K</a:t>
            </a:r>
            <a:r>
              <a:rPr lang="en-US" dirty="0"/>
              <a:t>, followed by </a:t>
            </a:r>
            <a:r>
              <a:rPr lang="en-US" b="1" dirty="0"/>
              <a:t>Customer ID 18102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decline in revenue from the top to the 10th customer suggests that the top few customers are pivotal to sustaining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91763-6BDF-FA9F-39AD-B462CF9F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13" y="2841918"/>
            <a:ext cx="7540796" cy="33819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364350-0188-F2AC-C4E4-C4FB7E95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419131"/>
            <a:ext cx="9010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9C085-6EB7-C7A1-2E17-EB46E5978E56}"/>
              </a:ext>
            </a:extLst>
          </p:cNvPr>
          <p:cNvSpPr txBox="1"/>
          <p:nvPr/>
        </p:nvSpPr>
        <p:spPr>
          <a:xfrm>
            <a:off x="169912" y="-39544"/>
            <a:ext cx="115135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4: Regional Demand Analysis (Excluding the UK)</a:t>
            </a:r>
          </a:p>
          <a:p>
            <a:br>
              <a:rPr lang="en-US" dirty="0"/>
            </a:br>
            <a:r>
              <a:rPr lang="en-US" dirty="0"/>
              <a:t>The bubble map shows that </a:t>
            </a:r>
            <a:r>
              <a:rPr lang="en-US" b="1" dirty="0"/>
              <a:t>Europe</a:t>
            </a:r>
            <a:r>
              <a:rPr lang="en-US" dirty="0"/>
              <a:t> has the highest demand, followed by </a:t>
            </a:r>
            <a:r>
              <a:rPr lang="en-US" b="1" dirty="0"/>
              <a:t>Australia</a:t>
            </a:r>
            <a:r>
              <a:rPr lang="en-US" dirty="0"/>
              <a:t> and </a:t>
            </a:r>
            <a:r>
              <a:rPr lang="en-US" b="1" dirty="0"/>
              <a:t>North America</a:t>
            </a:r>
            <a:r>
              <a:rPr lang="en-US" dirty="0"/>
              <a:t>. These regions should remain a priority for maintaining customer satisfaction.</a:t>
            </a:r>
          </a:p>
          <a:p>
            <a:r>
              <a:rPr lang="en-US" dirty="0"/>
              <a:t>Lower demand regions like </a:t>
            </a:r>
            <a:r>
              <a:rPr lang="en-US" b="1" dirty="0"/>
              <a:t>Asia</a:t>
            </a:r>
            <a:r>
              <a:rPr lang="en-US" dirty="0"/>
              <a:t>, </a:t>
            </a:r>
            <a:r>
              <a:rPr lang="en-US" b="1" dirty="0"/>
              <a:t>South America</a:t>
            </a:r>
            <a:r>
              <a:rPr lang="en-US" dirty="0"/>
              <a:t>, and </a:t>
            </a:r>
            <a:r>
              <a:rPr lang="en-US" b="1" dirty="0"/>
              <a:t>Africa</a:t>
            </a:r>
            <a:r>
              <a:rPr lang="en-US" dirty="0"/>
              <a:t> represent untapped opportunities for expansion. Targeted marketing and partnerships in these areas could boost sales and grow the customer base.</a:t>
            </a:r>
          </a:p>
          <a:p>
            <a:r>
              <a:rPr lang="en-US" dirty="0"/>
              <a:t>The CEO can focus on </a:t>
            </a:r>
            <a:r>
              <a:rPr lang="en-US" b="1" dirty="0"/>
              <a:t>strengthening existing high-demand markets</a:t>
            </a:r>
            <a:r>
              <a:rPr lang="en-US" dirty="0"/>
              <a:t> while exploring </a:t>
            </a:r>
            <a:r>
              <a:rPr lang="en-US" b="1" dirty="0"/>
              <a:t>strategic growth in underserved regions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C65C-07DA-61C8-C5B8-64685A3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0" y="2787446"/>
            <a:ext cx="7678993" cy="35964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D85543-84F1-2EDE-00E2-0F5C6081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30" y="2644905"/>
            <a:ext cx="8552222" cy="40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EE2A82-2F55-F659-4FB5-799E3DDD3180}"/>
              </a:ext>
            </a:extLst>
          </p:cNvPr>
          <p:cNvSpPr txBox="1"/>
          <p:nvPr/>
        </p:nvSpPr>
        <p:spPr>
          <a:xfrm>
            <a:off x="501444" y="1092337"/>
            <a:ext cx="102550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Strategic Recommendations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company should develop strategies focused on maintaining seasonal product inventory to capitalize on increased demand and boost sales during peak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company should deeply analyze the products that are in high demand and come up with more marketing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company should explore offering incentives to its highest revenue generating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European market offers significant growth potential, and the company should focus on implementing strategies aimed at enhancing its market presence and its positioning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low revenue markets, company should do a proper market research and boost marketing efforts.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78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581</TotalTime>
  <Words>592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DM Sans</vt:lpstr>
      <vt:lpstr>Wingdings 3</vt:lpstr>
      <vt:lpstr>Ion</vt:lpstr>
      <vt:lpstr>Data Visualisation: Empowering Business with Effective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vishakha8503@gmail.com</dc:creator>
  <cp:lastModifiedBy>Naheeda Parveen</cp:lastModifiedBy>
  <cp:revision>5</cp:revision>
  <dcterms:created xsi:type="dcterms:W3CDTF">2025-01-04T08:21:02Z</dcterms:created>
  <dcterms:modified xsi:type="dcterms:W3CDTF">2025-01-26T08:47:14Z</dcterms:modified>
</cp:coreProperties>
</file>