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2"/>
  </p:notesMasterIdLst>
  <p:sldIdLst>
    <p:sldId id="256" r:id="rId6"/>
    <p:sldId id="257" r:id="rId7"/>
    <p:sldId id="258" r:id="rId8"/>
    <p:sldId id="259" r:id="rId9"/>
    <p:sldId id="260" r:id="rId10"/>
    <p:sldId id="261" r:id="rId11"/>
  </p:sldIdLst>
  <p:sldSz cx="18288000" cy="10287000"/>
  <p:notesSz cx="6858000" cy="9144000"/>
  <p:embeddedFontLst>
    <p:embeddedFont>
      <p:font typeface="Poppins Light" charset="1" panose="00000400000000000000"/>
      <p:regular r:id="rId15"/>
    </p:embeddedFont>
    <p:embeddedFont>
      <p:font typeface="Calibri (MS)" charset="1" panose="020F0502020204030204"/>
      <p:regular r:id="rId16"/>
    </p:embeddedFont>
    <p:embeddedFont>
      <p:font typeface="Poppins Bold" charset="1" panose="00000800000000000000"/>
      <p:regular r:id="rId18"/>
    </p:embeddedFont>
    <p:embeddedFont>
      <p:font typeface="Radcliffe Hand " charset="1" panose="020F05060202000000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notesMasters/notesMaster1.xml" Type="http://schemas.openxmlformats.org/officeDocument/2006/relationships/notesMaster"/><Relationship Id="rId13" Target="theme/theme2.xml" Type="http://schemas.openxmlformats.org/officeDocument/2006/relationships/theme"/><Relationship Id="rId14" Target="notesSlides/notesSlide1.xml" Type="http://schemas.openxmlformats.org/officeDocument/2006/relationships/notesSlide"/><Relationship Id="rId15" Target="fonts/font15.fntdata" Type="http://schemas.openxmlformats.org/officeDocument/2006/relationships/font"/><Relationship Id="rId16" Target="fonts/font16.fntdata" Type="http://schemas.openxmlformats.org/officeDocument/2006/relationships/font"/><Relationship Id="rId17" Target="notesSlides/notesSlide2.xml" Type="http://schemas.openxmlformats.org/officeDocument/2006/relationships/note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https://gamma.app/?utm_source=made-with-gamma"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amma.app/?utm_source=made-with-gamma"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amma.app/?utm_source=made-with-gamma"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amma.app/?utm_source=made-with-gamma"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https://gamma.app/?utm_source=made-with-gamma"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amma.app/?utm_source=made-with-gamma"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9191A"/>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50505"/>
            </a:solidFill>
          </p:spPr>
        </p:sp>
      </p:grpSp>
      <p:sp>
        <p:nvSpPr>
          <p:cNvPr name="Freeform 6" id="6" descr="preencoded.png">
            <a:hlinkClick r:id="rId4" tooltip="https://gamma.app/?utm_source=made-with-gamma"/>
          </p:cNvPr>
          <p:cNvSpPr/>
          <p:nvPr/>
        </p:nvSpPr>
        <p:spPr>
          <a:xfrm flipH="false" flipV="false" rot="0">
            <a:off x="16049019" y="9686925"/>
            <a:ext cx="2153256" cy="514350"/>
          </a:xfrm>
          <a:custGeom>
            <a:avLst/>
            <a:gdLst/>
            <a:ahLst/>
            <a:cxnLst/>
            <a:rect r="r" b="b" t="t" l="l"/>
            <a:pathLst>
              <a:path h="514350" w="2153256">
                <a:moveTo>
                  <a:pt x="0" y="0"/>
                </a:moveTo>
                <a:lnTo>
                  <a:pt x="2153256" y="0"/>
                </a:lnTo>
                <a:lnTo>
                  <a:pt x="2153256" y="514350"/>
                </a:lnTo>
                <a:lnTo>
                  <a:pt x="0" y="514350"/>
                </a:lnTo>
                <a:lnTo>
                  <a:pt x="0" y="0"/>
                </a:lnTo>
                <a:close/>
              </a:path>
            </a:pathLst>
          </a:custGeom>
          <a:blipFill>
            <a:blip r:embed="rId3"/>
            <a:stretch>
              <a:fillRect l="0" t="0" r="0" b="0"/>
            </a:stretch>
          </a:blipFill>
        </p:spPr>
      </p:sp>
      <p:grpSp>
        <p:nvGrpSpPr>
          <p:cNvPr name="Group 7" id="7"/>
          <p:cNvGrpSpPr/>
          <p:nvPr/>
        </p:nvGrpSpPr>
        <p:grpSpPr>
          <a:xfrm rot="0">
            <a:off x="992238" y="3794969"/>
            <a:ext cx="15590044" cy="2697062"/>
            <a:chOff x="0" y="0"/>
            <a:chExt cx="20786725" cy="3596083"/>
          </a:xfrm>
        </p:grpSpPr>
        <p:sp>
          <p:nvSpPr>
            <p:cNvPr name="Freeform 8" id="8"/>
            <p:cNvSpPr/>
            <p:nvPr/>
          </p:nvSpPr>
          <p:spPr>
            <a:xfrm flipH="false" flipV="false" rot="0">
              <a:off x="0" y="0"/>
              <a:ext cx="20786725" cy="3596083"/>
            </a:xfrm>
            <a:custGeom>
              <a:avLst/>
              <a:gdLst/>
              <a:ahLst/>
              <a:cxnLst/>
              <a:rect r="r" b="b" t="t" l="l"/>
              <a:pathLst>
                <a:path h="3596083" w="20786725">
                  <a:moveTo>
                    <a:pt x="0" y="0"/>
                  </a:moveTo>
                  <a:lnTo>
                    <a:pt x="20786725" y="0"/>
                  </a:lnTo>
                  <a:lnTo>
                    <a:pt x="20786725" y="3596083"/>
                  </a:lnTo>
                  <a:lnTo>
                    <a:pt x="0" y="3596083"/>
                  </a:lnTo>
                  <a:close/>
                </a:path>
              </a:pathLst>
            </a:custGeom>
            <a:solidFill>
              <a:srgbClr val="000000">
                <a:alpha val="0"/>
              </a:srgbClr>
            </a:solidFill>
          </p:spPr>
        </p:sp>
        <p:sp>
          <p:nvSpPr>
            <p:cNvPr name="TextBox 9" id="9"/>
            <p:cNvSpPr txBox="true"/>
            <p:nvPr/>
          </p:nvSpPr>
          <p:spPr>
            <a:xfrm>
              <a:off x="0" y="-123825"/>
              <a:ext cx="20786725" cy="3719908"/>
            </a:xfrm>
            <a:prstGeom prst="rect">
              <a:avLst/>
            </a:prstGeom>
          </p:spPr>
          <p:txBody>
            <a:bodyPr anchor="t" rtlCol="false" tIns="0" lIns="0" bIns="0" rIns="0"/>
            <a:lstStyle/>
            <a:p>
              <a:pPr algn="l">
                <a:lnSpc>
                  <a:spcPts val="9625"/>
                </a:lnSpc>
              </a:pPr>
              <a:r>
                <a:rPr lang="en-US" sz="7687">
                  <a:solidFill>
                    <a:srgbClr val="F2F2F3"/>
                  </a:solidFill>
                  <a:latin typeface="Poppins Light"/>
                  <a:ea typeface="Poppins Light"/>
                  <a:cs typeface="Poppins Light"/>
                  <a:sym typeface="Poppins Light"/>
                </a:rPr>
                <a:t>Terrorism on Cyber Space  </a:t>
              </a:r>
            </a:p>
          </p:txBody>
        </p:sp>
      </p:grpSp>
      <p:grpSp>
        <p:nvGrpSpPr>
          <p:cNvPr name="Group 10" id="10"/>
          <p:cNvGrpSpPr/>
          <p:nvPr/>
        </p:nvGrpSpPr>
        <p:grpSpPr>
          <a:xfrm rot="0">
            <a:off x="15967481" y="9521492"/>
            <a:ext cx="2235421" cy="640537"/>
            <a:chOff x="0" y="0"/>
            <a:chExt cx="2980562" cy="854050"/>
          </a:xfrm>
        </p:grpSpPr>
        <p:sp>
          <p:nvSpPr>
            <p:cNvPr name="Freeform 11" id="11"/>
            <p:cNvSpPr/>
            <p:nvPr/>
          </p:nvSpPr>
          <p:spPr>
            <a:xfrm flipH="false" flipV="false" rot="0">
              <a:off x="10541" y="10541"/>
              <a:ext cx="2959481" cy="832866"/>
            </a:xfrm>
            <a:custGeom>
              <a:avLst/>
              <a:gdLst/>
              <a:ahLst/>
              <a:cxnLst/>
              <a:rect r="r" b="b" t="t" l="l"/>
              <a:pathLst>
                <a:path h="832866" w="2959481">
                  <a:moveTo>
                    <a:pt x="0" y="0"/>
                  </a:moveTo>
                  <a:lnTo>
                    <a:pt x="2959481" y="0"/>
                  </a:lnTo>
                  <a:lnTo>
                    <a:pt x="2959481" y="832866"/>
                  </a:lnTo>
                  <a:lnTo>
                    <a:pt x="0" y="832866"/>
                  </a:lnTo>
                  <a:close/>
                </a:path>
              </a:pathLst>
            </a:custGeom>
            <a:solidFill>
              <a:srgbClr val="000000"/>
            </a:solidFill>
          </p:spPr>
        </p:sp>
        <p:sp>
          <p:nvSpPr>
            <p:cNvPr name="Freeform 12" id="12"/>
            <p:cNvSpPr/>
            <p:nvPr/>
          </p:nvSpPr>
          <p:spPr>
            <a:xfrm flipH="false" flipV="false" rot="0">
              <a:off x="0" y="0"/>
              <a:ext cx="2980563" cy="853948"/>
            </a:xfrm>
            <a:custGeom>
              <a:avLst/>
              <a:gdLst/>
              <a:ahLst/>
              <a:cxnLst/>
              <a:rect r="r" b="b" t="t" l="l"/>
              <a:pathLst>
                <a:path h="853948" w="2980563">
                  <a:moveTo>
                    <a:pt x="10541" y="0"/>
                  </a:moveTo>
                  <a:lnTo>
                    <a:pt x="2970022" y="0"/>
                  </a:lnTo>
                  <a:cubicBezTo>
                    <a:pt x="2975864" y="0"/>
                    <a:pt x="2980563" y="4699"/>
                    <a:pt x="2980563" y="10541"/>
                  </a:cubicBezTo>
                  <a:lnTo>
                    <a:pt x="2980563" y="843407"/>
                  </a:lnTo>
                  <a:cubicBezTo>
                    <a:pt x="2980563" y="849249"/>
                    <a:pt x="2975864" y="853948"/>
                    <a:pt x="2970022" y="853948"/>
                  </a:cubicBezTo>
                  <a:lnTo>
                    <a:pt x="10541" y="853948"/>
                  </a:lnTo>
                  <a:cubicBezTo>
                    <a:pt x="4699" y="853948"/>
                    <a:pt x="0" y="849249"/>
                    <a:pt x="0" y="843407"/>
                  </a:cubicBezTo>
                  <a:lnTo>
                    <a:pt x="0" y="10541"/>
                  </a:lnTo>
                  <a:cubicBezTo>
                    <a:pt x="0" y="4699"/>
                    <a:pt x="4699" y="0"/>
                    <a:pt x="10541" y="0"/>
                  </a:cubicBezTo>
                  <a:moveTo>
                    <a:pt x="10541" y="21209"/>
                  </a:moveTo>
                  <a:lnTo>
                    <a:pt x="10541" y="10541"/>
                  </a:lnTo>
                  <a:lnTo>
                    <a:pt x="21082" y="10541"/>
                  </a:lnTo>
                  <a:lnTo>
                    <a:pt x="21082" y="843407"/>
                  </a:lnTo>
                  <a:lnTo>
                    <a:pt x="10541" y="843407"/>
                  </a:lnTo>
                  <a:lnTo>
                    <a:pt x="10541" y="832866"/>
                  </a:lnTo>
                  <a:lnTo>
                    <a:pt x="2970022" y="832866"/>
                  </a:lnTo>
                  <a:lnTo>
                    <a:pt x="2970022" y="843407"/>
                  </a:lnTo>
                  <a:lnTo>
                    <a:pt x="2959481" y="843407"/>
                  </a:lnTo>
                  <a:lnTo>
                    <a:pt x="2959481" y="10541"/>
                  </a:lnTo>
                  <a:lnTo>
                    <a:pt x="2970022" y="10541"/>
                  </a:lnTo>
                  <a:lnTo>
                    <a:pt x="2970022" y="21082"/>
                  </a:lnTo>
                  <a:lnTo>
                    <a:pt x="10541" y="21082"/>
                  </a:lnTo>
                  <a:close/>
                </a:path>
              </a:pathLst>
            </a:custGeom>
            <a:solidFill>
              <a:srgbClr val="000000"/>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9191A"/>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50505"/>
            </a:solidFill>
          </p:spPr>
        </p:sp>
      </p:grpSp>
      <p:sp>
        <p:nvSpPr>
          <p:cNvPr name="Freeform 6" id="6" descr="preencoded.png">
            <a:hlinkClick r:id="rId3" tooltip="https://gamma.app/?utm_source=made-with-gamma"/>
          </p:cNvPr>
          <p:cNvSpPr/>
          <p:nvPr/>
        </p:nvSpPr>
        <p:spPr>
          <a:xfrm flipH="false" flipV="false" rot="0">
            <a:off x="16049019" y="9686925"/>
            <a:ext cx="2153256" cy="514350"/>
          </a:xfrm>
          <a:custGeom>
            <a:avLst/>
            <a:gdLst/>
            <a:ahLst/>
            <a:cxnLst/>
            <a:rect r="r" b="b" t="t" l="l"/>
            <a:pathLst>
              <a:path h="514350" w="2153256">
                <a:moveTo>
                  <a:pt x="0" y="0"/>
                </a:moveTo>
                <a:lnTo>
                  <a:pt x="2153256" y="0"/>
                </a:lnTo>
                <a:lnTo>
                  <a:pt x="2153256" y="514350"/>
                </a:lnTo>
                <a:lnTo>
                  <a:pt x="0" y="514350"/>
                </a:lnTo>
                <a:lnTo>
                  <a:pt x="0" y="0"/>
                </a:lnTo>
                <a:close/>
              </a:path>
            </a:pathLst>
          </a:custGeom>
          <a:blipFill>
            <a:blip r:embed="rId2"/>
            <a:stretch>
              <a:fillRect l="0" t="0" r="0" b="0"/>
            </a:stretch>
          </a:blipFill>
        </p:spPr>
      </p:sp>
      <p:grpSp>
        <p:nvGrpSpPr>
          <p:cNvPr name="Group 7" id="7"/>
          <p:cNvGrpSpPr/>
          <p:nvPr/>
        </p:nvGrpSpPr>
        <p:grpSpPr>
          <a:xfrm rot="0">
            <a:off x="992237" y="3111104"/>
            <a:ext cx="10980241" cy="1418182"/>
            <a:chOff x="0" y="0"/>
            <a:chExt cx="14640322" cy="1890910"/>
          </a:xfrm>
        </p:grpSpPr>
        <p:sp>
          <p:nvSpPr>
            <p:cNvPr name="Freeform 8" id="8"/>
            <p:cNvSpPr/>
            <p:nvPr/>
          </p:nvSpPr>
          <p:spPr>
            <a:xfrm flipH="false" flipV="false" rot="0">
              <a:off x="0" y="0"/>
              <a:ext cx="14640322" cy="1890910"/>
            </a:xfrm>
            <a:custGeom>
              <a:avLst/>
              <a:gdLst/>
              <a:ahLst/>
              <a:cxnLst/>
              <a:rect r="r" b="b" t="t" l="l"/>
              <a:pathLst>
                <a:path h="1890910" w="14640322">
                  <a:moveTo>
                    <a:pt x="0" y="0"/>
                  </a:moveTo>
                  <a:lnTo>
                    <a:pt x="14640322" y="0"/>
                  </a:lnTo>
                  <a:lnTo>
                    <a:pt x="14640322" y="1890910"/>
                  </a:lnTo>
                  <a:lnTo>
                    <a:pt x="0" y="1890910"/>
                  </a:lnTo>
                  <a:close/>
                </a:path>
              </a:pathLst>
            </a:custGeom>
            <a:solidFill>
              <a:srgbClr val="000000">
                <a:alpha val="0"/>
              </a:srgbClr>
            </a:solidFill>
          </p:spPr>
        </p:sp>
        <p:sp>
          <p:nvSpPr>
            <p:cNvPr name="TextBox 9" id="9"/>
            <p:cNvSpPr txBox="true"/>
            <p:nvPr/>
          </p:nvSpPr>
          <p:spPr>
            <a:xfrm>
              <a:off x="0" y="-76200"/>
              <a:ext cx="14640322" cy="1967110"/>
            </a:xfrm>
            <a:prstGeom prst="rect">
              <a:avLst/>
            </a:prstGeom>
          </p:spPr>
          <p:txBody>
            <a:bodyPr anchor="t" rtlCol="false" tIns="0" lIns="0" bIns="0" rIns="0"/>
            <a:lstStyle/>
            <a:p>
              <a:pPr algn="l">
                <a:lnSpc>
                  <a:spcPts val="6937"/>
                </a:lnSpc>
              </a:pPr>
              <a:r>
                <a:rPr lang="en-US" sz="5562">
                  <a:solidFill>
                    <a:srgbClr val="F2F2F3"/>
                  </a:solidFill>
                  <a:latin typeface="Poppins Light"/>
                  <a:ea typeface="Poppins Light"/>
                  <a:cs typeface="Poppins Light"/>
                  <a:sym typeface="Poppins Light"/>
                </a:rPr>
                <a:t>What is Cyber terrorism?</a:t>
              </a:r>
            </a:p>
          </p:txBody>
        </p:sp>
      </p:grpSp>
      <p:grpSp>
        <p:nvGrpSpPr>
          <p:cNvPr name="Group 10" id="10"/>
          <p:cNvGrpSpPr/>
          <p:nvPr/>
        </p:nvGrpSpPr>
        <p:grpSpPr>
          <a:xfrm rot="0">
            <a:off x="992238" y="5053161"/>
            <a:ext cx="3544044" cy="1060560"/>
            <a:chOff x="0" y="0"/>
            <a:chExt cx="4725392" cy="1414080"/>
          </a:xfrm>
        </p:grpSpPr>
        <p:sp>
          <p:nvSpPr>
            <p:cNvPr name="Freeform 11" id="11"/>
            <p:cNvSpPr/>
            <p:nvPr/>
          </p:nvSpPr>
          <p:spPr>
            <a:xfrm flipH="false" flipV="false" rot="0">
              <a:off x="0" y="0"/>
              <a:ext cx="4725392" cy="1414080"/>
            </a:xfrm>
            <a:custGeom>
              <a:avLst/>
              <a:gdLst/>
              <a:ahLst/>
              <a:cxnLst/>
              <a:rect r="r" b="b" t="t" l="l"/>
              <a:pathLst>
                <a:path h="1414080" w="4725392">
                  <a:moveTo>
                    <a:pt x="0" y="0"/>
                  </a:moveTo>
                  <a:lnTo>
                    <a:pt x="4725392" y="0"/>
                  </a:lnTo>
                  <a:lnTo>
                    <a:pt x="4725392" y="1414080"/>
                  </a:lnTo>
                  <a:lnTo>
                    <a:pt x="0" y="1414080"/>
                  </a:lnTo>
                  <a:close/>
                </a:path>
              </a:pathLst>
            </a:custGeom>
            <a:solidFill>
              <a:srgbClr val="000000">
                <a:alpha val="0"/>
              </a:srgbClr>
            </a:solidFill>
          </p:spPr>
        </p:sp>
        <p:sp>
          <p:nvSpPr>
            <p:cNvPr name="TextBox 12" id="12"/>
            <p:cNvSpPr txBox="true"/>
            <p:nvPr/>
          </p:nvSpPr>
          <p:spPr>
            <a:xfrm>
              <a:off x="0" y="38100"/>
              <a:ext cx="4725392" cy="1375980"/>
            </a:xfrm>
            <a:prstGeom prst="rect">
              <a:avLst/>
            </a:prstGeom>
          </p:spPr>
          <p:txBody>
            <a:bodyPr anchor="t" rtlCol="false" tIns="0" lIns="0" bIns="0" rIns="0"/>
            <a:lstStyle/>
            <a:p>
              <a:pPr algn="l">
                <a:lnSpc>
                  <a:spcPts val="3437"/>
                </a:lnSpc>
              </a:pPr>
              <a:r>
                <a:rPr lang="en-US" sz="3500">
                  <a:solidFill>
                    <a:srgbClr val="E5E0DF"/>
                  </a:solidFill>
                  <a:latin typeface="Poppins Light"/>
                  <a:ea typeface="Poppins Light"/>
                  <a:cs typeface="Poppins Light"/>
                  <a:sym typeface="Poppins Light"/>
                </a:rPr>
                <a:t>Cyber</a:t>
              </a:r>
            </a:p>
            <a:p>
              <a:pPr algn="l">
                <a:lnSpc>
                  <a:spcPts val="3300"/>
                </a:lnSpc>
              </a:pPr>
              <a:r>
                <a:rPr lang="en-US" sz="2750">
                  <a:solidFill>
                    <a:srgbClr val="000000"/>
                  </a:solidFill>
                  <a:latin typeface="Poppins Light"/>
                  <a:ea typeface="Poppins Light"/>
                  <a:cs typeface="Poppins Light"/>
                  <a:sym typeface="Poppins Light"/>
                </a:rPr>
                <a:t>/</a:t>
              </a:r>
              <a:r>
                <a:rPr lang="en-US" sz="2750">
                  <a:solidFill>
                    <a:srgbClr val="FFFFFF"/>
                  </a:solidFill>
                  <a:latin typeface="Poppins Light"/>
                  <a:ea typeface="Poppins Light"/>
                  <a:cs typeface="Poppins Light"/>
                  <a:sym typeface="Poppins Light"/>
                </a:rPr>
                <a:t>/sʌɪbə/</a:t>
              </a:r>
            </a:p>
            <a:p>
              <a:pPr algn="l">
                <a:lnSpc>
                  <a:spcPts val="3437"/>
                </a:lnSpc>
              </a:pPr>
            </a:p>
          </p:txBody>
        </p:sp>
      </p:grpSp>
      <p:grpSp>
        <p:nvGrpSpPr>
          <p:cNvPr name="Group 13" id="13"/>
          <p:cNvGrpSpPr/>
          <p:nvPr/>
        </p:nvGrpSpPr>
        <p:grpSpPr>
          <a:xfrm rot="0">
            <a:off x="15967481" y="9521492"/>
            <a:ext cx="2235421" cy="640537"/>
            <a:chOff x="0" y="0"/>
            <a:chExt cx="2980562" cy="854050"/>
          </a:xfrm>
        </p:grpSpPr>
        <p:sp>
          <p:nvSpPr>
            <p:cNvPr name="Freeform 14" id="14"/>
            <p:cNvSpPr/>
            <p:nvPr/>
          </p:nvSpPr>
          <p:spPr>
            <a:xfrm flipH="false" flipV="false" rot="0">
              <a:off x="10541" y="10541"/>
              <a:ext cx="2959481" cy="832866"/>
            </a:xfrm>
            <a:custGeom>
              <a:avLst/>
              <a:gdLst/>
              <a:ahLst/>
              <a:cxnLst/>
              <a:rect r="r" b="b" t="t" l="l"/>
              <a:pathLst>
                <a:path h="832866" w="2959481">
                  <a:moveTo>
                    <a:pt x="0" y="0"/>
                  </a:moveTo>
                  <a:lnTo>
                    <a:pt x="2959481" y="0"/>
                  </a:lnTo>
                  <a:lnTo>
                    <a:pt x="2959481" y="832866"/>
                  </a:lnTo>
                  <a:lnTo>
                    <a:pt x="0" y="832866"/>
                  </a:lnTo>
                  <a:close/>
                </a:path>
              </a:pathLst>
            </a:custGeom>
            <a:solidFill>
              <a:srgbClr val="000000"/>
            </a:solidFill>
          </p:spPr>
        </p:sp>
        <p:sp>
          <p:nvSpPr>
            <p:cNvPr name="Freeform 15" id="15"/>
            <p:cNvSpPr/>
            <p:nvPr/>
          </p:nvSpPr>
          <p:spPr>
            <a:xfrm flipH="false" flipV="false" rot="0">
              <a:off x="0" y="0"/>
              <a:ext cx="2980563" cy="853948"/>
            </a:xfrm>
            <a:custGeom>
              <a:avLst/>
              <a:gdLst/>
              <a:ahLst/>
              <a:cxnLst/>
              <a:rect r="r" b="b" t="t" l="l"/>
              <a:pathLst>
                <a:path h="853948" w="2980563">
                  <a:moveTo>
                    <a:pt x="10541" y="0"/>
                  </a:moveTo>
                  <a:lnTo>
                    <a:pt x="2970022" y="0"/>
                  </a:lnTo>
                  <a:cubicBezTo>
                    <a:pt x="2975864" y="0"/>
                    <a:pt x="2980563" y="4699"/>
                    <a:pt x="2980563" y="10541"/>
                  </a:cubicBezTo>
                  <a:lnTo>
                    <a:pt x="2980563" y="843407"/>
                  </a:lnTo>
                  <a:cubicBezTo>
                    <a:pt x="2980563" y="849249"/>
                    <a:pt x="2975864" y="853948"/>
                    <a:pt x="2970022" y="853948"/>
                  </a:cubicBezTo>
                  <a:lnTo>
                    <a:pt x="10541" y="853948"/>
                  </a:lnTo>
                  <a:cubicBezTo>
                    <a:pt x="4699" y="853948"/>
                    <a:pt x="0" y="849249"/>
                    <a:pt x="0" y="843407"/>
                  </a:cubicBezTo>
                  <a:lnTo>
                    <a:pt x="0" y="10541"/>
                  </a:lnTo>
                  <a:cubicBezTo>
                    <a:pt x="0" y="4699"/>
                    <a:pt x="4699" y="0"/>
                    <a:pt x="10541" y="0"/>
                  </a:cubicBezTo>
                  <a:moveTo>
                    <a:pt x="10541" y="21209"/>
                  </a:moveTo>
                  <a:lnTo>
                    <a:pt x="10541" y="10541"/>
                  </a:lnTo>
                  <a:lnTo>
                    <a:pt x="21082" y="10541"/>
                  </a:lnTo>
                  <a:lnTo>
                    <a:pt x="21082" y="843407"/>
                  </a:lnTo>
                  <a:lnTo>
                    <a:pt x="10541" y="843407"/>
                  </a:lnTo>
                  <a:lnTo>
                    <a:pt x="10541" y="832866"/>
                  </a:lnTo>
                  <a:lnTo>
                    <a:pt x="2970022" y="832866"/>
                  </a:lnTo>
                  <a:lnTo>
                    <a:pt x="2970022" y="843407"/>
                  </a:lnTo>
                  <a:lnTo>
                    <a:pt x="2959481" y="843407"/>
                  </a:lnTo>
                  <a:lnTo>
                    <a:pt x="2959481" y="10541"/>
                  </a:lnTo>
                  <a:lnTo>
                    <a:pt x="2970022" y="10541"/>
                  </a:lnTo>
                  <a:lnTo>
                    <a:pt x="2970022" y="21082"/>
                  </a:lnTo>
                  <a:lnTo>
                    <a:pt x="10541" y="21082"/>
                  </a:lnTo>
                  <a:close/>
                </a:path>
              </a:pathLst>
            </a:custGeom>
            <a:solidFill>
              <a:srgbClr val="000000"/>
            </a:solidFill>
          </p:spPr>
        </p:sp>
      </p:grpSp>
      <p:grpSp>
        <p:nvGrpSpPr>
          <p:cNvPr name="Group 16" id="16"/>
          <p:cNvGrpSpPr/>
          <p:nvPr/>
        </p:nvGrpSpPr>
        <p:grpSpPr>
          <a:xfrm rot="0">
            <a:off x="992236" y="6846242"/>
            <a:ext cx="3544044" cy="1060560"/>
            <a:chOff x="0" y="0"/>
            <a:chExt cx="4725392" cy="1414080"/>
          </a:xfrm>
        </p:grpSpPr>
        <p:sp>
          <p:nvSpPr>
            <p:cNvPr name="Freeform 17" id="17"/>
            <p:cNvSpPr/>
            <p:nvPr/>
          </p:nvSpPr>
          <p:spPr>
            <a:xfrm flipH="false" flipV="false" rot="0">
              <a:off x="0" y="0"/>
              <a:ext cx="4725392" cy="1414080"/>
            </a:xfrm>
            <a:custGeom>
              <a:avLst/>
              <a:gdLst/>
              <a:ahLst/>
              <a:cxnLst/>
              <a:rect r="r" b="b" t="t" l="l"/>
              <a:pathLst>
                <a:path h="1414080" w="4725392">
                  <a:moveTo>
                    <a:pt x="0" y="0"/>
                  </a:moveTo>
                  <a:lnTo>
                    <a:pt x="4725392" y="0"/>
                  </a:lnTo>
                  <a:lnTo>
                    <a:pt x="4725392" y="1414080"/>
                  </a:lnTo>
                  <a:lnTo>
                    <a:pt x="0" y="1414080"/>
                  </a:lnTo>
                  <a:close/>
                </a:path>
              </a:pathLst>
            </a:custGeom>
            <a:solidFill>
              <a:srgbClr val="000000">
                <a:alpha val="0"/>
              </a:srgbClr>
            </a:solidFill>
          </p:spPr>
        </p:sp>
        <p:sp>
          <p:nvSpPr>
            <p:cNvPr name="TextBox 18" id="18"/>
            <p:cNvSpPr txBox="true"/>
            <p:nvPr/>
          </p:nvSpPr>
          <p:spPr>
            <a:xfrm>
              <a:off x="0" y="38100"/>
              <a:ext cx="4725392" cy="1375980"/>
            </a:xfrm>
            <a:prstGeom prst="rect">
              <a:avLst/>
            </a:prstGeom>
          </p:spPr>
          <p:txBody>
            <a:bodyPr anchor="t" rtlCol="false" tIns="0" lIns="0" bIns="0" rIns="0"/>
            <a:lstStyle/>
            <a:p>
              <a:pPr algn="l">
                <a:lnSpc>
                  <a:spcPts val="3437"/>
                </a:lnSpc>
              </a:pPr>
              <a:r>
                <a:rPr lang="en-US" sz="3500">
                  <a:solidFill>
                    <a:srgbClr val="E5E0DF"/>
                  </a:solidFill>
                  <a:latin typeface="Poppins Light"/>
                  <a:ea typeface="Poppins Light"/>
                  <a:cs typeface="Poppins Light"/>
                  <a:sym typeface="Poppins Light"/>
                </a:rPr>
                <a:t>Terrorism</a:t>
              </a:r>
            </a:p>
            <a:p>
              <a:pPr algn="l">
                <a:lnSpc>
                  <a:spcPts val="3300"/>
                </a:lnSpc>
              </a:pPr>
              <a:r>
                <a:rPr lang="en-US" sz="2750">
                  <a:solidFill>
                    <a:srgbClr val="000000"/>
                  </a:solidFill>
                  <a:latin typeface="Calibri (MS)"/>
                  <a:ea typeface="Calibri (MS)"/>
                  <a:cs typeface="Calibri (MS)"/>
                  <a:sym typeface="Calibri (MS)"/>
                </a:rPr>
                <a:t>/</a:t>
              </a:r>
              <a:r>
                <a:rPr lang="en-US" sz="2750">
                  <a:solidFill>
                    <a:srgbClr val="FFFFFF"/>
                  </a:solidFill>
                  <a:latin typeface="Calibri (MS)"/>
                  <a:ea typeface="Calibri (MS)"/>
                  <a:cs typeface="Calibri (MS)"/>
                  <a:sym typeface="Calibri (MS)"/>
                </a:rPr>
                <a:t>/</a:t>
              </a:r>
              <a:r>
                <a:rPr lang="en-US" sz="2750">
                  <a:solidFill>
                    <a:srgbClr val="000000"/>
                  </a:solidFill>
                  <a:latin typeface="Calibri (MS)"/>
                  <a:ea typeface="Calibri (MS)"/>
                  <a:cs typeface="Calibri (MS)"/>
                  <a:sym typeface="Calibri (MS)"/>
                </a:rPr>
                <a:t>ˈ</a:t>
              </a:r>
              <a:r>
                <a:rPr lang="en-US" sz="2750">
                  <a:solidFill>
                    <a:srgbClr val="FFFFFF"/>
                  </a:solidFill>
                  <a:latin typeface="Calibri (MS)"/>
                  <a:ea typeface="Calibri (MS)"/>
                  <a:cs typeface="Calibri (MS)"/>
                  <a:sym typeface="Calibri (MS)"/>
                </a:rPr>
                <a:t>tɛrərɪz(ə)m/</a:t>
              </a:r>
            </a:p>
            <a:p>
              <a:pPr algn="l">
                <a:lnSpc>
                  <a:spcPts val="3437"/>
                </a:lnSpc>
              </a:pPr>
            </a:p>
          </p:txBody>
        </p:sp>
      </p:grpSp>
      <p:grpSp>
        <p:nvGrpSpPr>
          <p:cNvPr name="Group 19" id="19"/>
          <p:cNvGrpSpPr/>
          <p:nvPr/>
        </p:nvGrpSpPr>
        <p:grpSpPr>
          <a:xfrm rot="0">
            <a:off x="3628361" y="5053161"/>
            <a:ext cx="9144000" cy="1154162"/>
            <a:chOff x="0" y="0"/>
            <a:chExt cx="12192000" cy="1538883"/>
          </a:xfrm>
        </p:grpSpPr>
        <p:sp>
          <p:nvSpPr>
            <p:cNvPr name="Freeform 20" id="20"/>
            <p:cNvSpPr/>
            <p:nvPr/>
          </p:nvSpPr>
          <p:spPr>
            <a:xfrm flipH="false" flipV="false" rot="0">
              <a:off x="0" y="0"/>
              <a:ext cx="12192000" cy="1538883"/>
            </a:xfrm>
            <a:custGeom>
              <a:avLst/>
              <a:gdLst/>
              <a:ahLst/>
              <a:cxnLst/>
              <a:rect r="r" b="b" t="t" l="l"/>
              <a:pathLst>
                <a:path h="1538883" w="12192000">
                  <a:moveTo>
                    <a:pt x="0" y="0"/>
                  </a:moveTo>
                  <a:lnTo>
                    <a:pt x="12192000" y="0"/>
                  </a:lnTo>
                  <a:lnTo>
                    <a:pt x="12192000" y="1538883"/>
                  </a:lnTo>
                  <a:lnTo>
                    <a:pt x="0" y="1538883"/>
                  </a:lnTo>
                  <a:close/>
                </a:path>
              </a:pathLst>
            </a:custGeom>
            <a:solidFill>
              <a:srgbClr val="000000">
                <a:alpha val="0"/>
              </a:srgbClr>
            </a:solidFill>
          </p:spPr>
        </p:sp>
        <p:sp>
          <p:nvSpPr>
            <p:cNvPr name="TextBox 21" id="21"/>
            <p:cNvSpPr txBox="true"/>
            <p:nvPr/>
          </p:nvSpPr>
          <p:spPr>
            <a:xfrm>
              <a:off x="0" y="-19050"/>
              <a:ext cx="12192000" cy="1557933"/>
            </a:xfrm>
            <a:prstGeom prst="rect">
              <a:avLst/>
            </a:prstGeom>
          </p:spPr>
          <p:txBody>
            <a:bodyPr anchor="t" rtlCol="false" tIns="0" lIns="0" bIns="0" rIns="0"/>
            <a:lstStyle/>
            <a:p>
              <a:pPr algn="l">
                <a:lnSpc>
                  <a:spcPts val="2699"/>
                </a:lnSpc>
              </a:pPr>
              <a:r>
                <a:rPr lang="en-US" sz="2249">
                  <a:solidFill>
                    <a:srgbClr val="FFFFFF"/>
                  </a:solidFill>
                  <a:latin typeface="Poppins Light"/>
                  <a:ea typeface="Poppins Light"/>
                  <a:cs typeface="Poppins Light"/>
                  <a:sym typeface="Poppins Light"/>
                </a:rPr>
                <a:t>The virtual world, which has been formed in line with the opportunities that are offered by the internet and technological developments</a:t>
              </a:r>
            </a:p>
          </p:txBody>
        </p:sp>
      </p:grpSp>
      <p:grpSp>
        <p:nvGrpSpPr>
          <p:cNvPr name="Group 22" id="22"/>
          <p:cNvGrpSpPr/>
          <p:nvPr/>
        </p:nvGrpSpPr>
        <p:grpSpPr>
          <a:xfrm rot="0">
            <a:off x="3628361" y="6731894"/>
            <a:ext cx="9144000" cy="1154162"/>
            <a:chOff x="0" y="0"/>
            <a:chExt cx="12192000" cy="1538883"/>
          </a:xfrm>
        </p:grpSpPr>
        <p:sp>
          <p:nvSpPr>
            <p:cNvPr name="Freeform 23" id="23"/>
            <p:cNvSpPr/>
            <p:nvPr/>
          </p:nvSpPr>
          <p:spPr>
            <a:xfrm flipH="false" flipV="false" rot="0">
              <a:off x="0" y="0"/>
              <a:ext cx="12192000" cy="1538883"/>
            </a:xfrm>
            <a:custGeom>
              <a:avLst/>
              <a:gdLst/>
              <a:ahLst/>
              <a:cxnLst/>
              <a:rect r="r" b="b" t="t" l="l"/>
              <a:pathLst>
                <a:path h="1538883" w="12192000">
                  <a:moveTo>
                    <a:pt x="0" y="0"/>
                  </a:moveTo>
                  <a:lnTo>
                    <a:pt x="12192000" y="0"/>
                  </a:lnTo>
                  <a:lnTo>
                    <a:pt x="12192000" y="1538883"/>
                  </a:lnTo>
                  <a:lnTo>
                    <a:pt x="0" y="1538883"/>
                  </a:lnTo>
                  <a:close/>
                </a:path>
              </a:pathLst>
            </a:custGeom>
            <a:solidFill>
              <a:srgbClr val="000000">
                <a:alpha val="0"/>
              </a:srgbClr>
            </a:solidFill>
          </p:spPr>
        </p:sp>
        <p:sp>
          <p:nvSpPr>
            <p:cNvPr name="TextBox 24" id="24"/>
            <p:cNvSpPr txBox="true"/>
            <p:nvPr/>
          </p:nvSpPr>
          <p:spPr>
            <a:xfrm>
              <a:off x="0" y="-19050"/>
              <a:ext cx="12192000" cy="1557933"/>
            </a:xfrm>
            <a:prstGeom prst="rect">
              <a:avLst/>
            </a:prstGeom>
          </p:spPr>
          <p:txBody>
            <a:bodyPr anchor="t" rtlCol="false" tIns="0" lIns="0" bIns="0" rIns="0"/>
            <a:lstStyle/>
            <a:p>
              <a:pPr algn="l">
                <a:lnSpc>
                  <a:spcPts val="2699"/>
                </a:lnSpc>
              </a:pPr>
              <a:r>
                <a:rPr lang="en-US" sz="2249">
                  <a:solidFill>
                    <a:srgbClr val="FFFFFF"/>
                  </a:solidFill>
                  <a:latin typeface="Poppins Light"/>
                  <a:ea typeface="Poppins Light"/>
                  <a:cs typeface="Poppins Light"/>
                  <a:sym typeface="Poppins Light"/>
                </a:rPr>
                <a:t>Terrorism</a:t>
              </a:r>
              <a:r>
                <a:rPr lang="en-US" sz="2249">
                  <a:solidFill>
                    <a:srgbClr val="CDCDCD"/>
                  </a:solidFill>
                  <a:latin typeface="Poppins Light"/>
                  <a:ea typeface="Poppins Light"/>
                  <a:cs typeface="Poppins Light"/>
                  <a:sym typeface="Poppins Light"/>
                </a:rPr>
                <a:t> </a:t>
              </a:r>
              <a:r>
                <a:rPr lang="en-US" sz="2249">
                  <a:solidFill>
                    <a:srgbClr val="FFFFFF"/>
                  </a:solidFill>
                  <a:latin typeface="Poppins Light"/>
                  <a:ea typeface="Poppins Light"/>
                  <a:cs typeface="Poppins Light"/>
                  <a:sym typeface="Poppins Light"/>
                </a:rPr>
                <a:t>involves the use or threat of violence and seeks to create fear, not just within the direct victims but among a wide audience</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9191A"/>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50505"/>
            </a:solidFill>
          </p:spPr>
        </p:sp>
      </p:grpSp>
      <p:sp>
        <p:nvSpPr>
          <p:cNvPr name="Freeform 6" id="6" descr="preencoded.png">
            <a:hlinkClick r:id="rId3" tooltip="https://gamma.app/?utm_source=made-with-gamma"/>
          </p:cNvPr>
          <p:cNvSpPr/>
          <p:nvPr/>
        </p:nvSpPr>
        <p:spPr>
          <a:xfrm flipH="false" flipV="false" rot="0">
            <a:off x="16049019" y="9686925"/>
            <a:ext cx="2153256" cy="514350"/>
          </a:xfrm>
          <a:custGeom>
            <a:avLst/>
            <a:gdLst/>
            <a:ahLst/>
            <a:cxnLst/>
            <a:rect r="r" b="b" t="t" l="l"/>
            <a:pathLst>
              <a:path h="514350" w="2153256">
                <a:moveTo>
                  <a:pt x="0" y="0"/>
                </a:moveTo>
                <a:lnTo>
                  <a:pt x="2153256" y="0"/>
                </a:lnTo>
                <a:lnTo>
                  <a:pt x="2153256" y="514350"/>
                </a:lnTo>
                <a:lnTo>
                  <a:pt x="0" y="514350"/>
                </a:lnTo>
                <a:lnTo>
                  <a:pt x="0" y="0"/>
                </a:lnTo>
                <a:close/>
              </a:path>
            </a:pathLst>
          </a:custGeom>
          <a:blipFill>
            <a:blip r:embed="rId2"/>
            <a:stretch>
              <a:fillRect l="0" t="0" r="0" b="0"/>
            </a:stretch>
          </a:blipFill>
        </p:spPr>
      </p:sp>
      <p:grpSp>
        <p:nvGrpSpPr>
          <p:cNvPr name="Group 7" id="7"/>
          <p:cNvGrpSpPr/>
          <p:nvPr/>
        </p:nvGrpSpPr>
        <p:grpSpPr>
          <a:xfrm rot="0">
            <a:off x="992237" y="3111104"/>
            <a:ext cx="10980241" cy="1386663"/>
            <a:chOff x="0" y="0"/>
            <a:chExt cx="14640322" cy="1848883"/>
          </a:xfrm>
        </p:grpSpPr>
        <p:sp>
          <p:nvSpPr>
            <p:cNvPr name="Freeform 8" id="8"/>
            <p:cNvSpPr/>
            <p:nvPr/>
          </p:nvSpPr>
          <p:spPr>
            <a:xfrm flipH="false" flipV="false" rot="0">
              <a:off x="0" y="0"/>
              <a:ext cx="14640322" cy="1848883"/>
            </a:xfrm>
            <a:custGeom>
              <a:avLst/>
              <a:gdLst/>
              <a:ahLst/>
              <a:cxnLst/>
              <a:rect r="r" b="b" t="t" l="l"/>
              <a:pathLst>
                <a:path h="1848883" w="14640322">
                  <a:moveTo>
                    <a:pt x="0" y="0"/>
                  </a:moveTo>
                  <a:lnTo>
                    <a:pt x="14640322" y="0"/>
                  </a:lnTo>
                  <a:lnTo>
                    <a:pt x="14640322" y="1848883"/>
                  </a:lnTo>
                  <a:lnTo>
                    <a:pt x="0" y="1848883"/>
                  </a:lnTo>
                  <a:close/>
                </a:path>
              </a:pathLst>
            </a:custGeom>
            <a:solidFill>
              <a:srgbClr val="000000">
                <a:alpha val="0"/>
              </a:srgbClr>
            </a:solidFill>
          </p:spPr>
        </p:sp>
        <p:sp>
          <p:nvSpPr>
            <p:cNvPr name="TextBox 9" id="9"/>
            <p:cNvSpPr txBox="true"/>
            <p:nvPr/>
          </p:nvSpPr>
          <p:spPr>
            <a:xfrm>
              <a:off x="0" y="-76200"/>
              <a:ext cx="14640322" cy="1925083"/>
            </a:xfrm>
            <a:prstGeom prst="rect">
              <a:avLst/>
            </a:prstGeom>
          </p:spPr>
          <p:txBody>
            <a:bodyPr anchor="t" rtlCol="false" tIns="0" lIns="0" bIns="0" rIns="0"/>
            <a:lstStyle/>
            <a:p>
              <a:pPr algn="l">
                <a:lnSpc>
                  <a:spcPts val="6937"/>
                </a:lnSpc>
              </a:pPr>
              <a:r>
                <a:rPr lang="en-US" sz="5562">
                  <a:solidFill>
                    <a:srgbClr val="F2F2F3"/>
                  </a:solidFill>
                  <a:latin typeface="Poppins Light"/>
                  <a:ea typeface="Poppins Light"/>
                  <a:cs typeface="Poppins Light"/>
                  <a:sym typeface="Poppins Light"/>
                </a:rPr>
                <a:t>What is Cyber terrorism?</a:t>
              </a:r>
            </a:p>
          </p:txBody>
        </p:sp>
      </p:grpSp>
      <p:grpSp>
        <p:nvGrpSpPr>
          <p:cNvPr name="Group 10" id="10"/>
          <p:cNvGrpSpPr/>
          <p:nvPr/>
        </p:nvGrpSpPr>
        <p:grpSpPr>
          <a:xfrm rot="0">
            <a:off x="15967481" y="9521492"/>
            <a:ext cx="2235421" cy="640537"/>
            <a:chOff x="0" y="0"/>
            <a:chExt cx="2980562" cy="854050"/>
          </a:xfrm>
        </p:grpSpPr>
        <p:sp>
          <p:nvSpPr>
            <p:cNvPr name="Freeform 11" id="11"/>
            <p:cNvSpPr/>
            <p:nvPr/>
          </p:nvSpPr>
          <p:spPr>
            <a:xfrm flipH="false" flipV="false" rot="0">
              <a:off x="10541" y="10541"/>
              <a:ext cx="2959481" cy="832866"/>
            </a:xfrm>
            <a:custGeom>
              <a:avLst/>
              <a:gdLst/>
              <a:ahLst/>
              <a:cxnLst/>
              <a:rect r="r" b="b" t="t" l="l"/>
              <a:pathLst>
                <a:path h="832866" w="2959481">
                  <a:moveTo>
                    <a:pt x="0" y="0"/>
                  </a:moveTo>
                  <a:lnTo>
                    <a:pt x="2959481" y="0"/>
                  </a:lnTo>
                  <a:lnTo>
                    <a:pt x="2959481" y="832866"/>
                  </a:lnTo>
                  <a:lnTo>
                    <a:pt x="0" y="832866"/>
                  </a:lnTo>
                  <a:close/>
                </a:path>
              </a:pathLst>
            </a:custGeom>
            <a:solidFill>
              <a:srgbClr val="000000"/>
            </a:solidFill>
          </p:spPr>
        </p:sp>
        <p:sp>
          <p:nvSpPr>
            <p:cNvPr name="Freeform 12" id="12"/>
            <p:cNvSpPr/>
            <p:nvPr/>
          </p:nvSpPr>
          <p:spPr>
            <a:xfrm flipH="false" flipV="false" rot="0">
              <a:off x="0" y="0"/>
              <a:ext cx="2980563" cy="853948"/>
            </a:xfrm>
            <a:custGeom>
              <a:avLst/>
              <a:gdLst/>
              <a:ahLst/>
              <a:cxnLst/>
              <a:rect r="r" b="b" t="t" l="l"/>
              <a:pathLst>
                <a:path h="853948" w="2980563">
                  <a:moveTo>
                    <a:pt x="10541" y="0"/>
                  </a:moveTo>
                  <a:lnTo>
                    <a:pt x="2970022" y="0"/>
                  </a:lnTo>
                  <a:cubicBezTo>
                    <a:pt x="2975864" y="0"/>
                    <a:pt x="2980563" y="4699"/>
                    <a:pt x="2980563" y="10541"/>
                  </a:cubicBezTo>
                  <a:lnTo>
                    <a:pt x="2980563" y="843407"/>
                  </a:lnTo>
                  <a:cubicBezTo>
                    <a:pt x="2980563" y="849249"/>
                    <a:pt x="2975864" y="853948"/>
                    <a:pt x="2970022" y="853948"/>
                  </a:cubicBezTo>
                  <a:lnTo>
                    <a:pt x="10541" y="853948"/>
                  </a:lnTo>
                  <a:cubicBezTo>
                    <a:pt x="4699" y="853948"/>
                    <a:pt x="0" y="849249"/>
                    <a:pt x="0" y="843407"/>
                  </a:cubicBezTo>
                  <a:lnTo>
                    <a:pt x="0" y="10541"/>
                  </a:lnTo>
                  <a:cubicBezTo>
                    <a:pt x="0" y="4699"/>
                    <a:pt x="4699" y="0"/>
                    <a:pt x="10541" y="0"/>
                  </a:cubicBezTo>
                  <a:moveTo>
                    <a:pt x="10541" y="21209"/>
                  </a:moveTo>
                  <a:lnTo>
                    <a:pt x="10541" y="10541"/>
                  </a:lnTo>
                  <a:lnTo>
                    <a:pt x="21082" y="10541"/>
                  </a:lnTo>
                  <a:lnTo>
                    <a:pt x="21082" y="843407"/>
                  </a:lnTo>
                  <a:lnTo>
                    <a:pt x="10541" y="843407"/>
                  </a:lnTo>
                  <a:lnTo>
                    <a:pt x="10541" y="832866"/>
                  </a:lnTo>
                  <a:lnTo>
                    <a:pt x="2970022" y="832866"/>
                  </a:lnTo>
                  <a:lnTo>
                    <a:pt x="2970022" y="843407"/>
                  </a:lnTo>
                  <a:lnTo>
                    <a:pt x="2959481" y="843407"/>
                  </a:lnTo>
                  <a:lnTo>
                    <a:pt x="2959481" y="10541"/>
                  </a:lnTo>
                  <a:lnTo>
                    <a:pt x="2970022" y="10541"/>
                  </a:lnTo>
                  <a:lnTo>
                    <a:pt x="2970022" y="21082"/>
                  </a:lnTo>
                  <a:lnTo>
                    <a:pt x="10541" y="21082"/>
                  </a:lnTo>
                  <a:close/>
                </a:path>
              </a:pathLst>
            </a:custGeom>
            <a:solidFill>
              <a:srgbClr val="000000"/>
            </a:solidFill>
          </p:spPr>
        </p:sp>
      </p:grpSp>
      <p:grpSp>
        <p:nvGrpSpPr>
          <p:cNvPr name="Group 13" id="13"/>
          <p:cNvGrpSpPr/>
          <p:nvPr/>
        </p:nvGrpSpPr>
        <p:grpSpPr>
          <a:xfrm rot="0">
            <a:off x="992238" y="4497766"/>
            <a:ext cx="15541390" cy="3481722"/>
            <a:chOff x="0" y="0"/>
            <a:chExt cx="20721853" cy="4642297"/>
          </a:xfrm>
        </p:grpSpPr>
        <p:sp>
          <p:nvSpPr>
            <p:cNvPr name="Freeform 14" id="14"/>
            <p:cNvSpPr/>
            <p:nvPr/>
          </p:nvSpPr>
          <p:spPr>
            <a:xfrm flipH="false" flipV="false" rot="0">
              <a:off x="0" y="0"/>
              <a:ext cx="20721853" cy="4642297"/>
            </a:xfrm>
            <a:custGeom>
              <a:avLst/>
              <a:gdLst/>
              <a:ahLst/>
              <a:cxnLst/>
              <a:rect r="r" b="b" t="t" l="l"/>
              <a:pathLst>
                <a:path h="4642297" w="20721853">
                  <a:moveTo>
                    <a:pt x="0" y="0"/>
                  </a:moveTo>
                  <a:lnTo>
                    <a:pt x="20721853" y="0"/>
                  </a:lnTo>
                  <a:lnTo>
                    <a:pt x="20721853" y="4642297"/>
                  </a:lnTo>
                  <a:lnTo>
                    <a:pt x="0" y="4642297"/>
                  </a:lnTo>
                  <a:close/>
                </a:path>
              </a:pathLst>
            </a:custGeom>
            <a:solidFill>
              <a:srgbClr val="000000">
                <a:alpha val="0"/>
              </a:srgbClr>
            </a:solidFill>
          </p:spPr>
        </p:sp>
        <p:sp>
          <p:nvSpPr>
            <p:cNvPr name="TextBox 15" id="15"/>
            <p:cNvSpPr txBox="true"/>
            <p:nvPr/>
          </p:nvSpPr>
          <p:spPr>
            <a:xfrm>
              <a:off x="0" y="-38100"/>
              <a:ext cx="20721853" cy="4680397"/>
            </a:xfrm>
            <a:prstGeom prst="rect">
              <a:avLst/>
            </a:prstGeom>
          </p:spPr>
          <p:txBody>
            <a:bodyPr anchor="t" rtlCol="false" tIns="0" lIns="0" bIns="0" rIns="0"/>
            <a:lstStyle/>
            <a:p>
              <a:pPr algn="just">
                <a:lnSpc>
                  <a:spcPts val="3750"/>
                </a:lnSpc>
              </a:pPr>
              <a:r>
                <a:rPr lang="en-US" sz="3125">
                  <a:solidFill>
                    <a:srgbClr val="FFFFFF"/>
                  </a:solidFill>
                  <a:latin typeface="Poppins Light"/>
                  <a:ea typeface="Poppins Light"/>
                  <a:cs typeface="Poppins Light"/>
                  <a:sym typeface="Poppins Light"/>
                </a:rPr>
                <a:t>Cyber terrorism is defined as unlawful attacks and threats of attacks against computers, networks, and information stored in computer systems to intimidate or coerce governments or people for political, social, or religious objectives</a:t>
              </a:r>
            </a:p>
            <a:p>
              <a:pPr algn="just">
                <a:lnSpc>
                  <a:spcPts val="3750"/>
                </a:lnSpc>
              </a:pPr>
            </a:p>
            <a:p>
              <a:pPr algn="just">
                <a:lnSpc>
                  <a:spcPts val="3750"/>
                </a:lnSpc>
              </a:pPr>
            </a:p>
            <a:p>
              <a:pPr algn="just">
                <a:lnSpc>
                  <a:spcPts val="3750"/>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9191A"/>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50505"/>
            </a:solidFill>
          </p:spPr>
        </p:sp>
      </p:grpSp>
      <p:sp>
        <p:nvSpPr>
          <p:cNvPr name="Freeform 6" id="6" descr="preencoded.png">
            <a:hlinkClick r:id="rId3" tooltip="https://gamma.app/?utm_source=made-with-gamma"/>
          </p:cNvPr>
          <p:cNvSpPr/>
          <p:nvPr/>
        </p:nvSpPr>
        <p:spPr>
          <a:xfrm flipH="false" flipV="false" rot="0">
            <a:off x="16049019" y="9686925"/>
            <a:ext cx="2153256" cy="514350"/>
          </a:xfrm>
          <a:custGeom>
            <a:avLst/>
            <a:gdLst/>
            <a:ahLst/>
            <a:cxnLst/>
            <a:rect r="r" b="b" t="t" l="l"/>
            <a:pathLst>
              <a:path h="514350" w="2153256">
                <a:moveTo>
                  <a:pt x="0" y="0"/>
                </a:moveTo>
                <a:lnTo>
                  <a:pt x="2153256" y="0"/>
                </a:lnTo>
                <a:lnTo>
                  <a:pt x="2153256" y="514350"/>
                </a:lnTo>
                <a:lnTo>
                  <a:pt x="0" y="514350"/>
                </a:lnTo>
                <a:lnTo>
                  <a:pt x="0" y="0"/>
                </a:lnTo>
                <a:close/>
              </a:path>
            </a:pathLst>
          </a:custGeom>
          <a:blipFill>
            <a:blip r:embed="rId2"/>
            <a:stretch>
              <a:fillRect l="0" t="0" r="0" b="0"/>
            </a:stretch>
          </a:blipFill>
        </p:spPr>
      </p:sp>
      <p:grpSp>
        <p:nvGrpSpPr>
          <p:cNvPr name="Group 7" id="7"/>
          <p:cNvGrpSpPr/>
          <p:nvPr/>
        </p:nvGrpSpPr>
        <p:grpSpPr>
          <a:xfrm rot="0">
            <a:off x="877185" y="2336705"/>
            <a:ext cx="10980241" cy="1381268"/>
            <a:chOff x="0" y="0"/>
            <a:chExt cx="14640322" cy="1841690"/>
          </a:xfrm>
        </p:grpSpPr>
        <p:sp>
          <p:nvSpPr>
            <p:cNvPr name="Freeform 8" id="8"/>
            <p:cNvSpPr/>
            <p:nvPr/>
          </p:nvSpPr>
          <p:spPr>
            <a:xfrm flipH="false" flipV="false" rot="0">
              <a:off x="0" y="0"/>
              <a:ext cx="14640322" cy="1841690"/>
            </a:xfrm>
            <a:custGeom>
              <a:avLst/>
              <a:gdLst/>
              <a:ahLst/>
              <a:cxnLst/>
              <a:rect r="r" b="b" t="t" l="l"/>
              <a:pathLst>
                <a:path h="1841690" w="14640322">
                  <a:moveTo>
                    <a:pt x="0" y="0"/>
                  </a:moveTo>
                  <a:lnTo>
                    <a:pt x="14640322" y="0"/>
                  </a:lnTo>
                  <a:lnTo>
                    <a:pt x="14640322" y="1841690"/>
                  </a:lnTo>
                  <a:lnTo>
                    <a:pt x="0" y="1841690"/>
                  </a:lnTo>
                  <a:close/>
                </a:path>
              </a:pathLst>
            </a:custGeom>
            <a:solidFill>
              <a:srgbClr val="000000">
                <a:alpha val="0"/>
              </a:srgbClr>
            </a:solidFill>
          </p:spPr>
        </p:sp>
        <p:sp>
          <p:nvSpPr>
            <p:cNvPr name="TextBox 9" id="9"/>
            <p:cNvSpPr txBox="true"/>
            <p:nvPr/>
          </p:nvSpPr>
          <p:spPr>
            <a:xfrm>
              <a:off x="0" y="-76200"/>
              <a:ext cx="14640322" cy="1917890"/>
            </a:xfrm>
            <a:prstGeom prst="rect">
              <a:avLst/>
            </a:prstGeom>
          </p:spPr>
          <p:txBody>
            <a:bodyPr anchor="t" rtlCol="false" tIns="0" lIns="0" bIns="0" rIns="0"/>
            <a:lstStyle/>
            <a:p>
              <a:pPr algn="l">
                <a:lnSpc>
                  <a:spcPts val="6937"/>
                </a:lnSpc>
              </a:pPr>
              <a:r>
                <a:rPr lang="en-US" sz="5562">
                  <a:solidFill>
                    <a:srgbClr val="F2F2F3"/>
                  </a:solidFill>
                  <a:latin typeface="Poppins Light"/>
                  <a:ea typeface="Poppins Light"/>
                  <a:cs typeface="Poppins Light"/>
                  <a:sym typeface="Poppins Light"/>
                </a:rPr>
                <a:t>Characteristics…</a:t>
              </a:r>
            </a:p>
          </p:txBody>
        </p:sp>
      </p:grpSp>
      <p:grpSp>
        <p:nvGrpSpPr>
          <p:cNvPr name="Group 10" id="10"/>
          <p:cNvGrpSpPr/>
          <p:nvPr/>
        </p:nvGrpSpPr>
        <p:grpSpPr>
          <a:xfrm rot="0">
            <a:off x="15967481" y="9521492"/>
            <a:ext cx="2235421" cy="640537"/>
            <a:chOff x="0" y="0"/>
            <a:chExt cx="2980562" cy="854050"/>
          </a:xfrm>
        </p:grpSpPr>
        <p:sp>
          <p:nvSpPr>
            <p:cNvPr name="Freeform 11" id="11"/>
            <p:cNvSpPr/>
            <p:nvPr/>
          </p:nvSpPr>
          <p:spPr>
            <a:xfrm flipH="false" flipV="false" rot="0">
              <a:off x="10541" y="10541"/>
              <a:ext cx="2959481" cy="832866"/>
            </a:xfrm>
            <a:custGeom>
              <a:avLst/>
              <a:gdLst/>
              <a:ahLst/>
              <a:cxnLst/>
              <a:rect r="r" b="b" t="t" l="l"/>
              <a:pathLst>
                <a:path h="832866" w="2959481">
                  <a:moveTo>
                    <a:pt x="0" y="0"/>
                  </a:moveTo>
                  <a:lnTo>
                    <a:pt x="2959481" y="0"/>
                  </a:lnTo>
                  <a:lnTo>
                    <a:pt x="2959481" y="832866"/>
                  </a:lnTo>
                  <a:lnTo>
                    <a:pt x="0" y="832866"/>
                  </a:lnTo>
                  <a:close/>
                </a:path>
              </a:pathLst>
            </a:custGeom>
            <a:solidFill>
              <a:srgbClr val="000000"/>
            </a:solidFill>
          </p:spPr>
        </p:sp>
        <p:sp>
          <p:nvSpPr>
            <p:cNvPr name="Freeform 12" id="12"/>
            <p:cNvSpPr/>
            <p:nvPr/>
          </p:nvSpPr>
          <p:spPr>
            <a:xfrm flipH="false" flipV="false" rot="0">
              <a:off x="0" y="0"/>
              <a:ext cx="2980563" cy="853948"/>
            </a:xfrm>
            <a:custGeom>
              <a:avLst/>
              <a:gdLst/>
              <a:ahLst/>
              <a:cxnLst/>
              <a:rect r="r" b="b" t="t" l="l"/>
              <a:pathLst>
                <a:path h="853948" w="2980563">
                  <a:moveTo>
                    <a:pt x="10541" y="0"/>
                  </a:moveTo>
                  <a:lnTo>
                    <a:pt x="2970022" y="0"/>
                  </a:lnTo>
                  <a:cubicBezTo>
                    <a:pt x="2975864" y="0"/>
                    <a:pt x="2980563" y="4699"/>
                    <a:pt x="2980563" y="10541"/>
                  </a:cubicBezTo>
                  <a:lnTo>
                    <a:pt x="2980563" y="843407"/>
                  </a:lnTo>
                  <a:cubicBezTo>
                    <a:pt x="2980563" y="849249"/>
                    <a:pt x="2975864" y="853948"/>
                    <a:pt x="2970022" y="853948"/>
                  </a:cubicBezTo>
                  <a:lnTo>
                    <a:pt x="10541" y="853948"/>
                  </a:lnTo>
                  <a:cubicBezTo>
                    <a:pt x="4699" y="853948"/>
                    <a:pt x="0" y="849249"/>
                    <a:pt x="0" y="843407"/>
                  </a:cubicBezTo>
                  <a:lnTo>
                    <a:pt x="0" y="10541"/>
                  </a:lnTo>
                  <a:cubicBezTo>
                    <a:pt x="0" y="4699"/>
                    <a:pt x="4699" y="0"/>
                    <a:pt x="10541" y="0"/>
                  </a:cubicBezTo>
                  <a:moveTo>
                    <a:pt x="10541" y="21209"/>
                  </a:moveTo>
                  <a:lnTo>
                    <a:pt x="10541" y="10541"/>
                  </a:lnTo>
                  <a:lnTo>
                    <a:pt x="21082" y="10541"/>
                  </a:lnTo>
                  <a:lnTo>
                    <a:pt x="21082" y="843407"/>
                  </a:lnTo>
                  <a:lnTo>
                    <a:pt x="10541" y="843407"/>
                  </a:lnTo>
                  <a:lnTo>
                    <a:pt x="10541" y="832866"/>
                  </a:lnTo>
                  <a:lnTo>
                    <a:pt x="2970022" y="832866"/>
                  </a:lnTo>
                  <a:lnTo>
                    <a:pt x="2970022" y="843407"/>
                  </a:lnTo>
                  <a:lnTo>
                    <a:pt x="2959481" y="843407"/>
                  </a:lnTo>
                  <a:lnTo>
                    <a:pt x="2959481" y="10541"/>
                  </a:lnTo>
                  <a:lnTo>
                    <a:pt x="2970022" y="10541"/>
                  </a:lnTo>
                  <a:lnTo>
                    <a:pt x="2970022" y="21082"/>
                  </a:lnTo>
                  <a:lnTo>
                    <a:pt x="10541" y="21082"/>
                  </a:lnTo>
                  <a:close/>
                </a:path>
              </a:pathLst>
            </a:custGeom>
            <a:solidFill>
              <a:srgbClr val="000000"/>
            </a:solidFill>
          </p:spPr>
        </p:sp>
      </p:grpSp>
      <p:grpSp>
        <p:nvGrpSpPr>
          <p:cNvPr name="Group 13" id="13"/>
          <p:cNvGrpSpPr/>
          <p:nvPr/>
        </p:nvGrpSpPr>
        <p:grpSpPr>
          <a:xfrm rot="0">
            <a:off x="877185" y="3421832"/>
            <a:ext cx="11756992" cy="5309146"/>
            <a:chOff x="0" y="0"/>
            <a:chExt cx="15675990" cy="7078862"/>
          </a:xfrm>
        </p:grpSpPr>
        <p:sp>
          <p:nvSpPr>
            <p:cNvPr name="Freeform 14" id="14"/>
            <p:cNvSpPr/>
            <p:nvPr/>
          </p:nvSpPr>
          <p:spPr>
            <a:xfrm flipH="false" flipV="false" rot="0">
              <a:off x="0" y="0"/>
              <a:ext cx="15675990" cy="7078862"/>
            </a:xfrm>
            <a:custGeom>
              <a:avLst/>
              <a:gdLst/>
              <a:ahLst/>
              <a:cxnLst/>
              <a:rect r="r" b="b" t="t" l="l"/>
              <a:pathLst>
                <a:path h="7078862" w="15675990">
                  <a:moveTo>
                    <a:pt x="0" y="0"/>
                  </a:moveTo>
                  <a:lnTo>
                    <a:pt x="15675990" y="0"/>
                  </a:lnTo>
                  <a:lnTo>
                    <a:pt x="15675990" y="7078862"/>
                  </a:lnTo>
                  <a:lnTo>
                    <a:pt x="0" y="7078862"/>
                  </a:lnTo>
                  <a:close/>
                </a:path>
              </a:pathLst>
            </a:custGeom>
            <a:solidFill>
              <a:srgbClr val="000000">
                <a:alpha val="0"/>
              </a:srgbClr>
            </a:solidFill>
          </p:spPr>
        </p:sp>
        <p:sp>
          <p:nvSpPr>
            <p:cNvPr name="TextBox 15" id="15"/>
            <p:cNvSpPr txBox="true"/>
            <p:nvPr/>
          </p:nvSpPr>
          <p:spPr>
            <a:xfrm>
              <a:off x="0" y="-152400"/>
              <a:ext cx="15675990" cy="7231262"/>
            </a:xfrm>
            <a:prstGeom prst="rect">
              <a:avLst/>
            </a:prstGeom>
          </p:spPr>
          <p:txBody>
            <a:bodyPr anchor="ctr" rtlCol="false" tIns="0" lIns="0" bIns="0" rIns="0"/>
            <a:lstStyle/>
            <a:p>
              <a:pPr algn="l">
                <a:lnSpc>
                  <a:spcPts val="4049"/>
                </a:lnSpc>
              </a:pPr>
            </a:p>
            <a:p>
              <a:pPr algn="l" marL="339328" indent="-169664" lvl="1">
                <a:lnSpc>
                  <a:spcPts val="4049"/>
                </a:lnSpc>
                <a:buFont typeface="Arial"/>
                <a:buChar char="•"/>
              </a:pPr>
              <a:r>
                <a:rPr lang="en-US" sz="2249">
                  <a:solidFill>
                    <a:srgbClr val="FFFFFF"/>
                  </a:solidFill>
                  <a:latin typeface="Poppins Light"/>
                  <a:ea typeface="Poppins Light"/>
                  <a:cs typeface="Poppins Light"/>
                  <a:sym typeface="Poppins Light"/>
                </a:rPr>
                <a:t> Cheaper to execute than physical terrorism </a:t>
              </a:r>
            </a:p>
            <a:p>
              <a:pPr algn="l" marL="339328" indent="-169664" lvl="1">
                <a:lnSpc>
                  <a:spcPts val="4049"/>
                </a:lnSpc>
                <a:buFont typeface="Arial"/>
                <a:buChar char="•"/>
              </a:pPr>
              <a:r>
                <a:rPr lang="en-US" sz="2249">
                  <a:solidFill>
                    <a:srgbClr val="FFFFFF"/>
                  </a:solidFill>
                  <a:latin typeface="Poppins Light"/>
                  <a:ea typeface="Poppins Light"/>
                  <a:cs typeface="Poppins Light"/>
                  <a:sym typeface="Poppins Light"/>
                </a:rPr>
                <a:t> Can be conducted anonymously and remotely </a:t>
              </a:r>
            </a:p>
            <a:p>
              <a:pPr algn="l" marL="339328" indent="-169664" lvl="1">
                <a:lnSpc>
                  <a:spcPts val="4049"/>
                </a:lnSpc>
                <a:buFont typeface="Arial"/>
                <a:buChar char="•"/>
              </a:pPr>
              <a:r>
                <a:rPr lang="en-US" sz="2249">
                  <a:solidFill>
                    <a:srgbClr val="FFFFFF"/>
                  </a:solidFill>
                  <a:latin typeface="Poppins Light"/>
                  <a:ea typeface="Poppins Light"/>
                  <a:cs typeface="Poppins Light"/>
                  <a:sym typeface="Poppins Light"/>
                </a:rPr>
                <a:t> Offers terrorists a competitive advantage through speedy, accurate, and timely   information </a:t>
              </a:r>
            </a:p>
            <a:p>
              <a:pPr algn="l" marL="339328" indent="-169664" lvl="1">
                <a:lnSpc>
                  <a:spcPts val="4049"/>
                </a:lnSpc>
                <a:buFont typeface="Arial"/>
                <a:buChar char="•"/>
              </a:pPr>
              <a:r>
                <a:rPr lang="en-US" sz="2249">
                  <a:solidFill>
                    <a:srgbClr val="FFFFFF"/>
                  </a:solidFill>
                  <a:latin typeface="Poppins Light"/>
                  <a:ea typeface="Poppins Light"/>
                  <a:cs typeface="Poppins Light"/>
                  <a:sym typeface="Poppins Light"/>
                </a:rPr>
                <a:t> Involves specifically targeted victims (usually political, civil, economic, energy, and military infrastructure) </a:t>
              </a:r>
            </a:p>
            <a:p>
              <a:pPr algn="l" marL="339328" indent="-169664" lvl="1">
                <a:lnSpc>
                  <a:spcPts val="4049"/>
                </a:lnSpc>
                <a:buFont typeface="Arial"/>
                <a:buChar char="•"/>
              </a:pPr>
              <a:r>
                <a:rPr lang="en-US" sz="2249">
                  <a:solidFill>
                    <a:srgbClr val="FFFFFF"/>
                  </a:solidFill>
                  <a:latin typeface="Poppins Light"/>
                  <a:ea typeface="Poppins Light"/>
                  <a:cs typeface="Poppins Light"/>
                  <a:sym typeface="Poppins Light"/>
                </a:rPr>
                <a:t> Began in the early 1990s with the growth of the Internet </a:t>
              </a:r>
            </a:p>
            <a:p>
              <a:pPr algn="l" marL="339328" indent="-169664" lvl="1">
                <a:lnSpc>
                  <a:spcPts val="4049"/>
                </a:lnSpc>
                <a:buFont typeface="Arial"/>
                <a:buChar char="•"/>
              </a:pPr>
              <a:r>
                <a:rPr lang="en-US" sz="2249">
                  <a:solidFill>
                    <a:srgbClr val="FFFFFF"/>
                  </a:solidFill>
                  <a:latin typeface="Poppins Light"/>
                  <a:ea typeface="Poppins Light"/>
                  <a:cs typeface="Poppins Light"/>
                  <a:sym typeface="Poppins Light"/>
                </a:rPr>
                <a:t> Modern cyber terrorists have more financial backing, technical opportunities, and military support </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9191A"/>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50505"/>
            </a:solidFill>
          </p:spPr>
        </p:sp>
      </p:grpSp>
      <p:sp>
        <p:nvSpPr>
          <p:cNvPr name="Freeform 6" id="6" descr="preencoded.png">
            <a:hlinkClick r:id="rId4" tooltip="https://gamma.app/?utm_source=made-with-gamma"/>
          </p:cNvPr>
          <p:cNvSpPr/>
          <p:nvPr/>
        </p:nvSpPr>
        <p:spPr>
          <a:xfrm flipH="false" flipV="false" rot="0">
            <a:off x="16049019" y="9686925"/>
            <a:ext cx="2153256" cy="514350"/>
          </a:xfrm>
          <a:custGeom>
            <a:avLst/>
            <a:gdLst/>
            <a:ahLst/>
            <a:cxnLst/>
            <a:rect r="r" b="b" t="t" l="l"/>
            <a:pathLst>
              <a:path h="514350" w="2153256">
                <a:moveTo>
                  <a:pt x="0" y="0"/>
                </a:moveTo>
                <a:lnTo>
                  <a:pt x="2153256" y="0"/>
                </a:lnTo>
                <a:lnTo>
                  <a:pt x="2153256" y="514350"/>
                </a:lnTo>
                <a:lnTo>
                  <a:pt x="0" y="514350"/>
                </a:lnTo>
                <a:lnTo>
                  <a:pt x="0" y="0"/>
                </a:lnTo>
                <a:close/>
              </a:path>
            </a:pathLst>
          </a:custGeom>
          <a:blipFill>
            <a:blip r:embed="rId3"/>
            <a:stretch>
              <a:fillRect l="0" t="0" r="0" b="0"/>
            </a:stretch>
          </a:blipFill>
        </p:spPr>
      </p:sp>
      <p:grpSp>
        <p:nvGrpSpPr>
          <p:cNvPr name="Group 7" id="7"/>
          <p:cNvGrpSpPr/>
          <p:nvPr/>
        </p:nvGrpSpPr>
        <p:grpSpPr>
          <a:xfrm rot="0">
            <a:off x="992238" y="1878812"/>
            <a:ext cx="8313985" cy="1381268"/>
            <a:chOff x="0" y="0"/>
            <a:chExt cx="11085313" cy="1841690"/>
          </a:xfrm>
        </p:grpSpPr>
        <p:sp>
          <p:nvSpPr>
            <p:cNvPr name="Freeform 8" id="8"/>
            <p:cNvSpPr/>
            <p:nvPr/>
          </p:nvSpPr>
          <p:spPr>
            <a:xfrm flipH="false" flipV="false" rot="0">
              <a:off x="0" y="0"/>
              <a:ext cx="11085313" cy="1841690"/>
            </a:xfrm>
            <a:custGeom>
              <a:avLst/>
              <a:gdLst/>
              <a:ahLst/>
              <a:cxnLst/>
              <a:rect r="r" b="b" t="t" l="l"/>
              <a:pathLst>
                <a:path h="1841690" w="11085313">
                  <a:moveTo>
                    <a:pt x="0" y="0"/>
                  </a:moveTo>
                  <a:lnTo>
                    <a:pt x="11085313" y="0"/>
                  </a:lnTo>
                  <a:lnTo>
                    <a:pt x="11085313" y="1841690"/>
                  </a:lnTo>
                  <a:lnTo>
                    <a:pt x="0" y="1841690"/>
                  </a:lnTo>
                  <a:close/>
                </a:path>
              </a:pathLst>
            </a:custGeom>
            <a:solidFill>
              <a:srgbClr val="000000">
                <a:alpha val="0"/>
              </a:srgbClr>
            </a:solidFill>
          </p:spPr>
        </p:sp>
        <p:sp>
          <p:nvSpPr>
            <p:cNvPr name="TextBox 9" id="9"/>
            <p:cNvSpPr txBox="true"/>
            <p:nvPr/>
          </p:nvSpPr>
          <p:spPr>
            <a:xfrm>
              <a:off x="0" y="-76200"/>
              <a:ext cx="11085313" cy="1917890"/>
            </a:xfrm>
            <a:prstGeom prst="rect">
              <a:avLst/>
            </a:prstGeom>
          </p:spPr>
          <p:txBody>
            <a:bodyPr anchor="t" rtlCol="false" tIns="0" lIns="0" bIns="0" rIns="0"/>
            <a:lstStyle/>
            <a:p>
              <a:pPr algn="l">
                <a:lnSpc>
                  <a:spcPts val="6937"/>
                </a:lnSpc>
              </a:pPr>
              <a:r>
                <a:rPr lang="en-US" sz="5562">
                  <a:solidFill>
                    <a:srgbClr val="F2F2F3"/>
                  </a:solidFill>
                  <a:latin typeface="Poppins Light"/>
                  <a:ea typeface="Poppins Light"/>
                  <a:cs typeface="Poppins Light"/>
                  <a:sym typeface="Poppins Light"/>
                </a:rPr>
                <a:t>Cyber Terrorism in India</a:t>
              </a:r>
            </a:p>
          </p:txBody>
        </p:sp>
      </p:grpSp>
      <p:grpSp>
        <p:nvGrpSpPr>
          <p:cNvPr name="Group 10" id="10"/>
          <p:cNvGrpSpPr/>
          <p:nvPr/>
        </p:nvGrpSpPr>
        <p:grpSpPr>
          <a:xfrm rot="0">
            <a:off x="992238" y="3530211"/>
            <a:ext cx="4244298" cy="801878"/>
            <a:chOff x="0" y="0"/>
            <a:chExt cx="5659063" cy="1069171"/>
          </a:xfrm>
        </p:grpSpPr>
        <p:sp>
          <p:nvSpPr>
            <p:cNvPr name="Freeform 11" id="11"/>
            <p:cNvSpPr/>
            <p:nvPr/>
          </p:nvSpPr>
          <p:spPr>
            <a:xfrm flipH="false" flipV="false" rot="0">
              <a:off x="0" y="0"/>
              <a:ext cx="5659063" cy="1069171"/>
            </a:xfrm>
            <a:custGeom>
              <a:avLst/>
              <a:gdLst/>
              <a:ahLst/>
              <a:cxnLst/>
              <a:rect r="r" b="b" t="t" l="l"/>
              <a:pathLst>
                <a:path h="1069171" w="5659063">
                  <a:moveTo>
                    <a:pt x="0" y="0"/>
                  </a:moveTo>
                  <a:lnTo>
                    <a:pt x="5659063" y="0"/>
                  </a:lnTo>
                  <a:lnTo>
                    <a:pt x="5659063" y="1069171"/>
                  </a:lnTo>
                  <a:lnTo>
                    <a:pt x="0" y="1069171"/>
                  </a:lnTo>
                  <a:close/>
                </a:path>
              </a:pathLst>
            </a:custGeom>
            <a:solidFill>
              <a:srgbClr val="000000">
                <a:alpha val="0"/>
              </a:srgbClr>
            </a:solidFill>
          </p:spPr>
        </p:sp>
        <p:sp>
          <p:nvSpPr>
            <p:cNvPr name="TextBox 12" id="12"/>
            <p:cNvSpPr txBox="true"/>
            <p:nvPr/>
          </p:nvSpPr>
          <p:spPr>
            <a:xfrm>
              <a:off x="0" y="19050"/>
              <a:ext cx="5659063" cy="1050121"/>
            </a:xfrm>
            <a:prstGeom prst="rect">
              <a:avLst/>
            </a:prstGeom>
          </p:spPr>
          <p:txBody>
            <a:bodyPr anchor="t" rtlCol="false" tIns="0" lIns="0" bIns="0" rIns="0"/>
            <a:lstStyle/>
            <a:p>
              <a:pPr algn="l">
                <a:lnSpc>
                  <a:spcPts val="3437"/>
                </a:lnSpc>
              </a:pPr>
              <a:r>
                <a:rPr lang="en-US" sz="3250" b="true">
                  <a:solidFill>
                    <a:srgbClr val="E5E0DF"/>
                  </a:solidFill>
                  <a:latin typeface="Poppins Bold"/>
                  <a:ea typeface="Poppins Bold"/>
                  <a:cs typeface="Poppins Bold"/>
                  <a:sym typeface="Poppins Bold"/>
                </a:rPr>
                <a:t>IT Act, Section 66F</a:t>
              </a:r>
            </a:p>
          </p:txBody>
        </p:sp>
      </p:grpSp>
      <p:grpSp>
        <p:nvGrpSpPr>
          <p:cNvPr name="Group 13" id="13"/>
          <p:cNvGrpSpPr/>
          <p:nvPr/>
        </p:nvGrpSpPr>
        <p:grpSpPr>
          <a:xfrm rot="0">
            <a:off x="15967481" y="9521492"/>
            <a:ext cx="2235421" cy="640537"/>
            <a:chOff x="0" y="0"/>
            <a:chExt cx="2980562" cy="854050"/>
          </a:xfrm>
        </p:grpSpPr>
        <p:sp>
          <p:nvSpPr>
            <p:cNvPr name="Freeform 14" id="14"/>
            <p:cNvSpPr/>
            <p:nvPr/>
          </p:nvSpPr>
          <p:spPr>
            <a:xfrm flipH="false" flipV="false" rot="0">
              <a:off x="10541" y="10541"/>
              <a:ext cx="2959481" cy="832866"/>
            </a:xfrm>
            <a:custGeom>
              <a:avLst/>
              <a:gdLst/>
              <a:ahLst/>
              <a:cxnLst/>
              <a:rect r="r" b="b" t="t" l="l"/>
              <a:pathLst>
                <a:path h="832866" w="2959481">
                  <a:moveTo>
                    <a:pt x="0" y="0"/>
                  </a:moveTo>
                  <a:lnTo>
                    <a:pt x="2959481" y="0"/>
                  </a:lnTo>
                  <a:lnTo>
                    <a:pt x="2959481" y="832866"/>
                  </a:lnTo>
                  <a:lnTo>
                    <a:pt x="0" y="832866"/>
                  </a:lnTo>
                  <a:close/>
                </a:path>
              </a:pathLst>
            </a:custGeom>
            <a:solidFill>
              <a:srgbClr val="000000"/>
            </a:solidFill>
          </p:spPr>
        </p:sp>
        <p:sp>
          <p:nvSpPr>
            <p:cNvPr name="Freeform 15" id="15"/>
            <p:cNvSpPr/>
            <p:nvPr/>
          </p:nvSpPr>
          <p:spPr>
            <a:xfrm flipH="false" flipV="false" rot="0">
              <a:off x="0" y="0"/>
              <a:ext cx="2980563" cy="853948"/>
            </a:xfrm>
            <a:custGeom>
              <a:avLst/>
              <a:gdLst/>
              <a:ahLst/>
              <a:cxnLst/>
              <a:rect r="r" b="b" t="t" l="l"/>
              <a:pathLst>
                <a:path h="853948" w="2980563">
                  <a:moveTo>
                    <a:pt x="10541" y="0"/>
                  </a:moveTo>
                  <a:lnTo>
                    <a:pt x="2970022" y="0"/>
                  </a:lnTo>
                  <a:cubicBezTo>
                    <a:pt x="2975864" y="0"/>
                    <a:pt x="2980563" y="4699"/>
                    <a:pt x="2980563" y="10541"/>
                  </a:cubicBezTo>
                  <a:lnTo>
                    <a:pt x="2980563" y="843407"/>
                  </a:lnTo>
                  <a:cubicBezTo>
                    <a:pt x="2980563" y="849249"/>
                    <a:pt x="2975864" y="853948"/>
                    <a:pt x="2970022" y="853948"/>
                  </a:cubicBezTo>
                  <a:lnTo>
                    <a:pt x="10541" y="853948"/>
                  </a:lnTo>
                  <a:cubicBezTo>
                    <a:pt x="4699" y="853948"/>
                    <a:pt x="0" y="849249"/>
                    <a:pt x="0" y="843407"/>
                  </a:cubicBezTo>
                  <a:lnTo>
                    <a:pt x="0" y="10541"/>
                  </a:lnTo>
                  <a:cubicBezTo>
                    <a:pt x="0" y="4699"/>
                    <a:pt x="4699" y="0"/>
                    <a:pt x="10541" y="0"/>
                  </a:cubicBezTo>
                  <a:moveTo>
                    <a:pt x="10541" y="21209"/>
                  </a:moveTo>
                  <a:lnTo>
                    <a:pt x="10541" y="10541"/>
                  </a:lnTo>
                  <a:lnTo>
                    <a:pt x="21082" y="10541"/>
                  </a:lnTo>
                  <a:lnTo>
                    <a:pt x="21082" y="843407"/>
                  </a:lnTo>
                  <a:lnTo>
                    <a:pt x="10541" y="843407"/>
                  </a:lnTo>
                  <a:lnTo>
                    <a:pt x="10541" y="832866"/>
                  </a:lnTo>
                  <a:lnTo>
                    <a:pt x="2970022" y="832866"/>
                  </a:lnTo>
                  <a:lnTo>
                    <a:pt x="2970022" y="843407"/>
                  </a:lnTo>
                  <a:lnTo>
                    <a:pt x="2959481" y="843407"/>
                  </a:lnTo>
                  <a:lnTo>
                    <a:pt x="2959481" y="10541"/>
                  </a:lnTo>
                  <a:lnTo>
                    <a:pt x="2970022" y="10541"/>
                  </a:lnTo>
                  <a:lnTo>
                    <a:pt x="2970022" y="21082"/>
                  </a:lnTo>
                  <a:lnTo>
                    <a:pt x="10541" y="21082"/>
                  </a:lnTo>
                  <a:close/>
                </a:path>
              </a:pathLst>
            </a:custGeom>
            <a:solidFill>
              <a:srgbClr val="000000"/>
            </a:solidFill>
          </p:spPr>
        </p:sp>
      </p:grpSp>
      <p:grpSp>
        <p:nvGrpSpPr>
          <p:cNvPr name="Group 16" id="16"/>
          <p:cNvGrpSpPr/>
          <p:nvPr/>
        </p:nvGrpSpPr>
        <p:grpSpPr>
          <a:xfrm rot="0">
            <a:off x="992236" y="4739729"/>
            <a:ext cx="7593554" cy="1241237"/>
            <a:chOff x="0" y="0"/>
            <a:chExt cx="10124738" cy="1654982"/>
          </a:xfrm>
        </p:grpSpPr>
        <p:sp>
          <p:nvSpPr>
            <p:cNvPr name="Freeform 17" id="17"/>
            <p:cNvSpPr/>
            <p:nvPr/>
          </p:nvSpPr>
          <p:spPr>
            <a:xfrm flipH="false" flipV="false" rot="0">
              <a:off x="0" y="0"/>
              <a:ext cx="10124739" cy="1654982"/>
            </a:xfrm>
            <a:custGeom>
              <a:avLst/>
              <a:gdLst/>
              <a:ahLst/>
              <a:cxnLst/>
              <a:rect r="r" b="b" t="t" l="l"/>
              <a:pathLst>
                <a:path h="1654982" w="10124739">
                  <a:moveTo>
                    <a:pt x="0" y="0"/>
                  </a:moveTo>
                  <a:lnTo>
                    <a:pt x="10124739" y="0"/>
                  </a:lnTo>
                  <a:lnTo>
                    <a:pt x="10124739" y="1654982"/>
                  </a:lnTo>
                  <a:lnTo>
                    <a:pt x="0" y="1654982"/>
                  </a:lnTo>
                  <a:close/>
                </a:path>
              </a:pathLst>
            </a:custGeom>
            <a:solidFill>
              <a:srgbClr val="000000">
                <a:alpha val="0"/>
              </a:srgbClr>
            </a:solidFill>
          </p:spPr>
        </p:sp>
        <p:sp>
          <p:nvSpPr>
            <p:cNvPr name="TextBox 18" id="18"/>
            <p:cNvSpPr txBox="true"/>
            <p:nvPr/>
          </p:nvSpPr>
          <p:spPr>
            <a:xfrm>
              <a:off x="0" y="-9525"/>
              <a:ext cx="10124738" cy="1664507"/>
            </a:xfrm>
            <a:prstGeom prst="rect">
              <a:avLst/>
            </a:prstGeom>
          </p:spPr>
          <p:txBody>
            <a:bodyPr anchor="t" rtlCol="false" tIns="0" lIns="0" bIns="0" rIns="0"/>
            <a:lstStyle/>
            <a:p>
              <a:pPr algn="l">
                <a:lnSpc>
                  <a:spcPts val="3437"/>
                </a:lnSpc>
              </a:pPr>
              <a:r>
                <a:rPr lang="en-US" sz="3000">
                  <a:solidFill>
                    <a:srgbClr val="E5E0DF"/>
                  </a:solidFill>
                  <a:latin typeface="Poppins Light"/>
                  <a:ea typeface="Poppins Light"/>
                  <a:cs typeface="Poppins Light"/>
                  <a:sym typeface="Poppins Light"/>
                </a:rPr>
                <a:t>It prescribes punishments for:</a:t>
              </a:r>
            </a:p>
            <a:p>
              <a:pPr algn="l">
                <a:lnSpc>
                  <a:spcPts val="3437"/>
                </a:lnSpc>
              </a:pPr>
              <a:r>
                <a:rPr lang="en-US" sz="3000">
                  <a:solidFill>
                    <a:srgbClr val="E5E0DF"/>
                  </a:solidFill>
                  <a:latin typeface="Poppins Light"/>
                  <a:ea typeface="Poppins Light"/>
                  <a:cs typeface="Poppins Light"/>
                  <a:sym typeface="Poppins Light"/>
                </a:rPr>
                <a:t> </a:t>
              </a:r>
            </a:p>
          </p:txBody>
        </p:sp>
      </p:grpSp>
      <p:grpSp>
        <p:nvGrpSpPr>
          <p:cNvPr name="Group 19" id="19"/>
          <p:cNvGrpSpPr/>
          <p:nvPr/>
        </p:nvGrpSpPr>
        <p:grpSpPr>
          <a:xfrm rot="0">
            <a:off x="776429" y="4739729"/>
            <a:ext cx="11453858" cy="4306035"/>
            <a:chOff x="0" y="0"/>
            <a:chExt cx="15271810" cy="5741380"/>
          </a:xfrm>
        </p:grpSpPr>
        <p:sp>
          <p:nvSpPr>
            <p:cNvPr name="Freeform 20" id="20"/>
            <p:cNvSpPr/>
            <p:nvPr/>
          </p:nvSpPr>
          <p:spPr>
            <a:xfrm flipH="false" flipV="false" rot="0">
              <a:off x="0" y="0"/>
              <a:ext cx="15271810" cy="5741379"/>
            </a:xfrm>
            <a:custGeom>
              <a:avLst/>
              <a:gdLst/>
              <a:ahLst/>
              <a:cxnLst/>
              <a:rect r="r" b="b" t="t" l="l"/>
              <a:pathLst>
                <a:path h="5741379" w="15271810">
                  <a:moveTo>
                    <a:pt x="0" y="0"/>
                  </a:moveTo>
                  <a:lnTo>
                    <a:pt x="15271810" y="0"/>
                  </a:lnTo>
                  <a:lnTo>
                    <a:pt x="15271810" y="5741379"/>
                  </a:lnTo>
                  <a:lnTo>
                    <a:pt x="0" y="5741379"/>
                  </a:lnTo>
                  <a:close/>
                </a:path>
              </a:pathLst>
            </a:custGeom>
            <a:solidFill>
              <a:srgbClr val="000000">
                <a:alpha val="0"/>
              </a:srgbClr>
            </a:solidFill>
          </p:spPr>
        </p:sp>
        <p:sp>
          <p:nvSpPr>
            <p:cNvPr name="TextBox 21" id="21"/>
            <p:cNvSpPr txBox="true"/>
            <p:nvPr/>
          </p:nvSpPr>
          <p:spPr>
            <a:xfrm>
              <a:off x="0" y="-190500"/>
              <a:ext cx="15271810" cy="5931880"/>
            </a:xfrm>
            <a:prstGeom prst="rect">
              <a:avLst/>
            </a:prstGeom>
          </p:spPr>
          <p:txBody>
            <a:bodyPr anchor="ctr" rtlCol="false" tIns="0" lIns="0" bIns="0" rIns="0"/>
            <a:lstStyle/>
            <a:p>
              <a:pPr algn="l">
                <a:lnSpc>
                  <a:spcPts val="4950"/>
                </a:lnSpc>
              </a:pPr>
            </a:p>
            <a:p>
              <a:pPr algn="l" marL="414734" indent="-207367" lvl="1">
                <a:lnSpc>
                  <a:spcPts val="4950"/>
                </a:lnSpc>
                <a:buFont typeface="Arial"/>
                <a:buChar char="•"/>
              </a:pPr>
              <a:r>
                <a:rPr lang="en-US" sz="2750">
                  <a:solidFill>
                    <a:srgbClr val="FFFFFF"/>
                  </a:solidFill>
                  <a:latin typeface="Poppins Light"/>
                  <a:ea typeface="Poppins Light"/>
                  <a:cs typeface="Poppins Light"/>
                  <a:sym typeface="Poppins Light"/>
                </a:rPr>
                <a:t>Intent to threaten India's unity, integrity, security, or sovereignty</a:t>
              </a:r>
            </a:p>
            <a:p>
              <a:pPr algn="l" marL="414734" indent="-207367" lvl="1">
                <a:lnSpc>
                  <a:spcPts val="4950"/>
                </a:lnSpc>
                <a:buFont typeface="Arial"/>
                <a:buChar char="•"/>
              </a:pPr>
              <a:r>
                <a:rPr lang="en-US" sz="2750">
                  <a:solidFill>
                    <a:srgbClr val="FFFFFF"/>
                  </a:solidFill>
                  <a:latin typeface="Poppins Light"/>
                  <a:ea typeface="Poppins Light"/>
                  <a:cs typeface="Poppins Light"/>
                  <a:sym typeface="Poppins Light"/>
                </a:rPr>
                <a:t>Unauthorized access to protected computer systems </a:t>
              </a:r>
            </a:p>
            <a:p>
              <a:pPr algn="l" marL="414734" indent="-207367" lvl="1">
                <a:lnSpc>
                  <a:spcPts val="4950"/>
                </a:lnSpc>
                <a:buFont typeface="Arial"/>
                <a:buChar char="•"/>
              </a:pPr>
              <a:r>
                <a:rPr lang="en-US" sz="2750">
                  <a:solidFill>
                    <a:srgbClr val="FFFFFF"/>
                  </a:solidFill>
                  <a:latin typeface="Poppins Light"/>
                  <a:ea typeface="Poppins Light"/>
                  <a:cs typeface="Poppins Light"/>
                  <a:sym typeface="Poppins Light"/>
                </a:rPr>
                <a:t>Introduction of computer contaminants (like viruses) </a:t>
              </a:r>
            </a:p>
            <a:p>
              <a:pPr algn="l" marL="414734" indent="-207367" lvl="1">
                <a:lnSpc>
                  <a:spcPts val="4950"/>
                </a:lnSpc>
                <a:buFont typeface="Arial"/>
                <a:buChar char="•"/>
              </a:pPr>
              <a:r>
                <a:rPr lang="en-US" sz="2750">
                  <a:solidFill>
                    <a:srgbClr val="FFFFFF"/>
                  </a:solidFill>
                  <a:latin typeface="Poppins Light"/>
                  <a:ea typeface="Poppins Light"/>
                  <a:cs typeface="Poppins Light"/>
                  <a:sym typeface="Poppins Light"/>
                </a:rPr>
                <a:t>Disrupting critical information infrastructure </a:t>
              </a:r>
            </a:p>
            <a:p>
              <a:pPr algn="l" marL="414734" indent="-207367" lvl="1">
                <a:lnSpc>
                  <a:spcPts val="4950"/>
                </a:lnSpc>
                <a:buFont typeface="Arial"/>
                <a:buChar char="•"/>
              </a:pPr>
              <a:r>
                <a:rPr lang="en-US" sz="2750">
                  <a:solidFill>
                    <a:srgbClr val="FFFFFF"/>
                  </a:solidFill>
                  <a:latin typeface="Poppins Light"/>
                  <a:ea typeface="Poppins Light"/>
                  <a:cs typeface="Poppins Light"/>
                  <a:sym typeface="Poppins Light"/>
                </a:rPr>
                <a:t>Stealing or destroying information from protected systems </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9191A"/>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50505"/>
            </a:solidFill>
          </p:spPr>
        </p:sp>
      </p:grpSp>
      <p:sp>
        <p:nvSpPr>
          <p:cNvPr name="Freeform 6" id="6" descr="preencoded.png">
            <a:hlinkClick r:id="rId3" tooltip="https://gamma.app/?utm_source=made-with-gamma"/>
          </p:cNvPr>
          <p:cNvSpPr/>
          <p:nvPr/>
        </p:nvSpPr>
        <p:spPr>
          <a:xfrm flipH="false" flipV="false" rot="0">
            <a:off x="16049019" y="9686925"/>
            <a:ext cx="2153256" cy="514350"/>
          </a:xfrm>
          <a:custGeom>
            <a:avLst/>
            <a:gdLst/>
            <a:ahLst/>
            <a:cxnLst/>
            <a:rect r="r" b="b" t="t" l="l"/>
            <a:pathLst>
              <a:path h="514350" w="2153256">
                <a:moveTo>
                  <a:pt x="0" y="0"/>
                </a:moveTo>
                <a:lnTo>
                  <a:pt x="2153256" y="0"/>
                </a:lnTo>
                <a:lnTo>
                  <a:pt x="2153256" y="514350"/>
                </a:lnTo>
                <a:lnTo>
                  <a:pt x="0" y="514350"/>
                </a:lnTo>
                <a:lnTo>
                  <a:pt x="0" y="0"/>
                </a:lnTo>
                <a:close/>
              </a:path>
            </a:pathLst>
          </a:custGeom>
          <a:blipFill>
            <a:blip r:embed="rId2"/>
            <a:stretch>
              <a:fillRect l="0" t="0" r="0" b="0"/>
            </a:stretch>
          </a:blipFill>
        </p:spPr>
      </p:sp>
      <p:grpSp>
        <p:nvGrpSpPr>
          <p:cNvPr name="Group 7" id="7"/>
          <p:cNvGrpSpPr/>
          <p:nvPr/>
        </p:nvGrpSpPr>
        <p:grpSpPr>
          <a:xfrm rot="0">
            <a:off x="1028700" y="4207157"/>
            <a:ext cx="9715500" cy="1783037"/>
            <a:chOff x="0" y="0"/>
            <a:chExt cx="12954000" cy="2377382"/>
          </a:xfrm>
        </p:grpSpPr>
        <p:sp>
          <p:nvSpPr>
            <p:cNvPr name="Freeform 8" id="8"/>
            <p:cNvSpPr/>
            <p:nvPr/>
          </p:nvSpPr>
          <p:spPr>
            <a:xfrm flipH="false" flipV="false" rot="0">
              <a:off x="0" y="0"/>
              <a:ext cx="12954000" cy="2377382"/>
            </a:xfrm>
            <a:custGeom>
              <a:avLst/>
              <a:gdLst/>
              <a:ahLst/>
              <a:cxnLst/>
              <a:rect r="r" b="b" t="t" l="l"/>
              <a:pathLst>
                <a:path h="2377382" w="12954000">
                  <a:moveTo>
                    <a:pt x="0" y="0"/>
                  </a:moveTo>
                  <a:lnTo>
                    <a:pt x="12954000" y="0"/>
                  </a:lnTo>
                  <a:lnTo>
                    <a:pt x="12954000" y="2377382"/>
                  </a:lnTo>
                  <a:lnTo>
                    <a:pt x="0" y="2377382"/>
                  </a:lnTo>
                  <a:close/>
                </a:path>
              </a:pathLst>
            </a:custGeom>
            <a:solidFill>
              <a:srgbClr val="000000">
                <a:alpha val="0"/>
              </a:srgbClr>
            </a:solidFill>
          </p:spPr>
        </p:sp>
        <p:sp>
          <p:nvSpPr>
            <p:cNvPr name="TextBox 9" id="9"/>
            <p:cNvSpPr txBox="true"/>
            <p:nvPr/>
          </p:nvSpPr>
          <p:spPr>
            <a:xfrm>
              <a:off x="0" y="-9525"/>
              <a:ext cx="12954000" cy="2386907"/>
            </a:xfrm>
            <a:prstGeom prst="rect">
              <a:avLst/>
            </a:prstGeom>
          </p:spPr>
          <p:txBody>
            <a:bodyPr anchor="t" rtlCol="false" tIns="0" lIns="0" bIns="0" rIns="0"/>
            <a:lstStyle/>
            <a:p>
              <a:pPr algn="l">
                <a:lnSpc>
                  <a:spcPts val="10680"/>
                </a:lnSpc>
              </a:pPr>
              <a:r>
                <a:rPr lang="en-US" sz="8900">
                  <a:solidFill>
                    <a:srgbClr val="FFFFFF"/>
                  </a:solidFill>
                  <a:latin typeface="Radcliffe Hand "/>
                  <a:ea typeface="Radcliffe Hand "/>
                  <a:cs typeface="Radcliffe Hand "/>
                  <a:sym typeface="Radcliffe Hand "/>
                </a:rPr>
                <a:t>THANKS... I guess</a:t>
              </a:r>
            </a:p>
          </p:txBody>
        </p:sp>
      </p:grpSp>
      <p:grpSp>
        <p:nvGrpSpPr>
          <p:cNvPr name="Group 10" id="10"/>
          <p:cNvGrpSpPr/>
          <p:nvPr/>
        </p:nvGrpSpPr>
        <p:grpSpPr>
          <a:xfrm rot="0">
            <a:off x="16073806" y="9574655"/>
            <a:ext cx="2089224" cy="574085"/>
            <a:chOff x="0" y="0"/>
            <a:chExt cx="2785632" cy="765447"/>
          </a:xfrm>
        </p:grpSpPr>
        <p:sp>
          <p:nvSpPr>
            <p:cNvPr name="Freeform 11" id="11"/>
            <p:cNvSpPr/>
            <p:nvPr/>
          </p:nvSpPr>
          <p:spPr>
            <a:xfrm flipH="false" flipV="false" rot="0">
              <a:off x="10541" y="10541"/>
              <a:ext cx="2764536" cy="744220"/>
            </a:xfrm>
            <a:custGeom>
              <a:avLst/>
              <a:gdLst/>
              <a:ahLst/>
              <a:cxnLst/>
              <a:rect r="r" b="b" t="t" l="l"/>
              <a:pathLst>
                <a:path h="744220" w="2764536">
                  <a:moveTo>
                    <a:pt x="0" y="0"/>
                  </a:moveTo>
                  <a:lnTo>
                    <a:pt x="2764536" y="0"/>
                  </a:lnTo>
                  <a:lnTo>
                    <a:pt x="2764536" y="744220"/>
                  </a:lnTo>
                  <a:lnTo>
                    <a:pt x="0" y="744220"/>
                  </a:lnTo>
                  <a:close/>
                </a:path>
              </a:pathLst>
            </a:custGeom>
            <a:solidFill>
              <a:srgbClr val="000000"/>
            </a:solidFill>
          </p:spPr>
        </p:sp>
        <p:sp>
          <p:nvSpPr>
            <p:cNvPr name="Freeform 12" id="12"/>
            <p:cNvSpPr/>
            <p:nvPr/>
          </p:nvSpPr>
          <p:spPr>
            <a:xfrm flipH="false" flipV="false" rot="0">
              <a:off x="0" y="0"/>
              <a:ext cx="2785618" cy="765302"/>
            </a:xfrm>
            <a:custGeom>
              <a:avLst/>
              <a:gdLst/>
              <a:ahLst/>
              <a:cxnLst/>
              <a:rect r="r" b="b" t="t" l="l"/>
              <a:pathLst>
                <a:path h="765302" w="2785618">
                  <a:moveTo>
                    <a:pt x="10541" y="0"/>
                  </a:moveTo>
                  <a:lnTo>
                    <a:pt x="2775077" y="0"/>
                  </a:lnTo>
                  <a:cubicBezTo>
                    <a:pt x="2780919" y="0"/>
                    <a:pt x="2785618" y="4699"/>
                    <a:pt x="2785618" y="10541"/>
                  </a:cubicBezTo>
                  <a:lnTo>
                    <a:pt x="2785618" y="754761"/>
                  </a:lnTo>
                  <a:cubicBezTo>
                    <a:pt x="2785618" y="760603"/>
                    <a:pt x="2780919" y="765302"/>
                    <a:pt x="2775077" y="765302"/>
                  </a:cubicBezTo>
                  <a:lnTo>
                    <a:pt x="10541" y="765302"/>
                  </a:lnTo>
                  <a:cubicBezTo>
                    <a:pt x="4699" y="765302"/>
                    <a:pt x="0" y="760603"/>
                    <a:pt x="0" y="754761"/>
                  </a:cubicBezTo>
                  <a:lnTo>
                    <a:pt x="0" y="10541"/>
                  </a:lnTo>
                  <a:cubicBezTo>
                    <a:pt x="0" y="4699"/>
                    <a:pt x="4699" y="0"/>
                    <a:pt x="10541" y="0"/>
                  </a:cubicBezTo>
                  <a:moveTo>
                    <a:pt x="10541" y="21209"/>
                  </a:moveTo>
                  <a:lnTo>
                    <a:pt x="10541" y="10541"/>
                  </a:lnTo>
                  <a:lnTo>
                    <a:pt x="21082" y="10541"/>
                  </a:lnTo>
                  <a:lnTo>
                    <a:pt x="21082" y="754761"/>
                  </a:lnTo>
                  <a:lnTo>
                    <a:pt x="10541" y="754761"/>
                  </a:lnTo>
                  <a:lnTo>
                    <a:pt x="10541" y="744220"/>
                  </a:lnTo>
                  <a:lnTo>
                    <a:pt x="2775077" y="744220"/>
                  </a:lnTo>
                  <a:lnTo>
                    <a:pt x="2775077" y="754761"/>
                  </a:lnTo>
                  <a:lnTo>
                    <a:pt x="2764536" y="754761"/>
                  </a:lnTo>
                  <a:lnTo>
                    <a:pt x="2764536" y="10541"/>
                  </a:lnTo>
                  <a:lnTo>
                    <a:pt x="2775077" y="10541"/>
                  </a:lnTo>
                  <a:lnTo>
                    <a:pt x="2775077" y="21082"/>
                  </a:lnTo>
                  <a:lnTo>
                    <a:pt x="10541" y="21082"/>
                  </a:lnTo>
                  <a:close/>
                </a:path>
              </a:pathLst>
            </a:custGeom>
            <a:solidFill>
              <a:srgbClr val="00000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DAGjseO8O0g</dc:identifier>
  <dcterms:modified xsi:type="dcterms:W3CDTF">2011-08-01T06:04:30Z</dcterms:modified>
  <cp:revision>1</cp:revision>
  <dc:title>Cyber-Terrorism-A-Global-Threat.pptx</dc:title>
</cp:coreProperties>
</file>