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256" r:id="rId2"/>
    <p:sldId id="266" r:id="rId3"/>
    <p:sldId id="257" r:id="rId4"/>
    <p:sldId id="258" r:id="rId5"/>
    <p:sldId id="278" r:id="rId6"/>
    <p:sldId id="259" r:id="rId7"/>
    <p:sldId id="276" r:id="rId8"/>
    <p:sldId id="277" r:id="rId9"/>
    <p:sldId id="260" r:id="rId10"/>
    <p:sldId id="261" r:id="rId11"/>
    <p:sldId id="279" r:id="rId12"/>
    <p:sldId id="262" r:id="rId13"/>
    <p:sldId id="280" r:id="rId14"/>
    <p:sldId id="263" r:id="rId15"/>
    <p:sldId id="264" r:id="rId16"/>
    <p:sldId id="265" r:id="rId17"/>
    <p:sldId id="281" r:id="rId18"/>
    <p:sldId id="267" r:id="rId19"/>
    <p:sldId id="268" r:id="rId20"/>
    <p:sldId id="269" r:id="rId21"/>
    <p:sldId id="270" r:id="rId22"/>
    <p:sldId id="282" r:id="rId23"/>
    <p:sldId id="283" r:id="rId24"/>
    <p:sldId id="285" r:id="rId25"/>
    <p:sldId id="274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05" autoAdjust="0"/>
    <p:restoredTop sz="94706" autoAdjust="0"/>
  </p:normalViewPr>
  <p:slideViewPr>
    <p:cSldViewPr>
      <p:cViewPr varScale="1">
        <p:scale>
          <a:sx n="70" d="100"/>
          <a:sy n="70" d="100"/>
        </p:scale>
        <p:origin x="84" y="8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306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414"/>
    </p:cViewPr>
  </p:sorter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565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88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0798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855096A-B891-4725-B4E4-581E6D34556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951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cs typeface="Times New Roman" pitchFamily="18" charset="0"/>
              </a:rPr>
              <a:t>FACTIFY: AN AI POWERED FACT CHECKING ASSISTANT</a:t>
            </a:r>
            <a:endParaRPr lang="en-US" b="1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NAHEEL K.K.</a:t>
            </a: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MES24MCA-2038</a:t>
            </a: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20-08-2025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001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News Input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Users can enter or paste a news headline/text into the system.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Preprocessing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Cleans and prepares text for analysis (tokenization,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stopword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removal, etc.).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Fake News Detection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Classifies news as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real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20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fake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using ML/DL models.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Explanation Generation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Provides reasoning behind the classification.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0" y="6369229"/>
            <a:ext cx="12954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46103" y="1524000"/>
            <a:ext cx="8001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Multi-Dataset Support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Works with global and Indian datasets for better adaptability.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User Interface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-based interactive web app for easy usage.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Backend API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FastAPI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service for handling model inference and processing.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Result Display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Shows classification result, probability score, and explanation.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0" y="6369229"/>
            <a:ext cx="12954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874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421703"/>
            <a:ext cx="80010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Data Collection Module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Aggregates news data from multiple datasets (global).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Preprocessing Module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Cleans, tokenizes, and prepares text for feature extraction.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Feature Extraction Module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Converts text into numerical form using TF-IDF or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embeddings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(BERT).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Model Training Module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Trains ML/DL models for fake news classification.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0" y="6369229"/>
            <a:ext cx="12954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96321"/>
            <a:ext cx="8229600" cy="49489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Prediction Module</a:t>
            </a:r>
            <a:r>
              <a:rPr lang="en-US" sz="2000" dirty="0"/>
              <a:t> – Classifies input news as </a:t>
            </a:r>
            <a:r>
              <a:rPr lang="en-US" sz="2000" i="1" dirty="0"/>
              <a:t>real</a:t>
            </a:r>
            <a:r>
              <a:rPr lang="en-US" sz="2000" dirty="0"/>
              <a:t> or </a:t>
            </a:r>
            <a:r>
              <a:rPr lang="en-US" sz="2000" i="1" dirty="0"/>
              <a:t>fake</a:t>
            </a:r>
            <a:r>
              <a:rPr lang="en-US" sz="2000" dirty="0"/>
              <a:t> with probability score.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Explanation Module</a:t>
            </a:r>
            <a:r>
              <a:rPr lang="en-US" sz="2000" dirty="0"/>
              <a:t> – Generates a reason or justification for the classification.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Backend API Module</a:t>
            </a:r>
            <a:r>
              <a:rPr lang="en-US" sz="2000" dirty="0"/>
              <a:t> – Implements </a:t>
            </a:r>
            <a:r>
              <a:rPr lang="en-US" sz="2000" dirty="0" err="1"/>
              <a:t>FastAPI</a:t>
            </a:r>
            <a:r>
              <a:rPr lang="en-US" sz="2000" dirty="0"/>
              <a:t> endpoints for model inference.</a:t>
            </a:r>
          </a:p>
          <a:p>
            <a:pPr>
              <a:lnSpc>
                <a:spcPct val="150000"/>
              </a:lnSpc>
            </a:pPr>
            <a:r>
              <a:rPr lang="en-US" sz="2000" b="1" dirty="0"/>
              <a:t>Frontend UI Module</a:t>
            </a:r>
            <a:r>
              <a:rPr lang="en-US" sz="2000" dirty="0"/>
              <a:t> – </a:t>
            </a:r>
            <a:r>
              <a:rPr lang="en-US" sz="2000" dirty="0" err="1"/>
              <a:t>Streamlit</a:t>
            </a:r>
            <a:r>
              <a:rPr lang="en-US" sz="2000" dirty="0"/>
              <a:t>-based interface for user interaction and result visualization.</a:t>
            </a:r>
          </a:p>
          <a:p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7543800" y="6369229"/>
            <a:ext cx="12954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1058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447800"/>
            <a:ext cx="8001000" cy="3732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Operating System: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Windows 10 / 11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Front End: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(Python-based UI framework)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Back End: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FastAPI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(Python web framework)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Machine Learning Libraries: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scikit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-learn, transformers, pandas,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numpy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Natural Language Processing: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NLTK,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spaCy</a:t>
            </a:r>
            <a:endParaRPr kumimoji="0" lang="en-US" altLang="en-US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IDE / Code Editor: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VS Code,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Jupyter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Notebook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Version Control: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Git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GitHub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3800" y="6369229"/>
            <a:ext cx="12954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572655444"/>
              </p:ext>
            </p:extLst>
          </p:nvPr>
        </p:nvGraphicFramePr>
        <p:xfrm>
          <a:off x="457200" y="1177233"/>
          <a:ext cx="8229599" cy="411605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/>
                        <a:t>Dataset Research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/>
                        <a:t>20/08/2025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/>
                        <a:t>Data Collection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/>
                        <a:t>24/08/2022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/>
                        <a:t>Data Preprocessing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/>
                        <a:t>Baseline Model(TF-IDF)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/>
                        <a:t>08/09/2025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620000" y="6356349"/>
            <a:ext cx="12954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table given above is for reference only. Update/create a table with your data. </a:t>
            </a:r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1972482239"/>
              </p:ext>
            </p:extLst>
          </p:nvPr>
        </p:nvGraphicFramePr>
        <p:xfrm>
          <a:off x="478968" y="1113571"/>
          <a:ext cx="8229603" cy="500110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712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259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 smtClean="0"/>
                        <a:t>SPRINT 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28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/>
                        <a:t>BERT Model Training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/>
                        <a:t>14/09/2025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649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/>
                        <a:t>Model Evaluation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/>
                        <a:t>21/09/2025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8259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698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/>
                        <a:t>LLM - Based Explanation</a:t>
                      </a:r>
                      <a:r>
                        <a:rPr lang="en" sz="1100" baseline="0" dirty="0" smtClean="0"/>
                        <a:t> integration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/>
                        <a:t>28/09/2025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289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 smtClean="0"/>
                        <a:t>Streamlit+Fast API Integration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 smtClean="0"/>
                        <a:t>05/10/2025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9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48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9" name="Rectangle 8"/>
          <p:cNvSpPr/>
          <p:nvPr/>
        </p:nvSpPr>
        <p:spPr>
          <a:xfrm>
            <a:off x="7543800" y="6369229"/>
            <a:ext cx="12954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2813551938"/>
              </p:ext>
            </p:extLst>
          </p:nvPr>
        </p:nvGraphicFramePr>
        <p:xfrm>
          <a:off x="489375" y="1219200"/>
          <a:ext cx="8165225" cy="4532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Dataset Research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Dataset</a:t>
                      </a:r>
                      <a:r>
                        <a:rPr lang="en" baseline="0" dirty="0" smtClean="0"/>
                        <a:t> Collection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Dataset</a:t>
                      </a:r>
                      <a:r>
                        <a:rPr lang="en" baseline="0" dirty="0" smtClean="0"/>
                        <a:t> Preprocessing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Baseline</a:t>
                      </a:r>
                      <a:r>
                        <a:rPr lang="en-US" baseline="0" dirty="0" smtClean="0"/>
                        <a:t> Model(TF-IDF)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BERT Model</a:t>
                      </a:r>
                      <a:r>
                        <a:rPr lang="en" baseline="0" dirty="0" smtClean="0"/>
                        <a:t> Training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543800" y="6369229"/>
            <a:ext cx="12954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2003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558264606"/>
              </p:ext>
            </p:extLst>
          </p:nvPr>
        </p:nvGraphicFramePr>
        <p:xfrm>
          <a:off x="489375" y="1219200"/>
          <a:ext cx="8165225" cy="353556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/>
                        <a:t>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(Hours)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Model Evaluation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LLM-Based</a:t>
                      </a:r>
                      <a:r>
                        <a:rPr lang="en" baseline="0" dirty="0" smtClean="0"/>
                        <a:t> </a:t>
                      </a:r>
                      <a:r>
                        <a:rPr lang="en" dirty="0" smtClean="0"/>
                        <a:t>Explanation</a:t>
                      </a:r>
                      <a:r>
                        <a:rPr lang="en" baseline="0" dirty="0" smtClean="0"/>
                        <a:t> Module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8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err="1" smtClean="0"/>
                        <a:t>Streamlit</a:t>
                      </a:r>
                      <a:r>
                        <a:rPr lang="en-US" dirty="0" smtClean="0"/>
                        <a:t> + </a:t>
                      </a:r>
                      <a:r>
                        <a:rPr lang="en-US" dirty="0" err="1" smtClean="0"/>
                        <a:t>FastAPI</a:t>
                      </a:r>
                      <a:r>
                        <a:rPr lang="en-US" baseline="0" dirty="0" smtClean="0"/>
                        <a:t> Integration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543800" y="6369229"/>
            <a:ext cx="12954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41904157"/>
              </p:ext>
            </p:extLst>
          </p:nvPr>
        </p:nvGraphicFramePr>
        <p:xfrm>
          <a:off x="515964" y="1247240"/>
          <a:ext cx="8143125" cy="44499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DEVELOPER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Upload datasets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Provide</a:t>
                      </a:r>
                      <a:r>
                        <a:rPr lang="en-US" baseline="0" dirty="0" smtClean="0"/>
                        <a:t> training data for the model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DEVELOPER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Train</a:t>
                      </a:r>
                      <a:r>
                        <a:rPr lang="en" sz="1800" kern="1200" baseline="0" dirty="0" smtClean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 Models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Create</a:t>
                      </a:r>
                      <a:r>
                        <a:rPr lang="en-US" sz="1800" baseline="0" dirty="0" smtClean="0"/>
                        <a:t> a fact-checking system</a:t>
                      </a:r>
                      <a:endParaRPr sz="180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DEVELOPER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View</a:t>
                      </a:r>
                      <a:r>
                        <a:rPr lang="en" baseline="0" dirty="0" smtClean="0"/>
                        <a:t> evaluation results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 smtClean="0"/>
                        <a:t>Ensure accuracy before deployment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Input</a:t>
                      </a:r>
                      <a:r>
                        <a:rPr lang="en" baseline="0" dirty="0" smtClean="0"/>
                        <a:t> a statement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dirty="0" smtClean="0"/>
                        <a:t>Get</a:t>
                      </a:r>
                      <a:r>
                        <a:rPr lang="en-US" sz="1800" baseline="0" dirty="0" smtClean="0"/>
                        <a:t> a truthfulness prediction</a:t>
                      </a:r>
                      <a:endParaRPr sz="18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0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USER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View</a:t>
                      </a:r>
                      <a:r>
                        <a:rPr lang="en" baseline="0" dirty="0" smtClean="0"/>
                        <a:t> explanation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Understand</a:t>
                      </a:r>
                      <a:r>
                        <a:rPr lang="en-US" baseline="0" dirty="0" smtClean="0"/>
                        <a:t> why the statement is true/false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543800" y="6369229"/>
            <a:ext cx="12954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 smtClean="0">
                <a:cs typeface="Times New Roman" panose="02020603050405020304" pitchFamily="18" charset="0"/>
              </a:rPr>
              <a:t>Ms. </a:t>
            </a:r>
            <a:r>
              <a:rPr lang="en-US" sz="2500" b="1" dirty="0" smtClean="0">
                <a:cs typeface="Times New Roman" panose="02020603050405020304" pitchFamily="18" charset="0"/>
              </a:rPr>
              <a:t>FEBIN AZIZ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 smtClean="0">
                <a:cs typeface="Times New Roman" panose="02020603050405020304" pitchFamily="18" charset="0"/>
              </a:rPr>
              <a:t>ASSISTANT PROFESSOR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309672321"/>
              </p:ext>
            </p:extLst>
          </p:nvPr>
        </p:nvGraphicFramePr>
        <p:xfrm>
          <a:off x="519390" y="1249950"/>
          <a:ext cx="8139700" cy="385544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10157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84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18/08/2025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10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4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21/08/2025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24/08/2025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84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25/08/2025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30/08/2025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84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08/09/2025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543800" y="6369229"/>
            <a:ext cx="12954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2454911286"/>
              </p:ext>
            </p:extLst>
          </p:nvPr>
        </p:nvGraphicFramePr>
        <p:xfrm>
          <a:off x="505690" y="1219200"/>
          <a:ext cx="8137449" cy="38100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1748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1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08/09/2025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14/09/2025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31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15/09/2025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21/09/2025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31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22/09/2025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28/09/2025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2312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 smtClean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29/09/2025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05/10/2025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543800" y="6369229"/>
            <a:ext cx="12954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089901"/>
            <a:ext cx="822960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/>
              <a:t>Data Collection</a:t>
            </a:r>
            <a:endParaRPr lang="en-US" sz="1800" dirty="0"/>
          </a:p>
          <a:p>
            <a:pPr lvl="1"/>
            <a:r>
              <a:rPr lang="en-US" sz="1800" dirty="0"/>
              <a:t>Multiple publicly available fake news datasets </a:t>
            </a:r>
            <a:r>
              <a:rPr lang="en-US" sz="1800" dirty="0" smtClean="0"/>
              <a:t>are collected(LIAR, </a:t>
            </a:r>
            <a:r>
              <a:rPr lang="en-US" sz="1800" dirty="0" err="1" smtClean="0"/>
              <a:t>FakeNewsNet</a:t>
            </a:r>
            <a:r>
              <a:rPr lang="en-US" sz="1800" dirty="0" smtClean="0"/>
              <a:t>, </a:t>
            </a:r>
            <a:r>
              <a:rPr lang="en-US" sz="1800" dirty="0" err="1" smtClean="0"/>
              <a:t>WELFake</a:t>
            </a:r>
            <a:r>
              <a:rPr lang="en-US" sz="1800" dirty="0" smtClean="0"/>
              <a:t>, ISOT etc.)</a:t>
            </a:r>
          </a:p>
          <a:p>
            <a:pPr lvl="1"/>
            <a:r>
              <a:rPr lang="en-US" sz="1800" dirty="0" smtClean="0"/>
              <a:t>The </a:t>
            </a:r>
            <a:r>
              <a:rPr lang="en-US" sz="1800" dirty="0"/>
              <a:t>data will include headlines, article text, and labels (fake/real) from various countries and sources.</a:t>
            </a:r>
          </a:p>
          <a:p>
            <a:r>
              <a:rPr lang="en-US" sz="1800" b="1" dirty="0"/>
              <a:t>Data Preprocessing</a:t>
            </a:r>
            <a:endParaRPr lang="en-US" sz="1800" dirty="0"/>
          </a:p>
          <a:p>
            <a:pPr lvl="1"/>
            <a:r>
              <a:rPr lang="en-US" sz="1800" dirty="0"/>
              <a:t>Null or missing values will be removed.</a:t>
            </a:r>
          </a:p>
          <a:p>
            <a:pPr lvl="1"/>
            <a:r>
              <a:rPr lang="en-US" sz="1800" dirty="0"/>
              <a:t>Text will be cleaned through lowercasing, punctuation removal, </a:t>
            </a:r>
            <a:r>
              <a:rPr lang="en-US" sz="1800" dirty="0" err="1"/>
              <a:t>stopword</a:t>
            </a:r>
            <a:r>
              <a:rPr lang="en-US" sz="1800" dirty="0"/>
              <a:t> removal, tokenization, and lemmatization.</a:t>
            </a:r>
          </a:p>
          <a:p>
            <a:pPr lvl="1"/>
            <a:r>
              <a:rPr lang="en-US" sz="1800" dirty="0"/>
              <a:t>All datasets will be merged into a single unified dataset for training and testing.</a:t>
            </a:r>
          </a:p>
          <a:p>
            <a:r>
              <a:rPr lang="en-US" sz="1800" b="1" dirty="0"/>
              <a:t>Feature Extraction</a:t>
            </a:r>
            <a:endParaRPr lang="en-US" sz="1800" dirty="0"/>
          </a:p>
          <a:p>
            <a:pPr lvl="1"/>
            <a:r>
              <a:rPr lang="en-US" sz="1800" dirty="0"/>
              <a:t>TF-IDF Vectorization will be used to convert text into numerical features.</a:t>
            </a:r>
          </a:p>
          <a:p>
            <a:pPr lvl="1"/>
            <a:r>
              <a:rPr lang="en-US" sz="1800" dirty="0"/>
              <a:t>The vocabulary size will be limited to improve efficiency and reduce noise</a:t>
            </a:r>
            <a:r>
              <a:rPr lang="en-US" sz="1800" dirty="0" smtClean="0"/>
              <a:t>.</a:t>
            </a:r>
            <a:endParaRPr lang="en-US" sz="1800" dirty="0">
              <a:latin typeface="Arial" panose="020B0604020202020204" pitchFamily="34" charset="0"/>
            </a:endParaRPr>
          </a:p>
          <a:p>
            <a:pPr lvl="1"/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7543800" y="6369229"/>
            <a:ext cx="12954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954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115704"/>
            <a:ext cx="8229600" cy="4912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 smtClean="0"/>
              <a:t>Model Development</a:t>
            </a:r>
            <a:endParaRPr lang="en-US" sz="1800" dirty="0" smtClean="0"/>
          </a:p>
          <a:p>
            <a:pPr lvl="1"/>
            <a:r>
              <a:rPr lang="en-US" sz="1800" dirty="0" smtClean="0"/>
              <a:t>Baseline Models:</a:t>
            </a:r>
          </a:p>
          <a:p>
            <a:pPr lvl="2"/>
            <a:r>
              <a:rPr lang="en-US" sz="1800" b="1" dirty="0" smtClean="0"/>
              <a:t>Multinomial Naïve Bayes(MNB): </a:t>
            </a:r>
            <a:r>
              <a:rPr lang="en-US" sz="1800" dirty="0" smtClean="0"/>
              <a:t>A probabilistic classifier that assumes word independence, effective for text classification</a:t>
            </a:r>
          </a:p>
          <a:p>
            <a:pPr lvl="2"/>
            <a:r>
              <a:rPr lang="en-US" sz="1800" b="1" dirty="0" smtClean="0"/>
              <a:t>Support Vector Machine(SVM): </a:t>
            </a:r>
            <a:r>
              <a:rPr lang="en-US" sz="1800" dirty="0" smtClean="0"/>
              <a:t>Finds the best separating hyperplane in high dimensional TF-IDF space for classification</a:t>
            </a:r>
          </a:p>
          <a:p>
            <a:pPr lvl="2"/>
            <a:r>
              <a:rPr lang="en-US" sz="1800" b="1" dirty="0" smtClean="0"/>
              <a:t>Logistic Regression: </a:t>
            </a:r>
            <a:r>
              <a:rPr lang="en-US" sz="1800" dirty="0" smtClean="0"/>
              <a:t>An algorithm for binary classification that models the probability of a binary outcome by fitting a sigmoid function to a linear combination of input features</a:t>
            </a:r>
            <a:r>
              <a:rPr lang="en-US" sz="1800" b="1" dirty="0" smtClean="0"/>
              <a:t>.</a:t>
            </a:r>
          </a:p>
          <a:p>
            <a:pPr lvl="2"/>
            <a:endParaRPr lang="en-US" sz="1800" b="1" dirty="0"/>
          </a:p>
          <a:p>
            <a:pPr marL="681037" lvl="2" indent="-285750">
              <a:buFont typeface="Bookman Old Style" panose="02050604050505020204" pitchFamily="18" charset="0"/>
              <a:buChar char="―"/>
            </a:pPr>
            <a:r>
              <a:rPr lang="en-US" sz="1800" dirty="0" smtClean="0"/>
              <a:t>Deep </a:t>
            </a:r>
            <a:r>
              <a:rPr lang="en-US" sz="1800" dirty="0"/>
              <a:t>Learning </a:t>
            </a:r>
            <a:r>
              <a:rPr lang="en-US" sz="1800" dirty="0" smtClean="0"/>
              <a:t>Model:</a:t>
            </a:r>
          </a:p>
          <a:p>
            <a:pPr marL="1200150" lvl="3" indent="-285750">
              <a:buFont typeface="Arial" panose="020B0604020202020204" pitchFamily="34" charset="0"/>
              <a:buChar char="•"/>
            </a:pPr>
            <a:r>
              <a:rPr lang="en-US" sz="1800" b="1" dirty="0" smtClean="0"/>
              <a:t>BERT </a:t>
            </a:r>
            <a:r>
              <a:rPr lang="en-US" sz="1800" dirty="0" smtClean="0"/>
              <a:t>(Bidirectional Encoder Representations from Transformers): Pre-Trained transformer model fine-tuned on the dataset for contextual understanding of news articles.</a:t>
            </a:r>
            <a:endParaRPr lang="en-US" sz="1800" dirty="0"/>
          </a:p>
        </p:txBody>
      </p:sp>
      <p:sp>
        <p:nvSpPr>
          <p:cNvPr id="6" name="Rectangle 5"/>
          <p:cNvSpPr/>
          <p:nvPr/>
        </p:nvSpPr>
        <p:spPr>
          <a:xfrm>
            <a:off x="7543800" y="6369229"/>
            <a:ext cx="12954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229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METHODOLOGY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84496" y="1371600"/>
            <a:ext cx="8229600" cy="38595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b="1" dirty="0" smtClean="0"/>
              <a:t>Model Evaluation</a:t>
            </a:r>
          </a:p>
          <a:p>
            <a:pPr lvl="1"/>
            <a:r>
              <a:rPr lang="en-US" sz="1800" dirty="0" smtClean="0"/>
              <a:t>Models are trained with an 80-20 train-test split.</a:t>
            </a:r>
          </a:p>
          <a:p>
            <a:pPr lvl="1"/>
            <a:r>
              <a:rPr lang="en-US" sz="1800" dirty="0" smtClean="0"/>
              <a:t>Evaluation metrics: Accuracy, Precision, Recall, F1-score, and confusion matrix</a:t>
            </a:r>
          </a:p>
          <a:p>
            <a:pPr lvl="1"/>
            <a:r>
              <a:rPr lang="en-US" sz="1800" dirty="0" smtClean="0"/>
              <a:t>Performance of baseline models is compared with BERT to show improvement in fake news detection</a:t>
            </a:r>
          </a:p>
          <a:p>
            <a:pPr marL="457200" lvl="1" indent="0">
              <a:buNone/>
            </a:pPr>
            <a:endParaRPr lang="en-US" sz="1800" dirty="0" smtClean="0"/>
          </a:p>
          <a:p>
            <a:pPr marL="341313" lvl="1">
              <a:buFont typeface="Arial" panose="020B0604020202020204" pitchFamily="34" charset="0"/>
              <a:buChar char="•"/>
            </a:pPr>
            <a:r>
              <a:rPr lang="en-US" sz="1800" b="1" dirty="0" smtClean="0"/>
              <a:t>System Integration</a:t>
            </a:r>
          </a:p>
          <a:p>
            <a:pPr marL="741363" lvl="2"/>
            <a:r>
              <a:rPr lang="en-US" sz="1800" b="1" dirty="0" smtClean="0"/>
              <a:t>Backend(FAST API): </a:t>
            </a:r>
            <a:r>
              <a:rPr lang="en-US" sz="1800" dirty="0" smtClean="0"/>
              <a:t>provides endpoints for news classification</a:t>
            </a:r>
          </a:p>
          <a:p>
            <a:pPr marL="741363" lvl="2"/>
            <a:r>
              <a:rPr lang="en-US" sz="1800" b="1" dirty="0" smtClean="0"/>
              <a:t>Frontend(</a:t>
            </a:r>
            <a:r>
              <a:rPr lang="en-US" sz="1800" b="1" dirty="0" err="1" smtClean="0"/>
              <a:t>Streamlit</a:t>
            </a:r>
            <a:r>
              <a:rPr lang="en-US" sz="1800" b="1" dirty="0" smtClean="0"/>
              <a:t>): </a:t>
            </a:r>
            <a:r>
              <a:rPr lang="en-US" sz="1800" dirty="0" smtClean="0"/>
              <a:t>UI to input news text and view results</a:t>
            </a:r>
          </a:p>
          <a:p>
            <a:pPr marL="741363" lvl="2"/>
            <a:r>
              <a:rPr lang="en-US" sz="1800" b="1" dirty="0" smtClean="0"/>
              <a:t>Explanation Module: </a:t>
            </a:r>
            <a:r>
              <a:rPr lang="en-US" sz="1800" dirty="0" smtClean="0"/>
              <a:t>Uses a lightweight LLM to generate plain-text explanations of why a news item was classified as fake/real</a:t>
            </a:r>
            <a:endParaRPr lang="en-US" sz="1800" b="1" dirty="0"/>
          </a:p>
        </p:txBody>
      </p:sp>
      <p:sp>
        <p:nvSpPr>
          <p:cNvPr id="6" name="Rectangle 5"/>
          <p:cNvSpPr/>
          <p:nvPr/>
        </p:nvSpPr>
        <p:spPr>
          <a:xfrm>
            <a:off x="7543800" y="6369229"/>
            <a:ext cx="12954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130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</a:t>
            </a: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Plan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</a:rPr>
              <a:t>Methodology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543800" y="6369229"/>
            <a:ext cx="12954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72432"/>
          </a:xfrm>
        </p:spPr>
        <p:txBody>
          <a:bodyPr>
            <a:normAutofit fontScale="90000"/>
          </a:bodyPr>
          <a:lstStyle/>
          <a:p>
            <a:pPr algn="l"/>
            <a:r>
              <a:rPr lang="en" dirty="0" smtClean="0"/>
              <a:t>FACTIFY: AN AI POWERED FACT CHECKING ASSISTANT</a:t>
            </a:r>
            <a:endParaRPr lang="en-US" sz="3000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457200" y="1447800"/>
            <a:ext cx="8229600" cy="393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Factify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is a fake news detection system that classifies news content as </a:t>
            </a:r>
            <a:r>
              <a:rPr kumimoji="0" lang="en-US" alt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real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fake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using machine learning and natural language processing.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Tackles the rapid spread of misinformation on social media, news portals, and messaging platforms.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5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Uses TF-IDF with traditional ML models for baseline results, then upgrades to BERT for higher accuracy.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3800" y="6369229"/>
            <a:ext cx="12954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 fontScale="90000"/>
          </a:bodyPr>
          <a:lstStyle/>
          <a:p>
            <a:r>
              <a:rPr lang="en" dirty="0"/>
              <a:t>FACTIFY: AN AI POWERED FACT CHECKING ASSISTANT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371600"/>
            <a:ext cx="7772400" cy="40666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15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Works with multiple datasets (global and Indian sources) for cross-domain adaptability.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15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Includes explanation generation to show why a piece of news is classified as fake or real.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115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Final deployment planned as a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-based web app served through </a:t>
            </a:r>
            <a:r>
              <a:rPr kumimoji="0" lang="en-US" altLang="en-US" sz="24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FastAPI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for backend processing.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0" y="6369229"/>
            <a:ext cx="12954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76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219200"/>
            <a:ext cx="80010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Accurately classify news articles/statements as </a:t>
            </a:r>
            <a:r>
              <a:rPr kumimoji="0" lang="en-US" alt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real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or </a:t>
            </a:r>
            <a:r>
              <a:rPr kumimoji="0" lang="en-US" altLang="en-US" sz="240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fake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using NLP techniques.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Integrate multiple datasets (including Indian and global sources) for improved generalization.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Enhance transparency by providing explanations for classification results.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Evaluate and compare baseline ML models (TF-IDF) with advanced models (BERT).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3800" y="6369229"/>
            <a:ext cx="12954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504905"/>
            <a:ext cx="8001000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Manual Fact-checking by journalists and organizations to determine</a:t>
            </a:r>
            <a:r>
              <a:rPr kumimoji="0" lang="en-US" altLang="en-US" sz="2400" i="0" u="none" strike="noStrike" cap="none" normalizeH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if the news is fake or not.</a:t>
            </a:r>
            <a:endParaRPr kumimoji="0" lang="en-US" altLang="en-US" sz="240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Some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automated tools exist but are dataset-specific and lack transparency.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Limited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language and domain adaptability.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Often </a:t>
            </a:r>
            <a:r>
              <a:rPr kumimoji="0" lang="en-US" altLang="en-US" sz="24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inaccessible to the general public.</a:t>
            </a:r>
          </a:p>
        </p:txBody>
      </p:sp>
      <p:sp>
        <p:nvSpPr>
          <p:cNvPr id="6" name="Rectangle 5"/>
          <p:cNvSpPr/>
          <p:nvPr/>
        </p:nvSpPr>
        <p:spPr>
          <a:xfrm>
            <a:off x="7543800" y="6369229"/>
            <a:ext cx="12954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543800" y="6369229"/>
            <a:ext cx="12954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133764"/>
            <a:ext cx="8229600" cy="46437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Fake news classification using ML &amp; NLP models (baseline: TF-IDF, advanced: BERT).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Combined datasets to improve coverage across different domains.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Result explanation using LLMs for better understanding.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User interface built with </a:t>
            </a:r>
            <a:r>
              <a:rPr kumimoji="0" lang="en-US" altLang="en-US" sz="25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Streamlit</a:t>
            </a:r>
            <a:r>
              <a:rPr kumimoji="0" lang="en-US" altLang="en-US" sz="2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, connected to a </a:t>
            </a:r>
            <a:r>
              <a:rPr kumimoji="0" lang="en-US" altLang="en-US" sz="250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</a:rPr>
              <a:t>FastAPI</a:t>
            </a:r>
            <a:r>
              <a:rPr kumimoji="0" lang="en-US" altLang="en-US" sz="2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backend</a:t>
            </a:r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6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1600200"/>
            <a:ext cx="8001000" cy="2977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Rapid spread of misinformation causing public confusion.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Existing tools lack transparency and domain coverage.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50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Need for a fast, accessible detection platform.</a:t>
            </a:r>
          </a:p>
        </p:txBody>
      </p:sp>
      <p:sp>
        <p:nvSpPr>
          <p:cNvPr id="7" name="Rectangle 6"/>
          <p:cNvSpPr/>
          <p:nvPr/>
        </p:nvSpPr>
        <p:spPr>
          <a:xfrm>
            <a:off x="7543800" y="6369229"/>
            <a:ext cx="1295400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2772</TotalTime>
  <Words>1513</Words>
  <Application>Microsoft Office PowerPoint</Application>
  <PresentationFormat>On-screen Show (4:3)</PresentationFormat>
  <Paragraphs>471</Paragraphs>
  <Slides>25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Bookman Old Style</vt:lpstr>
      <vt:lpstr>Calibri</vt:lpstr>
      <vt:lpstr>Times New Roman</vt:lpstr>
      <vt:lpstr>Office Theme</vt:lpstr>
      <vt:lpstr>FACTIFY: AN AI POWERED FACT CHECKING ASSISTANT</vt:lpstr>
      <vt:lpstr>PRODUCT OWNER  Ms. FEBIN AZIZ  ASSISTANT PROFESSOR DEPARTMENT OF COMPUTER APPLICATIONS MES COLLEGE OF ENGINEERING, KUTTIPPURAM</vt:lpstr>
      <vt:lpstr>TABLE OF CONTENTS</vt:lpstr>
      <vt:lpstr>FACTIFY: AN AI POWERED FACT CHECKING ASSISTANT</vt:lpstr>
      <vt:lpstr>FACTIFY: AN AI POWERED FACT CHECKING ASSISTANT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MODULE DESCRIPTION</vt:lpstr>
      <vt:lpstr>DEVELOPING ENVIRONMENT</vt:lpstr>
      <vt:lpstr>SPRINT BACKLOG</vt:lpstr>
      <vt:lpstr>SPRINT BACKLOG</vt:lpstr>
      <vt:lpstr>PRODUCT BACKLOG</vt:lpstr>
      <vt:lpstr>PRODUCT BACKLOG</vt:lpstr>
      <vt:lpstr>USER STORY</vt:lpstr>
      <vt:lpstr>PROJECT PLAN</vt:lpstr>
      <vt:lpstr>PROJECT PLAN</vt:lpstr>
      <vt:lpstr>METHODOLOGY</vt:lpstr>
      <vt:lpstr>METHODOLOGY</vt:lpstr>
      <vt:lpstr>METHODOLOGY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Naheel K K</cp:lastModifiedBy>
  <cp:revision>57</cp:revision>
  <dcterms:created xsi:type="dcterms:W3CDTF">2024-09-27T10:56:22Z</dcterms:created>
  <dcterms:modified xsi:type="dcterms:W3CDTF">2025-08-19T16:26:53Z</dcterms:modified>
</cp:coreProperties>
</file>