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78" r:id="rId3"/>
    <p:sldId id="279" r:id="rId4"/>
    <p:sldId id="280" r:id="rId5"/>
    <p:sldId id="258" r:id="rId6"/>
    <p:sldId id="288" r:id="rId7"/>
    <p:sldId id="282" r:id="rId8"/>
    <p:sldId id="276" r:id="rId9"/>
    <p:sldId id="281" r:id="rId10"/>
    <p:sldId id="259" r:id="rId11"/>
    <p:sldId id="283" r:id="rId12"/>
    <p:sldId id="284" r:id="rId13"/>
    <p:sldId id="260" r:id="rId14"/>
    <p:sldId id="287" r:id="rId15"/>
    <p:sldId id="290" r:id="rId16"/>
    <p:sldId id="291" r:id="rId17"/>
    <p:sldId id="261" r:id="rId18"/>
    <p:sldId id="293" r:id="rId19"/>
    <p:sldId id="292" r:id="rId20"/>
    <p:sldId id="275" r:id="rId21"/>
    <p:sldId id="277" r:id="rId22"/>
    <p:sldId id="285" r:id="rId23"/>
    <p:sldId id="263" r:id="rId24"/>
    <p:sldId id="264" r:id="rId25"/>
    <p:sldId id="268" r:id="rId26"/>
    <p:sldId id="265" r:id="rId27"/>
    <p:sldId id="289"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snapToGrid="0">
      <p:cViewPr>
        <p:scale>
          <a:sx n="75" d="100"/>
          <a:sy n="75" d="100"/>
        </p:scale>
        <p:origin x="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everm1ndEZ/captsone-proj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err="1">
                <a:solidFill>
                  <a:schemeClr val="accent2"/>
                </a:solidFill>
              </a:rPr>
              <a:t>PennyTrack</a:t>
            </a:r>
            <a:r>
              <a:rPr lang="en-US" dirty="0">
                <a:solidFill>
                  <a:schemeClr val="accent2"/>
                </a:solidFill>
              </a:rPr>
              <a:t> - an Intuitive Expense Tracker Application</a:t>
            </a:r>
            <a:endParaRPr dirty="0">
              <a:solidFill>
                <a:schemeClr val="accent2"/>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CIT G-11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913289010"/>
              </p:ext>
            </p:extLst>
          </p:nvPr>
        </p:nvGraphicFramePr>
        <p:xfrm>
          <a:off x="3522132" y="2614410"/>
          <a:ext cx="2449889" cy="2251412"/>
        </p:xfrm>
        <a:graphic>
          <a:graphicData uri="http://schemas.openxmlformats.org/drawingml/2006/table">
            <a:tbl>
              <a:tblPr firstRow="1" bandRow="1">
                <a:noFill/>
              </a:tblPr>
              <a:tblGrid>
                <a:gridCol w="942669">
                  <a:extLst>
                    <a:ext uri="{9D8B030D-6E8A-4147-A177-3AD203B41FA5}">
                      <a16:colId xmlns:a16="http://schemas.microsoft.com/office/drawing/2014/main" val="20000"/>
                    </a:ext>
                  </a:extLst>
                </a:gridCol>
                <a:gridCol w="1507220">
                  <a:extLst>
                    <a:ext uri="{9D8B030D-6E8A-4147-A177-3AD203B41FA5}">
                      <a16:colId xmlns:a16="http://schemas.microsoft.com/office/drawing/2014/main" val="20001"/>
                    </a:ext>
                  </a:extLst>
                </a:gridCol>
              </a:tblGrid>
              <a:tr h="394166">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94166">
                <a:tc>
                  <a:txBody>
                    <a:bodyPr/>
                    <a:lstStyle/>
                    <a:p>
                      <a:pPr marL="0" marR="0" lvl="0" indent="0" algn="ctr" rtl="0">
                        <a:spcBef>
                          <a:spcPts val="0"/>
                        </a:spcBef>
                        <a:spcAft>
                          <a:spcPts val="0"/>
                        </a:spcAft>
                        <a:buFont typeface="+mj-lt"/>
                        <a:buNone/>
                      </a:pP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25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25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25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25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 </a:t>
            </a:r>
            <a:r>
              <a:rPr lang="en-GB" sz="1700" b="1" i="0" u="none" strike="noStrike" cap="none" dirty="0">
                <a:solidFill>
                  <a:schemeClr val="accent2"/>
                </a:solidFill>
                <a:latin typeface="Cambria" panose="02040503050406030204" pitchFamily="18" charset="0"/>
                <a:ea typeface="Cambria" panose="02040503050406030204" pitchFamily="18" charset="0"/>
                <a:cs typeface="Verdana"/>
                <a:sym typeface="Verdana"/>
              </a:rPr>
              <a:t>Dr. Shanthi S</a:t>
            </a:r>
            <a:endParaRPr dirty="0">
              <a:solidFill>
                <a:schemeClr val="accent2"/>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accent2"/>
                </a:solidFill>
                <a:latin typeface="Cambria" panose="02040503050406030204" pitchFamily="18" charset="0"/>
                <a:ea typeface="Cambria" panose="02040503050406030204" pitchFamily="18" charset="0"/>
                <a:cs typeface="Verdana"/>
                <a:sym typeface="Verdana"/>
              </a:rPr>
              <a:t>B.Tech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accent2"/>
                </a:solidFill>
                <a:latin typeface="Cambria" panose="02040503050406030204" pitchFamily="18" charset="0"/>
                <a:ea typeface="Cambria" panose="02040503050406030204" pitchFamily="18" charset="0"/>
                <a:cs typeface="Verdana"/>
                <a:sym typeface="Verdana"/>
              </a:rPr>
              <a:t>Dr. </a:t>
            </a:r>
            <a:r>
              <a:rPr lang="en-US" sz="2000" b="1" dirty="0" err="1">
                <a:solidFill>
                  <a:schemeClr val="accent2"/>
                </a:solidFill>
                <a:latin typeface="Cambria" panose="02040503050406030204" pitchFamily="18" charset="0"/>
                <a:ea typeface="Cambria" panose="02040503050406030204" pitchFamily="18" charset="0"/>
                <a:cs typeface="Verdana"/>
                <a:sym typeface="Verdana"/>
              </a:rPr>
              <a:t>Anandraj</a:t>
            </a:r>
            <a:r>
              <a:rPr lang="en-US" sz="2000" b="1" dirty="0">
                <a:solidFill>
                  <a:schemeClr val="accent2"/>
                </a:solidFill>
                <a:latin typeface="Cambria" panose="02040503050406030204" pitchFamily="18" charset="0"/>
                <a:ea typeface="Cambria" panose="02040503050406030204" pitchFamily="18" charset="0"/>
                <a:cs typeface="Verdana"/>
                <a:sym typeface="Verdana"/>
              </a:rPr>
              <a:t> SP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accent2"/>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accent2"/>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BD0B5068-4D51-7D15-93B4-C708C6C7E68E}"/>
              </a:ext>
            </a:extLst>
          </p:cNvPr>
          <p:cNvSpPr txBox="1"/>
          <p:nvPr/>
        </p:nvSpPr>
        <p:spPr>
          <a:xfrm>
            <a:off x="694266" y="2704540"/>
            <a:ext cx="2369639" cy="1477328"/>
          </a:xfrm>
          <a:prstGeom prst="rect">
            <a:avLst/>
          </a:prstGeom>
          <a:noFill/>
        </p:spPr>
        <p:txBody>
          <a:bodyPr wrap="square" rtlCol="0">
            <a:spAutoFit/>
          </a:bodyPr>
          <a:lstStyle/>
          <a:p>
            <a:pPr marL="0" marR="0" indent="0" algn="ctr" rtl="0" eaLnBrk="1" fontAlgn="ctr" latinLnBrk="0" hangingPunct="1">
              <a:spcBef>
                <a:spcPts val="0"/>
              </a:spcBef>
              <a:spcAft>
                <a:spcPts val="0"/>
              </a:spcAft>
            </a:pPr>
            <a:r>
              <a:rPr lang="en-GB" sz="1800" b="1" i="0" u="none" strike="noStrike" kern="1200" dirty="0">
                <a:solidFill>
                  <a:srgbClr val="17365D"/>
                </a:solidFill>
                <a:effectLst/>
                <a:latin typeface="Bookman Old Style" panose="02050604050505020204" pitchFamily="18" charset="0"/>
              </a:rPr>
              <a:t>Roll Number</a:t>
            </a:r>
            <a:endParaRPr lang="en-IN" sz="1800" b="0" i="0" u="none" strike="noStrike" dirty="0">
              <a:effectLst/>
              <a:latin typeface="Arial" panose="020B0604020202020204" pitchFamily="34" charset="0"/>
            </a:endParaRPr>
          </a:p>
          <a:p>
            <a:pPr marL="0" marR="0" indent="0" algn="ctr" rtl="0" eaLnBrk="1" fontAlgn="ctr" latinLnBrk="0" hangingPunct="1">
              <a:spcBef>
                <a:spcPts val="0"/>
              </a:spcBef>
              <a:spcAft>
                <a:spcPts val="0"/>
              </a:spcAft>
            </a:pPr>
            <a:r>
              <a:rPr lang="en-US" sz="1800" b="0" i="0" u="none" strike="noStrike" kern="1200" dirty="0">
                <a:solidFill>
                  <a:srgbClr val="000000"/>
                </a:solidFill>
                <a:effectLst/>
                <a:latin typeface="Bookman Old Style" panose="02050604050505020204" pitchFamily="18" charset="0"/>
              </a:rPr>
              <a:t>20211CIT0046</a:t>
            </a:r>
            <a:endParaRPr lang="en-US" dirty="0">
              <a:solidFill>
                <a:srgbClr val="000000"/>
              </a:solidFill>
              <a:latin typeface="Bookman Old Style" panose="02050604050505020204" pitchFamily="18" charset="0"/>
            </a:endParaRPr>
          </a:p>
          <a:p>
            <a:pPr marL="0" marR="0" indent="0" algn="ctr" rtl="0" eaLnBrk="1" fontAlgn="ctr" latinLnBrk="0" hangingPunct="1">
              <a:spcBef>
                <a:spcPts val="0"/>
              </a:spcBef>
              <a:spcAft>
                <a:spcPts val="0"/>
              </a:spcAft>
            </a:pPr>
            <a:r>
              <a:rPr lang="en-US" sz="1800" b="0" i="0" u="none" strike="noStrike" dirty="0">
                <a:solidFill>
                  <a:srgbClr val="000000"/>
                </a:solidFill>
                <a:effectLst/>
                <a:latin typeface="Bookman Old Style" panose="02050604050505020204" pitchFamily="18" charset="0"/>
              </a:rPr>
              <a:t>20211CIT0051</a:t>
            </a:r>
          </a:p>
          <a:p>
            <a:pPr marL="0" marR="0" indent="0" algn="ctr" rtl="0" eaLnBrk="1" fontAlgn="ctr" latinLnBrk="0" hangingPunct="1">
              <a:spcBef>
                <a:spcPts val="0"/>
              </a:spcBef>
              <a:spcAft>
                <a:spcPts val="0"/>
              </a:spcAft>
            </a:pPr>
            <a:r>
              <a:rPr lang="en-US" dirty="0">
                <a:solidFill>
                  <a:srgbClr val="000000"/>
                </a:solidFill>
                <a:latin typeface="Bookman Old Style" panose="02050604050505020204" pitchFamily="18" charset="0"/>
              </a:rPr>
              <a:t>20211CIT0088</a:t>
            </a:r>
            <a:endParaRPr lang="en-IN" sz="1800" b="0" i="0" u="none" strike="noStrike" dirty="0">
              <a:effectLst/>
              <a:latin typeface="Arial" panose="020B0604020202020204" pitchFamily="34" charset="0"/>
            </a:endParaRPr>
          </a:p>
          <a:p>
            <a:endParaRPr lang="en-IN" dirty="0"/>
          </a:p>
        </p:txBody>
      </p:sp>
      <p:sp>
        <p:nvSpPr>
          <p:cNvPr id="3" name="TextBox 2">
            <a:extLst>
              <a:ext uri="{FF2B5EF4-FFF2-40B4-BE49-F238E27FC236}">
                <a16:creationId xmlns:a16="http://schemas.microsoft.com/office/drawing/2014/main" id="{F7973D26-FA2F-ACAE-1BE0-94F174EC4DA9}"/>
              </a:ext>
            </a:extLst>
          </p:cNvPr>
          <p:cNvSpPr txBox="1"/>
          <p:nvPr/>
        </p:nvSpPr>
        <p:spPr>
          <a:xfrm>
            <a:off x="2906549" y="2696992"/>
            <a:ext cx="2369639" cy="1754326"/>
          </a:xfrm>
          <a:prstGeom prst="rect">
            <a:avLst/>
          </a:prstGeom>
          <a:noFill/>
        </p:spPr>
        <p:txBody>
          <a:bodyPr wrap="square" rtlCol="0">
            <a:spAutoFit/>
          </a:bodyPr>
          <a:lstStyle/>
          <a:p>
            <a:r>
              <a:rPr lang="en-GB" b="1" dirty="0">
                <a:solidFill>
                  <a:srgbClr val="17365D"/>
                </a:solidFill>
                <a:latin typeface="Bookman Old Style" panose="02050604050505020204" pitchFamily="18" charset="0"/>
              </a:rPr>
              <a:t>Student Name</a:t>
            </a:r>
          </a:p>
          <a:p>
            <a:r>
              <a:rPr lang="en-GB" i="0" u="none" strike="noStrike" dirty="0">
                <a:effectLst/>
                <a:latin typeface="Bookman Old Style" panose="02050604050505020204" pitchFamily="18" charset="0"/>
              </a:rPr>
              <a:t>Abdul Aman Khan</a:t>
            </a:r>
            <a:br>
              <a:rPr lang="en-GB" i="0" u="none" strike="noStrike" dirty="0">
                <a:effectLst/>
                <a:latin typeface="Bookman Old Style" panose="02050604050505020204" pitchFamily="18" charset="0"/>
              </a:rPr>
            </a:br>
            <a:r>
              <a:rPr lang="en-GB" i="0" u="none" strike="noStrike" dirty="0">
                <a:effectLst/>
                <a:latin typeface="Bookman Old Style" panose="02050604050505020204" pitchFamily="18" charset="0"/>
              </a:rPr>
              <a:t>Rehan Ashraf</a:t>
            </a:r>
          </a:p>
          <a:p>
            <a:r>
              <a:rPr lang="en-GB" dirty="0">
                <a:latin typeface="Bookman Old Style" panose="02050604050505020204" pitchFamily="18" charset="0"/>
              </a:rPr>
              <a:t>Mihir Suman</a:t>
            </a:r>
            <a:endParaRPr lang="en-IN" i="0" u="none" strike="noStrike" dirty="0">
              <a:effectLst/>
              <a:latin typeface="Arial" panose="020B0604020202020204" pitchFamily="34" charset="0"/>
            </a:endParaRPr>
          </a:p>
          <a:p>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algn="just"/>
            <a:r>
              <a:rPr lang="en-US" sz="2000" b="1" dirty="0"/>
              <a:t>Web Application for Multi-Device Synchronization</a:t>
            </a:r>
          </a:p>
          <a:p>
            <a:pPr lvl="1" algn="just"/>
            <a:r>
              <a:rPr lang="en-US" dirty="0"/>
              <a:t>Seamless task transition between devices.</a:t>
            </a:r>
          </a:p>
          <a:p>
            <a:pPr lvl="1" algn="just"/>
            <a:r>
              <a:rPr lang="en-US" dirty="0"/>
              <a:t>Intuitive UI/UX with responsive design and customizable dashboards.</a:t>
            </a:r>
          </a:p>
          <a:p>
            <a:pPr lvl="1" algn="just"/>
            <a:r>
              <a:rPr lang="en-US" dirty="0"/>
              <a:t>Accessibility features and interactive elements for easy data management.</a:t>
            </a:r>
            <a:endParaRPr lang="en-US" b="1" dirty="0"/>
          </a:p>
          <a:p>
            <a:pPr algn="just"/>
            <a:r>
              <a:rPr lang="en-US" sz="2000" b="1" dirty="0"/>
              <a:t>Income Tracking</a:t>
            </a:r>
          </a:p>
          <a:p>
            <a:pPr lvl="1" algn="just"/>
            <a:r>
              <a:rPr lang="en-US" dirty="0"/>
              <a:t>Log multiple income sources and support recurring entries.</a:t>
            </a:r>
          </a:p>
          <a:p>
            <a:pPr lvl="1" algn="just"/>
            <a:r>
              <a:rPr lang="en-US" dirty="0"/>
              <a:t>Visualize income trends and calculate net income after expenses.</a:t>
            </a:r>
          </a:p>
          <a:p>
            <a:pPr lvl="1" algn="just"/>
            <a:r>
              <a:rPr lang="en-US" dirty="0"/>
              <a:t>Provide insights on income allocation and savings suggestions.</a:t>
            </a:r>
          </a:p>
          <a:p>
            <a:pPr algn="just"/>
            <a:r>
              <a:rPr lang="en-US" sz="2000" b="1" dirty="0"/>
              <a:t>Weekly and Monthly Analysis</a:t>
            </a:r>
          </a:p>
          <a:p>
            <a:pPr lvl="1" algn="just"/>
            <a:r>
              <a:rPr lang="en-US" dirty="0"/>
              <a:t>Generate visual reports with pie charts and trend analysis.</a:t>
            </a:r>
          </a:p>
          <a:p>
            <a:pPr lvl="1" algn="just"/>
            <a:r>
              <a:rPr lang="en-US" dirty="0"/>
              <a:t>Compare actual spending against budgeted amounts.</a:t>
            </a:r>
          </a:p>
          <a:p>
            <a:pPr lvl="1" algn="just"/>
            <a:r>
              <a:rPr lang="en-US" dirty="0"/>
              <a:t>Highlight top spending categories and offer flexible reporting periods.</a:t>
            </a:r>
          </a:p>
          <a:p>
            <a:pPr algn="just"/>
            <a:endParaRPr lang="en-US" sz="2000" dirty="0"/>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69766-282F-2E18-89C9-7AB008C2C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575175-73D9-75F1-6332-D37E43FD71B8}"/>
              </a:ext>
            </a:extLst>
          </p:cNvPr>
          <p:cNvSpPr>
            <a:spLocks noGrp="1"/>
          </p:cNvSpPr>
          <p:nvPr>
            <p:ph type="title"/>
          </p:nvPr>
        </p:nvSpPr>
        <p:spPr/>
        <p:txBody>
          <a:bodyPr/>
          <a:lstStyle/>
          <a:p>
            <a:r>
              <a:rPr lang="en-GB" dirty="0"/>
              <a:t>Proposed Method</a:t>
            </a:r>
          </a:p>
        </p:txBody>
      </p:sp>
      <p:sp>
        <p:nvSpPr>
          <p:cNvPr id="3" name="Content Placeholder 2">
            <a:extLst>
              <a:ext uri="{FF2B5EF4-FFF2-40B4-BE49-F238E27FC236}">
                <a16:creationId xmlns:a16="http://schemas.microsoft.com/office/drawing/2014/main" id="{77DB99EA-9796-9888-D3D2-7BA0D914A06B}"/>
              </a:ext>
            </a:extLst>
          </p:cNvPr>
          <p:cNvSpPr>
            <a:spLocks noGrp="1"/>
          </p:cNvSpPr>
          <p:nvPr>
            <p:ph idx="1"/>
          </p:nvPr>
        </p:nvSpPr>
        <p:spPr/>
        <p:txBody>
          <a:bodyPr>
            <a:noAutofit/>
          </a:bodyPr>
          <a:lstStyle/>
          <a:p>
            <a:pPr algn="just"/>
            <a:r>
              <a:rPr lang="en-US" sz="2000" b="1" dirty="0"/>
              <a:t>Expense Categorization and Budgeting</a:t>
            </a:r>
          </a:p>
          <a:p>
            <a:pPr lvl="1" algn="just"/>
            <a:r>
              <a:rPr lang="en-US" dirty="0"/>
              <a:t>Automatically categorize expenses into predefined or custom categories.</a:t>
            </a:r>
          </a:p>
          <a:p>
            <a:pPr lvl="1" algn="just"/>
            <a:r>
              <a:rPr lang="en-US" dirty="0"/>
              <a:t>Set budgets for each category and track spending against those limits.</a:t>
            </a:r>
          </a:p>
          <a:p>
            <a:pPr lvl="1" algn="just"/>
            <a:r>
              <a:rPr lang="en-US" dirty="0"/>
              <a:t>Provide alerts for overspending and suggest adjustments to stay within budget.</a:t>
            </a:r>
          </a:p>
          <a:p>
            <a:pPr algn="just"/>
            <a:r>
              <a:rPr lang="en-US" sz="2000" b="1" dirty="0"/>
              <a:t>Comprehensive Financial Planning Tools</a:t>
            </a:r>
          </a:p>
          <a:p>
            <a:pPr lvl="1" algn="just"/>
            <a:r>
              <a:rPr lang="en-US" dirty="0"/>
              <a:t>Offer retirement planning tools with savings and investment analysis.</a:t>
            </a:r>
          </a:p>
          <a:p>
            <a:pPr lvl="1" algn="just"/>
            <a:r>
              <a:rPr lang="en-US" dirty="0"/>
              <a:t>Provide tax optimization strategies to minimize liabilities.</a:t>
            </a:r>
          </a:p>
          <a:p>
            <a:pPr lvl="1" algn="just"/>
            <a:r>
              <a:rPr lang="en-US" dirty="0"/>
              <a:t>Offer debt management tools with payoff visualizations and strategies.</a:t>
            </a:r>
          </a:p>
          <a:p>
            <a:pPr algn="just"/>
            <a:r>
              <a:rPr lang="en-US" sz="2000" b="1" dirty="0"/>
              <a:t>Investment Tracking and Analysis</a:t>
            </a:r>
          </a:p>
          <a:p>
            <a:pPr lvl="1" algn="just"/>
            <a:r>
              <a:rPr lang="en-US" dirty="0"/>
              <a:t>Track portfolios across asset classes and provide performance metrics.</a:t>
            </a:r>
          </a:p>
          <a:p>
            <a:pPr lvl="1" algn="just"/>
            <a:r>
              <a:rPr lang="en-US" dirty="0"/>
              <a:t>Offer risk assessment and diversification strategies based on goals.</a:t>
            </a:r>
          </a:p>
          <a:p>
            <a:pPr lvl="1" algn="just"/>
            <a:r>
              <a:rPr lang="en-US" dirty="0"/>
              <a:t>Provide educational insights for informed investment decisions.</a:t>
            </a:r>
          </a:p>
          <a:p>
            <a:pPr algn="just"/>
            <a:endParaRPr lang="en-GB" sz="2000" dirty="0"/>
          </a:p>
        </p:txBody>
      </p:sp>
    </p:spTree>
    <p:extLst>
      <p:ext uri="{BB962C8B-B14F-4D97-AF65-F5344CB8AC3E}">
        <p14:creationId xmlns:p14="http://schemas.microsoft.com/office/powerpoint/2010/main" val="2544817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FB38B-4ED4-CAC1-9E10-4E8D1C4513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667A1-3810-65FA-EC8B-A9AD20F20E17}"/>
              </a:ext>
            </a:extLst>
          </p:cNvPr>
          <p:cNvSpPr>
            <a:spLocks noGrp="1"/>
          </p:cNvSpPr>
          <p:nvPr>
            <p:ph type="title"/>
          </p:nvPr>
        </p:nvSpPr>
        <p:spPr/>
        <p:txBody>
          <a:bodyPr/>
          <a:lstStyle/>
          <a:p>
            <a:r>
              <a:rPr lang="en-GB" dirty="0"/>
              <a:t>Proposed Method</a:t>
            </a:r>
          </a:p>
        </p:txBody>
      </p:sp>
      <p:sp>
        <p:nvSpPr>
          <p:cNvPr id="3" name="Content Placeholder 2">
            <a:extLst>
              <a:ext uri="{FF2B5EF4-FFF2-40B4-BE49-F238E27FC236}">
                <a16:creationId xmlns:a16="http://schemas.microsoft.com/office/drawing/2014/main" id="{8F4EB8B2-CDB7-90DA-7D21-6136E04E2061}"/>
              </a:ext>
            </a:extLst>
          </p:cNvPr>
          <p:cNvSpPr>
            <a:spLocks noGrp="1"/>
          </p:cNvSpPr>
          <p:nvPr>
            <p:ph idx="1"/>
          </p:nvPr>
        </p:nvSpPr>
        <p:spPr/>
        <p:txBody>
          <a:bodyPr>
            <a:normAutofit/>
          </a:bodyPr>
          <a:lstStyle/>
          <a:p>
            <a:pPr algn="just"/>
            <a:r>
              <a:rPr lang="en-US" sz="2000" b="1" dirty="0"/>
              <a:t>App Authentication</a:t>
            </a:r>
          </a:p>
          <a:p>
            <a:pPr lvl="1" algn="just"/>
            <a:r>
              <a:rPr lang="en-US" dirty="0"/>
              <a:t>Implement robust security measures with authentication (JWT, </a:t>
            </a:r>
            <a:r>
              <a:rPr lang="en-US" dirty="0" err="1"/>
              <a:t>BCrypt</a:t>
            </a:r>
            <a:r>
              <a:rPr lang="en-US" dirty="0"/>
              <a:t>).</a:t>
            </a:r>
          </a:p>
          <a:p>
            <a:pPr lvl="1" algn="just"/>
            <a:r>
              <a:rPr lang="en-US" dirty="0"/>
              <a:t>Support two-factor authentication and encrypt stored financial data.</a:t>
            </a:r>
          </a:p>
          <a:p>
            <a:pPr lvl="1" algn="just"/>
            <a:r>
              <a:rPr lang="en-US" dirty="0"/>
              <a:t>Offer secure cloud backup options to prevent data loss.</a:t>
            </a:r>
          </a:p>
          <a:p>
            <a:pPr algn="just"/>
            <a:r>
              <a:rPr lang="en-US" sz="2000" b="1" dirty="0"/>
              <a:t>E-wallet for Future Transactions</a:t>
            </a:r>
          </a:p>
          <a:p>
            <a:pPr lvl="1" algn="just"/>
            <a:r>
              <a:rPr lang="en-US" dirty="0"/>
              <a:t>Analyze spending patterns and suggest funds for future expenses.</a:t>
            </a:r>
          </a:p>
          <a:p>
            <a:pPr lvl="1" algn="just"/>
            <a:r>
              <a:rPr lang="en-US" dirty="0"/>
              <a:t>Allow easy fund transfers between e-wallet and bank accounts.</a:t>
            </a:r>
          </a:p>
          <a:p>
            <a:pPr lvl="1" algn="just"/>
            <a:r>
              <a:rPr lang="en-US" dirty="0"/>
              <a:t>Provide insights on savings optimization based on predicted transactions.</a:t>
            </a:r>
          </a:p>
          <a:p>
            <a:pPr algn="just"/>
            <a:endParaRPr lang="en-GB" sz="2000" dirty="0"/>
          </a:p>
          <a:p>
            <a:pPr lvl="1" algn="just"/>
            <a:endParaRPr lang="en-US" dirty="0"/>
          </a:p>
          <a:p>
            <a:pPr algn="just"/>
            <a:endParaRPr lang="en-GB" sz="2000" dirty="0"/>
          </a:p>
        </p:txBody>
      </p:sp>
    </p:spTree>
    <p:extLst>
      <p:ext uri="{BB962C8B-B14F-4D97-AF65-F5344CB8AC3E}">
        <p14:creationId xmlns:p14="http://schemas.microsoft.com/office/powerpoint/2010/main" val="124656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lgn="just"/>
            <a:r>
              <a:rPr lang="en-US" sz="2000" b="1" dirty="0"/>
              <a:t>Streamline Expense Management: </a:t>
            </a:r>
            <a:r>
              <a:rPr lang="en-US" sz="2000" dirty="0"/>
              <a:t>Replace traditional manual methods of tracking expenses, such as diaries and spreadsheets, with a modern, automated Android application that simplifies personal and organizational financial management.</a:t>
            </a:r>
          </a:p>
          <a:p>
            <a:pPr algn="just"/>
            <a:r>
              <a:rPr lang="en-US" sz="2000" b="1" dirty="0"/>
              <a:t>Promote Financial Literacy and Responsible Spending:</a:t>
            </a:r>
            <a:r>
              <a:rPr lang="en-US" sz="2000" dirty="0"/>
              <a:t> Encourage users to develop healthy financial habits by providing real-time insights, helping them make informed financial decisions and avoid budget crises.</a:t>
            </a:r>
          </a:p>
          <a:p>
            <a:pPr algn="just"/>
            <a:r>
              <a:rPr lang="en-US" sz="2000" b="1" dirty="0"/>
              <a:t>Personalized Financial Tracking:</a:t>
            </a:r>
            <a:r>
              <a:rPr lang="en-US" sz="2000" dirty="0"/>
              <a:t> Create a user-centric experience by assigning each user a unique ID, allowing individualized tracking of income and expenses, with automatic adjustments to daily allowances based on actual spending patterns.</a:t>
            </a:r>
          </a:p>
        </p:txBody>
      </p:sp>
    </p:spTree>
    <p:extLst>
      <p:ext uri="{BB962C8B-B14F-4D97-AF65-F5344CB8AC3E}">
        <p14:creationId xmlns:p14="http://schemas.microsoft.com/office/powerpoint/2010/main" val="266672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BACCD-8F28-C67E-F078-0EFF96C44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D098E-690F-D1F4-670C-52A67EC2951F}"/>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0FD23EE8-1E55-A379-0A16-B99C4401697C}"/>
              </a:ext>
            </a:extLst>
          </p:cNvPr>
          <p:cNvSpPr>
            <a:spLocks noGrp="1"/>
          </p:cNvSpPr>
          <p:nvPr>
            <p:ph idx="1"/>
          </p:nvPr>
        </p:nvSpPr>
        <p:spPr/>
        <p:txBody>
          <a:bodyPr>
            <a:normAutofit/>
          </a:bodyPr>
          <a:lstStyle/>
          <a:p>
            <a:pPr algn="just"/>
            <a:r>
              <a:rPr lang="en-US" sz="2000" b="1" dirty="0"/>
              <a:t>Facilitate Budget Optimization for Organizations: </a:t>
            </a:r>
            <a:r>
              <a:rPr lang="en-US" sz="2000" dirty="0"/>
              <a:t>Provide organizations with tools for systematic budgeting, expense handling, and financial oversight to optimize cost management and improve financial control.</a:t>
            </a:r>
          </a:p>
          <a:p>
            <a:pPr algn="just"/>
            <a:r>
              <a:rPr lang="en-US" sz="2000" b="1" dirty="0"/>
              <a:t>Enable Predictive Financial Planning: </a:t>
            </a:r>
            <a:r>
              <a:rPr lang="en-US" sz="2000" dirty="0"/>
              <a:t>Leverage data mining and predictive features to assist users in forecasting future income and expenditures, facilitating long-term financial planning.</a:t>
            </a:r>
          </a:p>
          <a:p>
            <a:pPr algn="just"/>
            <a:r>
              <a:rPr lang="en-US" sz="2000" b="1" dirty="0"/>
              <a:t>Incorporate Advanced Savings Management: </a:t>
            </a:r>
            <a:r>
              <a:rPr lang="en-US" sz="2000" dirty="0"/>
              <a:t>Automatically adjust savings based on spending behavior, helping users manage their savings effectively.</a:t>
            </a:r>
          </a:p>
          <a:p>
            <a:pPr algn="just"/>
            <a:r>
              <a:rPr lang="en-US" sz="2000" b="1" dirty="0"/>
              <a:t>Ensure Robust and Scalable Performance: </a:t>
            </a:r>
            <a:r>
              <a:rPr lang="en-US" sz="2000" dirty="0"/>
              <a:t>Utilize the Software Development Life Cycle methodology and Cloud Services to develop a reliable, scalable, and user-friendly application that minimizes the learning curve and enhances user satisfaction.</a:t>
            </a:r>
            <a:endParaRPr lang="en-GB" sz="2000" dirty="0"/>
          </a:p>
          <a:p>
            <a:pPr algn="just"/>
            <a:endParaRPr lang="en-US" sz="2000" dirty="0"/>
          </a:p>
        </p:txBody>
      </p:sp>
    </p:spTree>
    <p:extLst>
      <p:ext uri="{BB962C8B-B14F-4D97-AF65-F5344CB8AC3E}">
        <p14:creationId xmlns:p14="http://schemas.microsoft.com/office/powerpoint/2010/main" val="267949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A3FB0-67DE-9E62-67B5-4066E74EB7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AA1079-96B1-8272-ABBC-DB4D910F5966}"/>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7DD9D201-9C2D-0992-A83E-F5622B8388D1}"/>
              </a:ext>
            </a:extLst>
          </p:cNvPr>
          <p:cNvSpPr>
            <a:spLocks noGrp="1"/>
          </p:cNvSpPr>
          <p:nvPr>
            <p:ph idx="1"/>
          </p:nvPr>
        </p:nvSpPr>
        <p:spPr/>
        <p:txBody>
          <a:bodyPr/>
          <a:lstStyle/>
          <a:p>
            <a:r>
              <a:rPr lang="en-GB" dirty="0"/>
              <a:t>Home Page</a:t>
            </a:r>
          </a:p>
        </p:txBody>
      </p:sp>
      <p:pic>
        <p:nvPicPr>
          <p:cNvPr id="4" name="Picture 3">
            <a:extLst>
              <a:ext uri="{FF2B5EF4-FFF2-40B4-BE49-F238E27FC236}">
                <a16:creationId xmlns:a16="http://schemas.microsoft.com/office/drawing/2014/main" id="{BDD6E983-3F82-EC0A-C623-636262F44BAD}"/>
              </a:ext>
            </a:extLst>
          </p:cNvPr>
          <p:cNvPicPr>
            <a:picLocks noChangeAspect="1"/>
          </p:cNvPicPr>
          <p:nvPr/>
        </p:nvPicPr>
        <p:blipFill>
          <a:blip r:embed="rId2"/>
          <a:stretch>
            <a:fillRect/>
          </a:stretch>
        </p:blipFill>
        <p:spPr>
          <a:xfrm>
            <a:off x="2429934" y="1652600"/>
            <a:ext cx="8000470" cy="4355557"/>
          </a:xfrm>
          <a:prstGeom prst="rect">
            <a:avLst/>
          </a:prstGeom>
        </p:spPr>
      </p:pic>
    </p:spTree>
    <p:extLst>
      <p:ext uri="{BB962C8B-B14F-4D97-AF65-F5344CB8AC3E}">
        <p14:creationId xmlns:p14="http://schemas.microsoft.com/office/powerpoint/2010/main" val="125764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943E7-6FA9-B01F-DC51-6AF9870BB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0F6D87-9B62-79AC-2038-E8A5D09CDE90}"/>
              </a:ext>
            </a:extLst>
          </p:cNvPr>
          <p:cNvSpPr>
            <a:spLocks noGrp="1"/>
          </p:cNvSpPr>
          <p:nvPr>
            <p:ph type="title"/>
          </p:nvPr>
        </p:nvSpPr>
        <p:spPr/>
        <p:txBody>
          <a:bodyPr/>
          <a:lstStyle/>
          <a:p>
            <a:r>
              <a:rPr lang="en-GB" dirty="0"/>
              <a:t>Methodology/Modules</a:t>
            </a:r>
          </a:p>
        </p:txBody>
      </p:sp>
      <p:pic>
        <p:nvPicPr>
          <p:cNvPr id="4" name="Content Placeholder 3">
            <a:extLst>
              <a:ext uri="{FF2B5EF4-FFF2-40B4-BE49-F238E27FC236}">
                <a16:creationId xmlns:a16="http://schemas.microsoft.com/office/drawing/2014/main" id="{CC1814E5-002A-D085-370C-A71F76B1A352}"/>
              </a:ext>
            </a:extLst>
          </p:cNvPr>
          <p:cNvPicPr>
            <a:picLocks noGrp="1" noChangeAspect="1"/>
          </p:cNvPicPr>
          <p:nvPr>
            <p:ph idx="1"/>
          </p:nvPr>
        </p:nvPicPr>
        <p:blipFill>
          <a:blip r:embed="rId2"/>
          <a:stretch>
            <a:fillRect/>
          </a:stretch>
        </p:blipFill>
        <p:spPr>
          <a:xfrm>
            <a:off x="2001921" y="1143000"/>
            <a:ext cx="8289757" cy="4953000"/>
          </a:xfrm>
          <a:prstGeom prst="rect">
            <a:avLst/>
          </a:prstGeom>
        </p:spPr>
      </p:pic>
    </p:spTree>
    <p:extLst>
      <p:ext uri="{BB962C8B-B14F-4D97-AF65-F5344CB8AC3E}">
        <p14:creationId xmlns:p14="http://schemas.microsoft.com/office/powerpoint/2010/main" val="3308674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r>
              <a:rPr lang="en-GB" dirty="0"/>
              <a:t>Authentication – Register/Sign Up </a:t>
            </a:r>
          </a:p>
        </p:txBody>
      </p:sp>
      <p:pic>
        <p:nvPicPr>
          <p:cNvPr id="8" name="Picture 7">
            <a:extLst>
              <a:ext uri="{FF2B5EF4-FFF2-40B4-BE49-F238E27FC236}">
                <a16:creationId xmlns:a16="http://schemas.microsoft.com/office/drawing/2014/main" id="{D78F9EDE-1EB8-ADAF-AFD1-629EB23BAEAD}"/>
              </a:ext>
            </a:extLst>
          </p:cNvPr>
          <p:cNvPicPr>
            <a:picLocks noChangeAspect="1"/>
          </p:cNvPicPr>
          <p:nvPr/>
        </p:nvPicPr>
        <p:blipFill>
          <a:blip r:embed="rId2"/>
          <a:stretch>
            <a:fillRect/>
          </a:stretch>
        </p:blipFill>
        <p:spPr>
          <a:xfrm>
            <a:off x="2133599" y="1617133"/>
            <a:ext cx="7734829" cy="4280958"/>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759A3-BBD3-0012-898C-92899FBA7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C80B7A-C492-F9F2-4CDC-26C0D16AF9CF}"/>
              </a:ext>
            </a:extLst>
          </p:cNvPr>
          <p:cNvSpPr>
            <a:spLocks noGrp="1"/>
          </p:cNvSpPr>
          <p:nvPr>
            <p:ph type="title"/>
          </p:nvPr>
        </p:nvSpPr>
        <p:spPr/>
        <p:txBody>
          <a:bodyPr/>
          <a:lstStyle/>
          <a:p>
            <a:r>
              <a:rPr lang="en-GB" dirty="0"/>
              <a:t>Methodology/Modules</a:t>
            </a:r>
          </a:p>
        </p:txBody>
      </p:sp>
      <p:sp>
        <p:nvSpPr>
          <p:cNvPr id="3" name="Content Placeholder 2">
            <a:extLst>
              <a:ext uri="{FF2B5EF4-FFF2-40B4-BE49-F238E27FC236}">
                <a16:creationId xmlns:a16="http://schemas.microsoft.com/office/drawing/2014/main" id="{3184D3F3-9333-0D29-6D88-705DF1E63A5D}"/>
              </a:ext>
            </a:extLst>
          </p:cNvPr>
          <p:cNvSpPr>
            <a:spLocks noGrp="1"/>
          </p:cNvSpPr>
          <p:nvPr>
            <p:ph idx="1"/>
          </p:nvPr>
        </p:nvSpPr>
        <p:spPr/>
        <p:txBody>
          <a:bodyPr/>
          <a:lstStyle/>
          <a:p>
            <a:r>
              <a:rPr lang="en-GB" dirty="0"/>
              <a:t>Authentication –Login</a:t>
            </a:r>
          </a:p>
        </p:txBody>
      </p:sp>
      <p:pic>
        <p:nvPicPr>
          <p:cNvPr id="7" name="Picture 6">
            <a:extLst>
              <a:ext uri="{FF2B5EF4-FFF2-40B4-BE49-F238E27FC236}">
                <a16:creationId xmlns:a16="http://schemas.microsoft.com/office/drawing/2014/main" id="{E34D526A-3A8C-88CB-1F0C-9D3042D5273D}"/>
              </a:ext>
            </a:extLst>
          </p:cNvPr>
          <p:cNvPicPr>
            <a:picLocks noChangeAspect="1"/>
          </p:cNvPicPr>
          <p:nvPr/>
        </p:nvPicPr>
        <p:blipFill>
          <a:blip r:embed="rId2"/>
          <a:stretch>
            <a:fillRect/>
          </a:stretch>
        </p:blipFill>
        <p:spPr>
          <a:xfrm>
            <a:off x="1930399" y="1765960"/>
            <a:ext cx="8051800" cy="4116896"/>
          </a:xfrm>
          <a:prstGeom prst="rect">
            <a:avLst/>
          </a:prstGeom>
        </p:spPr>
      </p:pic>
    </p:spTree>
    <p:extLst>
      <p:ext uri="{BB962C8B-B14F-4D97-AF65-F5344CB8AC3E}">
        <p14:creationId xmlns:p14="http://schemas.microsoft.com/office/powerpoint/2010/main" val="2774219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29D9F-E56D-4762-C30A-976CF7B7E5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297564-0DE0-C5F4-5663-445C5113F8B3}"/>
              </a:ext>
            </a:extLst>
          </p:cNvPr>
          <p:cNvSpPr>
            <a:spLocks noGrp="1"/>
          </p:cNvSpPr>
          <p:nvPr>
            <p:ph type="title"/>
          </p:nvPr>
        </p:nvSpPr>
        <p:spPr/>
        <p:txBody>
          <a:bodyPr/>
          <a:lstStyle/>
          <a:p>
            <a:r>
              <a:rPr lang="en-GB" dirty="0"/>
              <a:t>Methodology/Modules</a:t>
            </a:r>
          </a:p>
        </p:txBody>
      </p:sp>
      <p:sp>
        <p:nvSpPr>
          <p:cNvPr id="5" name="Content Placeholder 4">
            <a:extLst>
              <a:ext uri="{FF2B5EF4-FFF2-40B4-BE49-F238E27FC236}">
                <a16:creationId xmlns:a16="http://schemas.microsoft.com/office/drawing/2014/main" id="{22AE9F6B-6D84-DAD6-2FF7-49CD606C2D0E}"/>
              </a:ext>
            </a:extLst>
          </p:cNvPr>
          <p:cNvSpPr>
            <a:spLocks noGrp="1"/>
          </p:cNvSpPr>
          <p:nvPr>
            <p:ph idx="1"/>
          </p:nvPr>
        </p:nvSpPr>
        <p:spPr/>
        <p:txBody>
          <a:bodyPr/>
          <a:lstStyle/>
          <a:p>
            <a:r>
              <a:rPr lang="en-US" dirty="0"/>
              <a:t>Landing Page </a:t>
            </a:r>
          </a:p>
          <a:p>
            <a:r>
              <a:rPr lang="en-US" dirty="0"/>
              <a:t>Authentication Pages</a:t>
            </a:r>
          </a:p>
          <a:p>
            <a:r>
              <a:rPr lang="en-US" dirty="0"/>
              <a:t>User Dashboard Page</a:t>
            </a:r>
          </a:p>
          <a:p>
            <a:r>
              <a:rPr lang="en-US" dirty="0"/>
              <a:t>Income Page</a:t>
            </a:r>
          </a:p>
          <a:p>
            <a:r>
              <a:rPr lang="en-US" dirty="0"/>
              <a:t>Transaction Page</a:t>
            </a:r>
          </a:p>
          <a:p>
            <a:r>
              <a:rPr lang="en-US" dirty="0"/>
              <a:t>Expense Page</a:t>
            </a:r>
          </a:p>
          <a:p>
            <a:r>
              <a:rPr lang="en-US" dirty="0"/>
              <a:t>Budgeting Page </a:t>
            </a:r>
            <a:br>
              <a:rPr lang="en-US" dirty="0"/>
            </a:br>
            <a:endParaRPr lang="en-IN" dirty="0"/>
          </a:p>
        </p:txBody>
      </p:sp>
    </p:spTree>
    <p:extLst>
      <p:ext uri="{BB962C8B-B14F-4D97-AF65-F5344CB8AC3E}">
        <p14:creationId xmlns:p14="http://schemas.microsoft.com/office/powerpoint/2010/main" val="237002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F6B6D-9E5D-2396-80AE-AAFA7194D5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F97FE-2EC0-45AF-96F4-AF422B939591}"/>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DB79875F-9786-34F5-B36F-892C2923AA1A}"/>
              </a:ext>
            </a:extLst>
          </p:cNvPr>
          <p:cNvSpPr>
            <a:spLocks noGrp="1"/>
          </p:cNvSpPr>
          <p:nvPr>
            <p:ph idx="1"/>
          </p:nvPr>
        </p:nvSpPr>
        <p:spPr/>
        <p:txBody>
          <a:bodyPr>
            <a:noAutofit/>
          </a:bodyPr>
          <a:lstStyle/>
          <a:p>
            <a:pPr marL="0" indent="0" algn="just">
              <a:buNone/>
            </a:pPr>
            <a:r>
              <a:rPr lang="en-US" sz="2000" dirty="0"/>
              <a:t>In today's digital age, where smartphones are ubiquitous, the Expense Tracker project introduces a revolutionary Android-based financial management solution. This application addresses the limitations of traditional expense tracking methods, replacing manual diary entries and error-prone spreadsheets with an automated digital diary system. The project aims to streamline daily and monthly expense monitoring, catering to both individual users and organizations.</a:t>
            </a:r>
          </a:p>
          <a:p>
            <a:pPr marL="0" indent="0" algn="just">
              <a:buNone/>
            </a:pPr>
            <a:endParaRPr lang="en-US" sz="2000" dirty="0"/>
          </a:p>
          <a:p>
            <a:pPr marL="0" indent="0" algn="just">
              <a:buNone/>
            </a:pPr>
            <a:r>
              <a:rPr lang="en-US" sz="2000" dirty="0"/>
              <a:t>The Expense Tracker application begins with a user-friendly registration process, where each user is assigned a unique ID. This personalized approach allows for accurate and individualized financial tracking. Once registered, users input their income, which the app intelligently allocates into daily expense allowances. The system's dynamic nature shines in its ability to adjust these allowances based on actual spending patterns. When users underspend, the excess amount is automatically added to their savings, while overspending triggers a recalculation of future allowances, ensuring consistent budget management.</a:t>
            </a:r>
          </a:p>
          <a:p>
            <a:pPr marL="0" indent="0" algn="just">
              <a:buNone/>
            </a:pPr>
            <a:endParaRPr lang="en-US" sz="2000" dirty="0"/>
          </a:p>
        </p:txBody>
      </p:sp>
    </p:spTree>
    <p:extLst>
      <p:ext uri="{BB962C8B-B14F-4D97-AF65-F5344CB8AC3E}">
        <p14:creationId xmlns:p14="http://schemas.microsoft.com/office/powerpoint/2010/main" val="3378937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0DEE1AD8-92A4-0803-D561-599811897A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749" y="1143000"/>
            <a:ext cx="9984102" cy="4953000"/>
          </a:xfrm>
        </p:spPr>
      </p:pic>
    </p:spTree>
    <p:extLst>
      <p:ext uri="{BB962C8B-B14F-4D97-AF65-F5344CB8AC3E}">
        <p14:creationId xmlns:p14="http://schemas.microsoft.com/office/powerpoint/2010/main" val="59389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algn="just"/>
            <a:r>
              <a:rPr lang="en-IN" sz="2000" b="1" dirty="0"/>
              <a:t>Software Requirements</a:t>
            </a:r>
          </a:p>
          <a:p>
            <a:pPr algn="just"/>
            <a:r>
              <a:rPr lang="en-IN" sz="2000" b="1" dirty="0"/>
              <a:t>Backend (Node.js, Express, MongoDB)</a:t>
            </a:r>
          </a:p>
          <a:p>
            <a:pPr lvl="1" algn="just">
              <a:buFont typeface="Arial" panose="020B0604020202020204" pitchFamily="34" charset="0"/>
              <a:buChar char="•"/>
            </a:pPr>
            <a:r>
              <a:rPr lang="en-IN" dirty="0"/>
              <a:t>Operating System: Windows, macOS, or Linux</a:t>
            </a:r>
          </a:p>
          <a:p>
            <a:pPr lvl="1" algn="just">
              <a:buFont typeface="Arial" panose="020B0604020202020204" pitchFamily="34" charset="0"/>
              <a:buChar char="•"/>
            </a:pPr>
            <a:r>
              <a:rPr lang="en-IN" dirty="0"/>
              <a:t>Node.js: v12.x or higher</a:t>
            </a:r>
          </a:p>
          <a:p>
            <a:pPr lvl="1" algn="just">
              <a:buFont typeface="Arial" panose="020B0604020202020204" pitchFamily="34" charset="0"/>
              <a:buChar char="•"/>
            </a:pPr>
            <a:r>
              <a:rPr lang="en-IN" dirty="0"/>
              <a:t>MongoDB: Local or cloud-based (e.g., MongoDB Atlas)</a:t>
            </a:r>
          </a:p>
          <a:p>
            <a:pPr lvl="1" algn="just">
              <a:buFont typeface="Arial" panose="020B0604020202020204" pitchFamily="34" charset="0"/>
              <a:buChar char="•"/>
            </a:pPr>
            <a:r>
              <a:rPr lang="en-IN" dirty="0" err="1"/>
              <a:t>npm</a:t>
            </a:r>
            <a:r>
              <a:rPr lang="en-IN" dirty="0"/>
              <a:t> (Node Package Manager): v6.x or higher</a:t>
            </a:r>
          </a:p>
          <a:p>
            <a:pPr algn="just"/>
            <a:r>
              <a:rPr lang="en-IN" sz="2000" b="1" dirty="0"/>
              <a:t>Frontend (</a:t>
            </a:r>
            <a:r>
              <a:rPr lang="en-IN" sz="2000" b="1" dirty="0" err="1"/>
              <a:t>NextJS,ReactJS</a:t>
            </a:r>
            <a:r>
              <a:rPr lang="en-IN" sz="2000" b="1" dirty="0"/>
              <a:t>)</a:t>
            </a:r>
          </a:p>
          <a:p>
            <a:pPr lvl="1" algn="just">
              <a:buFont typeface="Arial" panose="020B0604020202020204" pitchFamily="34" charset="0"/>
              <a:buChar char="•"/>
            </a:pPr>
            <a:r>
              <a:rPr lang="en-IN" dirty="0"/>
              <a:t>Node.js: v12.x or higher</a:t>
            </a:r>
          </a:p>
          <a:p>
            <a:pPr lvl="1" algn="just">
              <a:buFont typeface="Arial" panose="020B0604020202020204" pitchFamily="34" charset="0"/>
              <a:buChar char="•"/>
            </a:pPr>
            <a:r>
              <a:rPr lang="en-IN" dirty="0" err="1"/>
              <a:t>npm</a:t>
            </a:r>
            <a:r>
              <a:rPr lang="en-IN" dirty="0"/>
              <a:t> or yarn: For managing dependencies</a:t>
            </a:r>
          </a:p>
          <a:p>
            <a:pPr lvl="1" algn="just">
              <a:buFont typeface="Arial" panose="020B0604020202020204" pitchFamily="34" charset="0"/>
              <a:buChar char="•"/>
            </a:pPr>
            <a:r>
              <a:rPr lang="en-IN" dirty="0"/>
              <a:t>Browser: Modern browsers (Chrome, Firefox, Edge)</a:t>
            </a:r>
          </a:p>
          <a:p>
            <a:pPr algn="just"/>
            <a:r>
              <a:rPr lang="en-IN" sz="2000" b="1" dirty="0"/>
              <a:t>Development Tools</a:t>
            </a:r>
          </a:p>
          <a:p>
            <a:pPr lvl="1" algn="just">
              <a:buFont typeface="Arial" panose="020B0604020202020204" pitchFamily="34" charset="0"/>
              <a:buChar char="•"/>
            </a:pPr>
            <a:r>
              <a:rPr lang="en-IN" dirty="0"/>
              <a:t>Code Editor: Visual Studio Code (recommended)</a:t>
            </a:r>
          </a:p>
          <a:p>
            <a:pPr lvl="1" algn="just">
              <a:buFont typeface="Arial" panose="020B0604020202020204" pitchFamily="34" charset="0"/>
              <a:buChar char="•"/>
            </a:pPr>
            <a:r>
              <a:rPr lang="en-IN" dirty="0"/>
              <a:t>Version Control: Git for source control (GitHub or similar)</a:t>
            </a:r>
          </a:p>
          <a:p>
            <a:pPr algn="just"/>
            <a:endParaRPr lang="en-IN" sz="2000" dirty="0"/>
          </a:p>
        </p:txBody>
      </p:sp>
    </p:spTree>
    <p:extLst>
      <p:ext uri="{BB962C8B-B14F-4D97-AF65-F5344CB8AC3E}">
        <p14:creationId xmlns:p14="http://schemas.microsoft.com/office/powerpoint/2010/main" val="825552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E3102-A1D5-B2BA-B8F7-692C5DB180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263A2E-EFD8-06F6-5B79-ECC9E7EFAF8D}"/>
              </a:ext>
            </a:extLst>
          </p:cNvPr>
          <p:cNvSpPr>
            <a:spLocks noGrp="1"/>
          </p:cNvSpPr>
          <p:nvPr>
            <p:ph type="title"/>
          </p:nvPr>
        </p:nvSpPr>
        <p:spPr>
          <a:xfrm>
            <a:off x="762000" y="316971"/>
            <a:ext cx="10668000" cy="487362"/>
          </a:xfrm>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8DF28D8C-FDCA-34B8-9523-3D4EDBEBD01C}"/>
              </a:ext>
            </a:extLst>
          </p:cNvPr>
          <p:cNvSpPr>
            <a:spLocks noGrp="1"/>
          </p:cNvSpPr>
          <p:nvPr>
            <p:ph idx="1"/>
          </p:nvPr>
        </p:nvSpPr>
        <p:spPr>
          <a:xfrm>
            <a:off x="762000" y="922868"/>
            <a:ext cx="10668000" cy="5469466"/>
          </a:xfrm>
        </p:spPr>
        <p:txBody>
          <a:bodyPr>
            <a:noAutofit/>
          </a:bodyPr>
          <a:lstStyle/>
          <a:p>
            <a:pPr algn="just"/>
            <a:r>
              <a:rPr lang="en-IN" sz="1900" b="1" dirty="0"/>
              <a:t>Hardware Requirements</a:t>
            </a:r>
          </a:p>
          <a:p>
            <a:pPr lvl="1" algn="just"/>
            <a:r>
              <a:rPr lang="en-IN" sz="1900" b="1" dirty="0"/>
              <a:t>For Local Development</a:t>
            </a:r>
          </a:p>
          <a:p>
            <a:pPr lvl="2" algn="just"/>
            <a:r>
              <a:rPr lang="en-IN" sz="1900" dirty="0"/>
              <a:t>Processor: Intel Core i5 (minimum)</a:t>
            </a:r>
          </a:p>
          <a:p>
            <a:pPr lvl="2" algn="just"/>
            <a:r>
              <a:rPr lang="en-IN" sz="1900" dirty="0"/>
              <a:t>RAM: 8 GB RAM (minimum)</a:t>
            </a:r>
          </a:p>
          <a:p>
            <a:pPr lvl="2" algn="just"/>
            <a:r>
              <a:rPr lang="en-IN" sz="1900" dirty="0"/>
              <a:t>Storage: 10 GB free space</a:t>
            </a:r>
          </a:p>
          <a:p>
            <a:pPr lvl="2" algn="just"/>
            <a:r>
              <a:rPr lang="en-IN" sz="1900" dirty="0"/>
              <a:t>Network: Stable internet connection for development and API testing</a:t>
            </a:r>
          </a:p>
          <a:p>
            <a:pPr lvl="1" algn="just"/>
            <a:r>
              <a:rPr lang="en-IN" sz="1900" b="1" dirty="0"/>
              <a:t>For Hosting/Production</a:t>
            </a:r>
          </a:p>
          <a:p>
            <a:pPr lvl="2" algn="just"/>
            <a:r>
              <a:rPr lang="en-IN" sz="1900" dirty="0"/>
              <a:t>Processor: Dual-core processor (minimum)</a:t>
            </a:r>
          </a:p>
          <a:p>
            <a:pPr lvl="2" algn="just"/>
            <a:r>
              <a:rPr lang="en-IN" sz="1900" dirty="0"/>
              <a:t>RAM: 2 GB (minimum)</a:t>
            </a:r>
          </a:p>
          <a:p>
            <a:pPr lvl="2" algn="just"/>
            <a:r>
              <a:rPr lang="en-IN" sz="1900" dirty="0"/>
              <a:t>Storage: 10 GB</a:t>
            </a:r>
          </a:p>
          <a:p>
            <a:pPr algn="just"/>
            <a:r>
              <a:rPr lang="en-US" sz="1900" b="1" dirty="0"/>
              <a:t>Deployment/Hosted Services</a:t>
            </a:r>
          </a:p>
          <a:p>
            <a:pPr lvl="1" algn="just">
              <a:buFont typeface="Arial" panose="020B0604020202020204" pitchFamily="34" charset="0"/>
              <a:buChar char="•"/>
            </a:pPr>
            <a:r>
              <a:rPr lang="en-US" sz="1900" dirty="0"/>
              <a:t>MongoDB Atlas: Cloud-hosted MongoDB service, reducing the need for local DB</a:t>
            </a:r>
          </a:p>
          <a:p>
            <a:pPr lvl="1" algn="just">
              <a:buFont typeface="Arial" panose="020B0604020202020204" pitchFamily="34" charset="0"/>
              <a:buChar char="•"/>
            </a:pPr>
            <a:r>
              <a:rPr lang="en-US" sz="1900" dirty="0"/>
              <a:t>Docker, Kubernetes: Containerization and Orchestration of Docker images.</a:t>
            </a:r>
          </a:p>
          <a:p>
            <a:pPr lvl="1" algn="just">
              <a:buFont typeface="Arial" panose="020B0604020202020204" pitchFamily="34" charset="0"/>
              <a:buChar char="•"/>
            </a:pPr>
            <a:r>
              <a:rPr lang="en-US" sz="1900" dirty="0"/>
              <a:t>AWS, or </a:t>
            </a:r>
            <a:r>
              <a:rPr lang="en-US" sz="1900" dirty="0" err="1"/>
              <a:t>DigitalOcean</a:t>
            </a:r>
            <a:r>
              <a:rPr lang="en-US" sz="1900" dirty="0"/>
              <a:t>: For hosting the MERN application in the cloud</a:t>
            </a:r>
          </a:p>
          <a:p>
            <a:pPr lvl="2" algn="just"/>
            <a:endParaRPr lang="en-IN" sz="1900" dirty="0"/>
          </a:p>
          <a:p>
            <a:pPr algn="just"/>
            <a:endParaRPr lang="en-IN" sz="1900" dirty="0"/>
          </a:p>
        </p:txBody>
      </p:sp>
    </p:spTree>
    <p:extLst>
      <p:ext uri="{BB962C8B-B14F-4D97-AF65-F5344CB8AC3E}">
        <p14:creationId xmlns:p14="http://schemas.microsoft.com/office/powerpoint/2010/main" val="450283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Rectangle 2">
            <a:extLst>
              <a:ext uri="{FF2B5EF4-FFF2-40B4-BE49-F238E27FC236}">
                <a16:creationId xmlns:a16="http://schemas.microsoft.com/office/drawing/2014/main" id="{FC8070D9-EA98-6AB2-F4B9-8BF97D063D71}"/>
              </a:ext>
            </a:extLst>
          </p:cNvPr>
          <p:cNvSpPr>
            <a:spLocks noGrp="1" noChangeArrowheads="1"/>
          </p:cNvSpPr>
          <p:nvPr>
            <p:ph idx="1"/>
          </p:nvPr>
        </p:nvSpPr>
        <p:spPr bwMode="auto">
          <a:xfrm>
            <a:off x="812800" y="1068013"/>
            <a:ext cx="1074714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Financial Awareness</a:t>
            </a:r>
            <a:r>
              <a:rPr kumimoji="0" lang="en-US" altLang="en-US" sz="2000" b="0" i="0" u="none" strike="noStrike" cap="none" normalizeH="0" baseline="0" dirty="0">
                <a:ln>
                  <a:noFill/>
                </a:ln>
                <a:solidFill>
                  <a:schemeClr val="tx1"/>
                </a:solidFill>
                <a:effectLst/>
                <a:latin typeface="Arial" panose="020B0604020202020204" pitchFamily="34" charset="0"/>
              </a:rPr>
              <a:t>: Users gain insights into their spending habits, improving financial decision-making.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Simplified Expense Tracking</a:t>
            </a:r>
            <a:r>
              <a:rPr kumimoji="0" lang="en-US" altLang="en-US" sz="2000" b="0" i="0" u="none" strike="noStrike" cap="none" normalizeH="0" baseline="0" dirty="0">
                <a:ln>
                  <a:noFill/>
                </a:ln>
                <a:solidFill>
                  <a:schemeClr val="tx1"/>
                </a:solidFill>
                <a:effectLst/>
                <a:latin typeface="Arial" panose="020B0604020202020204" pitchFamily="34" charset="0"/>
              </a:rPr>
              <a:t>: Automated tracking reduces the need for manual entry in diaries or spreadsheets.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Consistent Budget Management</a:t>
            </a:r>
            <a:r>
              <a:rPr kumimoji="0" lang="en-US" altLang="en-US" sz="2000" b="0" i="0" u="none" strike="noStrike" cap="none" normalizeH="0" baseline="0" dirty="0">
                <a:ln>
                  <a:noFill/>
                </a:ln>
                <a:solidFill>
                  <a:schemeClr val="tx1"/>
                </a:solidFill>
                <a:effectLst/>
                <a:latin typeface="Arial" panose="020B0604020202020204" pitchFamily="34" charset="0"/>
              </a:rPr>
              <a:t>: Daily allowances are adjusted based on spending patterns to maintain a balanced budget.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Improved Financial Stability</a:t>
            </a:r>
            <a:r>
              <a:rPr kumimoji="0" lang="en-US" altLang="en-US" sz="2000" b="0" i="0" u="none" strike="noStrike" cap="none" normalizeH="0" baseline="0" dirty="0">
                <a:ln>
                  <a:noFill/>
                </a:ln>
                <a:solidFill>
                  <a:schemeClr val="tx1"/>
                </a:solidFill>
                <a:effectLst/>
                <a:latin typeface="Arial" panose="020B0604020202020204" pitchFamily="34" charset="0"/>
              </a:rPr>
              <a:t>: Informed financial choices help users avoid budget crises and foster long-term stability.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Better Organizational Financial Control</a:t>
            </a:r>
            <a:r>
              <a:rPr kumimoji="0" lang="en-US" altLang="en-US" sz="2000" b="0" i="0" u="none" strike="noStrike" cap="none" normalizeH="0" baseline="0" dirty="0">
                <a:ln>
                  <a:noFill/>
                </a:ln>
                <a:solidFill>
                  <a:schemeClr val="tx1"/>
                </a:solidFill>
                <a:effectLst/>
                <a:latin typeface="Arial" panose="020B0604020202020204" pitchFamily="34" charset="0"/>
              </a:rPr>
              <a:t>: Organizations benefit from systematic budgeting and expense management tools for better oversight.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Satisfaction through Intuitive Design</a:t>
            </a:r>
            <a:r>
              <a:rPr kumimoji="0" lang="en-US" altLang="en-US" sz="2000" b="0" i="0" u="none" strike="noStrike" cap="none" normalizeH="0" baseline="0" dirty="0">
                <a:ln>
                  <a:noFill/>
                </a:ln>
                <a:solidFill>
                  <a:schemeClr val="tx1"/>
                </a:solidFill>
                <a:effectLst/>
                <a:latin typeface="Arial" panose="020B0604020202020204" pitchFamily="34" charset="0"/>
              </a:rPr>
              <a:t>: A user-friendly interface ensures ease of use and encourages regular engagement.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Increased Savings</a:t>
            </a:r>
            <a:r>
              <a:rPr kumimoji="0" lang="en-US" altLang="en-US" sz="2000" b="0" i="0" u="none" strike="noStrike" cap="none" normalizeH="0" baseline="0" dirty="0">
                <a:ln>
                  <a:noFill/>
                </a:ln>
                <a:solidFill>
                  <a:schemeClr val="tx1"/>
                </a:solidFill>
                <a:effectLst/>
                <a:latin typeface="Arial" panose="020B0604020202020204" pitchFamily="34" charset="0"/>
              </a:rPr>
              <a:t>: Automated savings tracking redirects unspent daily allowances into savings, promoting financial growth.</a:t>
            </a:r>
          </a:p>
        </p:txBody>
      </p:sp>
    </p:spTree>
    <p:extLst>
      <p:ext uri="{BB962C8B-B14F-4D97-AF65-F5344CB8AC3E}">
        <p14:creationId xmlns:p14="http://schemas.microsoft.com/office/powerpoint/2010/main" val="1923928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a:bodyPr>
          <a:lstStyle/>
          <a:p>
            <a:pPr marL="0" indent="0" algn="just">
              <a:buNone/>
            </a:pPr>
            <a:r>
              <a:rPr lang="en-US" dirty="0"/>
              <a:t>The Expense Tracker project revolutionizes personal and organizational financial management by offering </a:t>
            </a:r>
            <a:r>
              <a:rPr lang="en-US" b="1" dirty="0"/>
              <a:t>a user-friendly, Android-based solution that simplifies expense tracking</a:t>
            </a:r>
            <a:r>
              <a:rPr lang="en-US" dirty="0"/>
              <a:t>. By automating the process, users can effortlessly monitor their income, expenses, and savings while gaining valuable insights into their spending habits.</a:t>
            </a:r>
          </a:p>
          <a:p>
            <a:pPr marL="0" indent="0" algn="just">
              <a:buNone/>
            </a:pPr>
            <a:r>
              <a:rPr lang="en-US" dirty="0"/>
              <a:t> The application's </a:t>
            </a:r>
            <a:r>
              <a:rPr lang="en-US" b="1" dirty="0"/>
              <a:t>predictive capabilities, customizable reports, and real-time financial feedback </a:t>
            </a:r>
            <a:r>
              <a:rPr lang="en-US" dirty="0"/>
              <a:t>empower users to make informed decisions and maintain financial stability. </a:t>
            </a:r>
          </a:p>
          <a:p>
            <a:pPr marL="0" indent="0" algn="just">
              <a:buNone/>
            </a:pPr>
            <a:r>
              <a:rPr lang="en-US" dirty="0"/>
              <a:t>For organizations, </a:t>
            </a:r>
            <a:r>
              <a:rPr lang="en-US" b="1" dirty="0"/>
              <a:t>it streamlines budgeting and cost management, providing a clearer path to financial optimization</a:t>
            </a:r>
            <a:r>
              <a:rPr lang="en-US" dirty="0"/>
              <a:t>. With its intuitive interface, scalability, and reliance on advanced technology, the Expense Tracker not only promotes responsible spending but also enhances financial literacy, making personal finance management accessible and engaging in the digital age.</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hlinkClick r:id="rId3"/>
              </a:rPr>
              <a:t>https://github.com/Neverm1ndEZ/captsone-project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IN" dirty="0"/>
              <a:t>http://oaji.net/articles/2017/1948-1513926576.pdf</a:t>
            </a:r>
          </a:p>
          <a:p>
            <a:r>
              <a:rPr lang="en-IN" dirty="0"/>
              <a:t>http://www.appbrain.com/app/expensemanager/com. </a:t>
            </a:r>
            <a:r>
              <a:rPr lang="en-IN" dirty="0" err="1"/>
              <a:t>expensemanager</a:t>
            </a:r>
            <a:r>
              <a:rPr lang="en-IN" dirty="0"/>
              <a:t>. </a:t>
            </a:r>
          </a:p>
          <a:p>
            <a:r>
              <a:rPr lang="en-IN" dirty="0"/>
              <a:t>http://expense-manager.com/how-expensesoftware</a:t>
            </a:r>
          </a:p>
          <a:p>
            <a:r>
              <a:rPr lang="en-IN" dirty="0"/>
              <a:t> https://www.splitwise.com/terms </a:t>
            </a:r>
          </a:p>
          <a:p>
            <a:r>
              <a:rPr lang="en-IN" dirty="0"/>
              <a:t>Textbook-Data Mining: Concepts and Techniques (3rd Edition)by J. Han, M. </a:t>
            </a:r>
            <a:r>
              <a:rPr lang="en-IN" dirty="0" err="1"/>
              <a:t>Kamber</a:t>
            </a:r>
            <a:r>
              <a:rPr lang="en-IN" dirty="0"/>
              <a:t>, and J. Pei -- Morgan Kaufmann Publ. 2012 ISBN: 978-0-12-381479-1 </a:t>
            </a:r>
          </a:p>
          <a:p>
            <a:r>
              <a:rPr lang="en-IN" dirty="0"/>
              <a:t>IEEE Transactions on software engineering, vol. 31, No. 3, March 2005 [7]R. Pressman, software engineering A practitioner’s approach. Fifth edition </a:t>
            </a:r>
            <a:r>
              <a:rPr lang="en-IN" dirty="0" err="1"/>
              <a:t>McGrawHill</a:t>
            </a:r>
            <a:r>
              <a:rPr lang="en-IN" dirty="0"/>
              <a:t>, 2001</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CADAC-8814-B796-C672-B465410B08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DA0CE1-C10F-3905-8602-32A88F4400DB}"/>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7090D3AE-EFD4-1208-F6FB-53F77B409AC6}"/>
              </a:ext>
            </a:extLst>
          </p:cNvPr>
          <p:cNvSpPr>
            <a:spLocks noGrp="1"/>
          </p:cNvSpPr>
          <p:nvPr>
            <p:ph idx="1"/>
          </p:nvPr>
        </p:nvSpPr>
        <p:spPr/>
        <p:txBody>
          <a:bodyPr>
            <a:normAutofit/>
          </a:bodyPr>
          <a:lstStyle/>
          <a:p>
            <a:r>
              <a:rPr lang="en-IN" dirty="0"/>
              <a:t>Dr. V. Geetha, G. </a:t>
            </a:r>
            <a:r>
              <a:rPr lang="en-IN" dirty="0" err="1"/>
              <a:t>Nikhitha</a:t>
            </a:r>
            <a:r>
              <a:rPr lang="en-IN" dirty="0"/>
              <a:t>, H. Sri Lasya and Dr. C.K. Gomathy," Expenditure Management System”,16 May 2022, IEEE</a:t>
            </a:r>
          </a:p>
          <a:p>
            <a:r>
              <a:rPr lang="en-IN" dirty="0"/>
              <a:t>Aman Garg, Mukul Goel, Sagar Mittal, Mr. Shekhar Singh4, Apr 2021, Expense Tracker, International Journal for Research in Applied Science &amp; Engineering Technology (IJRASET),9(IV), pp.1067-1070. </a:t>
            </a:r>
          </a:p>
          <a:p>
            <a:r>
              <a:rPr lang="en-US" dirty="0"/>
              <a:t>“Online- Income and </a:t>
            </a:r>
            <a:r>
              <a:rPr lang="en-US" dirty="0" err="1"/>
              <a:t>ExpenseTracker</a:t>
            </a:r>
            <a:r>
              <a:rPr lang="en-US" dirty="0"/>
              <a:t> ”, IRJET, Vol:06 Issue: 3, e-ISSN: 2395-0056, p-ISSN: 239</a:t>
            </a:r>
            <a:r>
              <a:rPr lang="en-IN" dirty="0"/>
              <a:t>5</a:t>
            </a:r>
            <a:endParaRPr lang="en-GB" dirty="0"/>
          </a:p>
        </p:txBody>
      </p:sp>
    </p:spTree>
    <p:extLst>
      <p:ext uri="{BB962C8B-B14F-4D97-AF65-F5344CB8AC3E}">
        <p14:creationId xmlns:p14="http://schemas.microsoft.com/office/powerpoint/2010/main" val="3951491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798C-9D37-B216-177F-679349FA1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EFB1F-8878-8AAE-6B0E-052F0D83FC09}"/>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EA6FBB12-307D-5976-B0BF-F755CE310DB0}"/>
              </a:ext>
            </a:extLst>
          </p:cNvPr>
          <p:cNvSpPr>
            <a:spLocks noGrp="1"/>
          </p:cNvSpPr>
          <p:nvPr>
            <p:ph idx="1"/>
          </p:nvPr>
        </p:nvSpPr>
        <p:spPr/>
        <p:txBody>
          <a:bodyPr>
            <a:noAutofit/>
          </a:bodyPr>
          <a:lstStyle/>
          <a:p>
            <a:pPr marL="0" indent="0" algn="just">
              <a:buNone/>
            </a:pPr>
            <a:endParaRPr lang="en-US" sz="2000" dirty="0"/>
          </a:p>
          <a:p>
            <a:pPr marL="0" indent="0" algn="just">
              <a:buNone/>
            </a:pPr>
            <a:r>
              <a:rPr lang="en-US" sz="2000" dirty="0"/>
              <a:t>Key features of the Expense Tracker include:</a:t>
            </a:r>
          </a:p>
          <a:p>
            <a:pPr marL="0" indent="0" algn="just">
              <a:buNone/>
            </a:pPr>
            <a:r>
              <a:rPr lang="en-US" sz="2000" dirty="0"/>
              <a:t>1. Comprehensive analysis of expenses on daily, monthly, and yearly bases</a:t>
            </a:r>
          </a:p>
          <a:p>
            <a:pPr marL="0" indent="0" algn="just">
              <a:buNone/>
            </a:pPr>
            <a:r>
              <a:rPr lang="en-US" sz="2000" dirty="0"/>
              <a:t>2. Visual representation of financial data through multiple graph formats</a:t>
            </a:r>
          </a:p>
          <a:p>
            <a:pPr marL="0" indent="0" algn="just">
              <a:buNone/>
            </a:pPr>
            <a:r>
              <a:rPr lang="en-US" sz="2000" dirty="0"/>
              <a:t>3. Customizable report generation in Excel, PDF, and printable formats</a:t>
            </a:r>
          </a:p>
          <a:p>
            <a:pPr marL="0" indent="0" algn="just">
              <a:buNone/>
            </a:pPr>
            <a:r>
              <a:rPr lang="en-US" sz="2000" dirty="0"/>
              <a:t>4. Advanced data mining capabilities for income and expenditure predictions</a:t>
            </a:r>
          </a:p>
          <a:p>
            <a:pPr marL="0" indent="0" algn="just">
              <a:buNone/>
            </a:pPr>
            <a:r>
              <a:rPr lang="en-US" sz="2000" dirty="0"/>
              <a:t>5. Integrated savings tracking and management</a:t>
            </a:r>
          </a:p>
          <a:p>
            <a:pPr marL="0" indent="0" algn="just">
              <a:buNone/>
            </a:pPr>
            <a:r>
              <a:rPr lang="en-US" sz="2000" dirty="0"/>
              <a:t>6. User-defined expense limits and categories</a:t>
            </a:r>
          </a:p>
          <a:p>
            <a:pPr marL="0" indent="0" algn="just">
              <a:buNone/>
            </a:pPr>
            <a:endParaRPr lang="en-US" sz="2000" dirty="0"/>
          </a:p>
          <a:p>
            <a:pPr marL="0" indent="0" algn="just">
              <a:buNone/>
            </a:pPr>
            <a:r>
              <a:rPr lang="en-US" sz="2000" dirty="0"/>
              <a:t>Developed using the Software Development Life Cycle methodology and leveraging IBM Cloud Services, the application ensures a robust, scalable, and user-friendly experience. The interface is designed for intuitive navigation, minimizing the learning curve for new users.</a:t>
            </a:r>
          </a:p>
          <a:p>
            <a:pPr marL="0" indent="0" algn="just">
              <a:buNone/>
            </a:pPr>
            <a:endParaRPr lang="en-US" sz="2000" dirty="0"/>
          </a:p>
        </p:txBody>
      </p:sp>
    </p:spTree>
    <p:extLst>
      <p:ext uri="{BB962C8B-B14F-4D97-AF65-F5344CB8AC3E}">
        <p14:creationId xmlns:p14="http://schemas.microsoft.com/office/powerpoint/2010/main" val="237241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5BE90-2FAA-565A-BD58-A471CA0A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7E11BB-174F-A30E-8175-E6E69E748858}"/>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F6FFD6E-FF42-A68B-8EF6-46B390EAD47B}"/>
              </a:ext>
            </a:extLst>
          </p:cNvPr>
          <p:cNvSpPr>
            <a:spLocks noGrp="1"/>
          </p:cNvSpPr>
          <p:nvPr>
            <p:ph idx="1"/>
          </p:nvPr>
        </p:nvSpPr>
        <p:spPr>
          <a:xfrm>
            <a:off x="812800" y="952501"/>
            <a:ext cx="10668000" cy="4952997"/>
          </a:xfrm>
        </p:spPr>
        <p:txBody>
          <a:bodyPr>
            <a:noAutofit/>
          </a:bodyPr>
          <a:lstStyle/>
          <a:p>
            <a:pPr marL="0" indent="0" algn="just">
              <a:buNone/>
            </a:pPr>
            <a:r>
              <a:rPr lang="en-US" sz="2000" dirty="0"/>
              <a:t>For organizations, the Expense Tracker offers systematic budgeting tools and efficient expense handling, crucial for stakeholders in managing organizational expenditures. It simplifies the often complex task of financial oversight, providing clear insights into spending patterns and potential areas for cost optimization.</a:t>
            </a:r>
          </a:p>
          <a:p>
            <a:pPr marL="0" indent="0" algn="just">
              <a:buNone/>
            </a:pPr>
            <a:endParaRPr lang="en-US" sz="2000" dirty="0"/>
          </a:p>
          <a:p>
            <a:pPr marL="0" indent="0" algn="just">
              <a:buNone/>
            </a:pPr>
            <a:r>
              <a:rPr lang="en-US" sz="2000" dirty="0"/>
              <a:t>By providing real-time insights into spending habits, the Expense Tracker empowers users to make informed financial decisions, prevent budget crises, and maintain long-term financial stability. The application's predictive capabilities assist in future financial planning, while its comprehensive reporting features offer a clear view of one's financial health.</a:t>
            </a:r>
          </a:p>
          <a:p>
            <a:pPr marL="0" indent="0" algn="just">
              <a:buNone/>
            </a:pPr>
            <a:endParaRPr lang="en-US" sz="2000" dirty="0"/>
          </a:p>
          <a:p>
            <a:pPr marL="0" indent="0" algn="just">
              <a:buNone/>
            </a:pPr>
            <a:r>
              <a:rPr lang="en-US" sz="2000" dirty="0"/>
              <a:t>In essence, this project not only simplifies expense management but also promotes financial literacy and responsible spending habits in our increasingly digital world. By harnessing the power of mobile technology, the Expense Tracker transforms the challenge of personal finance management into an accessible, efficient, and even engaging daily practice.</a:t>
            </a:r>
            <a:endParaRPr lang="en-GB" sz="2000" dirty="0"/>
          </a:p>
          <a:p>
            <a:pPr marL="0" indent="0" algn="just">
              <a:buNone/>
            </a:pPr>
            <a:endParaRPr lang="en-US" sz="2000" dirty="0"/>
          </a:p>
        </p:txBody>
      </p:sp>
    </p:spTree>
    <p:extLst>
      <p:ext uri="{BB962C8B-B14F-4D97-AF65-F5344CB8AC3E}">
        <p14:creationId xmlns:p14="http://schemas.microsoft.com/office/powerpoint/2010/main" val="224790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799" y="1143001"/>
            <a:ext cx="11218779" cy="4952997"/>
          </a:xfrm>
        </p:spPr>
        <p:txBody>
          <a:bodyPr>
            <a:noAutofit/>
          </a:bodyPr>
          <a:lstStyle/>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Angad Manchanda, "Expense Tracker Mobile Application" (2012, IEEE)</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This expense tracker application helps users monitor their expenses effectively. An additional feature of this application is its ability to help users cut down unnecessary expenses, promoting a more responsible and financially sound lifestyle.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Girish </a:t>
            </a:r>
            <a:r>
              <a:rPr kumimoji="0" lang="en-US" altLang="en-US" sz="2000" b="1" i="0" u="none" strike="noStrike" cap="none" normalizeH="0" baseline="0" dirty="0" err="1">
                <a:ln>
                  <a:noFill/>
                </a:ln>
                <a:solidFill>
                  <a:schemeClr val="tx1"/>
                </a:solidFill>
                <a:effectLst/>
                <a:latin typeface="Arial" panose="020B0604020202020204" pitchFamily="34" charset="0"/>
              </a:rPr>
              <a:t>Bekaroo</a:t>
            </a:r>
            <a:r>
              <a:rPr kumimoji="0" lang="en-US" altLang="en-US" sz="2000" b="1" i="0" u="none" strike="noStrike" cap="none" normalizeH="0" baseline="0" dirty="0">
                <a:ln>
                  <a:noFill/>
                </a:ln>
                <a:solidFill>
                  <a:schemeClr val="tx1"/>
                </a:solidFill>
                <a:effectLst/>
                <a:latin typeface="Arial" panose="020B0604020202020204" pitchFamily="34" charset="0"/>
              </a:rPr>
              <a:t> and Sameer </a:t>
            </a:r>
            <a:r>
              <a:rPr kumimoji="0" lang="en-US" altLang="en-US" sz="2000" b="1" i="0" u="none" strike="noStrike" cap="none" normalizeH="0" baseline="0" dirty="0" err="1">
                <a:ln>
                  <a:noFill/>
                </a:ln>
                <a:solidFill>
                  <a:schemeClr val="tx1"/>
                </a:solidFill>
                <a:effectLst/>
                <a:latin typeface="Arial" panose="020B0604020202020204" pitchFamily="34" charset="0"/>
              </a:rPr>
              <a:t>Sunhaloo</a:t>
            </a:r>
            <a:r>
              <a:rPr kumimoji="0" lang="en-US" altLang="en-US" sz="2000" b="1" i="0" u="none" strike="noStrike" cap="none" normalizeH="0" baseline="0" dirty="0">
                <a:ln>
                  <a:noFill/>
                </a:ln>
                <a:solidFill>
                  <a:schemeClr val="tx1"/>
                </a:solidFill>
                <a:effectLst/>
                <a:latin typeface="Arial" panose="020B0604020202020204" pitchFamily="34" charset="0"/>
              </a:rPr>
              <a:t>, "Intelligent Online Budget Tracker" (16 June 2014, IEEE)</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Intelligent Online Budget Tracker allows for online tracking of financial activities, ensuring a clear plan for managing budgets. The system provides users with the convenience of accessing their financial data securely from anywhere using the internet, enabling budget management at home or on the go.</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Namita Jagtap, Priyanka Joshi, and Aditya </a:t>
            </a:r>
            <a:r>
              <a:rPr kumimoji="0" lang="en-US" altLang="en-US" sz="2000" b="1" i="0" u="none" strike="noStrike" cap="none" normalizeH="0" baseline="0" dirty="0" err="1">
                <a:ln>
                  <a:noFill/>
                </a:ln>
                <a:solidFill>
                  <a:schemeClr val="tx1"/>
                </a:solidFill>
                <a:effectLst/>
                <a:latin typeface="Arial" panose="020B0604020202020204" pitchFamily="34" charset="0"/>
              </a:rPr>
              <a:t>Kamble</a:t>
            </a:r>
            <a:r>
              <a:rPr kumimoji="0" lang="en-US" altLang="en-US" sz="2000" b="1" i="0" u="none" strike="noStrike" cap="none" normalizeH="0" baseline="0" dirty="0">
                <a:ln>
                  <a:noFill/>
                </a:ln>
                <a:solidFill>
                  <a:schemeClr val="tx1"/>
                </a:solidFill>
                <a:effectLst/>
                <a:latin typeface="Arial" panose="020B0604020202020204" pitchFamily="34" charset="0"/>
              </a:rPr>
              <a:t>, "A Review on Budget Estimator Android Application" (April 2019, IEEE)</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This project focuses on a budget estimator system that utilizes geographical tracking. Based on the user's location, it notifies them of nearby stores and relevant offers through Google services. For added security, the application includes a login authentication feature that sends an OTP to the user's device, enhancing trust and confidence in the system.</a:t>
            </a:r>
          </a:p>
          <a:p>
            <a:pPr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GB" sz="2000"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A0678-A659-45A3-A3E2-6C5773AF44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EC62A-0C4A-1D8D-24DC-5C94A96AA2BA}"/>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6C7D1560-9030-51BD-993D-F7CD7BECAFEA}"/>
              </a:ext>
            </a:extLst>
          </p:cNvPr>
          <p:cNvSpPr>
            <a:spLocks noGrp="1"/>
          </p:cNvSpPr>
          <p:nvPr>
            <p:ph idx="1"/>
          </p:nvPr>
        </p:nvSpPr>
        <p:spPr/>
        <p:txBody>
          <a:bodyPr>
            <a:noAutofit/>
          </a:bodyPr>
          <a:lstStyle/>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Hrithik Gupta, Anant Prakash Singh, Navneet Kumar, and Ms. J. </a:t>
            </a:r>
            <a:r>
              <a:rPr kumimoji="0" lang="en-US" altLang="en-US" sz="2000" b="1" i="0" u="none" strike="noStrike" cap="none" normalizeH="0" baseline="0" dirty="0" err="1">
                <a:ln>
                  <a:noFill/>
                </a:ln>
                <a:solidFill>
                  <a:schemeClr val="tx1"/>
                </a:solidFill>
                <a:effectLst/>
                <a:latin typeface="Arial" panose="020B0604020202020204" pitchFamily="34" charset="0"/>
              </a:rPr>
              <a:t>Angelin</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Blessy</a:t>
            </a:r>
            <a:r>
              <a:rPr kumimoji="0" lang="en-US" altLang="en-US" sz="2000" b="1" i="0" u="none" strike="noStrike" cap="none" normalizeH="0" baseline="0" dirty="0">
                <a:ln>
                  <a:noFill/>
                </a:ln>
                <a:solidFill>
                  <a:schemeClr val="tx1"/>
                </a:solidFill>
                <a:effectLst/>
                <a:latin typeface="Arial" panose="020B0604020202020204" pitchFamily="34" charset="0"/>
              </a:rPr>
              <a:t>, "Expense Tracker: A Smart Approach to Track Everyday Expense" (Dec 25, 2020, IEEE)</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This expense tracker application is designed to manage and control users' savings and expenses on a daily, monthly, or annual basis. It offers multiple language options for better accessibility and provides an intuitive interface. The primary feature of this application is its capability to track expenses on a daily basis, allowing users to categorize and manage their expenses efficiently.</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Dr. V. Geetha, G. </a:t>
            </a:r>
            <a:r>
              <a:rPr kumimoji="0" lang="en-US" altLang="en-US" sz="2000" b="1" i="0" u="none" strike="noStrike" cap="none" normalizeH="0" baseline="0" dirty="0" err="1">
                <a:ln>
                  <a:noFill/>
                </a:ln>
                <a:solidFill>
                  <a:schemeClr val="tx1"/>
                </a:solidFill>
                <a:effectLst/>
                <a:latin typeface="Arial" panose="020B0604020202020204" pitchFamily="34" charset="0"/>
              </a:rPr>
              <a:t>Nikhitha</a:t>
            </a:r>
            <a:r>
              <a:rPr kumimoji="0" lang="en-US" altLang="en-US" sz="2000" b="1" i="0" u="none" strike="noStrike" cap="none" normalizeH="0" baseline="0" dirty="0">
                <a:ln>
                  <a:noFill/>
                </a:ln>
                <a:solidFill>
                  <a:schemeClr val="tx1"/>
                </a:solidFill>
                <a:effectLst/>
                <a:latin typeface="Arial" panose="020B0604020202020204" pitchFamily="34" charset="0"/>
              </a:rPr>
              <a:t>, H. Sri Lasya, and Dr. C.K. Gomathy, "Expenditure Management System" (16 May 2022, IEEE)</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This application simplifies day-to-day expense tracking by eliminating the need for pen and paper, ensuring that data is not lost. Users can manage their savings and expenses on both a daily and annual basis. Additionally, the system notifies recipients when a money transfer occurs, along with details of the transfer purpose, enhancing transparency and communication during financial transactions.</a:t>
            </a:r>
          </a:p>
          <a:p>
            <a:endParaRPr lang="en-GB" sz="2000" dirty="0"/>
          </a:p>
        </p:txBody>
      </p:sp>
    </p:spTree>
    <p:extLst>
      <p:ext uri="{BB962C8B-B14F-4D97-AF65-F5344CB8AC3E}">
        <p14:creationId xmlns:p14="http://schemas.microsoft.com/office/powerpoint/2010/main" val="5034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07B4D-E488-CCFA-3509-121BA5354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71C35-D173-9300-CB10-3DD019F9F855}"/>
              </a:ext>
            </a:extLst>
          </p:cNvPr>
          <p:cNvSpPr>
            <a:spLocks noGrp="1"/>
          </p:cNvSpPr>
          <p:nvPr>
            <p:ph type="title"/>
          </p:nvPr>
        </p:nvSpPr>
        <p:spPr/>
        <p:txBody>
          <a:bodyPr/>
          <a:lstStyle/>
          <a:p>
            <a:r>
              <a:rPr lang="en-US" b="1" kern="1200" dirty="0">
                <a:solidFill>
                  <a:srgbClr val="17375E"/>
                </a:solidFill>
                <a:effectLst/>
                <a:latin typeface="Verdana" panose="020B0604030504040204" pitchFamily="34" charset="0"/>
                <a:ea typeface="Verdana" panose="020B0604030504040204" pitchFamily="34" charset="0"/>
                <a:cs typeface="Verdana" panose="020B0604030504040204" pitchFamily="34" charset="0"/>
              </a:rPr>
              <a:t>Existing method Drawback</a:t>
            </a:r>
            <a:endParaRPr lang="en-GB" dirty="0"/>
          </a:p>
        </p:txBody>
      </p:sp>
      <p:sp>
        <p:nvSpPr>
          <p:cNvPr id="3" name="Content Placeholder 2">
            <a:extLst>
              <a:ext uri="{FF2B5EF4-FFF2-40B4-BE49-F238E27FC236}">
                <a16:creationId xmlns:a16="http://schemas.microsoft.com/office/drawing/2014/main" id="{8DBB1CB9-EE3F-3517-9938-FE196BD59A65}"/>
              </a:ext>
            </a:extLst>
          </p:cNvPr>
          <p:cNvSpPr>
            <a:spLocks noGrp="1"/>
          </p:cNvSpPr>
          <p:nvPr>
            <p:ph idx="1"/>
          </p:nvPr>
        </p:nvSpPr>
        <p:spPr/>
        <p:txBody>
          <a:bodyPr>
            <a:noAutofit/>
          </a:bodyPr>
          <a:lstStyle/>
          <a:p>
            <a:r>
              <a:rPr lang="en-US" sz="2000" b="1" dirty="0"/>
              <a:t>Manual Record Keeping</a:t>
            </a:r>
            <a:r>
              <a:rPr lang="en-US" sz="2000" dirty="0"/>
              <a:t> </a:t>
            </a:r>
          </a:p>
          <a:p>
            <a:pPr lvl="1"/>
            <a:r>
              <a:rPr lang="en-US" dirty="0"/>
              <a:t>Time-consuming process of writing down every expense</a:t>
            </a:r>
          </a:p>
          <a:p>
            <a:pPr lvl="1"/>
            <a:r>
              <a:rPr lang="en-US" dirty="0"/>
              <a:t>Prone to human error in recording and calculations</a:t>
            </a:r>
          </a:p>
          <a:p>
            <a:pPr lvl="1"/>
            <a:r>
              <a:rPr lang="en-US" dirty="0"/>
              <a:t>Difficult to maintain consistency over long periods</a:t>
            </a:r>
          </a:p>
          <a:p>
            <a:r>
              <a:rPr lang="en-US" sz="2000" b="1" dirty="0"/>
              <a:t>Paper-based Systems</a:t>
            </a:r>
            <a:r>
              <a:rPr lang="en-US" sz="2000" dirty="0"/>
              <a:t> </a:t>
            </a:r>
          </a:p>
          <a:p>
            <a:pPr lvl="1"/>
            <a:r>
              <a:rPr lang="en-US" dirty="0"/>
              <a:t>Risk of physical damage or loss of records</a:t>
            </a:r>
          </a:p>
          <a:p>
            <a:pPr lvl="1"/>
            <a:r>
              <a:rPr lang="en-US" dirty="0"/>
              <a:t>Limited portability and accessibility</a:t>
            </a:r>
          </a:p>
          <a:p>
            <a:pPr lvl="1"/>
            <a:r>
              <a:rPr lang="en-US" dirty="0"/>
              <a:t>Challenging to organize and retrieve specific information quickly</a:t>
            </a:r>
          </a:p>
          <a:p>
            <a:r>
              <a:rPr lang="en-US" sz="2000" b="1" dirty="0"/>
              <a:t>Basic Spreadsheets</a:t>
            </a:r>
            <a:r>
              <a:rPr lang="en-US" sz="2000" dirty="0"/>
              <a:t> </a:t>
            </a:r>
          </a:p>
          <a:p>
            <a:pPr lvl="1"/>
            <a:r>
              <a:rPr lang="en-US" dirty="0"/>
              <a:t>Require manual data entry and formula management</a:t>
            </a:r>
          </a:p>
          <a:p>
            <a:pPr lvl="1"/>
            <a:r>
              <a:rPr lang="en-US" dirty="0"/>
              <a:t>Limited data visualization capabilities</a:t>
            </a:r>
          </a:p>
          <a:p>
            <a:pPr lvl="1"/>
            <a:r>
              <a:rPr lang="en-US" dirty="0"/>
              <a:t>Lack of real-time updates and notifications</a:t>
            </a:r>
          </a:p>
          <a:p>
            <a:pPr marL="0" indent="0">
              <a:buNone/>
            </a:pPr>
            <a:endParaRPr lang="en-GB" sz="2000" dirty="0"/>
          </a:p>
        </p:txBody>
      </p:sp>
    </p:spTree>
    <p:extLst>
      <p:ext uri="{BB962C8B-B14F-4D97-AF65-F5344CB8AC3E}">
        <p14:creationId xmlns:p14="http://schemas.microsoft.com/office/powerpoint/2010/main" val="103309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algn="just"/>
            <a:r>
              <a:rPr lang="en-US" sz="2000" b="1" dirty="0"/>
              <a:t>Lack of Categorization</a:t>
            </a:r>
            <a:r>
              <a:rPr lang="en-US" sz="2000" dirty="0"/>
              <a:t> </a:t>
            </a:r>
          </a:p>
          <a:p>
            <a:pPr lvl="1" algn="just"/>
            <a:r>
              <a:rPr lang="en-US" dirty="0"/>
              <a:t>Difficulty in identifying spending patterns across different categories</a:t>
            </a:r>
          </a:p>
          <a:p>
            <a:pPr lvl="1" algn="just"/>
            <a:r>
              <a:rPr lang="en-US" dirty="0"/>
              <a:t>Challenges in budget allocation without clear expense categorization</a:t>
            </a:r>
            <a:endParaRPr lang="en-US" sz="2000" b="1" dirty="0"/>
          </a:p>
          <a:p>
            <a:pPr algn="just"/>
            <a:r>
              <a:rPr lang="en-US" sz="2000" b="1" dirty="0"/>
              <a:t>Absence of Real-time Tracking</a:t>
            </a:r>
            <a:r>
              <a:rPr lang="en-US" sz="2000" dirty="0"/>
              <a:t> </a:t>
            </a:r>
          </a:p>
          <a:p>
            <a:pPr lvl="1" algn="just"/>
            <a:r>
              <a:rPr lang="en-US" dirty="0"/>
              <a:t>Delayed awareness of overspending</a:t>
            </a:r>
          </a:p>
          <a:p>
            <a:pPr lvl="1" algn="just"/>
            <a:r>
              <a:rPr lang="en-US" dirty="0"/>
              <a:t>Inability to make immediate financial decisions based on current status</a:t>
            </a:r>
          </a:p>
          <a:p>
            <a:pPr algn="just"/>
            <a:r>
              <a:rPr lang="en-US" sz="2000" b="1" dirty="0"/>
              <a:t>Limited Analytical Capabilities</a:t>
            </a:r>
            <a:r>
              <a:rPr lang="en-US" sz="2000" dirty="0"/>
              <a:t> </a:t>
            </a:r>
          </a:p>
          <a:p>
            <a:pPr lvl="1" algn="just"/>
            <a:r>
              <a:rPr lang="en-US" dirty="0"/>
              <a:t>Lack of automated insights and spending trend analysis</a:t>
            </a:r>
          </a:p>
          <a:p>
            <a:pPr lvl="1" algn="just"/>
            <a:r>
              <a:rPr lang="en-US" dirty="0"/>
              <a:t>Difficulty in generating comprehensive financial reports</a:t>
            </a:r>
          </a:p>
          <a:p>
            <a:pPr algn="just"/>
            <a:r>
              <a:rPr lang="en-US" sz="2000" b="1" dirty="0"/>
              <a:t>Inefficient Data Storage</a:t>
            </a:r>
            <a:r>
              <a:rPr lang="en-US" sz="2000" dirty="0"/>
              <a:t> </a:t>
            </a:r>
          </a:p>
          <a:p>
            <a:pPr lvl="1" algn="just"/>
            <a:r>
              <a:rPr lang="en-US" dirty="0"/>
              <a:t>Risk of data loss or corruption in non-digital systems</a:t>
            </a:r>
          </a:p>
          <a:p>
            <a:pPr lvl="1" algn="just"/>
            <a:r>
              <a:rPr lang="en-US" dirty="0"/>
              <a:t>Challenges in maintaining long-term financial history</a:t>
            </a:r>
          </a:p>
          <a:p>
            <a:pPr marL="0" indent="0" algn="just">
              <a:buNone/>
            </a:pPr>
            <a:endParaRPr lang="en-IN" sz="2000" dirty="0"/>
          </a:p>
        </p:txBody>
      </p:sp>
    </p:spTree>
    <p:extLst>
      <p:ext uri="{BB962C8B-B14F-4D97-AF65-F5344CB8AC3E}">
        <p14:creationId xmlns:p14="http://schemas.microsoft.com/office/powerpoint/2010/main" val="1637666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7AE7-E719-6BC3-796D-4F137F192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81656-D133-B8DB-5FAF-27EAA7A50D2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D65266F7-E1B4-2BB2-EF04-B4119C82BD71}"/>
              </a:ext>
            </a:extLst>
          </p:cNvPr>
          <p:cNvSpPr>
            <a:spLocks noGrp="1"/>
          </p:cNvSpPr>
          <p:nvPr>
            <p:ph idx="1"/>
          </p:nvPr>
        </p:nvSpPr>
        <p:spPr/>
        <p:txBody>
          <a:bodyPr>
            <a:normAutofit/>
          </a:bodyPr>
          <a:lstStyle/>
          <a:p>
            <a:pPr algn="just"/>
            <a:r>
              <a:rPr lang="en-US" sz="2000" b="1" dirty="0"/>
              <a:t>Absence of Multi-device Synchronization</a:t>
            </a:r>
            <a:r>
              <a:rPr lang="en-US" sz="2000" dirty="0"/>
              <a:t> </a:t>
            </a:r>
          </a:p>
          <a:p>
            <a:pPr lvl="1" algn="just"/>
            <a:r>
              <a:rPr lang="en-US" dirty="0"/>
              <a:t>Inability to access or update financial information across different devices</a:t>
            </a:r>
          </a:p>
          <a:p>
            <a:pPr lvl="1" algn="just"/>
            <a:r>
              <a:rPr lang="en-US" dirty="0"/>
              <a:t>Inconsistency in data when using multiple tracking methods</a:t>
            </a:r>
          </a:p>
          <a:p>
            <a:pPr algn="just"/>
            <a:r>
              <a:rPr lang="en-US" sz="2000" b="1" dirty="0"/>
              <a:t>Security Concerns</a:t>
            </a:r>
            <a:r>
              <a:rPr lang="en-US" sz="2000" dirty="0"/>
              <a:t> </a:t>
            </a:r>
          </a:p>
          <a:p>
            <a:pPr lvl="1" algn="just"/>
            <a:r>
              <a:rPr lang="en-US" dirty="0"/>
              <a:t>Vulnerability of physical records or unsecured digital files to theft or unauthorized access</a:t>
            </a:r>
          </a:p>
          <a:p>
            <a:pPr lvl="1" algn="just"/>
            <a:r>
              <a:rPr lang="en-US" dirty="0"/>
              <a:t>Lack of encryption for sensitive financial data</a:t>
            </a:r>
          </a:p>
          <a:p>
            <a:pPr algn="just"/>
            <a:r>
              <a:rPr lang="en-US" sz="2000" b="1" dirty="0"/>
              <a:t>Limited Collaboration Features</a:t>
            </a:r>
            <a:r>
              <a:rPr lang="en-US" sz="2000" dirty="0"/>
              <a:t> </a:t>
            </a:r>
          </a:p>
          <a:p>
            <a:pPr lvl="1" algn="just"/>
            <a:r>
              <a:rPr lang="en-US" dirty="0"/>
              <a:t>Difficulty in sharing financial information with family members or financial advisors</a:t>
            </a:r>
          </a:p>
          <a:p>
            <a:pPr lvl="1" algn="just"/>
            <a:r>
              <a:rPr lang="en-US" dirty="0"/>
              <a:t>Challenges in maintaining shared budgets or expenses</a:t>
            </a:r>
          </a:p>
          <a:p>
            <a:pPr marL="0" indent="0" algn="just">
              <a:buNone/>
            </a:pPr>
            <a:r>
              <a:rPr lang="en-US" sz="2000" dirty="0"/>
              <a:t>These drawbacks highlight the need for a modern, digital solution like the proposed Expense Tracker application, which addresses these issues through automation, real-time tracking, and advanced analytical features.</a:t>
            </a:r>
          </a:p>
          <a:p>
            <a:pPr algn="just"/>
            <a:endParaRPr lang="en-IN" sz="2000" dirty="0"/>
          </a:p>
          <a:p>
            <a:pPr algn="just"/>
            <a:endParaRPr lang="en-IN" sz="2000" dirty="0"/>
          </a:p>
        </p:txBody>
      </p:sp>
    </p:spTree>
    <p:extLst>
      <p:ext uri="{BB962C8B-B14F-4D97-AF65-F5344CB8AC3E}">
        <p14:creationId xmlns:p14="http://schemas.microsoft.com/office/powerpoint/2010/main" val="371927374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202</TotalTime>
  <Words>2432</Words>
  <Application>Microsoft Office PowerPoint</Application>
  <PresentationFormat>Widescreen</PresentationFormat>
  <Paragraphs>214</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Bookman Old Style</vt:lpstr>
      <vt:lpstr>Calibri</vt:lpstr>
      <vt:lpstr>Cambria</vt:lpstr>
      <vt:lpstr>Verdana</vt:lpstr>
      <vt:lpstr>Bioinformatics</vt:lpstr>
      <vt:lpstr>PennyTrack - an Intuitive Expense Tracker Application</vt:lpstr>
      <vt:lpstr>Introduction</vt:lpstr>
      <vt:lpstr>Introduction</vt:lpstr>
      <vt:lpstr>Introduction</vt:lpstr>
      <vt:lpstr>Literature Review</vt:lpstr>
      <vt:lpstr>Literature Review</vt:lpstr>
      <vt:lpstr>Existing method Drawback</vt:lpstr>
      <vt:lpstr>Existing method Drawback</vt:lpstr>
      <vt:lpstr>Existing method Drawback</vt:lpstr>
      <vt:lpstr>Proposed Method</vt:lpstr>
      <vt:lpstr>Proposed Method</vt:lpstr>
      <vt:lpstr>Proposed Method</vt:lpstr>
      <vt:lpstr>Objectives</vt:lpstr>
      <vt:lpstr>Objectives</vt:lpstr>
      <vt:lpstr>Methodology/Modules</vt:lpstr>
      <vt:lpstr>Methodology/Modules</vt:lpstr>
      <vt:lpstr>Methodology/Modules</vt:lpstr>
      <vt:lpstr>Methodology/Modules</vt:lpstr>
      <vt:lpstr>Methodology/Modules</vt:lpstr>
      <vt:lpstr>Architecture</vt:lpstr>
      <vt:lpstr>Hardware/Software components</vt:lpstr>
      <vt:lpstr>Hardware/Software components</vt:lpstr>
      <vt:lpstr>Expected Outcomes</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REHAN ASHRAF</cp:lastModifiedBy>
  <cp:revision>26</cp:revision>
  <dcterms:created xsi:type="dcterms:W3CDTF">2023-03-16T03:26:27Z</dcterms:created>
  <dcterms:modified xsi:type="dcterms:W3CDTF">2024-10-20T11:23:35Z</dcterms:modified>
</cp:coreProperties>
</file>