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8" r:id="rId3"/>
    <p:sldId id="279" r:id="rId4"/>
    <p:sldId id="280" r:id="rId5"/>
    <p:sldId id="258" r:id="rId6"/>
    <p:sldId id="307" r:id="rId7"/>
    <p:sldId id="282" r:id="rId8"/>
    <p:sldId id="276" r:id="rId9"/>
    <p:sldId id="281" r:id="rId10"/>
    <p:sldId id="259" r:id="rId11"/>
    <p:sldId id="283" r:id="rId12"/>
    <p:sldId id="284" r:id="rId13"/>
    <p:sldId id="260" r:id="rId14"/>
    <p:sldId id="287" r:id="rId15"/>
    <p:sldId id="290" r:id="rId16"/>
    <p:sldId id="261" r:id="rId17"/>
    <p:sldId id="296" r:id="rId18"/>
    <p:sldId id="297" r:id="rId19"/>
    <p:sldId id="298" r:id="rId20"/>
    <p:sldId id="300" r:id="rId21"/>
    <p:sldId id="304" r:id="rId22"/>
    <p:sldId id="305" r:id="rId23"/>
    <p:sldId id="301" r:id="rId24"/>
    <p:sldId id="275" r:id="rId25"/>
    <p:sldId id="308" r:id="rId26"/>
    <p:sldId id="277" r:id="rId27"/>
    <p:sldId id="285" r:id="rId28"/>
    <p:sldId id="263" r:id="rId29"/>
    <p:sldId id="309" r:id="rId30"/>
    <p:sldId id="264" r:id="rId31"/>
    <p:sldId id="268" r:id="rId32"/>
    <p:sldId id="265"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6" d="100"/>
          <a:sy n="66" d="100"/>
        </p:scale>
        <p:origin x="7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Neverm1ndEZ/captsone-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rgbClr val="FF0000"/>
                </a:solidFill>
                <a:latin typeface="Cambria" panose="02040503050406030204" pitchFamily="18" charset="0"/>
                <a:ea typeface="Cambria" panose="02040503050406030204" pitchFamily="18" charset="0"/>
              </a:rPr>
              <a:t>PennyTrack:</a:t>
            </a:r>
            <a:r>
              <a:rPr lang="en-US" dirty="0">
                <a:solidFill>
                  <a:schemeClr val="accent2"/>
                </a:solidFill>
                <a:latin typeface="Cambria" panose="02040503050406030204" pitchFamily="18" charset="0"/>
                <a:ea typeface="Cambria" panose="02040503050406030204" pitchFamily="18" charset="0"/>
              </a:rPr>
              <a:t> </a:t>
            </a:r>
            <a:r>
              <a:rPr lang="en-US" dirty="0">
                <a:solidFill>
                  <a:srgbClr val="FF0000"/>
                </a:solidFill>
                <a:latin typeface="Cambria" panose="02040503050406030204" pitchFamily="18" charset="0"/>
                <a:ea typeface="Cambria" panose="02040503050406030204" pitchFamily="18" charset="0"/>
              </a:rPr>
              <a:t>Integrating Expense Tracking with AI-Driven Investment Recommendations</a:t>
            </a:r>
            <a:endParaRPr dirty="0">
              <a:solidFill>
                <a:srgbClr val="FF0000"/>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1028708" y="223719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rgbClr val="FF0000"/>
                </a:solidFill>
                <a:latin typeface="Cambria" panose="02040503050406030204" pitchFamily="18" charset="0"/>
                <a:ea typeface="Cambria" panose="02040503050406030204" pitchFamily="18" charset="0"/>
              </a:rPr>
              <a:t>CIT G-11</a:t>
            </a:r>
            <a:endParaRPr dirty="0">
              <a:solidFill>
                <a:srgbClr val="FF0000"/>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13289010"/>
              </p:ext>
            </p:extLst>
          </p:nvPr>
        </p:nvGraphicFramePr>
        <p:xfrm>
          <a:off x="3522132" y="2614410"/>
          <a:ext cx="2449889" cy="2251412"/>
        </p:xfrm>
        <a:graphic>
          <a:graphicData uri="http://schemas.openxmlformats.org/drawingml/2006/table">
            <a:tbl>
              <a:tblPr firstRow="1" bandRow="1">
                <a:noFill/>
              </a:tblPr>
              <a:tblGrid>
                <a:gridCol w="942669">
                  <a:extLst>
                    <a:ext uri="{9D8B030D-6E8A-4147-A177-3AD203B41FA5}">
                      <a16:colId xmlns:a16="http://schemas.microsoft.com/office/drawing/2014/main" val="20000"/>
                    </a:ext>
                  </a:extLst>
                </a:gridCol>
                <a:gridCol w="1507220">
                  <a:extLst>
                    <a:ext uri="{9D8B030D-6E8A-4147-A177-3AD203B41FA5}">
                      <a16:colId xmlns:a16="http://schemas.microsoft.com/office/drawing/2014/main" val="20001"/>
                    </a:ext>
                  </a:extLst>
                </a:gridCol>
              </a:tblGrid>
              <a:tr h="394166">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94166">
                <a:tc>
                  <a:txBody>
                    <a:bodyPr/>
                    <a:lstStyle/>
                    <a:p>
                      <a:pPr marL="0" marR="0" lvl="0" indent="0" algn="ctr" rtl="0">
                        <a:spcBef>
                          <a:spcPts val="0"/>
                        </a:spcBef>
                        <a:spcAft>
                          <a:spcPts val="0"/>
                        </a:spcAft>
                        <a:buFont typeface="+mj-lt"/>
                        <a:buNone/>
                      </a:pP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25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  </a:t>
            </a:r>
            <a:r>
              <a:rPr lang="en-GB" sz="2000" b="1" i="0" u="none" strike="noStrike" cap="none" dirty="0">
                <a:solidFill>
                  <a:srgbClr val="FF0000"/>
                </a:solidFill>
                <a:latin typeface="Cambria" panose="02040503050406030204" pitchFamily="18" charset="0"/>
                <a:ea typeface="Cambria" panose="02040503050406030204" pitchFamily="18" charset="0"/>
                <a:cs typeface="Verdana"/>
                <a:sym typeface="Verdana"/>
              </a:rPr>
              <a:t>Dr. Shanthi S</a:t>
            </a:r>
            <a:endParaRPr sz="2000" dirty="0">
              <a:solidFill>
                <a:srgbClr val="FF0000"/>
              </a:solidFill>
              <a:latin typeface="Cambria" panose="02040503050406030204" pitchFamily="18" charset="0"/>
              <a:ea typeface="Cambria" panose="02040503050406030204" pitchFamily="18" charset="0"/>
            </a:endParaRPr>
          </a:p>
          <a:p>
            <a:pPr lvl="0" algn="ctr">
              <a:spcBef>
                <a:spcPts val="340"/>
              </a:spcBef>
              <a:buClr>
                <a:srgbClr val="17365D"/>
              </a:buClr>
              <a:buSzPts val="1700"/>
            </a:pPr>
            <a:r>
              <a:rPr lang="en-GB" sz="1700" b="1"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GB" sz="1600" dirty="0">
              <a:latin typeface="Cambria" panose="02040503050406030204" pitchFamily="18" charset="0"/>
              <a:ea typeface="Cambria" panose="02040503050406030204" pitchFamily="18" charset="0"/>
            </a:endParaRPr>
          </a:p>
          <a:p>
            <a:pPr lvl="0" algn="ctr">
              <a:spcBef>
                <a:spcPts val="340"/>
              </a:spcBef>
              <a:buClr>
                <a:srgbClr val="17365D"/>
              </a:buClr>
              <a:buSzPts val="1700"/>
            </a:pPr>
            <a:r>
              <a:rPr lang="en-GB" sz="1700" b="1" dirty="0">
                <a:solidFill>
                  <a:srgbClr val="17365D"/>
                </a:solidFill>
                <a:latin typeface="Cambria" panose="02040503050406030204" pitchFamily="18" charset="0"/>
                <a:ea typeface="Cambria" panose="02040503050406030204" pitchFamily="18" charset="0"/>
                <a:cs typeface="Verdana"/>
                <a:sym typeface="Verdana"/>
              </a:rPr>
              <a:t>School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625642" y="4533900"/>
            <a:ext cx="11624273"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tx2"/>
                </a:solidFill>
                <a:latin typeface="Cambria" panose="02040503050406030204" pitchFamily="18" charset="0"/>
                <a:ea typeface="Cambria" panose="02040503050406030204" pitchFamily="18" charset="0"/>
                <a:cs typeface="Verdana"/>
                <a:sym typeface="Verdana"/>
              </a:rPr>
              <a:t>Name of the Program</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dirty="0">
                <a:solidFill>
                  <a:srgbClr val="FF0000"/>
                </a:solidFill>
                <a:latin typeface="Cambria" panose="02040503050406030204" pitchFamily="18" charset="0"/>
                <a:ea typeface="Cambria" panose="02040503050406030204" pitchFamily="18" charset="0"/>
                <a:cs typeface="Verdana"/>
                <a:sym typeface="Verdana"/>
              </a:rPr>
              <a:t>B.Tech CSE-IoT</a:t>
            </a:r>
          </a:p>
          <a:p>
            <a:pPr marL="0" marR="0" lvl="0" indent="0" rtl="0">
              <a:spcBef>
                <a:spcPts val="0"/>
              </a:spcBef>
              <a:spcAft>
                <a:spcPts val="0"/>
              </a:spcAft>
              <a:buClr>
                <a:srgbClr val="17365D"/>
              </a:buClr>
              <a:buSzPct val="100000"/>
              <a:buFont typeface="Arial"/>
              <a:buNone/>
            </a:pPr>
            <a:r>
              <a:rPr lang="en-US" sz="2000" b="1" dirty="0">
                <a:solidFill>
                  <a:schemeClr val="tx2"/>
                </a:solidFill>
                <a:latin typeface="Cambria" panose="02040503050406030204" pitchFamily="18" charset="0"/>
                <a:ea typeface="Cambria" panose="02040503050406030204" pitchFamily="18" charset="0"/>
                <a:cs typeface="Verdana"/>
                <a:sym typeface="Verdana"/>
              </a:rPr>
              <a:t>Name of the HoD: </a:t>
            </a:r>
            <a:r>
              <a:rPr lang="en-US" sz="2000" b="1" dirty="0">
                <a:solidFill>
                  <a:srgbClr val="FF0000"/>
                </a:solidFill>
                <a:latin typeface="Cambria" panose="02040503050406030204" pitchFamily="18" charset="0"/>
                <a:ea typeface="Cambria" panose="02040503050406030204" pitchFamily="18" charset="0"/>
                <a:cs typeface="Verdana"/>
                <a:sym typeface="Verdana"/>
              </a:rPr>
              <a:t>Dr. Anandraj SP</a:t>
            </a:r>
          </a:p>
          <a:p>
            <a:pPr>
              <a:buClr>
                <a:srgbClr val="17365D"/>
              </a:buClr>
              <a:buSzPct val="100000"/>
            </a:pPr>
            <a:r>
              <a:rPr lang="en-US" sz="2000" b="1" i="0" u="none" strike="noStrike" cap="none" dirty="0">
                <a:solidFill>
                  <a:schemeClr val="tx2"/>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rgbClr val="FF0000"/>
                </a:solidFill>
                <a:latin typeface="Cambria" panose="02040503050406030204" pitchFamily="18" charset="0"/>
                <a:ea typeface="Cambria" panose="02040503050406030204" pitchFamily="18" charset="0"/>
                <a:cs typeface="Verdana"/>
                <a:sym typeface="Verdana"/>
              </a:rPr>
              <a:t>Dr. Sharmasth Vali Y</a:t>
            </a:r>
            <a:endParaRPr lang="en-US" sz="2000" b="1" i="0" u="none" strike="noStrike" cap="none"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tx2"/>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rgbClr val="FF0000"/>
                </a:solidFill>
                <a:latin typeface="Cambria" panose="02040503050406030204" pitchFamily="18" charset="0"/>
                <a:ea typeface="Cambria" panose="02040503050406030204" pitchFamily="18" charset="0"/>
                <a:cs typeface="Verdana"/>
                <a:sym typeface="Verdana"/>
              </a:rPr>
              <a:t>Dr. Sampath A K</a:t>
            </a:r>
            <a:endParaRPr sz="2000" b="1" i="0" u="none" strike="noStrike" cap="none" dirty="0">
              <a:solidFill>
                <a:schemeClr val="accent2"/>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BD0B5068-4D51-7D15-93B4-C708C6C7E68E}"/>
              </a:ext>
            </a:extLst>
          </p:cNvPr>
          <p:cNvSpPr txBox="1"/>
          <p:nvPr/>
        </p:nvSpPr>
        <p:spPr>
          <a:xfrm>
            <a:off x="694266" y="2704540"/>
            <a:ext cx="2369639" cy="1892826"/>
          </a:xfrm>
          <a:prstGeom prst="rect">
            <a:avLst/>
          </a:prstGeom>
          <a:noFill/>
        </p:spPr>
        <p:txBody>
          <a:bodyPr wrap="square" rtlCol="0">
            <a:spAutoFit/>
          </a:bodyPr>
          <a:lstStyle/>
          <a:p>
            <a:pPr marL="0" marR="0" indent="0" algn="ctr" rtl="0" eaLnBrk="1" fontAlgn="ctr" latinLnBrk="0" hangingPunct="1">
              <a:spcBef>
                <a:spcPts val="0"/>
              </a:spcBef>
              <a:spcAft>
                <a:spcPts val="0"/>
              </a:spcAft>
            </a:pPr>
            <a:r>
              <a:rPr lang="en-GB" sz="1800" b="1" i="0" u="none" strike="noStrike" kern="1200" dirty="0">
                <a:solidFill>
                  <a:srgbClr val="17365D"/>
                </a:solidFill>
                <a:effectLst/>
                <a:latin typeface="Cambria" panose="02040503050406030204" pitchFamily="18" charset="0"/>
                <a:ea typeface="Cambria" panose="02040503050406030204" pitchFamily="18" charset="0"/>
              </a:rPr>
              <a:t>Roll Number</a:t>
            </a:r>
            <a:endParaRPr lang="en-IN" sz="1800" b="0" i="0" u="none" strike="noStrike" dirty="0">
              <a:effectLst/>
              <a:latin typeface="Cambria" panose="02040503050406030204" pitchFamily="18" charset="0"/>
              <a:ea typeface="Cambria" panose="02040503050406030204" pitchFamily="18" charset="0"/>
            </a:endParaRPr>
          </a:p>
          <a:p>
            <a:pPr marL="0" marR="0" indent="0" algn="ctr" rtl="0" eaLnBrk="1" fontAlgn="ctr" latinLnBrk="0" hangingPunct="1">
              <a:lnSpc>
                <a:spcPct val="150000"/>
              </a:lnSpc>
              <a:spcBef>
                <a:spcPts val="0"/>
              </a:spcBef>
              <a:spcAft>
                <a:spcPts val="0"/>
              </a:spcAft>
            </a:pPr>
            <a:r>
              <a:rPr lang="en-US" sz="1700" b="1" i="0" u="none" strike="noStrike" kern="1200" dirty="0">
                <a:solidFill>
                  <a:srgbClr val="FF0000"/>
                </a:solidFill>
                <a:effectLst/>
                <a:latin typeface="Cambria" panose="02040503050406030204" pitchFamily="18" charset="0"/>
                <a:ea typeface="Cambria" panose="02040503050406030204" pitchFamily="18" charset="0"/>
              </a:rPr>
              <a:t>20211CIT0046</a:t>
            </a:r>
            <a:endParaRPr lang="en-US" sz="1700" b="1" dirty="0">
              <a:solidFill>
                <a:srgbClr val="FF0000"/>
              </a:solidFill>
              <a:latin typeface="Cambria" panose="02040503050406030204" pitchFamily="18" charset="0"/>
              <a:ea typeface="Cambria" panose="02040503050406030204" pitchFamily="18" charset="0"/>
            </a:endParaRPr>
          </a:p>
          <a:p>
            <a:pPr marL="0" marR="0" indent="0" algn="ctr" rtl="0" eaLnBrk="1" fontAlgn="ctr" latinLnBrk="0" hangingPunct="1">
              <a:lnSpc>
                <a:spcPct val="150000"/>
              </a:lnSpc>
              <a:spcBef>
                <a:spcPts val="0"/>
              </a:spcBef>
              <a:spcAft>
                <a:spcPts val="0"/>
              </a:spcAft>
            </a:pPr>
            <a:r>
              <a:rPr lang="en-US" sz="1700" b="1" i="0" u="none" strike="noStrike" dirty="0">
                <a:solidFill>
                  <a:srgbClr val="FF0000"/>
                </a:solidFill>
                <a:effectLst/>
                <a:latin typeface="Cambria" panose="02040503050406030204" pitchFamily="18" charset="0"/>
                <a:ea typeface="Cambria" panose="02040503050406030204" pitchFamily="18" charset="0"/>
              </a:rPr>
              <a:t>20211CIT0051</a:t>
            </a:r>
          </a:p>
          <a:p>
            <a:pPr marL="0" marR="0" indent="0" algn="ctr" rtl="0" eaLnBrk="1" fontAlgn="ctr" latinLnBrk="0" hangingPunct="1">
              <a:lnSpc>
                <a:spcPct val="150000"/>
              </a:lnSpc>
              <a:spcBef>
                <a:spcPts val="0"/>
              </a:spcBef>
              <a:spcAft>
                <a:spcPts val="0"/>
              </a:spcAft>
            </a:pPr>
            <a:r>
              <a:rPr lang="en-US" sz="1700" b="1" dirty="0">
                <a:solidFill>
                  <a:srgbClr val="FF0000"/>
                </a:solidFill>
                <a:latin typeface="Cambria" panose="02040503050406030204" pitchFamily="18" charset="0"/>
                <a:ea typeface="Cambria" panose="02040503050406030204" pitchFamily="18" charset="0"/>
              </a:rPr>
              <a:t>20211CIT0088</a:t>
            </a:r>
            <a:endParaRPr lang="en-IN" sz="1700" b="1" i="0" u="none" strike="noStrike" dirty="0">
              <a:solidFill>
                <a:srgbClr val="FF0000"/>
              </a:solidFill>
              <a:effectLst/>
              <a:latin typeface="Cambria" panose="02040503050406030204" pitchFamily="18" charset="0"/>
              <a:ea typeface="Cambria" panose="02040503050406030204" pitchFamily="18" charset="0"/>
            </a:endParaRPr>
          </a:p>
          <a:p>
            <a:endParaRPr lang="en-IN" dirty="0"/>
          </a:p>
        </p:txBody>
      </p:sp>
      <p:sp>
        <p:nvSpPr>
          <p:cNvPr id="3" name="TextBox 2">
            <a:extLst>
              <a:ext uri="{FF2B5EF4-FFF2-40B4-BE49-F238E27FC236}">
                <a16:creationId xmlns:a16="http://schemas.microsoft.com/office/drawing/2014/main" id="{F7973D26-FA2F-ACAE-1BE0-94F174EC4DA9}"/>
              </a:ext>
            </a:extLst>
          </p:cNvPr>
          <p:cNvSpPr txBox="1"/>
          <p:nvPr/>
        </p:nvSpPr>
        <p:spPr>
          <a:xfrm>
            <a:off x="2883761" y="2715749"/>
            <a:ext cx="2115447" cy="2085186"/>
          </a:xfrm>
          <a:prstGeom prst="rect">
            <a:avLst/>
          </a:prstGeom>
          <a:noFill/>
        </p:spPr>
        <p:txBody>
          <a:bodyPr wrap="square" rtlCol="0">
            <a:spAutoFit/>
          </a:bodyPr>
          <a:lstStyle/>
          <a:p>
            <a:r>
              <a:rPr lang="en-GB" sz="1700" b="1" dirty="0">
                <a:solidFill>
                  <a:srgbClr val="17365D"/>
                </a:solidFill>
                <a:latin typeface="Cambria" panose="02040503050406030204" pitchFamily="18" charset="0"/>
                <a:ea typeface="Cambria" panose="02040503050406030204" pitchFamily="18" charset="0"/>
              </a:rPr>
              <a:t>Student Name</a:t>
            </a:r>
          </a:p>
          <a:p>
            <a:pPr>
              <a:lnSpc>
                <a:spcPct val="150000"/>
              </a:lnSpc>
            </a:pPr>
            <a:r>
              <a:rPr lang="en-GB" sz="1700" b="1" i="0" u="none" strike="noStrike" dirty="0">
                <a:solidFill>
                  <a:srgbClr val="FF0000"/>
                </a:solidFill>
                <a:effectLst/>
                <a:latin typeface="Cambria" panose="02040503050406030204" pitchFamily="18" charset="0"/>
                <a:ea typeface="Cambria" panose="02040503050406030204" pitchFamily="18" charset="0"/>
              </a:rPr>
              <a:t>Abdul Aman Khan</a:t>
            </a:r>
            <a:br>
              <a:rPr lang="en-GB" sz="1700" b="1" i="0" u="none" strike="noStrike" dirty="0">
                <a:solidFill>
                  <a:srgbClr val="FF0000"/>
                </a:solidFill>
                <a:effectLst/>
                <a:latin typeface="Cambria" panose="02040503050406030204" pitchFamily="18" charset="0"/>
                <a:ea typeface="Cambria" panose="02040503050406030204" pitchFamily="18" charset="0"/>
              </a:rPr>
            </a:br>
            <a:r>
              <a:rPr lang="en-GB" sz="1700" b="1" i="0" u="none" strike="noStrike" dirty="0">
                <a:solidFill>
                  <a:srgbClr val="FF0000"/>
                </a:solidFill>
                <a:effectLst/>
                <a:latin typeface="Cambria" panose="02040503050406030204" pitchFamily="18" charset="0"/>
                <a:ea typeface="Cambria" panose="02040503050406030204" pitchFamily="18" charset="0"/>
              </a:rPr>
              <a:t>Rehan Ashraf</a:t>
            </a:r>
          </a:p>
          <a:p>
            <a:pPr>
              <a:lnSpc>
                <a:spcPct val="150000"/>
              </a:lnSpc>
            </a:pPr>
            <a:r>
              <a:rPr lang="en-GB" sz="1700" b="1" dirty="0">
                <a:solidFill>
                  <a:srgbClr val="FF0000"/>
                </a:solidFill>
                <a:latin typeface="Cambria" panose="02040503050406030204" pitchFamily="18" charset="0"/>
                <a:ea typeface="Cambria" panose="02040503050406030204" pitchFamily="18" charset="0"/>
              </a:rPr>
              <a:t>Mihir Suman</a:t>
            </a:r>
            <a:endParaRPr lang="en-IN" sz="1700" b="1" i="0" u="none" strike="noStrike" dirty="0">
              <a:solidFill>
                <a:srgbClr val="FF0000"/>
              </a:solidFill>
              <a:effectLst/>
              <a:latin typeface="Cambria" panose="02040503050406030204" pitchFamily="18" charset="0"/>
              <a:ea typeface="Cambria" panose="02040503050406030204" pitchFamily="18" charset="0"/>
            </a:endParaRPr>
          </a:p>
          <a:p>
            <a:endParaRPr lang="en-IN" sz="1800" b="0" i="0" u="none" strike="noStrike" dirty="0">
              <a:effectLst/>
              <a:latin typeface="Arial" panose="020B0604020202020204" pitchFamily="34"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Proposed Method</a:t>
            </a:r>
          </a:p>
        </p:txBody>
      </p:sp>
      <p:sp>
        <p:nvSpPr>
          <p:cNvPr id="3" name="Content Placeholder 2"/>
          <p:cNvSpPr>
            <a:spLocks noGrp="1"/>
          </p:cNvSpPr>
          <p:nvPr>
            <p:ph idx="1"/>
          </p:nvPr>
        </p:nvSpPr>
        <p:spPr/>
        <p:txBody>
          <a:bodyPr>
            <a:normAutofit/>
          </a:bodyPr>
          <a:lstStyle/>
          <a:p>
            <a:pPr algn="just"/>
            <a:r>
              <a:rPr lang="en-US" sz="2000" b="1" dirty="0">
                <a:latin typeface="Cambria" panose="02040503050406030204" pitchFamily="18" charset="0"/>
                <a:ea typeface="Cambria" panose="02040503050406030204" pitchFamily="18" charset="0"/>
              </a:rPr>
              <a:t>Web Application for Multi-Device Synchronization</a:t>
            </a:r>
          </a:p>
          <a:p>
            <a:pPr lvl="1" algn="just"/>
            <a:r>
              <a:rPr lang="en-US" dirty="0">
                <a:latin typeface="Cambria" panose="02040503050406030204" pitchFamily="18" charset="0"/>
                <a:ea typeface="Cambria" panose="02040503050406030204" pitchFamily="18" charset="0"/>
              </a:rPr>
              <a:t>Seamless task transition between devices.</a:t>
            </a:r>
          </a:p>
          <a:p>
            <a:pPr lvl="1" algn="just"/>
            <a:r>
              <a:rPr lang="en-US" dirty="0">
                <a:latin typeface="Cambria" panose="02040503050406030204" pitchFamily="18" charset="0"/>
                <a:ea typeface="Cambria" panose="02040503050406030204" pitchFamily="18" charset="0"/>
              </a:rPr>
              <a:t>Intuitive UI/UX with responsive design and customizable dashboards.</a:t>
            </a:r>
          </a:p>
          <a:p>
            <a:pPr lvl="1" algn="just"/>
            <a:r>
              <a:rPr lang="en-US" dirty="0">
                <a:latin typeface="Cambria" panose="02040503050406030204" pitchFamily="18" charset="0"/>
                <a:ea typeface="Cambria" panose="02040503050406030204" pitchFamily="18" charset="0"/>
              </a:rPr>
              <a:t>Accessibility features and interactive elements for easy data management.</a:t>
            </a:r>
            <a:endParaRPr lang="en-US"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Income Tracking</a:t>
            </a:r>
          </a:p>
          <a:p>
            <a:pPr lvl="1" algn="just"/>
            <a:r>
              <a:rPr lang="en-US" dirty="0">
                <a:latin typeface="Cambria" panose="02040503050406030204" pitchFamily="18" charset="0"/>
                <a:ea typeface="Cambria" panose="02040503050406030204" pitchFamily="18" charset="0"/>
              </a:rPr>
              <a:t>Log multiple income sources and support recurring entries.</a:t>
            </a:r>
          </a:p>
          <a:p>
            <a:pPr lvl="1" algn="just"/>
            <a:r>
              <a:rPr lang="en-US" dirty="0">
                <a:latin typeface="Cambria" panose="02040503050406030204" pitchFamily="18" charset="0"/>
                <a:ea typeface="Cambria" panose="02040503050406030204" pitchFamily="18" charset="0"/>
              </a:rPr>
              <a:t>Visualize income trends and calculate net income after expenses.</a:t>
            </a:r>
          </a:p>
          <a:p>
            <a:pPr lvl="1" algn="just"/>
            <a:r>
              <a:rPr lang="en-US" dirty="0">
                <a:latin typeface="Cambria" panose="02040503050406030204" pitchFamily="18" charset="0"/>
                <a:ea typeface="Cambria" panose="02040503050406030204" pitchFamily="18" charset="0"/>
              </a:rPr>
              <a:t>Provide insights on income allocation and savings suggestions.</a:t>
            </a:r>
          </a:p>
          <a:p>
            <a:pPr algn="just"/>
            <a:r>
              <a:rPr lang="en-US" sz="2000" b="1" dirty="0">
                <a:latin typeface="Cambria" panose="02040503050406030204" pitchFamily="18" charset="0"/>
                <a:ea typeface="Cambria" panose="02040503050406030204" pitchFamily="18" charset="0"/>
              </a:rPr>
              <a:t>Weekly and Monthly Analysis</a:t>
            </a:r>
          </a:p>
          <a:p>
            <a:pPr lvl="1" algn="just"/>
            <a:r>
              <a:rPr lang="en-US" dirty="0">
                <a:latin typeface="Cambria" panose="02040503050406030204" pitchFamily="18" charset="0"/>
                <a:ea typeface="Cambria" panose="02040503050406030204" pitchFamily="18" charset="0"/>
              </a:rPr>
              <a:t>Generate visual reports with pie charts and trend analysis.</a:t>
            </a:r>
          </a:p>
          <a:p>
            <a:pPr lvl="1" algn="just"/>
            <a:r>
              <a:rPr lang="en-US" dirty="0">
                <a:latin typeface="Cambria" panose="02040503050406030204" pitchFamily="18" charset="0"/>
                <a:ea typeface="Cambria" panose="02040503050406030204" pitchFamily="18" charset="0"/>
              </a:rPr>
              <a:t>Compare actual spending against budgeted amounts.</a:t>
            </a:r>
          </a:p>
          <a:p>
            <a:pPr lvl="1" algn="just"/>
            <a:r>
              <a:rPr lang="en-US" dirty="0">
                <a:latin typeface="Cambria" panose="02040503050406030204" pitchFamily="18" charset="0"/>
                <a:ea typeface="Cambria" panose="02040503050406030204" pitchFamily="18" charset="0"/>
              </a:rPr>
              <a:t>Highlight top spending categories and offer flexible reporting periods.</a:t>
            </a:r>
          </a:p>
          <a:p>
            <a:pPr algn="just"/>
            <a:endParaRPr lang="en-US" sz="2000" dirty="0"/>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69766-282F-2E18-89C9-7AB008C2C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75175-73D9-75F1-6332-D37E43FD71B8}"/>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Proposed Method</a:t>
            </a:r>
          </a:p>
        </p:txBody>
      </p:sp>
      <p:sp>
        <p:nvSpPr>
          <p:cNvPr id="3" name="Content Placeholder 2">
            <a:extLst>
              <a:ext uri="{FF2B5EF4-FFF2-40B4-BE49-F238E27FC236}">
                <a16:creationId xmlns:a16="http://schemas.microsoft.com/office/drawing/2014/main" id="{77DB99EA-9796-9888-D3D2-7BA0D914A06B}"/>
              </a:ext>
            </a:extLst>
          </p:cNvPr>
          <p:cNvSpPr>
            <a:spLocks noGrp="1"/>
          </p:cNvSpPr>
          <p:nvPr>
            <p:ph idx="1"/>
          </p:nvPr>
        </p:nvSpPr>
        <p:spPr/>
        <p:txBody>
          <a:bodyPr>
            <a:noAutofit/>
          </a:bodyPr>
          <a:lstStyle/>
          <a:p>
            <a:pPr algn="just"/>
            <a:r>
              <a:rPr lang="en-US" sz="2000" b="1" dirty="0">
                <a:latin typeface="Cambria" panose="02040503050406030204" pitchFamily="18" charset="0"/>
                <a:ea typeface="Cambria" panose="02040503050406030204" pitchFamily="18" charset="0"/>
              </a:rPr>
              <a:t>Expense Categorization and Budgeting</a:t>
            </a:r>
          </a:p>
          <a:p>
            <a:pPr lvl="1" algn="just"/>
            <a:r>
              <a:rPr lang="en-US" dirty="0">
                <a:latin typeface="Cambria" panose="02040503050406030204" pitchFamily="18" charset="0"/>
                <a:ea typeface="Cambria" panose="02040503050406030204" pitchFamily="18" charset="0"/>
              </a:rPr>
              <a:t>Automatically categorize expenses into predefined or custom categories.</a:t>
            </a:r>
          </a:p>
          <a:p>
            <a:pPr lvl="1" algn="just"/>
            <a:r>
              <a:rPr lang="en-US" dirty="0">
                <a:latin typeface="Cambria" panose="02040503050406030204" pitchFamily="18" charset="0"/>
                <a:ea typeface="Cambria" panose="02040503050406030204" pitchFamily="18" charset="0"/>
              </a:rPr>
              <a:t>Set budgets for each category and track spending against those limits.</a:t>
            </a:r>
          </a:p>
          <a:p>
            <a:pPr lvl="1" algn="just"/>
            <a:r>
              <a:rPr lang="en-US" dirty="0">
                <a:latin typeface="Cambria" panose="02040503050406030204" pitchFamily="18" charset="0"/>
                <a:ea typeface="Cambria" panose="02040503050406030204" pitchFamily="18" charset="0"/>
              </a:rPr>
              <a:t>Provide alerts for overspending and suggest adjustments to stay within budget.</a:t>
            </a:r>
          </a:p>
          <a:p>
            <a:pPr algn="just"/>
            <a:r>
              <a:rPr lang="en-US" sz="2000" b="1" dirty="0">
                <a:latin typeface="Cambria" panose="02040503050406030204" pitchFamily="18" charset="0"/>
                <a:ea typeface="Cambria" panose="02040503050406030204" pitchFamily="18" charset="0"/>
              </a:rPr>
              <a:t>Comprehensive Financial Planning Tools</a:t>
            </a:r>
          </a:p>
          <a:p>
            <a:pPr lvl="1" algn="just"/>
            <a:r>
              <a:rPr lang="en-US" dirty="0">
                <a:latin typeface="Cambria" panose="02040503050406030204" pitchFamily="18" charset="0"/>
                <a:ea typeface="Cambria" panose="02040503050406030204" pitchFamily="18" charset="0"/>
              </a:rPr>
              <a:t>Offer retirement planning tools with savings and investment analysis.</a:t>
            </a:r>
          </a:p>
          <a:p>
            <a:pPr lvl="1" algn="just"/>
            <a:r>
              <a:rPr lang="en-US" dirty="0">
                <a:latin typeface="Cambria" panose="02040503050406030204" pitchFamily="18" charset="0"/>
                <a:ea typeface="Cambria" panose="02040503050406030204" pitchFamily="18" charset="0"/>
              </a:rPr>
              <a:t>Provide tax optimization strategies to minimize liabilities.</a:t>
            </a:r>
          </a:p>
          <a:p>
            <a:pPr lvl="1" algn="just"/>
            <a:r>
              <a:rPr lang="en-US" dirty="0">
                <a:latin typeface="Cambria" panose="02040503050406030204" pitchFamily="18" charset="0"/>
                <a:ea typeface="Cambria" panose="02040503050406030204" pitchFamily="18" charset="0"/>
              </a:rPr>
              <a:t>Offer debt management tools with payoff visualizations and strategies.</a:t>
            </a:r>
          </a:p>
          <a:p>
            <a:pPr algn="just"/>
            <a:r>
              <a:rPr lang="en-US" sz="2000" b="1" dirty="0">
                <a:latin typeface="Cambria" panose="02040503050406030204" pitchFamily="18" charset="0"/>
                <a:ea typeface="Cambria" panose="02040503050406030204" pitchFamily="18" charset="0"/>
              </a:rPr>
              <a:t>Investment Tracking and Analysis</a:t>
            </a:r>
          </a:p>
          <a:p>
            <a:pPr lvl="1" algn="just"/>
            <a:r>
              <a:rPr lang="en-US" dirty="0">
                <a:latin typeface="Cambria" panose="02040503050406030204" pitchFamily="18" charset="0"/>
                <a:ea typeface="Cambria" panose="02040503050406030204" pitchFamily="18" charset="0"/>
              </a:rPr>
              <a:t>Track portfolios across asset classes and provide performance metrics.</a:t>
            </a:r>
          </a:p>
          <a:p>
            <a:pPr lvl="1" algn="just"/>
            <a:r>
              <a:rPr lang="en-US" dirty="0">
                <a:latin typeface="Cambria" panose="02040503050406030204" pitchFamily="18" charset="0"/>
                <a:ea typeface="Cambria" panose="02040503050406030204" pitchFamily="18" charset="0"/>
              </a:rPr>
              <a:t>Offer risk assessment and diversification strategies based on goals.</a:t>
            </a:r>
          </a:p>
          <a:p>
            <a:pPr lvl="1" algn="just"/>
            <a:r>
              <a:rPr lang="en-US" dirty="0">
                <a:latin typeface="Cambria" panose="02040503050406030204" pitchFamily="18" charset="0"/>
                <a:ea typeface="Cambria" panose="02040503050406030204" pitchFamily="18" charset="0"/>
              </a:rPr>
              <a:t>Provide educational insights for informed investment decisions.</a:t>
            </a:r>
          </a:p>
          <a:p>
            <a:pPr algn="just"/>
            <a:endParaRPr lang="en-GB" sz="2000" dirty="0"/>
          </a:p>
        </p:txBody>
      </p:sp>
    </p:spTree>
    <p:extLst>
      <p:ext uri="{BB962C8B-B14F-4D97-AF65-F5344CB8AC3E}">
        <p14:creationId xmlns:p14="http://schemas.microsoft.com/office/powerpoint/2010/main" val="254481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FB38B-4ED4-CAC1-9E10-4E8D1C4513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667A1-3810-65FA-EC8B-A9AD20F20E17}"/>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Proposed Method</a:t>
            </a:r>
          </a:p>
        </p:txBody>
      </p:sp>
      <p:sp>
        <p:nvSpPr>
          <p:cNvPr id="3" name="Content Placeholder 2">
            <a:extLst>
              <a:ext uri="{FF2B5EF4-FFF2-40B4-BE49-F238E27FC236}">
                <a16:creationId xmlns:a16="http://schemas.microsoft.com/office/drawing/2014/main" id="{8F4EB8B2-CDB7-90DA-7D21-6136E04E2061}"/>
              </a:ext>
            </a:extLst>
          </p:cNvPr>
          <p:cNvSpPr>
            <a:spLocks noGrp="1"/>
          </p:cNvSpPr>
          <p:nvPr>
            <p:ph idx="1"/>
          </p:nvPr>
        </p:nvSpPr>
        <p:spPr/>
        <p:txBody>
          <a:bodyPr>
            <a:normAutofit/>
          </a:bodyPr>
          <a:lstStyle/>
          <a:p>
            <a:pPr algn="just"/>
            <a:r>
              <a:rPr lang="en-US" sz="2000" b="1" dirty="0">
                <a:latin typeface="Cambria" panose="02040503050406030204" pitchFamily="18" charset="0"/>
                <a:ea typeface="Cambria" panose="02040503050406030204" pitchFamily="18" charset="0"/>
              </a:rPr>
              <a:t>App Authentication</a:t>
            </a:r>
          </a:p>
          <a:p>
            <a:pPr lvl="1" algn="just"/>
            <a:r>
              <a:rPr lang="en-US" dirty="0">
                <a:latin typeface="Cambria" panose="02040503050406030204" pitchFamily="18" charset="0"/>
                <a:ea typeface="Cambria" panose="02040503050406030204" pitchFamily="18" charset="0"/>
              </a:rPr>
              <a:t>Implement robust security measures with authentication (JWT, </a:t>
            </a:r>
            <a:r>
              <a:rPr lang="en-US" dirty="0" err="1">
                <a:latin typeface="Cambria" panose="02040503050406030204" pitchFamily="18" charset="0"/>
                <a:ea typeface="Cambria" panose="02040503050406030204" pitchFamily="18" charset="0"/>
              </a:rPr>
              <a:t>BCrypt</a:t>
            </a:r>
            <a:r>
              <a:rPr lang="en-US" dirty="0">
                <a:latin typeface="Cambria" panose="02040503050406030204" pitchFamily="18" charset="0"/>
                <a:ea typeface="Cambria" panose="02040503050406030204" pitchFamily="18" charset="0"/>
              </a:rPr>
              <a:t>).</a:t>
            </a:r>
          </a:p>
          <a:p>
            <a:pPr lvl="1" algn="just"/>
            <a:r>
              <a:rPr lang="en-US" dirty="0">
                <a:latin typeface="Cambria" panose="02040503050406030204" pitchFamily="18" charset="0"/>
                <a:ea typeface="Cambria" panose="02040503050406030204" pitchFamily="18" charset="0"/>
              </a:rPr>
              <a:t>Support two-factor authentication and encrypt stored financial data.</a:t>
            </a:r>
          </a:p>
          <a:p>
            <a:pPr lvl="1" algn="just"/>
            <a:r>
              <a:rPr lang="en-US" dirty="0">
                <a:latin typeface="Cambria" panose="02040503050406030204" pitchFamily="18" charset="0"/>
                <a:ea typeface="Cambria" panose="02040503050406030204" pitchFamily="18" charset="0"/>
              </a:rPr>
              <a:t>Offer secure cloud backup options to prevent data loss.</a:t>
            </a:r>
          </a:p>
          <a:p>
            <a:pPr algn="just"/>
            <a:r>
              <a:rPr lang="en-US" sz="2000" b="1" dirty="0">
                <a:latin typeface="Cambria" panose="02040503050406030204" pitchFamily="18" charset="0"/>
                <a:ea typeface="Cambria" panose="02040503050406030204" pitchFamily="18" charset="0"/>
              </a:rPr>
              <a:t>E-wallet for Future Transactions</a:t>
            </a:r>
          </a:p>
          <a:p>
            <a:pPr lvl="1" algn="just"/>
            <a:r>
              <a:rPr lang="en-US" dirty="0">
                <a:latin typeface="Cambria" panose="02040503050406030204" pitchFamily="18" charset="0"/>
                <a:ea typeface="Cambria" panose="02040503050406030204" pitchFamily="18" charset="0"/>
              </a:rPr>
              <a:t>Analyze spending patterns and suggest funds for future expenses.</a:t>
            </a:r>
          </a:p>
          <a:p>
            <a:pPr lvl="1" algn="just"/>
            <a:r>
              <a:rPr lang="en-US" dirty="0">
                <a:latin typeface="Cambria" panose="02040503050406030204" pitchFamily="18" charset="0"/>
                <a:ea typeface="Cambria" panose="02040503050406030204" pitchFamily="18" charset="0"/>
              </a:rPr>
              <a:t>Allow easy fund transfers between e-wallet and bank accounts.</a:t>
            </a:r>
          </a:p>
          <a:p>
            <a:pPr lvl="1" algn="just"/>
            <a:r>
              <a:rPr lang="en-US" dirty="0">
                <a:latin typeface="Cambria" panose="02040503050406030204" pitchFamily="18" charset="0"/>
                <a:ea typeface="Cambria" panose="02040503050406030204" pitchFamily="18" charset="0"/>
              </a:rPr>
              <a:t>Provide insights on savings optimization based on predicted transactions.</a:t>
            </a:r>
          </a:p>
          <a:p>
            <a:pPr algn="just"/>
            <a:endParaRPr lang="en-GB" sz="2000" dirty="0">
              <a:latin typeface="Cambria" panose="02040503050406030204" pitchFamily="18" charset="0"/>
              <a:ea typeface="Cambria" panose="02040503050406030204" pitchFamily="18" charset="0"/>
            </a:endParaRPr>
          </a:p>
          <a:p>
            <a:pPr lvl="1" algn="just"/>
            <a:endParaRPr lang="en-US"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656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Objectives</a:t>
            </a:r>
          </a:p>
        </p:txBody>
      </p:sp>
      <p:sp>
        <p:nvSpPr>
          <p:cNvPr id="3" name="Content Placeholder 2"/>
          <p:cNvSpPr>
            <a:spLocks noGrp="1"/>
          </p:cNvSpPr>
          <p:nvPr>
            <p:ph idx="1"/>
          </p:nvPr>
        </p:nvSpPr>
        <p:spPr/>
        <p:txBody>
          <a:bodyPr>
            <a:normAutofit/>
          </a:bodyPr>
          <a:lstStyle/>
          <a:p>
            <a:pPr algn="just"/>
            <a:r>
              <a:rPr lang="en-US" sz="2000" b="1" dirty="0">
                <a:latin typeface="Cambria" panose="02040503050406030204" pitchFamily="18" charset="0"/>
                <a:ea typeface="Cambria" panose="02040503050406030204" pitchFamily="18" charset="0"/>
              </a:rPr>
              <a:t>Streamline Expense Management: </a:t>
            </a:r>
            <a:r>
              <a:rPr lang="en-US" sz="2000" dirty="0">
                <a:latin typeface="Cambria" panose="02040503050406030204" pitchFamily="18" charset="0"/>
                <a:ea typeface="Cambria" panose="02040503050406030204" pitchFamily="18" charset="0"/>
              </a:rPr>
              <a:t>Replace traditional manual methods of tracking expenses, such as diaries and spreadsheets, with a modern, automated Android application that simplifies personal and organizational financial management.</a:t>
            </a:r>
          </a:p>
          <a:p>
            <a:pPr algn="just"/>
            <a:r>
              <a:rPr lang="en-US" sz="2000" b="1" dirty="0">
                <a:latin typeface="Cambria" panose="02040503050406030204" pitchFamily="18" charset="0"/>
                <a:ea typeface="Cambria" panose="02040503050406030204" pitchFamily="18" charset="0"/>
              </a:rPr>
              <a:t>Promote Financial Literacy and Responsible Spending:</a:t>
            </a:r>
            <a:r>
              <a:rPr lang="en-US" sz="2000" dirty="0">
                <a:latin typeface="Cambria" panose="02040503050406030204" pitchFamily="18" charset="0"/>
                <a:ea typeface="Cambria" panose="02040503050406030204" pitchFamily="18" charset="0"/>
              </a:rPr>
              <a:t> Encourage users to develop healthy financial habits by providing real-time insights, helping them make informed financial decisions and avoid budget crises.</a:t>
            </a:r>
          </a:p>
          <a:p>
            <a:pPr algn="just"/>
            <a:r>
              <a:rPr lang="en-US" sz="2000" b="1" dirty="0">
                <a:latin typeface="Cambria" panose="02040503050406030204" pitchFamily="18" charset="0"/>
                <a:ea typeface="Cambria" panose="02040503050406030204" pitchFamily="18" charset="0"/>
              </a:rPr>
              <a:t>Personalized Financial Tracking:</a:t>
            </a:r>
            <a:r>
              <a:rPr lang="en-US" sz="2000" dirty="0">
                <a:latin typeface="Cambria" panose="02040503050406030204" pitchFamily="18" charset="0"/>
                <a:ea typeface="Cambria" panose="02040503050406030204" pitchFamily="18" charset="0"/>
              </a:rPr>
              <a:t> Create a user-centric experience by assigning each user a unique ID, allowing individualized tracking of income and expenses, with automatic adjustments to daily allowances based on actual spending patterns.</a:t>
            </a:r>
          </a:p>
        </p:txBody>
      </p:sp>
    </p:spTree>
    <p:extLst>
      <p:ext uri="{BB962C8B-B14F-4D97-AF65-F5344CB8AC3E}">
        <p14:creationId xmlns:p14="http://schemas.microsoft.com/office/powerpoint/2010/main" val="266672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BACCD-8F28-C67E-F078-0EFF96C44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D098E-690F-D1F4-670C-52A67EC2951F}"/>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Objectives</a:t>
            </a:r>
          </a:p>
        </p:txBody>
      </p:sp>
      <p:sp>
        <p:nvSpPr>
          <p:cNvPr id="3" name="Content Placeholder 2">
            <a:extLst>
              <a:ext uri="{FF2B5EF4-FFF2-40B4-BE49-F238E27FC236}">
                <a16:creationId xmlns:a16="http://schemas.microsoft.com/office/drawing/2014/main" id="{0FD23EE8-1E55-A379-0A16-B99C4401697C}"/>
              </a:ext>
            </a:extLst>
          </p:cNvPr>
          <p:cNvSpPr>
            <a:spLocks noGrp="1"/>
          </p:cNvSpPr>
          <p:nvPr>
            <p:ph idx="1"/>
          </p:nvPr>
        </p:nvSpPr>
        <p:spPr/>
        <p:txBody>
          <a:bodyPr>
            <a:normAutofit/>
          </a:bodyPr>
          <a:lstStyle/>
          <a:p>
            <a:pPr algn="just"/>
            <a:r>
              <a:rPr lang="en-US" sz="2000" b="1" dirty="0">
                <a:latin typeface="Cambria" panose="02040503050406030204" pitchFamily="18" charset="0"/>
                <a:ea typeface="Cambria" panose="02040503050406030204" pitchFamily="18" charset="0"/>
              </a:rPr>
              <a:t>Facilitate Budget Optimization for Organizations: </a:t>
            </a:r>
            <a:r>
              <a:rPr lang="en-US" sz="2000" dirty="0">
                <a:latin typeface="Cambria" panose="02040503050406030204" pitchFamily="18" charset="0"/>
                <a:ea typeface="Cambria" panose="02040503050406030204" pitchFamily="18" charset="0"/>
              </a:rPr>
              <a:t>Provide organizations with tools for systematic budgeting, expense handling, and financial oversight to optimize cost management and improve financial control.</a:t>
            </a:r>
          </a:p>
          <a:p>
            <a:pPr algn="just"/>
            <a:r>
              <a:rPr lang="en-US" sz="2000" b="1" dirty="0">
                <a:latin typeface="Cambria" panose="02040503050406030204" pitchFamily="18" charset="0"/>
                <a:ea typeface="Cambria" panose="02040503050406030204" pitchFamily="18" charset="0"/>
              </a:rPr>
              <a:t>Enable Predictive Financial Planning: </a:t>
            </a:r>
            <a:r>
              <a:rPr lang="en-US" sz="2000" dirty="0">
                <a:latin typeface="Cambria" panose="02040503050406030204" pitchFamily="18" charset="0"/>
                <a:ea typeface="Cambria" panose="02040503050406030204" pitchFamily="18" charset="0"/>
              </a:rPr>
              <a:t>Leverage data mining and predictive features to assist users in forecasting future income and expenditures, facilitating long-term financial planning.</a:t>
            </a:r>
          </a:p>
          <a:p>
            <a:pPr algn="just"/>
            <a:r>
              <a:rPr lang="en-US" sz="2000" b="1" dirty="0">
                <a:latin typeface="Cambria" panose="02040503050406030204" pitchFamily="18" charset="0"/>
                <a:ea typeface="Cambria" panose="02040503050406030204" pitchFamily="18" charset="0"/>
              </a:rPr>
              <a:t>Incorporate Advanced Savings Management: </a:t>
            </a:r>
            <a:r>
              <a:rPr lang="en-US" sz="2000" dirty="0">
                <a:latin typeface="Cambria" panose="02040503050406030204" pitchFamily="18" charset="0"/>
                <a:ea typeface="Cambria" panose="02040503050406030204" pitchFamily="18" charset="0"/>
              </a:rPr>
              <a:t>Automatically adjust savings based on spending behavior, helping users manage their savings effectively.</a:t>
            </a:r>
          </a:p>
          <a:p>
            <a:pPr algn="just"/>
            <a:r>
              <a:rPr lang="en-US" sz="2000" b="1" dirty="0">
                <a:latin typeface="Cambria" panose="02040503050406030204" pitchFamily="18" charset="0"/>
                <a:ea typeface="Cambria" panose="02040503050406030204" pitchFamily="18" charset="0"/>
              </a:rPr>
              <a:t>Ensure Robust and Scalable Performance: </a:t>
            </a:r>
            <a:r>
              <a:rPr lang="en-US" sz="2000" dirty="0">
                <a:latin typeface="Cambria" panose="02040503050406030204" pitchFamily="18" charset="0"/>
                <a:ea typeface="Cambria" panose="02040503050406030204" pitchFamily="18" charset="0"/>
              </a:rPr>
              <a:t>Utilize the Software Development Life Cycle methodology and Cloud Services to develop a reliable, scalable, and user-friendly application that minimizes the learning curve and enhances user satisfaction.</a:t>
            </a:r>
            <a:endParaRPr lang="en-GB"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79499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A3FB0-67DE-9E62-67B5-4066E74EB7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AA1079-96B1-8272-ABBC-DB4D910F5966}"/>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Content Placeholder 2">
            <a:extLst>
              <a:ext uri="{FF2B5EF4-FFF2-40B4-BE49-F238E27FC236}">
                <a16:creationId xmlns:a16="http://schemas.microsoft.com/office/drawing/2014/main" id="{7DD9D201-9C2D-0992-A83E-F5622B8388D1}"/>
              </a:ext>
            </a:extLst>
          </p:cNvPr>
          <p:cNvSpPr>
            <a:spLocks noGrp="1"/>
          </p:cNvSpPr>
          <p:nvPr>
            <p:ph idx="1"/>
          </p:nvPr>
        </p:nvSpPr>
        <p:spPr/>
        <p:txBody>
          <a:bodyPr>
            <a:normAutofit/>
          </a:bodyPr>
          <a:lstStyle/>
          <a:p>
            <a:r>
              <a:rPr lang="en-GB" sz="2000" dirty="0">
                <a:latin typeface="Cambria" panose="02040503050406030204" pitchFamily="18" charset="0"/>
                <a:ea typeface="Cambria" panose="02040503050406030204" pitchFamily="18" charset="0"/>
              </a:rPr>
              <a:t>Landing Module</a:t>
            </a: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pPr marL="0" indent="0">
              <a:buNone/>
            </a:pPr>
            <a:endParaRPr lang="en-GB" sz="2000" dirty="0">
              <a:latin typeface="Cambria" panose="02040503050406030204" pitchFamily="18" charset="0"/>
              <a:ea typeface="Cambria" panose="02040503050406030204" pitchFamily="18" charset="0"/>
            </a:endParaRPr>
          </a:p>
          <a:p>
            <a:pPr marL="0" indent="0" algn="just">
              <a:buNone/>
            </a:pPr>
            <a:endParaRPr lang="en-US"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Provides an intuitive introduction to PennyTrack, highlighting key features like expense tracking and AI-powered investment advice. It guides users to sign up or log in. The UI is designed for ease of navigation and user engagement.</a:t>
            </a:r>
            <a:endParaRPr lang="en-GB"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BDD6E983-3F82-EC0A-C623-636262F44BAD}"/>
              </a:ext>
            </a:extLst>
          </p:cNvPr>
          <p:cNvPicPr>
            <a:picLocks noChangeAspect="1"/>
          </p:cNvPicPr>
          <p:nvPr/>
        </p:nvPicPr>
        <p:blipFill>
          <a:blip r:embed="rId2"/>
          <a:stretch>
            <a:fillRect/>
          </a:stretch>
        </p:blipFill>
        <p:spPr>
          <a:xfrm>
            <a:off x="1068831" y="1645920"/>
            <a:ext cx="4950560" cy="2666198"/>
          </a:xfrm>
          <a:prstGeom prst="rect">
            <a:avLst/>
          </a:prstGeom>
        </p:spPr>
      </p:pic>
      <p:pic>
        <p:nvPicPr>
          <p:cNvPr id="5" name="Content Placeholder 3">
            <a:extLst>
              <a:ext uri="{FF2B5EF4-FFF2-40B4-BE49-F238E27FC236}">
                <a16:creationId xmlns:a16="http://schemas.microsoft.com/office/drawing/2014/main" id="{CC1814E5-002A-D085-370C-A71F76B1A352}"/>
              </a:ext>
            </a:extLst>
          </p:cNvPr>
          <p:cNvPicPr>
            <a:picLocks noChangeAspect="1"/>
          </p:cNvPicPr>
          <p:nvPr/>
        </p:nvPicPr>
        <p:blipFill>
          <a:blip r:embed="rId3"/>
          <a:stretch>
            <a:fillRect/>
          </a:stretch>
        </p:blipFill>
        <p:spPr>
          <a:xfrm>
            <a:off x="6592211" y="1645919"/>
            <a:ext cx="4530958" cy="2666198"/>
          </a:xfrm>
          <a:prstGeom prst="rect">
            <a:avLst/>
          </a:prstGeom>
        </p:spPr>
      </p:pic>
    </p:spTree>
    <p:extLst>
      <p:ext uri="{BB962C8B-B14F-4D97-AF65-F5344CB8AC3E}">
        <p14:creationId xmlns:p14="http://schemas.microsoft.com/office/powerpoint/2010/main" val="125764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Content Placeholder 2"/>
          <p:cNvSpPr>
            <a:spLocks noGrp="1"/>
          </p:cNvSpPr>
          <p:nvPr>
            <p:ph idx="1"/>
          </p:nvPr>
        </p:nvSpPr>
        <p:spPr>
          <a:xfrm>
            <a:off x="735798" y="1056373"/>
            <a:ext cx="11228404" cy="5001767"/>
          </a:xfrm>
        </p:spPr>
        <p:txBody>
          <a:bodyPr>
            <a:normAutofit/>
          </a:bodyPr>
          <a:lstStyle/>
          <a:p>
            <a:r>
              <a:rPr lang="en-GB" sz="2000" dirty="0">
                <a:latin typeface="Cambria" panose="02040503050406030204" pitchFamily="18" charset="0"/>
                <a:ea typeface="Cambria" panose="02040503050406030204" pitchFamily="18" charset="0"/>
              </a:rPr>
              <a:t>Authentication – Sign Up and Login</a:t>
            </a: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pPr marL="0" indent="0" algn="just">
              <a:buNone/>
            </a:pPr>
            <a:endParaRPr lang="en-GB" sz="2000" dirty="0">
              <a:latin typeface="Cambria" panose="02040503050406030204" pitchFamily="18" charset="0"/>
              <a:ea typeface="Cambria" panose="02040503050406030204" pitchFamily="18" charset="0"/>
            </a:endParaRPr>
          </a:p>
          <a:p>
            <a:pPr marL="0" indent="0" algn="just">
              <a:buNone/>
            </a:pPr>
            <a:endParaRPr lang="en-US"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Manages secure user registration, login, and session management using encrypted credentials. Implements role-based access to differentiate between user and admin functionalities. Integrates with JWT for secure token-based authentication.</a:t>
            </a:r>
            <a:endParaRPr lang="en-GB" sz="20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D78F9EDE-1EB8-ADAF-AFD1-629EB23BAEAD}"/>
              </a:ext>
            </a:extLst>
          </p:cNvPr>
          <p:cNvPicPr>
            <a:picLocks noChangeAspect="1"/>
          </p:cNvPicPr>
          <p:nvPr/>
        </p:nvPicPr>
        <p:blipFill>
          <a:blip r:embed="rId2"/>
          <a:stretch>
            <a:fillRect/>
          </a:stretch>
        </p:blipFill>
        <p:spPr>
          <a:xfrm>
            <a:off x="812800" y="1653709"/>
            <a:ext cx="4724401" cy="2889415"/>
          </a:xfrm>
          <a:prstGeom prst="rect">
            <a:avLst/>
          </a:prstGeom>
        </p:spPr>
      </p:pic>
      <p:pic>
        <p:nvPicPr>
          <p:cNvPr id="7" name="Picture 6">
            <a:extLst>
              <a:ext uri="{FF2B5EF4-FFF2-40B4-BE49-F238E27FC236}">
                <a16:creationId xmlns:a16="http://schemas.microsoft.com/office/drawing/2014/main" id="{E34D526A-3A8C-88CB-1F0C-9D3042D5273D}"/>
              </a:ext>
            </a:extLst>
          </p:cNvPr>
          <p:cNvPicPr>
            <a:picLocks noChangeAspect="1"/>
          </p:cNvPicPr>
          <p:nvPr/>
        </p:nvPicPr>
        <p:blipFill>
          <a:blip r:embed="rId3"/>
          <a:stretch>
            <a:fillRect/>
          </a:stretch>
        </p:blipFill>
        <p:spPr>
          <a:xfrm>
            <a:off x="6146800" y="1653709"/>
            <a:ext cx="5113992" cy="2889415"/>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6EA85-00A8-7A6B-A271-776C747754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34049-65C6-30A8-9D69-7719772FD6D2}"/>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Content Placeholder 2">
            <a:extLst>
              <a:ext uri="{FF2B5EF4-FFF2-40B4-BE49-F238E27FC236}">
                <a16:creationId xmlns:a16="http://schemas.microsoft.com/office/drawing/2014/main" id="{7A0D487F-A04B-F84B-D8DC-D89A1ABFFD40}"/>
              </a:ext>
            </a:extLst>
          </p:cNvPr>
          <p:cNvSpPr>
            <a:spLocks noGrp="1"/>
          </p:cNvSpPr>
          <p:nvPr>
            <p:ph idx="1"/>
          </p:nvPr>
        </p:nvSpPr>
        <p:spPr>
          <a:xfrm>
            <a:off x="812800" y="1037123"/>
            <a:ext cx="10668000" cy="4952997"/>
          </a:xfrm>
        </p:spPr>
        <p:txBody>
          <a:bodyPr>
            <a:normAutofit/>
          </a:bodyPr>
          <a:lstStyle/>
          <a:p>
            <a:r>
              <a:rPr lang="en-GB" sz="2000" dirty="0">
                <a:latin typeface="Cambria" panose="02040503050406030204" pitchFamily="18" charset="0"/>
                <a:ea typeface="Cambria" panose="02040503050406030204" pitchFamily="18" charset="0"/>
              </a:rPr>
              <a:t> User Dashboard Module</a:t>
            </a: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pPr marL="0" indent="0" algn="just">
              <a:buNone/>
            </a:pPr>
            <a:endParaRPr lang="en-GB"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Displays an overview of income, expenses, budgeting, and personalized investment suggestions. Offers interactive charts and summaries for better financial insights. Acts as a central hub for user interactions and navigation across modules.</a:t>
            </a:r>
            <a:endParaRPr lang="en-GB"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F5BE10D5-A4E5-43A4-079E-B0AB1AC02090}"/>
              </a:ext>
            </a:extLst>
          </p:cNvPr>
          <p:cNvPicPr>
            <a:picLocks noChangeAspect="1"/>
          </p:cNvPicPr>
          <p:nvPr/>
        </p:nvPicPr>
        <p:blipFill>
          <a:blip r:embed="rId2"/>
          <a:stretch>
            <a:fillRect/>
          </a:stretch>
        </p:blipFill>
        <p:spPr>
          <a:xfrm>
            <a:off x="968230" y="1635035"/>
            <a:ext cx="4979061" cy="2763710"/>
          </a:xfrm>
          <a:prstGeom prst="rect">
            <a:avLst/>
          </a:prstGeom>
        </p:spPr>
      </p:pic>
      <p:pic>
        <p:nvPicPr>
          <p:cNvPr id="5" name="Picture 4">
            <a:extLst>
              <a:ext uri="{FF2B5EF4-FFF2-40B4-BE49-F238E27FC236}">
                <a16:creationId xmlns:a16="http://schemas.microsoft.com/office/drawing/2014/main" id="{62493609-7FA7-4B6A-3C67-460C0D37797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3233" y="1635035"/>
            <a:ext cx="4745967" cy="2763710"/>
          </a:xfrm>
          <a:prstGeom prst="rect">
            <a:avLst/>
          </a:prstGeom>
          <a:noFill/>
          <a:ln>
            <a:noFill/>
          </a:ln>
        </p:spPr>
      </p:pic>
    </p:spTree>
    <p:extLst>
      <p:ext uri="{BB962C8B-B14F-4D97-AF65-F5344CB8AC3E}">
        <p14:creationId xmlns:p14="http://schemas.microsoft.com/office/powerpoint/2010/main" val="656406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3E7A5-BE37-2B82-062F-1A01E8CAB6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5CFCD-9570-945E-051B-02DDA244871E}"/>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Content Placeholder 2">
            <a:extLst>
              <a:ext uri="{FF2B5EF4-FFF2-40B4-BE49-F238E27FC236}">
                <a16:creationId xmlns:a16="http://schemas.microsoft.com/office/drawing/2014/main" id="{D1B69FC0-5B0D-55FB-B88B-49BE60B778CD}"/>
              </a:ext>
            </a:extLst>
          </p:cNvPr>
          <p:cNvSpPr>
            <a:spLocks noGrp="1"/>
          </p:cNvSpPr>
          <p:nvPr>
            <p:ph idx="1"/>
          </p:nvPr>
        </p:nvSpPr>
        <p:spPr/>
        <p:txBody>
          <a:bodyPr>
            <a:normAutofit/>
          </a:bodyPr>
          <a:lstStyle/>
          <a:p>
            <a:r>
              <a:rPr lang="en-GB" sz="2000" dirty="0">
                <a:latin typeface="Cambria" panose="02040503050406030204" pitchFamily="18" charset="0"/>
                <a:ea typeface="Cambria" panose="02040503050406030204" pitchFamily="18" charset="0"/>
              </a:rPr>
              <a:t> Income Module</a:t>
            </a: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Allows users to input and categorize various income sources. Tracks income trends over time for better financial planning. This data feeds into the AI model for tailored investment recommendations.</a:t>
            </a:r>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3BE07261-76D1-8559-DB82-C359EE244CF4}"/>
              </a:ext>
            </a:extLst>
          </p:cNvPr>
          <p:cNvPicPr>
            <a:picLocks noChangeAspect="1"/>
          </p:cNvPicPr>
          <p:nvPr/>
        </p:nvPicPr>
        <p:blipFill>
          <a:blip r:embed="rId2"/>
          <a:stretch>
            <a:fillRect/>
          </a:stretch>
        </p:blipFill>
        <p:spPr>
          <a:xfrm>
            <a:off x="3683588" y="1353014"/>
            <a:ext cx="5537414" cy="2910978"/>
          </a:xfrm>
          <a:prstGeom prst="rect">
            <a:avLst/>
          </a:prstGeom>
        </p:spPr>
      </p:pic>
    </p:spTree>
    <p:extLst>
      <p:ext uri="{BB962C8B-B14F-4D97-AF65-F5344CB8AC3E}">
        <p14:creationId xmlns:p14="http://schemas.microsoft.com/office/powerpoint/2010/main" val="2566779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C01C8-B3B0-37EB-1806-B1FCEC36E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42765-2AEB-87A8-E632-CDBD368B2DF8}"/>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Content Placeholder 2">
            <a:extLst>
              <a:ext uri="{FF2B5EF4-FFF2-40B4-BE49-F238E27FC236}">
                <a16:creationId xmlns:a16="http://schemas.microsoft.com/office/drawing/2014/main" id="{A88C2553-F302-F716-9EB5-19DCD97206A5}"/>
              </a:ext>
            </a:extLst>
          </p:cNvPr>
          <p:cNvSpPr>
            <a:spLocks noGrp="1"/>
          </p:cNvSpPr>
          <p:nvPr>
            <p:ph idx="1"/>
          </p:nvPr>
        </p:nvSpPr>
        <p:spPr/>
        <p:txBody>
          <a:bodyPr>
            <a:normAutofit/>
          </a:bodyPr>
          <a:lstStyle/>
          <a:p>
            <a:pPr algn="just"/>
            <a:r>
              <a:rPr lang="en-GB" sz="2000" dirty="0">
                <a:latin typeface="Cambria" panose="02040503050406030204" pitchFamily="18" charset="0"/>
                <a:ea typeface="Cambria" panose="02040503050406030204" pitchFamily="18" charset="0"/>
              </a:rPr>
              <a:t> Expense Module</a:t>
            </a: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marL="0" indent="0" algn="just">
              <a:buNone/>
            </a:pPr>
            <a:endParaRPr lang="en-GB"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Enables users to log and categorize daily expenses. Provides visual breakdowns to identify spending habits. The data collected supports budgeting and personalized financial insights.</a:t>
            </a:r>
            <a:endParaRPr lang="en-GB"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73FA174-E2B4-D708-4DEE-B7A73D429F93}"/>
              </a:ext>
            </a:extLst>
          </p:cNvPr>
          <p:cNvPicPr>
            <a:picLocks noChangeAspect="1"/>
          </p:cNvPicPr>
          <p:nvPr/>
        </p:nvPicPr>
        <p:blipFill>
          <a:blip r:embed="rId2"/>
          <a:stretch>
            <a:fillRect/>
          </a:stretch>
        </p:blipFill>
        <p:spPr>
          <a:xfrm>
            <a:off x="812799" y="1573071"/>
            <a:ext cx="4789103" cy="2778871"/>
          </a:xfrm>
          <a:prstGeom prst="rect">
            <a:avLst/>
          </a:prstGeom>
        </p:spPr>
      </p:pic>
      <p:pic>
        <p:nvPicPr>
          <p:cNvPr id="5" name="Picture 4">
            <a:extLst>
              <a:ext uri="{FF2B5EF4-FFF2-40B4-BE49-F238E27FC236}">
                <a16:creationId xmlns:a16="http://schemas.microsoft.com/office/drawing/2014/main" id="{96A97FD4-D773-56AD-292E-60E8E5CEAE0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1495" y="1573071"/>
            <a:ext cx="5069305" cy="2778872"/>
          </a:xfrm>
          <a:prstGeom prst="rect">
            <a:avLst/>
          </a:prstGeom>
          <a:noFill/>
          <a:ln>
            <a:noFill/>
          </a:ln>
        </p:spPr>
      </p:pic>
    </p:spTree>
    <p:extLst>
      <p:ext uri="{BB962C8B-B14F-4D97-AF65-F5344CB8AC3E}">
        <p14:creationId xmlns:p14="http://schemas.microsoft.com/office/powerpoint/2010/main" val="287261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F6B6D-9E5D-2396-80AE-AAFA7194D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F97FE-2EC0-45AF-96F4-AF422B939591}"/>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DB79875F-9786-34F5-B36F-892C2923AA1A}"/>
              </a:ext>
            </a:extLst>
          </p:cNvPr>
          <p:cNvSpPr>
            <a:spLocks noGrp="1"/>
          </p:cNvSpPr>
          <p:nvPr>
            <p:ph idx="1"/>
          </p:nvPr>
        </p:nvSpPr>
        <p:spPr/>
        <p:txBody>
          <a:bodyPr>
            <a:noAutofit/>
          </a:bodyPr>
          <a:lstStyle/>
          <a:p>
            <a:pPr marL="0" indent="0" algn="just">
              <a:buNone/>
            </a:pPr>
            <a:r>
              <a:rPr lang="en-US" sz="2000" dirty="0">
                <a:latin typeface="Cambria" panose="02040503050406030204" pitchFamily="18" charset="0"/>
                <a:ea typeface="Cambria" panose="02040503050406030204" pitchFamily="18" charset="0"/>
              </a:rPr>
              <a:t>In today's digital age, where smartphones are ubiquitous, the Expense Tracker project introduces a revolutionary Android-based financial management solution. This application addresses the limitations of traditional expense tracking methods, replacing manual diary entries and error-prone spreadsheets with an automated digital diary system. The project aims to streamline daily and monthly expense monitoring, catering to both individual users and organizations.</a:t>
            </a:r>
          </a:p>
          <a:p>
            <a:pPr marL="0" indent="0" algn="just">
              <a:buNone/>
            </a:pPr>
            <a:endParaRPr lang="en-US"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The Expense Tracker application begins with a user-friendly registration process, where each user is assigned a unique ID. This personalized approach allows for accurate and individualized financial tracking. Once registered, users input their income, which the app intelligently allocates into daily expense allowances. The system's dynamic nature shines in its ability to adjust these allowances based on actual spending patterns. When users underspend, the excess amount is automatically added to their savings, while overspending triggers a recalculation of future allowances, ensuring consistent budget management.</a:t>
            </a:r>
          </a:p>
          <a:p>
            <a:pPr marL="0" indent="0" algn="just">
              <a:buNone/>
            </a:pPr>
            <a:endParaRPr lang="en-US" sz="2000" dirty="0"/>
          </a:p>
        </p:txBody>
      </p:sp>
    </p:spTree>
    <p:extLst>
      <p:ext uri="{BB962C8B-B14F-4D97-AF65-F5344CB8AC3E}">
        <p14:creationId xmlns:p14="http://schemas.microsoft.com/office/powerpoint/2010/main" val="337893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D0F57-62D0-9345-11BA-A37FA8518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2C36D-ADDA-F246-AD12-D27C73116D2F}"/>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Content Placeholder 2">
            <a:extLst>
              <a:ext uri="{FF2B5EF4-FFF2-40B4-BE49-F238E27FC236}">
                <a16:creationId xmlns:a16="http://schemas.microsoft.com/office/drawing/2014/main" id="{59C5A0D7-857A-7923-0380-71F529FBC4D0}"/>
              </a:ext>
            </a:extLst>
          </p:cNvPr>
          <p:cNvSpPr>
            <a:spLocks noGrp="1"/>
          </p:cNvSpPr>
          <p:nvPr>
            <p:ph idx="1"/>
          </p:nvPr>
        </p:nvSpPr>
        <p:spPr/>
        <p:txBody>
          <a:bodyPr>
            <a:normAutofit/>
          </a:bodyPr>
          <a:lstStyle/>
          <a:p>
            <a:pPr algn="just"/>
            <a:r>
              <a:rPr lang="en-GB" sz="2000" dirty="0">
                <a:latin typeface="Cambria" panose="02040503050406030204" pitchFamily="18" charset="0"/>
                <a:ea typeface="Cambria" panose="02040503050406030204" pitchFamily="18" charset="0"/>
              </a:rPr>
              <a:t> Budget Module</a:t>
            </a: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Helps users set monthly/annual budgets across different categories. Provides alerts when users approach or exceed budget limits through our </a:t>
            </a:r>
            <a:r>
              <a:rPr lang="en-US" sz="2000" b="1" dirty="0">
                <a:latin typeface="Cambria" panose="02040503050406030204" pitchFamily="18" charset="0"/>
                <a:ea typeface="Cambria" panose="02040503050406030204" pitchFamily="18" charset="0"/>
              </a:rPr>
              <a:t>Budget</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Tracker</a:t>
            </a:r>
            <a:r>
              <a:rPr lang="en-US" sz="2000" dirty="0">
                <a:latin typeface="Cambria" panose="02040503050406030204" pitchFamily="18" charset="0"/>
                <a:ea typeface="Cambria" panose="02040503050406030204" pitchFamily="18" charset="0"/>
              </a:rPr>
              <a:t>. Integrates with income and expense data to maintain financial balance.</a:t>
            </a:r>
            <a:endParaRPr lang="en-GB"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A3F4847-A5B8-16CA-6B23-DDDBDBC015B1}"/>
              </a:ext>
            </a:extLst>
          </p:cNvPr>
          <p:cNvPicPr>
            <a:picLocks noChangeAspect="1"/>
          </p:cNvPicPr>
          <p:nvPr/>
        </p:nvPicPr>
        <p:blipFill>
          <a:blip r:embed="rId2"/>
          <a:stretch>
            <a:fillRect/>
          </a:stretch>
        </p:blipFill>
        <p:spPr>
          <a:xfrm>
            <a:off x="812800" y="1648482"/>
            <a:ext cx="4973524" cy="2792771"/>
          </a:xfrm>
          <a:prstGeom prst="rect">
            <a:avLst/>
          </a:prstGeom>
        </p:spPr>
      </p:pic>
      <p:pic>
        <p:nvPicPr>
          <p:cNvPr id="5" name="Picture 4">
            <a:extLst>
              <a:ext uri="{FF2B5EF4-FFF2-40B4-BE49-F238E27FC236}">
                <a16:creationId xmlns:a16="http://schemas.microsoft.com/office/drawing/2014/main" id="{79146202-4C02-1726-7F95-C9AE47B6379E}"/>
              </a:ext>
            </a:extLst>
          </p:cNvPr>
          <p:cNvPicPr>
            <a:picLocks noChangeAspect="1"/>
          </p:cNvPicPr>
          <p:nvPr/>
        </p:nvPicPr>
        <p:blipFill>
          <a:blip r:embed="rId3"/>
          <a:stretch>
            <a:fillRect/>
          </a:stretch>
        </p:blipFill>
        <p:spPr>
          <a:xfrm>
            <a:off x="6480665" y="1648482"/>
            <a:ext cx="5000135" cy="2792771"/>
          </a:xfrm>
          <a:prstGeom prst="rect">
            <a:avLst/>
          </a:prstGeom>
        </p:spPr>
      </p:pic>
    </p:spTree>
    <p:extLst>
      <p:ext uri="{BB962C8B-B14F-4D97-AF65-F5344CB8AC3E}">
        <p14:creationId xmlns:p14="http://schemas.microsoft.com/office/powerpoint/2010/main" val="2875155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D22A4-9E8F-4C0B-CC4B-140B7C1BB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53DF8-1DC0-4756-A85C-E157251A8495}"/>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Content Placeholder 2">
            <a:extLst>
              <a:ext uri="{FF2B5EF4-FFF2-40B4-BE49-F238E27FC236}">
                <a16:creationId xmlns:a16="http://schemas.microsoft.com/office/drawing/2014/main" id="{532DC899-4A7E-71A6-8FA6-E1469E84EDEA}"/>
              </a:ext>
            </a:extLst>
          </p:cNvPr>
          <p:cNvSpPr>
            <a:spLocks noGrp="1"/>
          </p:cNvSpPr>
          <p:nvPr>
            <p:ph idx="1"/>
          </p:nvPr>
        </p:nvSpPr>
        <p:spPr/>
        <p:txBody>
          <a:bodyPr>
            <a:normAutofit/>
          </a:bodyPr>
          <a:lstStyle/>
          <a:p>
            <a:pPr algn="just"/>
            <a:r>
              <a:rPr lang="en-GB" sz="2000" dirty="0">
                <a:latin typeface="Cambria" panose="02040503050406030204" pitchFamily="18" charset="0"/>
                <a:ea typeface="Cambria" panose="02040503050406030204" pitchFamily="18" charset="0"/>
              </a:rPr>
              <a:t> Budget Tracker</a:t>
            </a:r>
          </a:p>
          <a:p>
            <a:pPr marL="0" indent="0" algn="just">
              <a:buNone/>
            </a:pPr>
            <a:r>
              <a:rPr lang="en-IN" sz="2000" dirty="0">
                <a:latin typeface="Cambria" panose="02040503050406030204" pitchFamily="18" charset="0"/>
                <a:ea typeface="Cambria" panose="02040503050406030204" pitchFamily="18" charset="0"/>
              </a:rPr>
              <a:t>Budget Tracker a React-based tool that aids in monitoring and managing budgets effectively. </a:t>
            </a:r>
          </a:p>
          <a:p>
            <a:pPr marL="0" indent="0" algn="just">
              <a:buNone/>
            </a:pPr>
            <a:r>
              <a:rPr lang="en-IN" sz="2000" dirty="0">
                <a:latin typeface="Cambria" panose="02040503050406030204" pitchFamily="18" charset="0"/>
                <a:ea typeface="Cambria" panose="02040503050406030204" pitchFamily="18" charset="0"/>
              </a:rPr>
              <a:t>It calculates spending metrics and tracks progress using the following formula: </a:t>
            </a:r>
          </a:p>
          <a:p>
            <a:pPr marL="0" indent="0" algn="just">
              <a:buNone/>
            </a:pPr>
            <a:endParaRPr lang="en-IN" sz="2000" dirty="0">
              <a:latin typeface="Cambria" panose="02040503050406030204" pitchFamily="18" charset="0"/>
              <a:ea typeface="Cambria" panose="02040503050406030204" pitchFamily="18" charset="0"/>
            </a:endParaRPr>
          </a:p>
          <a:p>
            <a:pPr marL="0" indent="0" algn="just">
              <a:buNone/>
            </a:pPr>
            <a:endParaRPr lang="en-IN" sz="2000" dirty="0">
              <a:latin typeface="Cambria" panose="02040503050406030204" pitchFamily="18" charset="0"/>
              <a:ea typeface="Cambria" panose="02040503050406030204" pitchFamily="18" charset="0"/>
            </a:endParaRPr>
          </a:p>
          <a:p>
            <a:pPr marL="0" indent="0" algn="just">
              <a:buNone/>
            </a:pPr>
            <a:r>
              <a:rPr lang="en-IN" sz="2000" dirty="0">
                <a:latin typeface="Cambria" panose="02040503050406030204" pitchFamily="18" charset="0"/>
                <a:ea typeface="Cambria" panose="02040503050406030204" pitchFamily="18" charset="0"/>
              </a:rPr>
              <a:t>Where: </a:t>
            </a:r>
          </a:p>
          <a:p>
            <a:pPr marL="0" indent="0" algn="just">
              <a:buNone/>
            </a:pPr>
            <a:r>
              <a:rPr lang="en-IN" sz="2000" dirty="0">
                <a:latin typeface="Cambria" panose="02040503050406030204" pitchFamily="18" charset="0"/>
                <a:ea typeface="Cambria" panose="02040503050406030204" pitchFamily="18" charset="0"/>
              </a:rPr>
              <a:t> Spent Amount is calculated as:</a:t>
            </a:r>
          </a:p>
          <a:p>
            <a:pPr marL="0" indent="0" algn="just">
              <a:buNone/>
            </a:pPr>
            <a:r>
              <a:rPr lang="en-IN" sz="2000" dirty="0">
                <a:latin typeface="Cambria" panose="02040503050406030204" pitchFamily="18" charset="0"/>
                <a:ea typeface="Cambria" panose="02040503050406030204" pitchFamily="18" charset="0"/>
              </a:rPr>
              <a:t> </a:t>
            </a:r>
          </a:p>
          <a:p>
            <a:pPr marL="0" indent="0" algn="just">
              <a:buNone/>
            </a:pPr>
            <a:r>
              <a:rPr lang="en-IN" sz="2000" dirty="0">
                <a:latin typeface="Cambria" panose="02040503050406030204" pitchFamily="18" charset="0"/>
                <a:ea typeface="Cambria" panose="02040503050406030204" pitchFamily="18" charset="0"/>
              </a:rPr>
              <a:t> </a:t>
            </a:r>
          </a:p>
          <a:p>
            <a:pPr marL="0" indent="0" algn="just">
              <a:buNone/>
            </a:pPr>
            <a:r>
              <a:rPr lang="en-IN" sz="2000" dirty="0">
                <a:latin typeface="Cambria" panose="02040503050406030204" pitchFamily="18" charset="0"/>
                <a:ea typeface="Cambria" panose="02040503050406030204" pitchFamily="18" charset="0"/>
              </a:rPr>
              <a:t>𝑇𝑐 : Transactions in category c </a:t>
            </a:r>
          </a:p>
          <a:p>
            <a:pPr marL="0" indent="0" algn="just">
              <a:buNone/>
            </a:pPr>
            <a:r>
              <a:rPr lang="en-IN" sz="2000" dirty="0">
                <a:latin typeface="Cambria" panose="02040503050406030204" pitchFamily="18" charset="0"/>
                <a:ea typeface="Cambria" panose="02040503050406030204" pitchFamily="18" charset="0"/>
              </a:rPr>
              <a:t> 𝑡, amount: Transaction amount </a:t>
            </a:r>
          </a:p>
          <a:p>
            <a:pPr marL="0" indent="0" algn="just">
              <a:buNone/>
            </a:pPr>
            <a:r>
              <a:rPr lang="en-IN" sz="2000" dirty="0">
                <a:latin typeface="Cambria" panose="02040503050406030204" pitchFamily="18" charset="0"/>
                <a:ea typeface="Cambria" panose="02040503050406030204" pitchFamily="18" charset="0"/>
              </a:rPr>
              <a:t> Threshold Amount is the maximum permissible spending before triggering a warning.</a:t>
            </a:r>
            <a:endParaRPr lang="en-GB" sz="20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B5F2B51B-6EC2-AA11-2C49-306A9EF2A546}"/>
              </a:ext>
            </a:extLst>
          </p:cNvPr>
          <p:cNvPicPr>
            <a:picLocks noChangeAspect="1"/>
          </p:cNvPicPr>
          <p:nvPr/>
        </p:nvPicPr>
        <p:blipFill>
          <a:blip r:embed="rId2"/>
          <a:stretch>
            <a:fillRect/>
          </a:stretch>
        </p:blipFill>
        <p:spPr>
          <a:xfrm>
            <a:off x="3055268" y="2387792"/>
            <a:ext cx="4806606" cy="701917"/>
          </a:xfrm>
          <a:prstGeom prst="rect">
            <a:avLst/>
          </a:prstGeom>
        </p:spPr>
      </p:pic>
      <p:pic>
        <p:nvPicPr>
          <p:cNvPr id="8" name="Picture 7">
            <a:extLst>
              <a:ext uri="{FF2B5EF4-FFF2-40B4-BE49-F238E27FC236}">
                <a16:creationId xmlns:a16="http://schemas.microsoft.com/office/drawing/2014/main" id="{C672C7A6-5621-3664-527D-5A7158072DC9}"/>
              </a:ext>
            </a:extLst>
          </p:cNvPr>
          <p:cNvPicPr>
            <a:picLocks noChangeAspect="1"/>
          </p:cNvPicPr>
          <p:nvPr/>
        </p:nvPicPr>
        <p:blipFill>
          <a:blip r:embed="rId3"/>
          <a:stretch>
            <a:fillRect/>
          </a:stretch>
        </p:blipFill>
        <p:spPr>
          <a:xfrm>
            <a:off x="4312184" y="3696102"/>
            <a:ext cx="2955196" cy="787192"/>
          </a:xfrm>
          <a:prstGeom prst="rect">
            <a:avLst/>
          </a:prstGeom>
        </p:spPr>
      </p:pic>
    </p:spTree>
    <p:extLst>
      <p:ext uri="{BB962C8B-B14F-4D97-AF65-F5344CB8AC3E}">
        <p14:creationId xmlns:p14="http://schemas.microsoft.com/office/powerpoint/2010/main" val="2523465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9F9AF-E337-89C7-25F3-CF11019CDA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971EB-B769-BD16-05D7-728EAEDAF034}"/>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Content Placeholder 2">
            <a:extLst>
              <a:ext uri="{FF2B5EF4-FFF2-40B4-BE49-F238E27FC236}">
                <a16:creationId xmlns:a16="http://schemas.microsoft.com/office/drawing/2014/main" id="{D83021B2-B744-B818-2C72-157953B3A6BB}"/>
              </a:ext>
            </a:extLst>
          </p:cNvPr>
          <p:cNvSpPr>
            <a:spLocks noGrp="1"/>
          </p:cNvSpPr>
          <p:nvPr>
            <p:ph idx="1"/>
          </p:nvPr>
        </p:nvSpPr>
        <p:spPr/>
        <p:txBody>
          <a:bodyPr>
            <a:normAutofit/>
          </a:bodyPr>
          <a:lstStyle/>
          <a:p>
            <a:pPr algn="just"/>
            <a:r>
              <a:rPr lang="en-GB" sz="2000" dirty="0">
                <a:latin typeface="Cambria" panose="02040503050406030204" pitchFamily="18" charset="0"/>
                <a:ea typeface="Cambria" panose="02040503050406030204" pitchFamily="18" charset="0"/>
              </a:rPr>
              <a:t> Reminder Module</a:t>
            </a: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algn="just"/>
            <a:endParaRPr lang="en-GB"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To improve user engagement and adherence to financial goals, the system includes a notification feature that provides timely reminders for key financial tasks. These reminders ensure users stay on track with their budgets and investment objectives, optimizing financial management</a:t>
            </a:r>
            <a:r>
              <a:rPr lang="en-US" sz="1600" dirty="0"/>
              <a:t>. </a:t>
            </a:r>
            <a:endParaRPr lang="en-GB"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F00F732B-4332-38F1-653F-01A9446F4917}"/>
              </a:ext>
            </a:extLst>
          </p:cNvPr>
          <p:cNvPicPr>
            <a:picLocks noChangeAspect="1"/>
          </p:cNvPicPr>
          <p:nvPr/>
        </p:nvPicPr>
        <p:blipFill>
          <a:blip r:embed="rId2"/>
          <a:stretch>
            <a:fillRect/>
          </a:stretch>
        </p:blipFill>
        <p:spPr>
          <a:xfrm>
            <a:off x="812800" y="1612896"/>
            <a:ext cx="4638460" cy="2612595"/>
          </a:xfrm>
          <a:prstGeom prst="rect">
            <a:avLst/>
          </a:prstGeom>
        </p:spPr>
      </p:pic>
      <p:pic>
        <p:nvPicPr>
          <p:cNvPr id="4" name="Picture 3">
            <a:extLst>
              <a:ext uri="{FF2B5EF4-FFF2-40B4-BE49-F238E27FC236}">
                <a16:creationId xmlns:a16="http://schemas.microsoft.com/office/drawing/2014/main" id="{94658E7F-ECB7-4CC4-DEF7-447CF3425DE3}"/>
              </a:ext>
            </a:extLst>
          </p:cNvPr>
          <p:cNvPicPr>
            <a:picLocks noChangeAspect="1"/>
          </p:cNvPicPr>
          <p:nvPr/>
        </p:nvPicPr>
        <p:blipFill>
          <a:blip r:embed="rId3"/>
          <a:stretch>
            <a:fillRect/>
          </a:stretch>
        </p:blipFill>
        <p:spPr>
          <a:xfrm>
            <a:off x="6096000" y="1612895"/>
            <a:ext cx="5384800" cy="2612596"/>
          </a:xfrm>
          <a:prstGeom prst="rect">
            <a:avLst/>
          </a:prstGeom>
        </p:spPr>
      </p:pic>
    </p:spTree>
    <p:extLst>
      <p:ext uri="{BB962C8B-B14F-4D97-AF65-F5344CB8AC3E}">
        <p14:creationId xmlns:p14="http://schemas.microsoft.com/office/powerpoint/2010/main" val="819128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A8C67-1A79-6E12-F906-8B6E12702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81103-6EC1-FBF6-3747-B1DEE2E7EA19}"/>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3" name="Content Placeholder 2">
            <a:extLst>
              <a:ext uri="{FF2B5EF4-FFF2-40B4-BE49-F238E27FC236}">
                <a16:creationId xmlns:a16="http://schemas.microsoft.com/office/drawing/2014/main" id="{1D8B13F4-3162-3EED-CED0-DEBF844F00C9}"/>
              </a:ext>
            </a:extLst>
          </p:cNvPr>
          <p:cNvSpPr>
            <a:spLocks noGrp="1"/>
          </p:cNvSpPr>
          <p:nvPr>
            <p:ph idx="1"/>
          </p:nvPr>
        </p:nvSpPr>
        <p:spPr/>
        <p:txBody>
          <a:bodyPr>
            <a:normAutofit lnSpcReduction="10000"/>
          </a:bodyPr>
          <a:lstStyle/>
          <a:p>
            <a:r>
              <a:rPr lang="en-GB" sz="2000" dirty="0">
                <a:latin typeface="Cambria" panose="02040503050406030204" pitchFamily="18" charset="0"/>
                <a:ea typeface="Cambria" panose="02040503050406030204" pitchFamily="18" charset="0"/>
              </a:rPr>
              <a:t> Investment Module</a:t>
            </a:r>
          </a:p>
          <a:p>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The formula for the Gini Index is:</a:t>
            </a:r>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Where: </a:t>
            </a:r>
          </a:p>
          <a:p>
            <a:r>
              <a:rPr lang="en-US" sz="2000" dirty="0">
                <a:latin typeface="Cambria" panose="02040503050406030204" pitchFamily="18" charset="0"/>
                <a:ea typeface="Cambria" panose="02040503050406030204" pitchFamily="18" charset="0"/>
              </a:rPr>
              <a:t>                                                                                            𝑝 is the proportion of class 𝑖 in subset </a:t>
            </a:r>
            <a:r>
              <a:rPr lang="en-US" sz="2000" i="1" dirty="0">
                <a:latin typeface="Cambria" panose="02040503050406030204" pitchFamily="18" charset="0"/>
                <a:ea typeface="Cambria" panose="02040503050406030204" pitchFamily="18" charset="0"/>
                <a:cs typeface="Times New Roman" panose="02020603050405020304" pitchFamily="18" charset="0"/>
              </a:rPr>
              <a:t>S</a:t>
            </a:r>
            <a:endParaRPr lang="en-GB" sz="2000" i="1" dirty="0">
              <a:latin typeface="Cambria" panose="02040503050406030204" pitchFamily="18" charset="0"/>
              <a:ea typeface="Cambria" panose="02040503050406030204" pitchFamily="18" charset="0"/>
              <a:cs typeface="Times New Roman" panose="02020603050405020304" pitchFamily="18" charset="0"/>
            </a:endParaRPr>
          </a:p>
          <a:p>
            <a:r>
              <a:rPr lang="en-US" sz="2000" dirty="0"/>
              <a:t>W</a:t>
            </a:r>
            <a:endParaRPr lang="en-GB" sz="2800" dirty="0">
              <a:latin typeface="Cambria" panose="02040503050406030204" pitchFamily="18" charset="0"/>
              <a:ea typeface="Cambria" panose="02040503050406030204" pitchFamily="18" charset="0"/>
            </a:endParaRPr>
          </a:p>
          <a:p>
            <a:pPr marL="0" indent="0" algn="just">
              <a:buNone/>
            </a:pPr>
            <a:endParaRPr lang="en-GB"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Utilizes a CART(Classification and Regression Tree) model through our </a:t>
            </a:r>
            <a:r>
              <a:rPr lang="en-US" sz="2000" b="1" dirty="0">
                <a:latin typeface="Cambria" panose="02040503050406030204" pitchFamily="18" charset="0"/>
                <a:ea typeface="Cambria" panose="02040503050406030204" pitchFamily="18" charset="0"/>
              </a:rPr>
              <a:t>PennyDrop </a:t>
            </a:r>
            <a:r>
              <a:rPr lang="en-US" sz="2000" dirty="0">
                <a:latin typeface="Cambria" panose="02040503050406030204" pitchFamily="18" charset="0"/>
                <a:ea typeface="Cambria" panose="02040503050406030204" pitchFamily="18" charset="0"/>
              </a:rPr>
              <a:t>based on Gini-index evaluation, to offer AI-driven investment suggestions based on the user's income and spending patterns. Recommends suitable investment plans to achieve financial goals. Continuously adapts recommendations as financial data changes.</a:t>
            </a:r>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pPr marL="0" indent="0">
              <a:buNone/>
            </a:pPr>
            <a:endParaRPr lang="en-GB"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DAA0481-B89F-CA6C-9100-668E78378A4D}"/>
              </a:ext>
            </a:extLst>
          </p:cNvPr>
          <p:cNvPicPr>
            <a:picLocks noChangeAspect="1"/>
          </p:cNvPicPr>
          <p:nvPr/>
        </p:nvPicPr>
        <p:blipFill>
          <a:blip r:embed="rId2"/>
          <a:stretch>
            <a:fillRect/>
          </a:stretch>
        </p:blipFill>
        <p:spPr>
          <a:xfrm>
            <a:off x="924988" y="1741073"/>
            <a:ext cx="4705271" cy="2551795"/>
          </a:xfrm>
          <a:prstGeom prst="rect">
            <a:avLst/>
          </a:prstGeom>
        </p:spPr>
      </p:pic>
      <p:pic>
        <p:nvPicPr>
          <p:cNvPr id="6" name="Picture 5">
            <a:extLst>
              <a:ext uri="{FF2B5EF4-FFF2-40B4-BE49-F238E27FC236}">
                <a16:creationId xmlns:a16="http://schemas.microsoft.com/office/drawing/2014/main" id="{F8CBD2FE-FD92-BF7C-7948-AEE9AD67BE35}"/>
              </a:ext>
            </a:extLst>
          </p:cNvPr>
          <p:cNvPicPr>
            <a:picLocks noChangeAspect="1"/>
          </p:cNvPicPr>
          <p:nvPr/>
        </p:nvPicPr>
        <p:blipFill>
          <a:blip r:embed="rId3"/>
          <a:stretch>
            <a:fillRect/>
          </a:stretch>
        </p:blipFill>
        <p:spPr>
          <a:xfrm>
            <a:off x="7199697" y="2477188"/>
            <a:ext cx="2831031" cy="951812"/>
          </a:xfrm>
          <a:prstGeom prst="rect">
            <a:avLst/>
          </a:prstGeom>
        </p:spPr>
      </p:pic>
      <p:pic>
        <p:nvPicPr>
          <p:cNvPr id="10" name="Picture 9">
            <a:extLst>
              <a:ext uri="{FF2B5EF4-FFF2-40B4-BE49-F238E27FC236}">
                <a16:creationId xmlns:a16="http://schemas.microsoft.com/office/drawing/2014/main" id="{1520059F-6B3E-E030-7862-2786935F1EBE}"/>
              </a:ext>
            </a:extLst>
          </p:cNvPr>
          <p:cNvPicPr>
            <a:picLocks noChangeAspect="1"/>
          </p:cNvPicPr>
          <p:nvPr/>
        </p:nvPicPr>
        <p:blipFill>
          <a:blip r:embed="rId4"/>
          <a:stretch>
            <a:fillRect/>
          </a:stretch>
        </p:blipFill>
        <p:spPr>
          <a:xfrm>
            <a:off x="6477890" y="3729350"/>
            <a:ext cx="45719" cy="109022"/>
          </a:xfrm>
          <a:prstGeom prst="rect">
            <a:avLst/>
          </a:prstGeom>
        </p:spPr>
      </p:pic>
    </p:spTree>
    <p:extLst>
      <p:ext uri="{BB962C8B-B14F-4D97-AF65-F5344CB8AC3E}">
        <p14:creationId xmlns:p14="http://schemas.microsoft.com/office/powerpoint/2010/main" val="1098254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D977C9FB-6CBD-6BAF-ED03-610BD7426FB1}"/>
              </a:ext>
            </a:extLst>
          </p:cNvPr>
          <p:cNvSpPr txBox="1"/>
          <p:nvPr/>
        </p:nvSpPr>
        <p:spPr>
          <a:xfrm>
            <a:off x="690612" y="1129181"/>
            <a:ext cx="4757288" cy="4401205"/>
          </a:xfrm>
          <a:prstGeom prst="rect">
            <a:avLst/>
          </a:prstGeom>
          <a:noFill/>
        </p:spPr>
        <p:txBody>
          <a:bodyPr wrap="square">
            <a:spAutoFit/>
          </a:bodyPr>
          <a:lstStyle/>
          <a:p>
            <a:pPr marL="285750" indent="-285750">
              <a:buFont typeface="Arial" panose="020B0604020202020204" pitchFamily="34" charset="0"/>
              <a:buChar char="•"/>
            </a:pPr>
            <a:r>
              <a:rPr lang="en-GB" sz="2000" dirty="0">
                <a:latin typeface="Cambria" panose="02040503050406030204" pitchFamily="18" charset="0"/>
                <a:ea typeface="Cambria" panose="02040503050406030204" pitchFamily="18" charset="0"/>
              </a:rPr>
              <a:t> PennyTrack Architecture</a:t>
            </a:r>
          </a:p>
          <a:p>
            <a:pPr marL="285750" indent="-285750">
              <a:buFont typeface="Arial" panose="020B0604020202020204" pitchFamily="34" charset="0"/>
              <a:buChar char="•"/>
            </a:pPr>
            <a:endParaRPr lang="en-GB"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The PennyTrack module facilitates efficient expense management by providing a dashboard for income, expenses, budgeting, reminders, and transactions. </a:t>
            </a:r>
          </a:p>
          <a:p>
            <a:pPr algn="just"/>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This data is then categorized and analyzed to generate visual insights through interactive charts. The architecture emphasizes ease of use, enabling users to monitor their financial activities in real time.</a:t>
            </a:r>
            <a:endParaRPr lang="en-GB" sz="2000" dirty="0">
              <a:latin typeface="Cambria" panose="02040503050406030204" pitchFamily="18" charset="0"/>
              <a:ea typeface="Cambria" panose="02040503050406030204" pitchFamily="18" charset="0"/>
            </a:endParaRPr>
          </a:p>
        </p:txBody>
      </p:sp>
      <p:pic>
        <p:nvPicPr>
          <p:cNvPr id="8" name="Content Placeholder 4">
            <a:extLst>
              <a:ext uri="{FF2B5EF4-FFF2-40B4-BE49-F238E27FC236}">
                <a16:creationId xmlns:a16="http://schemas.microsoft.com/office/drawing/2014/main" id="{0DEE1AD8-92A4-0803-D561-599811897A1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19016" y="1638701"/>
            <a:ext cx="5861784" cy="3722571"/>
          </a:xfrm>
        </p:spPr>
      </p:pic>
    </p:spTree>
    <p:extLst>
      <p:ext uri="{BB962C8B-B14F-4D97-AF65-F5344CB8AC3E}">
        <p14:creationId xmlns:p14="http://schemas.microsoft.com/office/powerpoint/2010/main" val="593898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1785F-B17D-5125-1203-0F62E41F8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07989-1B7B-5B03-9C27-1F144A67C978}"/>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C543E8C-92F9-E56C-C3CC-25BD27E9E8B1}"/>
              </a:ext>
            </a:extLst>
          </p:cNvPr>
          <p:cNvSpPr txBox="1"/>
          <p:nvPr/>
        </p:nvSpPr>
        <p:spPr>
          <a:xfrm>
            <a:off x="690611" y="1129182"/>
            <a:ext cx="5405389" cy="5447645"/>
          </a:xfrm>
          <a:prstGeom prst="rect">
            <a:avLst/>
          </a:prstGeom>
          <a:noFill/>
        </p:spPr>
        <p:txBody>
          <a:bodyPr wrap="square">
            <a:spAutoFit/>
          </a:bodyPr>
          <a:lstStyle/>
          <a:p>
            <a:pPr marL="285750" indent="-285750">
              <a:buFont typeface="Arial" panose="020B0604020202020204" pitchFamily="34" charset="0"/>
              <a:buChar char="•"/>
            </a:pPr>
            <a:r>
              <a:rPr lang="en-GB" sz="2000" dirty="0">
                <a:latin typeface="Cambria" panose="02040503050406030204" pitchFamily="18" charset="0"/>
                <a:ea typeface="Cambria" panose="02040503050406030204" pitchFamily="18" charset="0"/>
              </a:rPr>
              <a:t> PennyDrop Architecture</a:t>
            </a:r>
          </a:p>
          <a:p>
            <a:pPr algn="just"/>
            <a:endParaRPr lang="en-GB"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The PennyDrop module utilizes a CART model for personalized investment recommendations based on user income and expenses. </a:t>
            </a:r>
          </a:p>
          <a:p>
            <a:pPr algn="just"/>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Training Process: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Preprocesses data and trains a </a:t>
            </a:r>
            <a:r>
              <a:rPr kumimoji="0" lang="en-US" altLang="en-US"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Decision Tree Classifier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to categorize investment types and risk levels.</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Request Processing: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a:t>
            </a:r>
            <a:r>
              <a:rPr kumimoji="0" lang="en-US" altLang="en-US"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Flask backend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validates user input, processes features, and generates predictions using the trained model.</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Client Interaction: </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Delivers personalized investment suggestions to users through structured </a:t>
            </a:r>
            <a:r>
              <a:rPr kumimoji="0" lang="en-US" altLang="en-US" i="0" u="none" strike="noStrike" cap="none" normalizeH="0" baseline="0" dirty="0">
                <a:ln>
                  <a:noFill/>
                </a:ln>
                <a:solidFill>
                  <a:schemeClr val="tx1"/>
                </a:solidFill>
                <a:effectLst/>
                <a:latin typeface="Cambria" panose="02040503050406030204" pitchFamily="18" charset="0"/>
                <a:ea typeface="Cambria" panose="02040503050406030204" pitchFamily="18" charset="0"/>
              </a:rPr>
              <a:t>JSON responses</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endParaRPr lang="en-US" sz="2000"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244520A6-61FF-97F9-5762-DC7C413A2B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4628" y="988310"/>
            <a:ext cx="5216761" cy="4729096"/>
          </a:xfrm>
          <a:prstGeom prst="rect">
            <a:avLst/>
          </a:prstGeom>
          <a:noFill/>
        </p:spPr>
      </p:pic>
    </p:spTree>
    <p:extLst>
      <p:ext uri="{BB962C8B-B14F-4D97-AF65-F5344CB8AC3E}">
        <p14:creationId xmlns:p14="http://schemas.microsoft.com/office/powerpoint/2010/main" val="3751063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algn="just"/>
            <a:r>
              <a:rPr lang="en-IN" sz="2000" b="1" dirty="0">
                <a:latin typeface="Cambria" panose="02040503050406030204" pitchFamily="18" charset="0"/>
                <a:ea typeface="Cambria" panose="02040503050406030204" pitchFamily="18" charset="0"/>
              </a:rPr>
              <a:t>Software Requirements</a:t>
            </a:r>
          </a:p>
          <a:p>
            <a:pPr algn="just"/>
            <a:r>
              <a:rPr lang="en-IN" sz="2000" b="1" dirty="0">
                <a:latin typeface="Cambria" panose="02040503050406030204" pitchFamily="18" charset="0"/>
                <a:ea typeface="Cambria" panose="02040503050406030204" pitchFamily="18" charset="0"/>
              </a:rPr>
              <a:t>Backend (Node.js, Express, MongoDB)</a:t>
            </a:r>
          </a:p>
          <a:p>
            <a:pPr lvl="1" algn="just">
              <a:buFont typeface="Arial" panose="020B0604020202020204" pitchFamily="34" charset="0"/>
              <a:buChar char="•"/>
            </a:pPr>
            <a:r>
              <a:rPr lang="en-IN" dirty="0">
                <a:latin typeface="Cambria" panose="02040503050406030204" pitchFamily="18" charset="0"/>
                <a:ea typeface="Cambria" panose="02040503050406030204" pitchFamily="18" charset="0"/>
              </a:rPr>
              <a:t>Operating System: Windows, macOS, or Linux</a:t>
            </a:r>
          </a:p>
          <a:p>
            <a:pPr lvl="1" algn="just">
              <a:buFont typeface="Arial" panose="020B0604020202020204" pitchFamily="34" charset="0"/>
              <a:buChar char="•"/>
            </a:pPr>
            <a:r>
              <a:rPr lang="en-IN" dirty="0">
                <a:latin typeface="Cambria" panose="02040503050406030204" pitchFamily="18" charset="0"/>
                <a:ea typeface="Cambria" panose="02040503050406030204" pitchFamily="18" charset="0"/>
              </a:rPr>
              <a:t>Node.js: v12.x or higher</a:t>
            </a:r>
          </a:p>
          <a:p>
            <a:pPr lvl="1" algn="just">
              <a:buFont typeface="Arial" panose="020B0604020202020204" pitchFamily="34" charset="0"/>
              <a:buChar char="•"/>
            </a:pPr>
            <a:r>
              <a:rPr lang="en-IN" dirty="0">
                <a:latin typeface="Cambria" panose="02040503050406030204" pitchFamily="18" charset="0"/>
                <a:ea typeface="Cambria" panose="02040503050406030204" pitchFamily="18" charset="0"/>
              </a:rPr>
              <a:t>MongoDB: Local or cloud-based (e.g., MongoDB Atlas)</a:t>
            </a:r>
          </a:p>
          <a:p>
            <a:pPr lvl="1" algn="just">
              <a:buFont typeface="Arial" panose="020B0604020202020204" pitchFamily="34" charset="0"/>
              <a:buChar char="•"/>
            </a:pPr>
            <a:r>
              <a:rPr lang="en-IN" dirty="0" err="1">
                <a:latin typeface="Cambria" panose="02040503050406030204" pitchFamily="18" charset="0"/>
                <a:ea typeface="Cambria" panose="02040503050406030204" pitchFamily="18" charset="0"/>
              </a:rPr>
              <a:t>npm</a:t>
            </a:r>
            <a:r>
              <a:rPr lang="en-IN" dirty="0">
                <a:latin typeface="Cambria" panose="02040503050406030204" pitchFamily="18" charset="0"/>
                <a:ea typeface="Cambria" panose="02040503050406030204" pitchFamily="18" charset="0"/>
              </a:rPr>
              <a:t> (Node Package Manager): v6.x or higher</a:t>
            </a:r>
          </a:p>
          <a:p>
            <a:pPr algn="just"/>
            <a:r>
              <a:rPr lang="en-IN" sz="2000" b="1" dirty="0">
                <a:latin typeface="Cambria" panose="02040503050406030204" pitchFamily="18" charset="0"/>
                <a:ea typeface="Cambria" panose="02040503050406030204" pitchFamily="18" charset="0"/>
              </a:rPr>
              <a:t>Frontend (</a:t>
            </a:r>
            <a:r>
              <a:rPr lang="en-IN" sz="2000" b="1" dirty="0" err="1">
                <a:latin typeface="Cambria" panose="02040503050406030204" pitchFamily="18" charset="0"/>
                <a:ea typeface="Cambria" panose="02040503050406030204" pitchFamily="18" charset="0"/>
              </a:rPr>
              <a:t>NextJS,ReactJS</a:t>
            </a:r>
            <a:r>
              <a:rPr lang="en-IN" sz="2000" b="1" dirty="0">
                <a:latin typeface="Cambria" panose="02040503050406030204" pitchFamily="18" charset="0"/>
                <a:ea typeface="Cambria" panose="02040503050406030204" pitchFamily="18" charset="0"/>
              </a:rPr>
              <a:t>)</a:t>
            </a:r>
          </a:p>
          <a:p>
            <a:pPr lvl="1" algn="just">
              <a:buFont typeface="Arial" panose="020B0604020202020204" pitchFamily="34" charset="0"/>
              <a:buChar char="•"/>
            </a:pPr>
            <a:r>
              <a:rPr lang="en-IN" dirty="0">
                <a:latin typeface="Cambria" panose="02040503050406030204" pitchFamily="18" charset="0"/>
                <a:ea typeface="Cambria" panose="02040503050406030204" pitchFamily="18" charset="0"/>
              </a:rPr>
              <a:t>Node.js: v12.x or higher</a:t>
            </a:r>
          </a:p>
          <a:p>
            <a:pPr lvl="1" algn="just">
              <a:buFont typeface="Arial" panose="020B0604020202020204" pitchFamily="34" charset="0"/>
              <a:buChar char="•"/>
            </a:pPr>
            <a:r>
              <a:rPr lang="en-IN" dirty="0" err="1">
                <a:latin typeface="Cambria" panose="02040503050406030204" pitchFamily="18" charset="0"/>
                <a:ea typeface="Cambria" panose="02040503050406030204" pitchFamily="18" charset="0"/>
              </a:rPr>
              <a:t>npm</a:t>
            </a:r>
            <a:r>
              <a:rPr lang="en-IN" dirty="0">
                <a:latin typeface="Cambria" panose="02040503050406030204" pitchFamily="18" charset="0"/>
                <a:ea typeface="Cambria" panose="02040503050406030204" pitchFamily="18" charset="0"/>
              </a:rPr>
              <a:t> or yarn: For managing dependencies</a:t>
            </a:r>
          </a:p>
          <a:p>
            <a:pPr lvl="1" algn="just">
              <a:buFont typeface="Arial" panose="020B0604020202020204" pitchFamily="34" charset="0"/>
              <a:buChar char="•"/>
            </a:pPr>
            <a:r>
              <a:rPr lang="en-IN" dirty="0">
                <a:latin typeface="Cambria" panose="02040503050406030204" pitchFamily="18" charset="0"/>
                <a:ea typeface="Cambria" panose="02040503050406030204" pitchFamily="18" charset="0"/>
              </a:rPr>
              <a:t>Browser: Modern browsers (Chrome, Firefox, Edge)</a:t>
            </a:r>
          </a:p>
          <a:p>
            <a:pPr algn="just"/>
            <a:r>
              <a:rPr lang="en-IN" sz="2000" b="1" dirty="0">
                <a:latin typeface="Cambria" panose="02040503050406030204" pitchFamily="18" charset="0"/>
                <a:ea typeface="Cambria" panose="02040503050406030204" pitchFamily="18" charset="0"/>
              </a:rPr>
              <a:t>Development Tools</a:t>
            </a:r>
          </a:p>
          <a:p>
            <a:pPr lvl="1" algn="just">
              <a:buFont typeface="Arial" panose="020B0604020202020204" pitchFamily="34" charset="0"/>
              <a:buChar char="•"/>
            </a:pPr>
            <a:r>
              <a:rPr lang="en-IN" dirty="0">
                <a:latin typeface="Cambria" panose="02040503050406030204" pitchFamily="18" charset="0"/>
                <a:ea typeface="Cambria" panose="02040503050406030204" pitchFamily="18" charset="0"/>
              </a:rPr>
              <a:t>Code Editor: Visual Studio Code (recommended)</a:t>
            </a:r>
          </a:p>
          <a:p>
            <a:pPr lvl="1" algn="just">
              <a:buFont typeface="Arial" panose="020B0604020202020204" pitchFamily="34" charset="0"/>
              <a:buChar char="•"/>
            </a:pPr>
            <a:r>
              <a:rPr lang="en-IN" dirty="0">
                <a:latin typeface="Cambria" panose="02040503050406030204" pitchFamily="18" charset="0"/>
                <a:ea typeface="Cambria" panose="02040503050406030204" pitchFamily="18" charset="0"/>
              </a:rPr>
              <a:t>Version Control: Git for source control (GitHub or similar)</a:t>
            </a:r>
          </a:p>
          <a:p>
            <a:pPr algn="just"/>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E3102-A1D5-B2BA-B8F7-692C5DB18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63A2E-EFD8-06F6-5B79-ECC9E7EFAF8D}"/>
              </a:ext>
            </a:extLst>
          </p:cNvPr>
          <p:cNvSpPr>
            <a:spLocks noGrp="1"/>
          </p:cNvSpPr>
          <p:nvPr>
            <p:ph type="title"/>
          </p:nvPr>
        </p:nvSpPr>
        <p:spPr>
          <a:xfrm>
            <a:off x="762000" y="316971"/>
            <a:ext cx="10668000" cy="487362"/>
          </a:xfrm>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DF28D8C-FDCA-34B8-9523-3D4EDBEBD01C}"/>
              </a:ext>
            </a:extLst>
          </p:cNvPr>
          <p:cNvSpPr>
            <a:spLocks noGrp="1"/>
          </p:cNvSpPr>
          <p:nvPr>
            <p:ph idx="1"/>
          </p:nvPr>
        </p:nvSpPr>
        <p:spPr>
          <a:xfrm>
            <a:off x="762000" y="922868"/>
            <a:ext cx="10668000" cy="5469466"/>
          </a:xfrm>
        </p:spPr>
        <p:txBody>
          <a:bodyPr>
            <a:noAutofit/>
          </a:bodyPr>
          <a:lstStyle/>
          <a:p>
            <a:pPr algn="just"/>
            <a:r>
              <a:rPr lang="en-IN" sz="2000" b="1" dirty="0">
                <a:latin typeface="Cambria" panose="02040503050406030204" pitchFamily="18" charset="0"/>
                <a:ea typeface="Cambria" panose="02040503050406030204" pitchFamily="18" charset="0"/>
              </a:rPr>
              <a:t>Hardware Requirements</a:t>
            </a:r>
          </a:p>
          <a:p>
            <a:pPr lvl="1" algn="just"/>
            <a:r>
              <a:rPr lang="en-IN" b="1" dirty="0">
                <a:latin typeface="Cambria" panose="02040503050406030204" pitchFamily="18" charset="0"/>
                <a:ea typeface="Cambria" panose="02040503050406030204" pitchFamily="18" charset="0"/>
              </a:rPr>
              <a:t>For Local Development</a:t>
            </a:r>
          </a:p>
          <a:p>
            <a:pPr lvl="2" algn="just"/>
            <a:r>
              <a:rPr lang="en-IN" sz="2000" dirty="0">
                <a:latin typeface="Cambria" panose="02040503050406030204" pitchFamily="18" charset="0"/>
                <a:ea typeface="Cambria" panose="02040503050406030204" pitchFamily="18" charset="0"/>
              </a:rPr>
              <a:t>Processor: Intel Core i5 (minimum)</a:t>
            </a:r>
          </a:p>
          <a:p>
            <a:pPr lvl="2" algn="just"/>
            <a:r>
              <a:rPr lang="en-IN" sz="2000" dirty="0">
                <a:latin typeface="Cambria" panose="02040503050406030204" pitchFamily="18" charset="0"/>
                <a:ea typeface="Cambria" panose="02040503050406030204" pitchFamily="18" charset="0"/>
              </a:rPr>
              <a:t>RAM: 8 GB RAM (minimum)</a:t>
            </a:r>
          </a:p>
          <a:p>
            <a:pPr lvl="2" algn="just"/>
            <a:r>
              <a:rPr lang="en-IN" sz="2000" dirty="0">
                <a:latin typeface="Cambria" panose="02040503050406030204" pitchFamily="18" charset="0"/>
                <a:ea typeface="Cambria" panose="02040503050406030204" pitchFamily="18" charset="0"/>
              </a:rPr>
              <a:t>Storage: 10 GB free space</a:t>
            </a:r>
          </a:p>
          <a:p>
            <a:pPr lvl="2" algn="just"/>
            <a:r>
              <a:rPr lang="en-IN" sz="2000" dirty="0">
                <a:latin typeface="Cambria" panose="02040503050406030204" pitchFamily="18" charset="0"/>
                <a:ea typeface="Cambria" panose="02040503050406030204" pitchFamily="18" charset="0"/>
              </a:rPr>
              <a:t>Network: Stable internet connection for development and API testing</a:t>
            </a:r>
          </a:p>
          <a:p>
            <a:pPr lvl="1" algn="just"/>
            <a:r>
              <a:rPr lang="en-IN" b="1" dirty="0">
                <a:latin typeface="Cambria" panose="02040503050406030204" pitchFamily="18" charset="0"/>
                <a:ea typeface="Cambria" panose="02040503050406030204" pitchFamily="18" charset="0"/>
              </a:rPr>
              <a:t>For Hosting/Production</a:t>
            </a:r>
          </a:p>
          <a:p>
            <a:pPr lvl="2" algn="just"/>
            <a:r>
              <a:rPr lang="en-IN" sz="2000" dirty="0">
                <a:latin typeface="Cambria" panose="02040503050406030204" pitchFamily="18" charset="0"/>
                <a:ea typeface="Cambria" panose="02040503050406030204" pitchFamily="18" charset="0"/>
              </a:rPr>
              <a:t>Processor: Dual-core processor (minimum)</a:t>
            </a:r>
          </a:p>
          <a:p>
            <a:pPr lvl="2" algn="just"/>
            <a:r>
              <a:rPr lang="en-IN" sz="2000" dirty="0">
                <a:latin typeface="Cambria" panose="02040503050406030204" pitchFamily="18" charset="0"/>
                <a:ea typeface="Cambria" panose="02040503050406030204" pitchFamily="18" charset="0"/>
              </a:rPr>
              <a:t>RAM: 2 GB (minimum)</a:t>
            </a:r>
          </a:p>
          <a:p>
            <a:pPr lvl="2" algn="just"/>
            <a:r>
              <a:rPr lang="en-IN" sz="2000" dirty="0">
                <a:latin typeface="Cambria" panose="02040503050406030204" pitchFamily="18" charset="0"/>
                <a:ea typeface="Cambria" panose="02040503050406030204" pitchFamily="18" charset="0"/>
              </a:rPr>
              <a:t>Storage: 10 GB</a:t>
            </a:r>
          </a:p>
          <a:p>
            <a:pPr algn="just"/>
            <a:r>
              <a:rPr lang="en-US" sz="2000" b="1" dirty="0">
                <a:latin typeface="Cambria" panose="02040503050406030204" pitchFamily="18" charset="0"/>
                <a:ea typeface="Cambria" panose="02040503050406030204" pitchFamily="18" charset="0"/>
              </a:rPr>
              <a:t>Deployment/Hosted Services</a:t>
            </a:r>
          </a:p>
          <a:p>
            <a:pPr lvl="1" algn="just">
              <a:buFont typeface="Arial" panose="020B0604020202020204" pitchFamily="34" charset="0"/>
              <a:buChar char="•"/>
            </a:pPr>
            <a:r>
              <a:rPr lang="en-US" dirty="0">
                <a:latin typeface="Cambria" panose="02040503050406030204" pitchFamily="18" charset="0"/>
                <a:ea typeface="Cambria" panose="02040503050406030204" pitchFamily="18" charset="0"/>
              </a:rPr>
              <a:t>MongoDB Atlas: Cloud-hosted MongoDB service, reducing the need for local DB</a:t>
            </a:r>
          </a:p>
          <a:p>
            <a:pPr lvl="1" algn="just">
              <a:buFont typeface="Arial" panose="020B0604020202020204" pitchFamily="34" charset="0"/>
              <a:buChar char="•"/>
            </a:pPr>
            <a:r>
              <a:rPr lang="en-US" dirty="0">
                <a:latin typeface="Cambria" panose="02040503050406030204" pitchFamily="18" charset="0"/>
                <a:ea typeface="Cambria" panose="02040503050406030204" pitchFamily="18" charset="0"/>
              </a:rPr>
              <a:t>Docker, Kubernetes: Containerization and Orchestration of Docker images.</a:t>
            </a:r>
          </a:p>
          <a:p>
            <a:pPr lvl="1" algn="just">
              <a:buFont typeface="Arial" panose="020B0604020202020204" pitchFamily="34" charset="0"/>
              <a:buChar char="•"/>
            </a:pPr>
            <a:r>
              <a:rPr lang="en-US" dirty="0">
                <a:latin typeface="Cambria" panose="02040503050406030204" pitchFamily="18" charset="0"/>
                <a:ea typeface="Cambria" panose="02040503050406030204" pitchFamily="18" charset="0"/>
              </a:rPr>
              <a:t>AWS, or </a:t>
            </a:r>
            <a:r>
              <a:rPr lang="en-US" dirty="0" err="1">
                <a:latin typeface="Cambria" panose="02040503050406030204" pitchFamily="18" charset="0"/>
                <a:ea typeface="Cambria" panose="02040503050406030204" pitchFamily="18" charset="0"/>
              </a:rPr>
              <a:t>DigitalOcean</a:t>
            </a:r>
            <a:r>
              <a:rPr lang="en-US" dirty="0">
                <a:latin typeface="Cambria" panose="02040503050406030204" pitchFamily="18" charset="0"/>
                <a:ea typeface="Cambria" panose="02040503050406030204" pitchFamily="18" charset="0"/>
              </a:rPr>
              <a:t>: For hosting the MERN application in the cloud</a:t>
            </a:r>
          </a:p>
          <a:p>
            <a:pPr lvl="2" algn="just"/>
            <a:endParaRPr lang="en-IN" sz="2000" dirty="0">
              <a:latin typeface="Cambria" panose="02040503050406030204" pitchFamily="18" charset="0"/>
              <a:ea typeface="Cambria" panose="02040503050406030204" pitchFamily="18" charset="0"/>
            </a:endParaRPr>
          </a:p>
          <a:p>
            <a:pPr algn="just"/>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50283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Project Timeline</a:t>
            </a:r>
          </a:p>
        </p:txBody>
      </p:sp>
      <p:sp>
        <p:nvSpPr>
          <p:cNvPr id="5" name="Rectangle 2">
            <a:extLst>
              <a:ext uri="{FF2B5EF4-FFF2-40B4-BE49-F238E27FC236}">
                <a16:creationId xmlns:a16="http://schemas.microsoft.com/office/drawing/2014/main" id="{FC8070D9-EA98-6AB2-F4B9-8BF97D063D71}"/>
              </a:ext>
            </a:extLst>
          </p:cNvPr>
          <p:cNvSpPr>
            <a:spLocks noGrp="1" noChangeArrowheads="1"/>
          </p:cNvSpPr>
          <p:nvPr>
            <p:ph idx="1"/>
          </p:nvPr>
        </p:nvSpPr>
        <p:spPr bwMode="auto">
          <a:xfrm>
            <a:off x="672698" y="1060531"/>
            <a:ext cx="10808101" cy="504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ts val="100"/>
              </a:spcBef>
              <a:spcAft>
                <a:spcPts val="10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Timeline &amp; Gantt Chart</a:t>
            </a:r>
          </a:p>
          <a:p>
            <a:pPr marL="0" marR="0" lvl="0" indent="0" algn="just" defTabSz="914400" rtl="0" eaLnBrk="0" fontAlgn="base" latinLnBrk="0" hangingPunct="0">
              <a:lnSpc>
                <a:spcPct val="100000"/>
              </a:lnSpc>
              <a:spcBef>
                <a:spcPts val="100"/>
              </a:spcBef>
              <a:spcAft>
                <a:spcPts val="10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ts val="100"/>
              </a:spcBef>
              <a:spcAft>
                <a:spcPts val="10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ts val="100"/>
              </a:spcBef>
              <a:spcAft>
                <a:spcPts val="10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ts val="100"/>
              </a:spcBef>
              <a:spcAft>
                <a:spcPts val="10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ts val="100"/>
              </a:spcBef>
              <a:spcAft>
                <a:spcPts val="100"/>
              </a:spcAft>
              <a:buClrTx/>
              <a:buSzTx/>
              <a:buNone/>
              <a:tabLst/>
            </a:pPr>
            <a:endParaRPr lang="en-US" altLang="en-US" sz="2000" dirty="0">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ts val="100"/>
              </a:spcBef>
              <a:spcAft>
                <a:spcPts val="100"/>
              </a:spcAft>
              <a:buClrTx/>
              <a:buSzTx/>
              <a:buNone/>
              <a:tabLst/>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ts val="100"/>
              </a:spcBef>
              <a:spcAft>
                <a:spcPts val="100"/>
              </a:spcAft>
              <a:buClrTx/>
              <a:buSzTx/>
              <a:buNone/>
              <a:tabLst/>
            </a:pPr>
            <a:endParaRPr lang="en-US" altLang="en-US" sz="2000" dirty="0">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ts val="100"/>
              </a:spcBef>
              <a:spcAft>
                <a:spcPts val="100"/>
              </a:spcAft>
              <a:buClrTx/>
              <a:buSzTx/>
              <a:buNone/>
              <a:tabLst/>
            </a:pPr>
            <a:endParaRPr lang="en-US" altLang="en-US" sz="2000" dirty="0">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ts val="100"/>
              </a:spcBef>
              <a:spcAft>
                <a:spcPts val="100"/>
              </a:spcAft>
              <a:buClrTx/>
              <a:buSzTx/>
              <a:buNone/>
              <a:tabLst/>
            </a:pPr>
            <a:endParaRPr lang="en-US" altLang="en-US" sz="2000" dirty="0">
              <a:latin typeface="Cambria" panose="02040503050406030204" pitchFamily="18" charset="0"/>
              <a:ea typeface="Cambria" panose="02040503050406030204" pitchFamily="18" charset="0"/>
            </a:endParaRPr>
          </a:p>
          <a:p>
            <a:pPr marL="400050" lvl="1" indent="0" algn="just" eaLnBrk="0" fontAlgn="base" hangingPunct="0">
              <a:spcBef>
                <a:spcPts val="100"/>
              </a:spcBef>
              <a:spcAft>
                <a:spcPts val="100"/>
              </a:spcAft>
              <a:buNone/>
            </a:pP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PennyTrack project began </a:t>
            </a:r>
            <a:r>
              <a:rPr kumimoji="0" lang="en-US" altLang="en-US" sz="175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on</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14th September 2024</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with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planning, finalizing the title</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aligning it with SDGs</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By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21st October 2024</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the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core system was developed</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integrating backend </a:t>
            </a:r>
            <a:r>
              <a:rPr kumimoji="0" lang="en-US" altLang="en-US" sz="175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and</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frontend functionalities</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partial demo </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showcasing expense tracking and data visualization was presented on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12th November 2024</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The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fully developed app </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with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AI-driven investment features </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and the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final research paper</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were completed by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17th December 2024</a:t>
            </a:r>
            <a:r>
              <a:rPr kumimoji="0" lang="en-US" altLang="en-US" sz="175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project concluded on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15th January 2025</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with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system maintenance</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issue resolution</a:t>
            </a:r>
            <a:r>
              <a:rPr kumimoji="0" lang="en-US" altLang="en-US" sz="175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a:t>
            </a:r>
            <a:r>
              <a:rPr kumimoji="0" lang="en-US" altLang="en-US" sz="175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research paper submission for publication.</a:t>
            </a:r>
          </a:p>
        </p:txBody>
      </p:sp>
      <p:pic>
        <p:nvPicPr>
          <p:cNvPr id="7" name="Picture 6">
            <a:extLst>
              <a:ext uri="{FF2B5EF4-FFF2-40B4-BE49-F238E27FC236}">
                <a16:creationId xmlns:a16="http://schemas.microsoft.com/office/drawing/2014/main" id="{F1839858-1922-1E72-010C-10CC4D5D7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5469" y="1192129"/>
            <a:ext cx="6708809" cy="3110363"/>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EA08E-021D-F107-6B38-EACC833D8B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F2BCEA-C58E-3469-94B8-BE399211E5A3}"/>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Expected Outcomes</a:t>
            </a:r>
          </a:p>
        </p:txBody>
      </p:sp>
      <p:sp>
        <p:nvSpPr>
          <p:cNvPr id="5" name="Rectangle 2">
            <a:extLst>
              <a:ext uri="{FF2B5EF4-FFF2-40B4-BE49-F238E27FC236}">
                <a16:creationId xmlns:a16="http://schemas.microsoft.com/office/drawing/2014/main" id="{C6183768-D2E6-B51A-6A46-1D1291288EFC}"/>
              </a:ext>
            </a:extLst>
          </p:cNvPr>
          <p:cNvSpPr>
            <a:spLocks noGrp="1" noChangeArrowheads="1"/>
          </p:cNvSpPr>
          <p:nvPr>
            <p:ph idx="1"/>
          </p:nvPr>
        </p:nvSpPr>
        <p:spPr bwMode="auto">
          <a:xfrm>
            <a:off x="812800" y="991069"/>
            <a:ext cx="106680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ts val="100"/>
              </a:spcBef>
              <a:spcAft>
                <a:spcPts val="10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Enhanced Financial Awareness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Users gain insights into their spending habits, improving financial decision-making.</a:t>
            </a:r>
          </a:p>
          <a:p>
            <a:pPr marL="0" marR="0" lvl="0" indent="0" algn="just" defTabSz="914400" rtl="0" eaLnBrk="0" fontAlgn="base" latinLnBrk="0" hangingPunct="0">
              <a:lnSpc>
                <a:spcPct val="100000"/>
              </a:lnSpc>
              <a:spcBef>
                <a:spcPts val="100"/>
              </a:spcBef>
              <a:spcAft>
                <a:spcPts val="10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Simplified Expense Tracking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Automated tracking reduces the need for manual entry in diaries or spreadsheets.</a:t>
            </a:r>
          </a:p>
          <a:p>
            <a:pPr marL="0" marR="0" lvl="0" indent="0" algn="just" defTabSz="914400" rtl="0" eaLnBrk="0" fontAlgn="base" latinLnBrk="0" hangingPunct="0">
              <a:lnSpc>
                <a:spcPct val="100000"/>
              </a:lnSpc>
              <a:spcBef>
                <a:spcPts val="100"/>
              </a:spcBef>
              <a:spcAft>
                <a:spcPts val="10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Consistent Budget Management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Daily allowances are adjusted based on spending patterns to maintain a balanced budget.</a:t>
            </a:r>
          </a:p>
          <a:p>
            <a:pPr marL="0" marR="0" lvl="0" indent="0" algn="just" defTabSz="914400" rtl="0" eaLnBrk="0" fontAlgn="base" latinLnBrk="0" hangingPunct="0">
              <a:lnSpc>
                <a:spcPct val="100000"/>
              </a:lnSpc>
              <a:spcBef>
                <a:spcPts val="100"/>
              </a:spcBef>
              <a:spcAft>
                <a:spcPts val="10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Improved Financial Stability</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Informed financial choices help users avoid budget crises and foster long-term stability.</a:t>
            </a:r>
          </a:p>
          <a:p>
            <a:pPr marL="0" marR="0" lvl="0" indent="0" algn="just" defTabSz="914400" rtl="0" eaLnBrk="0" fontAlgn="base" latinLnBrk="0" hangingPunct="0">
              <a:lnSpc>
                <a:spcPct val="100000"/>
              </a:lnSpc>
              <a:spcBef>
                <a:spcPts val="20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Better Organizational Financial Control</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Organizations benefit from systematic budgeting and expense management tools for better oversight.</a:t>
            </a:r>
          </a:p>
          <a:p>
            <a:pPr marL="0" marR="0" lvl="0" indent="0" algn="just" defTabSz="914400" rtl="0" eaLnBrk="0" fontAlgn="base" latinLnBrk="0" hangingPunct="0">
              <a:lnSpc>
                <a:spcPct val="100000"/>
              </a:lnSpc>
              <a:spcBef>
                <a:spcPts val="100"/>
              </a:spcBef>
              <a:spcAft>
                <a:spcPts val="10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User Satisfaction through Intuitive Design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 user-friendly interface ensures ease of use and encourages regular engagement.</a:t>
            </a:r>
          </a:p>
          <a:p>
            <a:pPr marL="0" marR="0" lvl="0" indent="0" algn="just" defTabSz="914400" rtl="0" eaLnBrk="0" fontAlgn="base" latinLnBrk="0" hangingPunct="0">
              <a:lnSpc>
                <a:spcPct val="100000"/>
              </a:lnSpc>
              <a:spcBef>
                <a:spcPts val="100"/>
              </a:spcBef>
              <a:spcAft>
                <a:spcPts val="10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Increased Savings</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Automated savings tracking redirects unspent daily allowances into savings, promoting financial growth.</a:t>
            </a:r>
          </a:p>
        </p:txBody>
      </p:sp>
    </p:spTree>
    <p:extLst>
      <p:ext uri="{BB962C8B-B14F-4D97-AF65-F5344CB8AC3E}">
        <p14:creationId xmlns:p14="http://schemas.microsoft.com/office/powerpoint/2010/main" val="178631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798C-9D37-B216-177F-679349FA1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EFB1F-8878-8AAE-6B0E-052F0D83FC09}"/>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EA6FBB12-307D-5976-B0BF-F755CE310DB0}"/>
              </a:ext>
            </a:extLst>
          </p:cNvPr>
          <p:cNvSpPr>
            <a:spLocks noGrp="1"/>
          </p:cNvSpPr>
          <p:nvPr>
            <p:ph idx="1"/>
          </p:nvPr>
        </p:nvSpPr>
        <p:spPr/>
        <p:txBody>
          <a:bodyPr>
            <a:noAutofit/>
          </a:bodyPr>
          <a:lstStyle/>
          <a:p>
            <a:pPr marL="0" indent="0" algn="just">
              <a:buNone/>
            </a:pPr>
            <a:r>
              <a:rPr lang="en-US" sz="2000" dirty="0">
                <a:latin typeface="Cambria" panose="02040503050406030204" pitchFamily="18" charset="0"/>
                <a:ea typeface="Cambria" panose="02040503050406030204" pitchFamily="18" charset="0"/>
              </a:rPr>
              <a:t>Key features of the Expense Tracker include:</a:t>
            </a:r>
          </a:p>
          <a:p>
            <a:pPr marL="0" indent="0" algn="just">
              <a:buNone/>
            </a:pPr>
            <a:r>
              <a:rPr lang="en-US" sz="2000" dirty="0">
                <a:latin typeface="Cambria" panose="02040503050406030204" pitchFamily="18" charset="0"/>
                <a:ea typeface="Cambria" panose="02040503050406030204" pitchFamily="18" charset="0"/>
              </a:rPr>
              <a:t>1. Comprehensive analysis of expenses on daily, monthly, and yearly bases</a:t>
            </a:r>
          </a:p>
          <a:p>
            <a:pPr marL="0" indent="0" algn="just">
              <a:buNone/>
            </a:pPr>
            <a:r>
              <a:rPr lang="en-US" sz="2000" dirty="0">
                <a:latin typeface="Cambria" panose="02040503050406030204" pitchFamily="18" charset="0"/>
                <a:ea typeface="Cambria" panose="02040503050406030204" pitchFamily="18" charset="0"/>
              </a:rPr>
              <a:t>2. Visual representation of financial data through multiple graph formats</a:t>
            </a:r>
          </a:p>
          <a:p>
            <a:pPr marL="0" indent="0" algn="just">
              <a:buNone/>
            </a:pPr>
            <a:r>
              <a:rPr lang="en-US" sz="2000" dirty="0">
                <a:latin typeface="Cambria" panose="02040503050406030204" pitchFamily="18" charset="0"/>
                <a:ea typeface="Cambria" panose="02040503050406030204" pitchFamily="18" charset="0"/>
              </a:rPr>
              <a:t>3. Customizable report generation in Excel, PDF, and printable formats</a:t>
            </a:r>
          </a:p>
          <a:p>
            <a:pPr marL="0" indent="0" algn="just">
              <a:buNone/>
            </a:pPr>
            <a:r>
              <a:rPr lang="en-US" sz="2000" dirty="0">
                <a:latin typeface="Cambria" panose="02040503050406030204" pitchFamily="18" charset="0"/>
                <a:ea typeface="Cambria" panose="02040503050406030204" pitchFamily="18" charset="0"/>
              </a:rPr>
              <a:t>4. Advanced data mining capabilities for income and expenditure predictions</a:t>
            </a:r>
          </a:p>
          <a:p>
            <a:pPr marL="0" indent="0" algn="just">
              <a:buNone/>
            </a:pPr>
            <a:r>
              <a:rPr lang="en-US" sz="2000" dirty="0">
                <a:latin typeface="Cambria" panose="02040503050406030204" pitchFamily="18" charset="0"/>
                <a:ea typeface="Cambria" panose="02040503050406030204" pitchFamily="18" charset="0"/>
              </a:rPr>
              <a:t>5. Integrated savings tracking and management</a:t>
            </a:r>
          </a:p>
          <a:p>
            <a:pPr marL="0" indent="0" algn="just">
              <a:buNone/>
            </a:pPr>
            <a:r>
              <a:rPr lang="en-US" sz="2000" dirty="0">
                <a:latin typeface="Cambria" panose="02040503050406030204" pitchFamily="18" charset="0"/>
                <a:ea typeface="Cambria" panose="02040503050406030204" pitchFamily="18" charset="0"/>
              </a:rPr>
              <a:t>6. User-defined expense limits and categories</a:t>
            </a:r>
          </a:p>
          <a:p>
            <a:pPr marL="0" indent="0" algn="just">
              <a:buNone/>
            </a:pPr>
            <a:endParaRPr lang="en-US" sz="2000"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Developed using the Software Development Life Cycle methodology and leveraging IBM Cloud Services, the application ensures a robust, scalable, and user-friendly experience. The interface is designed for intuitive navigation, minimizing the learning curve for new users.</a:t>
            </a:r>
          </a:p>
          <a:p>
            <a:pPr marL="0" indent="0" algn="just">
              <a:buNone/>
            </a:pPr>
            <a:endParaRPr lang="en-US" sz="2000" dirty="0"/>
          </a:p>
        </p:txBody>
      </p:sp>
    </p:spTree>
    <p:extLst>
      <p:ext uri="{BB962C8B-B14F-4D97-AF65-F5344CB8AC3E}">
        <p14:creationId xmlns:p14="http://schemas.microsoft.com/office/powerpoint/2010/main" val="2372419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p:txBody>
          <a:bodyPr>
            <a:normAutofit/>
          </a:bodyPr>
          <a:lstStyle/>
          <a:p>
            <a:pPr marL="0" indent="0" algn="just">
              <a:buNone/>
            </a:pPr>
            <a:r>
              <a:rPr lang="en-US" sz="2000" dirty="0">
                <a:latin typeface="Cambria" panose="02040503050406030204" pitchFamily="18" charset="0"/>
                <a:ea typeface="Cambria" panose="02040503050406030204" pitchFamily="18" charset="0"/>
              </a:rPr>
              <a:t>The Expense Tracker project revolutionizes personal and organizational financial management by offering </a:t>
            </a:r>
            <a:r>
              <a:rPr lang="en-US" sz="2000" b="1" dirty="0">
                <a:latin typeface="Cambria" panose="02040503050406030204" pitchFamily="18" charset="0"/>
                <a:ea typeface="Cambria" panose="02040503050406030204" pitchFamily="18" charset="0"/>
              </a:rPr>
              <a:t>a user-friendly, cloud-based solution that simplifies expense tracking</a:t>
            </a:r>
            <a:r>
              <a:rPr lang="en-US" sz="2000" dirty="0">
                <a:latin typeface="Cambria" panose="02040503050406030204" pitchFamily="18" charset="0"/>
                <a:ea typeface="Cambria" panose="02040503050406030204" pitchFamily="18" charset="0"/>
              </a:rPr>
              <a:t>. By automating the process, users can effortlessly monitor their income, expenses, and savings while gaining valuable insights into their spending habits.</a:t>
            </a:r>
          </a:p>
          <a:p>
            <a:pPr marL="0" indent="0" algn="just">
              <a:buNone/>
            </a:pPr>
            <a:r>
              <a:rPr lang="en-US" sz="2000" dirty="0">
                <a:latin typeface="Cambria" panose="02040503050406030204" pitchFamily="18" charset="0"/>
                <a:ea typeface="Cambria" panose="02040503050406030204" pitchFamily="18" charset="0"/>
              </a:rPr>
              <a:t> The application's </a:t>
            </a:r>
            <a:r>
              <a:rPr lang="en-US" sz="2000" b="1" dirty="0">
                <a:latin typeface="Cambria" panose="02040503050406030204" pitchFamily="18" charset="0"/>
                <a:ea typeface="Cambria" panose="02040503050406030204" pitchFamily="18" charset="0"/>
              </a:rPr>
              <a:t>predictive capabilities, customizable reports, and real-time financial feedback </a:t>
            </a:r>
            <a:r>
              <a:rPr lang="en-US" sz="2000" dirty="0">
                <a:latin typeface="Cambria" panose="02040503050406030204" pitchFamily="18" charset="0"/>
                <a:ea typeface="Cambria" panose="02040503050406030204" pitchFamily="18" charset="0"/>
              </a:rPr>
              <a:t>empower users to make informed decisions and maintain financial stability. </a:t>
            </a:r>
          </a:p>
          <a:p>
            <a:pPr marL="0" indent="0" algn="just">
              <a:buNone/>
            </a:pPr>
            <a:r>
              <a:rPr lang="en-US" sz="2000" dirty="0">
                <a:latin typeface="Cambria" panose="02040503050406030204" pitchFamily="18" charset="0"/>
                <a:ea typeface="Cambria" panose="02040503050406030204" pitchFamily="18" charset="0"/>
              </a:rPr>
              <a:t>For organizations, </a:t>
            </a:r>
            <a:r>
              <a:rPr lang="en-US" sz="2000" b="1" dirty="0">
                <a:latin typeface="Cambria" panose="02040503050406030204" pitchFamily="18" charset="0"/>
                <a:ea typeface="Cambria" panose="02040503050406030204" pitchFamily="18" charset="0"/>
              </a:rPr>
              <a:t>it streamlines budgeting and cost management, providing a clearer path to financial optimization</a:t>
            </a:r>
            <a:r>
              <a:rPr lang="en-US" sz="2000" dirty="0">
                <a:latin typeface="Cambria" panose="02040503050406030204" pitchFamily="18" charset="0"/>
                <a:ea typeface="Cambria" panose="02040503050406030204" pitchFamily="18" charset="0"/>
              </a:rPr>
              <a:t>. With its intuitive interface, scalability, and reliance on advanced technology, the Expense Tracker not only promotes responsible spending but also enhances financial literacy, making personal finance management accessible and engaging in the digital age.</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sz="2000"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sz="2000"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000"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hlinkClick r:id="rId3"/>
              </a:rPr>
              <a:t>https://github.com/Neverm1ndEZ/captsone-project</a:t>
            </a: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3" name="Content Placeholder 2"/>
          <p:cNvSpPr>
            <a:spLocks noGrp="1"/>
          </p:cNvSpPr>
          <p:nvPr>
            <p:ph idx="1"/>
          </p:nvPr>
        </p:nvSpPr>
        <p:spPr>
          <a:xfrm>
            <a:off x="812800" y="1085249"/>
            <a:ext cx="10668000" cy="4952997"/>
          </a:xfrm>
        </p:spPr>
        <p:txBody>
          <a:bodyPr>
            <a:normAutofit/>
          </a:bodyPr>
          <a:lstStyle/>
          <a:p>
            <a:pPr algn="just"/>
            <a:r>
              <a:rPr lang="en-IN" sz="2000" dirty="0">
                <a:latin typeface="Cambria" panose="02040503050406030204" pitchFamily="18" charset="0"/>
                <a:ea typeface="Cambria" panose="02040503050406030204" pitchFamily="18" charset="0"/>
              </a:rPr>
              <a:t>[1] J. Han, M. Kamber, and J. Pei, Data Mining: Concepts and Techniques (3rd Edition), Morgan Kaufmann Publishers, 2012, ISBN: 978-0-12- 381479-1.</a:t>
            </a:r>
          </a:p>
          <a:p>
            <a:pPr algn="just"/>
            <a:r>
              <a:rPr lang="en-IN" sz="2000" dirty="0">
                <a:latin typeface="Cambria" panose="02040503050406030204" pitchFamily="18" charset="0"/>
                <a:ea typeface="Cambria" panose="02040503050406030204" pitchFamily="18" charset="0"/>
              </a:rPr>
              <a:t> [2] R. Pressman, Software Engineering: A Practitioner’s Approach (5th Edition), McGraw-Hill, 2001. </a:t>
            </a:r>
          </a:p>
          <a:p>
            <a:pPr algn="just"/>
            <a:r>
              <a:rPr lang="en-IN" sz="2000" dirty="0">
                <a:latin typeface="Cambria" panose="02040503050406030204" pitchFamily="18" charset="0"/>
                <a:ea typeface="Cambria" panose="02040503050406030204" pitchFamily="18" charset="0"/>
              </a:rPr>
              <a:t>[3] Dr. V. Geetha, G. </a:t>
            </a:r>
            <a:r>
              <a:rPr lang="en-IN" sz="2000" dirty="0" err="1">
                <a:latin typeface="Cambria" panose="02040503050406030204" pitchFamily="18" charset="0"/>
                <a:ea typeface="Cambria" panose="02040503050406030204" pitchFamily="18" charset="0"/>
              </a:rPr>
              <a:t>Nikhitha</a:t>
            </a:r>
            <a:r>
              <a:rPr lang="en-IN" sz="2000" dirty="0">
                <a:latin typeface="Cambria" panose="02040503050406030204" pitchFamily="18" charset="0"/>
                <a:ea typeface="Cambria" panose="02040503050406030204" pitchFamily="18" charset="0"/>
              </a:rPr>
              <a:t>, H. Sri Lasya, and Dr. C.K. Gomathy, “Expenditure Management System,” IEEE, May 16, 2022. </a:t>
            </a:r>
          </a:p>
          <a:p>
            <a:pPr algn="just"/>
            <a:r>
              <a:rPr lang="en-IN" sz="2000" dirty="0">
                <a:latin typeface="Cambria" panose="02040503050406030204" pitchFamily="18" charset="0"/>
                <a:ea typeface="Cambria" panose="02040503050406030204" pitchFamily="18" charset="0"/>
              </a:rPr>
              <a:t>[4] Aman Garg, Mukul Goel, Sagar Mittal, and Mr. Shekhar Singh, “Expense Tracker,” International Journal for Research in Applied Science &amp; Engineering Technology (IJRASET), Vol. 9, Issue IV, April 2021, pp. 1067–1070. </a:t>
            </a:r>
          </a:p>
          <a:p>
            <a:pPr algn="just"/>
            <a:r>
              <a:rPr lang="en-IN" sz="2000" dirty="0">
                <a:latin typeface="Cambria" panose="02040503050406030204" pitchFamily="18" charset="0"/>
                <a:ea typeface="Cambria" panose="02040503050406030204" pitchFamily="18" charset="0"/>
              </a:rPr>
              <a:t>[5] “Online Income and Expense Tracker,” International Research Journal of Engineering and Technology (IRJET), Vol. 6, Issue 3, 2019, e-ISSN: 2395-0056, p-ISSN: 2395-0072. </a:t>
            </a:r>
          </a:p>
          <a:p>
            <a:pPr algn="just"/>
            <a:r>
              <a:rPr lang="en-IN" sz="2000" dirty="0">
                <a:latin typeface="Cambria" panose="02040503050406030204" pitchFamily="18" charset="0"/>
                <a:ea typeface="Cambria" panose="02040503050406030204" pitchFamily="18" charset="0"/>
              </a:rPr>
              <a:t>[6] A. Sharma et al., “Personal Finance Management Using Machine Learning,” 2020. This paper explores machine learning algorithms for categorizing expenses and providing insights into spending patterns.</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5BE90-2FAA-565A-BD58-A471CA0A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7E11BB-174F-A30E-8175-E6E69E748858}"/>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0F6FFD6E-FF42-A68B-8EF6-46B390EAD47B}"/>
              </a:ext>
            </a:extLst>
          </p:cNvPr>
          <p:cNvSpPr>
            <a:spLocks noGrp="1"/>
          </p:cNvSpPr>
          <p:nvPr>
            <p:ph idx="1"/>
          </p:nvPr>
        </p:nvSpPr>
        <p:spPr>
          <a:xfrm>
            <a:off x="812800" y="952501"/>
            <a:ext cx="10668000" cy="4952997"/>
          </a:xfrm>
        </p:spPr>
        <p:txBody>
          <a:bodyPr>
            <a:noAutofit/>
          </a:bodyPr>
          <a:lstStyle/>
          <a:p>
            <a:pPr marL="0" indent="0" algn="just">
              <a:buNone/>
            </a:pPr>
            <a:r>
              <a:rPr lang="en-US" sz="2000" dirty="0">
                <a:solidFill>
                  <a:schemeClr val="tx1">
                    <a:lumMod val="95000"/>
                    <a:lumOff val="5000"/>
                  </a:schemeClr>
                </a:solidFill>
                <a:latin typeface="Cambria" panose="02040503050406030204" pitchFamily="18" charset="0"/>
                <a:ea typeface="Cambria" panose="02040503050406030204" pitchFamily="18" charset="0"/>
              </a:rPr>
              <a:t>For organizations, the Expense Tracker offers systematic budgeting tools and efficient expense handling, crucial for stakeholders in managing organizational expenditures. It simplifies the often, complex task of financial oversight, providing clear insights into spending patterns and potential areas for cost optimization.</a:t>
            </a:r>
          </a:p>
          <a:p>
            <a:pPr marL="0" indent="0" algn="just">
              <a:buNone/>
            </a:pPr>
            <a:endParaRPr lang="en-US" sz="2000" dirty="0">
              <a:solidFill>
                <a:schemeClr val="tx1">
                  <a:lumMod val="95000"/>
                  <a:lumOff val="5000"/>
                </a:schemeClr>
              </a:solidFill>
              <a:latin typeface="Cambria" panose="02040503050406030204" pitchFamily="18" charset="0"/>
              <a:ea typeface="Cambria" panose="02040503050406030204" pitchFamily="18" charset="0"/>
            </a:endParaRPr>
          </a:p>
          <a:p>
            <a:pPr marL="0" indent="0" algn="just">
              <a:buNone/>
            </a:pPr>
            <a:r>
              <a:rPr lang="en-US" sz="2000" dirty="0">
                <a:solidFill>
                  <a:schemeClr val="tx1">
                    <a:lumMod val="95000"/>
                    <a:lumOff val="5000"/>
                  </a:schemeClr>
                </a:solidFill>
                <a:latin typeface="Cambria" panose="02040503050406030204" pitchFamily="18" charset="0"/>
                <a:ea typeface="Cambria" panose="02040503050406030204" pitchFamily="18" charset="0"/>
              </a:rPr>
              <a:t>By providing real-time insights into spending habits, the Expense Tracker empowers users to make informed financial decisions, prevent budget crises, and maintain long-term financial stability. The application's predictive capabilities assist in future financial planning, while its comprehensive reporting features offer a clear view of one's financial health.</a:t>
            </a:r>
          </a:p>
          <a:p>
            <a:pPr marL="0" indent="0" algn="just">
              <a:buNone/>
            </a:pPr>
            <a:endParaRPr lang="en-US" sz="2000" dirty="0">
              <a:solidFill>
                <a:schemeClr val="tx1">
                  <a:lumMod val="95000"/>
                  <a:lumOff val="5000"/>
                </a:schemeClr>
              </a:solidFill>
              <a:latin typeface="Cambria" panose="02040503050406030204" pitchFamily="18" charset="0"/>
              <a:ea typeface="Cambria" panose="02040503050406030204" pitchFamily="18" charset="0"/>
            </a:endParaRPr>
          </a:p>
          <a:p>
            <a:pPr marL="0" indent="0" algn="just">
              <a:buNone/>
            </a:pPr>
            <a:r>
              <a:rPr lang="en-US" sz="2000" dirty="0">
                <a:solidFill>
                  <a:schemeClr val="tx1">
                    <a:lumMod val="95000"/>
                    <a:lumOff val="5000"/>
                  </a:schemeClr>
                </a:solidFill>
                <a:latin typeface="Cambria" panose="02040503050406030204" pitchFamily="18" charset="0"/>
                <a:ea typeface="Cambria" panose="02040503050406030204" pitchFamily="18" charset="0"/>
              </a:rPr>
              <a:t>In essence, this project not only simplifies expense management but also promotes financial literacy and responsible spending habits in our increasingly digital world. By harnessing the power of mobile technology, the Expense Tracker transforms the challenge of personal finance management into an accessible, efficient, and even engaging daily practice.</a:t>
            </a:r>
            <a:endParaRPr lang="en-GB" sz="2000" dirty="0">
              <a:solidFill>
                <a:schemeClr val="tx1">
                  <a:lumMod val="95000"/>
                  <a:lumOff val="5000"/>
                </a:schemeClr>
              </a:solidFill>
              <a:latin typeface="Cambria" panose="02040503050406030204" pitchFamily="18" charset="0"/>
              <a:ea typeface="Cambria" panose="02040503050406030204" pitchFamily="18" charset="0"/>
            </a:endParaRPr>
          </a:p>
          <a:p>
            <a:pPr marL="0" indent="0" algn="just">
              <a:buNone/>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224790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762000" y="988999"/>
            <a:ext cx="10718800" cy="5094168"/>
          </a:xfrm>
        </p:spPr>
        <p:txBody>
          <a:bodyPr>
            <a:noAutofit/>
          </a:bodyPr>
          <a:lstStyle/>
          <a:p>
            <a:pPr algn="just" eaLnBrk="0" fontAlgn="base" hangingPunct="0">
              <a:spcBef>
                <a:spcPct val="0"/>
              </a:spcBef>
              <a:spcAft>
                <a:spcPct val="0"/>
              </a:spcAft>
            </a:pPr>
            <a:r>
              <a:rPr lang="en-US" sz="2000" b="1" dirty="0">
                <a:latin typeface="Cambria" panose="02040503050406030204" pitchFamily="18" charset="0"/>
                <a:ea typeface="Cambria" panose="02040503050406030204" pitchFamily="18" charset="0"/>
              </a:rPr>
              <a:t>[1] A. Manchanda, Expense Tracker Mobile Application, IEEE, 2012.</a:t>
            </a:r>
            <a:r>
              <a:rPr lang="en-US" sz="2000" dirty="0">
                <a:latin typeface="Cambria" panose="02040503050406030204" pitchFamily="18" charset="0"/>
                <a:ea typeface="Cambria" panose="02040503050406030204" pitchFamily="18" charset="0"/>
              </a:rPr>
              <a:t> This expense tracker application is designed to empower users to efficiently monitor and manage their daily financial activities. Beyond basic tracking, it emphasizes identifying and reducing unnecessary expenditures, encouraging users to adopt disciplined spending habits. </a:t>
            </a:r>
          </a:p>
          <a:p>
            <a:pPr eaLnBrk="0" fontAlgn="base" hangingPunct="0">
              <a:spcBef>
                <a:spcPct val="0"/>
              </a:spcBef>
              <a:spcAft>
                <a:spcPct val="0"/>
              </a:spcAft>
            </a:pPr>
            <a:endParaRPr lang="en-US" sz="2000" dirty="0">
              <a:latin typeface="Cambria" panose="02040503050406030204" pitchFamily="18" charset="0"/>
              <a:ea typeface="Cambria" panose="02040503050406030204" pitchFamily="18" charset="0"/>
            </a:endParaRPr>
          </a:p>
          <a:p>
            <a:pPr algn="just" eaLnBrk="0" fontAlgn="base" hangingPunct="0">
              <a:spcBef>
                <a:spcPct val="0"/>
              </a:spcBef>
              <a:spcAft>
                <a:spcPct val="0"/>
              </a:spcAft>
            </a:pPr>
            <a:r>
              <a:rPr lang="en-US" sz="2000" b="1" dirty="0">
                <a:latin typeface="Cambria" panose="02040503050406030204" pitchFamily="18" charset="0"/>
                <a:ea typeface="Cambria" panose="02040503050406030204" pitchFamily="18" charset="0"/>
              </a:rPr>
              <a:t>[2] G. </a:t>
            </a:r>
            <a:r>
              <a:rPr lang="en-US" sz="2000" b="1" dirty="0" err="1">
                <a:latin typeface="Cambria" panose="02040503050406030204" pitchFamily="18" charset="0"/>
                <a:ea typeface="Cambria" panose="02040503050406030204" pitchFamily="18" charset="0"/>
              </a:rPr>
              <a:t>Bekaroo</a:t>
            </a:r>
            <a:r>
              <a:rPr lang="en-US" sz="2000" b="1" dirty="0">
                <a:latin typeface="Cambria" panose="02040503050406030204" pitchFamily="18" charset="0"/>
                <a:ea typeface="Cambria" panose="02040503050406030204" pitchFamily="18" charset="0"/>
              </a:rPr>
              <a:t> and S. </a:t>
            </a:r>
            <a:r>
              <a:rPr lang="en-US" sz="2000" b="1" dirty="0" err="1">
                <a:latin typeface="Cambria" panose="02040503050406030204" pitchFamily="18" charset="0"/>
                <a:ea typeface="Cambria" panose="02040503050406030204" pitchFamily="18" charset="0"/>
              </a:rPr>
              <a:t>Sunhaloo</a:t>
            </a:r>
            <a:r>
              <a:rPr lang="en-US" sz="2000" b="1" dirty="0">
                <a:latin typeface="Cambria" panose="02040503050406030204" pitchFamily="18" charset="0"/>
                <a:ea typeface="Cambria" panose="02040503050406030204" pitchFamily="18" charset="0"/>
              </a:rPr>
              <a:t>, Intelligent Online Budget Tracker, IEEE, 16 June 2014. </a:t>
            </a:r>
            <a:r>
              <a:rPr lang="en-US" sz="2000" dirty="0">
                <a:latin typeface="Cambria" panose="02040503050406030204" pitchFamily="18" charset="0"/>
                <a:ea typeface="Cambria" panose="02040503050406030204" pitchFamily="18" charset="0"/>
              </a:rPr>
              <a:t>The Intelligent Online Budget Tracker introduces a comprehensive solution for financial planning through online platforms. Its cloud-based system allows users to access their budget data from multiple devices securely, ensuring convenience and data consistency. </a:t>
            </a:r>
          </a:p>
          <a:p>
            <a:pPr algn="just" eaLnBrk="0" fontAlgn="base" hangingPunct="0">
              <a:spcBef>
                <a:spcPct val="0"/>
              </a:spcBef>
              <a:spcAft>
                <a:spcPct val="0"/>
              </a:spcAft>
            </a:pPr>
            <a:endParaRPr lang="en-US" sz="2000" dirty="0">
              <a:latin typeface="Cambria" panose="02040503050406030204" pitchFamily="18" charset="0"/>
              <a:ea typeface="Cambria" panose="02040503050406030204" pitchFamily="18" charset="0"/>
            </a:endParaRPr>
          </a:p>
          <a:p>
            <a:pPr algn="just" eaLnBrk="0" fontAlgn="base" hangingPunct="0">
              <a:spcBef>
                <a:spcPct val="0"/>
              </a:spcBef>
              <a:spcAft>
                <a:spcPct val="0"/>
              </a:spcAft>
            </a:pPr>
            <a:r>
              <a:rPr lang="en-US" sz="2000" b="1" dirty="0">
                <a:latin typeface="Cambria" panose="02040503050406030204" pitchFamily="18" charset="0"/>
                <a:ea typeface="Cambria" panose="02040503050406030204" pitchFamily="18" charset="0"/>
              </a:rPr>
              <a:t>[3] N. Jagtap, P. Joshi, and A. </a:t>
            </a:r>
            <a:r>
              <a:rPr lang="en-US" sz="2000" b="1" dirty="0" err="1">
                <a:latin typeface="Cambria" panose="02040503050406030204" pitchFamily="18" charset="0"/>
                <a:ea typeface="Cambria" panose="02040503050406030204" pitchFamily="18" charset="0"/>
              </a:rPr>
              <a:t>Kamble</a:t>
            </a:r>
            <a:r>
              <a:rPr lang="en-US" sz="2000" b="1" dirty="0">
                <a:latin typeface="Cambria" panose="02040503050406030204" pitchFamily="18" charset="0"/>
                <a:ea typeface="Cambria" panose="02040503050406030204" pitchFamily="18" charset="0"/>
              </a:rPr>
              <a:t>, A Review on Budget Estimator Android Application, IEEE, April 2019. </a:t>
            </a:r>
            <a:r>
              <a:rPr lang="en-US" sz="2000" dirty="0">
                <a:latin typeface="Cambria" panose="02040503050406030204" pitchFamily="18" charset="0"/>
                <a:ea typeface="Cambria" panose="02040503050406030204" pitchFamily="18" charset="0"/>
              </a:rPr>
              <a:t>This budget estimator application advances expense management by incorporating location-based services. It leverages Google APIs to provide users with contextual notifications about nearby shopping deals, enhancing their decision-making process. The app also integrates budget forecasting tools and spending alerts, enabling users to anticipate financial needs and avoid overspending.</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lang="en-GB" sz="2000"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92DEA-C79D-3162-B78F-CA9405730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81926-E6FF-078B-E0B2-18ACAC7616F0}"/>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a:extLst>
              <a:ext uri="{FF2B5EF4-FFF2-40B4-BE49-F238E27FC236}">
                <a16:creationId xmlns:a16="http://schemas.microsoft.com/office/drawing/2014/main" id="{7F79D1B4-4F8B-E37F-FEBA-117AC1B78843}"/>
              </a:ext>
            </a:extLst>
          </p:cNvPr>
          <p:cNvSpPr>
            <a:spLocks noGrp="1"/>
          </p:cNvSpPr>
          <p:nvPr>
            <p:ph idx="1"/>
          </p:nvPr>
        </p:nvSpPr>
        <p:spPr>
          <a:xfrm>
            <a:off x="812799" y="1143001"/>
            <a:ext cx="10668001" cy="4952997"/>
          </a:xfrm>
        </p:spPr>
        <p:txBody>
          <a:bodyPr>
            <a:noAutofit/>
          </a:bodyPr>
          <a:lstStyle/>
          <a:p>
            <a:pPr algn="just"/>
            <a:r>
              <a:rPr lang="en-US" sz="2000" b="1" dirty="0">
                <a:latin typeface="Cambria" panose="02040503050406030204" pitchFamily="18" charset="0"/>
                <a:ea typeface="Cambria" panose="02040503050406030204" pitchFamily="18" charset="0"/>
              </a:rPr>
              <a:t>[4] H. Gupta, A. P. Singh, N. Kumar, and J. A. </a:t>
            </a:r>
            <a:r>
              <a:rPr lang="en-US" sz="2000" b="1" dirty="0" err="1">
                <a:latin typeface="Cambria" panose="02040503050406030204" pitchFamily="18" charset="0"/>
                <a:ea typeface="Cambria" panose="02040503050406030204" pitchFamily="18" charset="0"/>
              </a:rPr>
              <a:t>Blessy</a:t>
            </a:r>
            <a:r>
              <a:rPr lang="en-US" sz="2000" b="1" dirty="0">
                <a:latin typeface="Cambria" panose="02040503050406030204" pitchFamily="18" charset="0"/>
                <a:ea typeface="Cambria" panose="02040503050406030204" pitchFamily="18" charset="0"/>
              </a:rPr>
              <a:t>, Expense Tracker: A Smart Approach to Track Everyday Expense, IEEE, 25 December 2020. </a:t>
            </a:r>
            <a:r>
              <a:rPr lang="en-US" sz="2000" dirty="0">
                <a:latin typeface="Cambria" panose="02040503050406030204" pitchFamily="18" charset="0"/>
                <a:ea typeface="Cambria" panose="02040503050406030204" pitchFamily="18" charset="0"/>
              </a:rPr>
              <a:t>Designed for everyday users, this expense tracker simplifies daily, monthly, and annual financial management. It offers multilingual support and an intuitive UI, making it accessible to a diverse user base.</a:t>
            </a:r>
          </a:p>
          <a:p>
            <a:pPr algn="just"/>
            <a:r>
              <a:rPr lang="en-US" sz="2000" b="1" dirty="0">
                <a:latin typeface="Cambria" panose="02040503050406030204" pitchFamily="18" charset="0"/>
                <a:ea typeface="Cambria" panose="02040503050406030204" pitchFamily="18" charset="0"/>
              </a:rPr>
              <a:t>[5] V. Geetha, G. </a:t>
            </a:r>
            <a:r>
              <a:rPr lang="en-US" sz="2000" b="1" dirty="0" err="1">
                <a:latin typeface="Cambria" panose="02040503050406030204" pitchFamily="18" charset="0"/>
                <a:ea typeface="Cambria" panose="02040503050406030204" pitchFamily="18" charset="0"/>
              </a:rPr>
              <a:t>Nikhitha</a:t>
            </a:r>
            <a:r>
              <a:rPr lang="en-US" sz="2000" b="1" dirty="0">
                <a:latin typeface="Cambria" panose="02040503050406030204" pitchFamily="18" charset="0"/>
                <a:ea typeface="Cambria" panose="02040503050406030204" pitchFamily="18" charset="0"/>
              </a:rPr>
              <a:t>, H. S. Lasya, and C. K. Gomathy, Expenditure Management System, IEEE, 16 May 2022. </a:t>
            </a:r>
            <a:r>
              <a:rPr lang="en-US" sz="2000" dirty="0">
                <a:latin typeface="Cambria" panose="02040503050406030204" pitchFamily="18" charset="0"/>
                <a:ea typeface="Cambria" panose="02040503050406030204" pitchFamily="18" charset="0"/>
              </a:rPr>
              <a:t>The Expenditure Management System is a robust solution for managing daily expenses, eliminating manual tracking methods. It integrates automated notifications for money transfers, offering transparency in transactions by detailing the purpose and amount of each transfer.</a:t>
            </a:r>
          </a:p>
          <a:p>
            <a:pPr algn="just"/>
            <a:r>
              <a:rPr lang="en-US" sz="2000" b="1" dirty="0">
                <a:latin typeface="Cambria" panose="02040503050406030204" pitchFamily="18" charset="0"/>
                <a:ea typeface="Cambria" panose="02040503050406030204" pitchFamily="18" charset="0"/>
              </a:rPr>
              <a:t>[6] A. Sharma et al., “Personal Finance Management Using Machine Learning,” 2020 Sharma et al. </a:t>
            </a:r>
            <a:r>
              <a:rPr lang="en-US" sz="2000" dirty="0">
                <a:latin typeface="Cambria" panose="02040503050406030204" pitchFamily="18" charset="0"/>
                <a:ea typeface="Cambria" panose="02040503050406030204" pitchFamily="18" charset="0"/>
              </a:rPr>
              <a:t>explore the application of machine learning algorithms in personal finance management, specifically in automated expense categorization, spending pattern analysis and predictive financial modelling.</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8157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07B4D-E488-CCFA-3509-121BA5354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71C35-D173-9300-CB10-3DD019F9F855}"/>
              </a:ext>
            </a:extLst>
          </p:cNvPr>
          <p:cNvSpPr>
            <a:spLocks noGrp="1"/>
          </p:cNvSpPr>
          <p:nvPr>
            <p:ph type="title"/>
          </p:nvPr>
        </p:nvSpPr>
        <p:spPr/>
        <p:txBody>
          <a:bodyPr/>
          <a:lstStyle/>
          <a:p>
            <a:r>
              <a:rPr lang="en-US" b="1" kern="1200" dirty="0">
                <a:solidFill>
                  <a:srgbClr val="17375E"/>
                </a:solidFill>
                <a:effectLst/>
                <a:latin typeface="Cambria" panose="02040503050406030204" pitchFamily="18" charset="0"/>
                <a:ea typeface="Cambria" panose="02040503050406030204" pitchFamily="18" charset="0"/>
              </a:rPr>
              <a:t>Existing method Drawback</a:t>
            </a:r>
            <a:endParaRPr lang="en-GB"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DBB1CB9-EE3F-3517-9938-FE196BD59A65}"/>
              </a:ext>
            </a:extLst>
          </p:cNvPr>
          <p:cNvSpPr>
            <a:spLocks noGrp="1"/>
          </p:cNvSpPr>
          <p:nvPr>
            <p:ph idx="1"/>
          </p:nvPr>
        </p:nvSpPr>
        <p:spPr/>
        <p:txBody>
          <a:bodyPr>
            <a:noAutofit/>
          </a:bodyPr>
          <a:lstStyle/>
          <a:p>
            <a:r>
              <a:rPr lang="en-US" sz="2000" b="1" dirty="0">
                <a:latin typeface="Cambria" panose="02040503050406030204" pitchFamily="18" charset="0"/>
                <a:ea typeface="Cambria" panose="02040503050406030204" pitchFamily="18" charset="0"/>
              </a:rPr>
              <a:t>Manual Record Keeping</a:t>
            </a:r>
            <a:r>
              <a:rPr lang="en-US" sz="2000" dirty="0">
                <a:latin typeface="Cambria" panose="02040503050406030204" pitchFamily="18" charset="0"/>
                <a:ea typeface="Cambria" panose="02040503050406030204" pitchFamily="18" charset="0"/>
              </a:rPr>
              <a:t> </a:t>
            </a:r>
          </a:p>
          <a:p>
            <a:pPr lvl="1"/>
            <a:r>
              <a:rPr lang="en-US" dirty="0">
                <a:latin typeface="Cambria" panose="02040503050406030204" pitchFamily="18" charset="0"/>
                <a:ea typeface="Cambria" panose="02040503050406030204" pitchFamily="18" charset="0"/>
              </a:rPr>
              <a:t>Time-consuming process of writing down every expense.</a:t>
            </a:r>
          </a:p>
          <a:p>
            <a:pPr lvl="1"/>
            <a:r>
              <a:rPr lang="en-US" dirty="0">
                <a:latin typeface="Cambria" panose="02040503050406030204" pitchFamily="18" charset="0"/>
                <a:ea typeface="Cambria" panose="02040503050406030204" pitchFamily="18" charset="0"/>
              </a:rPr>
              <a:t>Prone to human error in recording and calculations.</a:t>
            </a:r>
          </a:p>
          <a:p>
            <a:pPr lvl="1"/>
            <a:r>
              <a:rPr lang="en-US" dirty="0">
                <a:latin typeface="Cambria" panose="02040503050406030204" pitchFamily="18" charset="0"/>
                <a:ea typeface="Cambria" panose="02040503050406030204" pitchFamily="18" charset="0"/>
              </a:rPr>
              <a:t>Difficult to maintain consistency over long periods.</a:t>
            </a:r>
          </a:p>
          <a:p>
            <a:r>
              <a:rPr lang="en-US" sz="2000" b="1" dirty="0">
                <a:latin typeface="Cambria" panose="02040503050406030204" pitchFamily="18" charset="0"/>
                <a:ea typeface="Cambria" panose="02040503050406030204" pitchFamily="18" charset="0"/>
              </a:rPr>
              <a:t>Paper-based Systems</a:t>
            </a:r>
            <a:r>
              <a:rPr lang="en-US" sz="2000" dirty="0">
                <a:latin typeface="Cambria" panose="02040503050406030204" pitchFamily="18" charset="0"/>
                <a:ea typeface="Cambria" panose="02040503050406030204" pitchFamily="18" charset="0"/>
              </a:rPr>
              <a:t> </a:t>
            </a:r>
          </a:p>
          <a:p>
            <a:pPr lvl="1"/>
            <a:r>
              <a:rPr lang="en-US" dirty="0">
                <a:latin typeface="Cambria" panose="02040503050406030204" pitchFamily="18" charset="0"/>
                <a:ea typeface="Cambria" panose="02040503050406030204" pitchFamily="18" charset="0"/>
              </a:rPr>
              <a:t>Risk of physical damage or loss of records.</a:t>
            </a:r>
          </a:p>
          <a:p>
            <a:pPr lvl="1"/>
            <a:r>
              <a:rPr lang="en-US" dirty="0">
                <a:latin typeface="Cambria" panose="02040503050406030204" pitchFamily="18" charset="0"/>
                <a:ea typeface="Cambria" panose="02040503050406030204" pitchFamily="18" charset="0"/>
              </a:rPr>
              <a:t>Limited portability and accessibility.</a:t>
            </a:r>
          </a:p>
          <a:p>
            <a:pPr lvl="1"/>
            <a:r>
              <a:rPr lang="en-US" dirty="0">
                <a:latin typeface="Cambria" panose="02040503050406030204" pitchFamily="18" charset="0"/>
                <a:ea typeface="Cambria" panose="02040503050406030204" pitchFamily="18" charset="0"/>
              </a:rPr>
              <a:t>Challenging to organize and retrieve specific information quickly.</a:t>
            </a:r>
          </a:p>
          <a:p>
            <a:r>
              <a:rPr lang="en-US" sz="2000" b="1" dirty="0">
                <a:latin typeface="Cambria" panose="02040503050406030204" pitchFamily="18" charset="0"/>
                <a:ea typeface="Cambria" panose="02040503050406030204" pitchFamily="18" charset="0"/>
              </a:rPr>
              <a:t>Basic Spreadsheets</a:t>
            </a:r>
            <a:r>
              <a:rPr lang="en-US" sz="2000" dirty="0">
                <a:latin typeface="Cambria" panose="02040503050406030204" pitchFamily="18" charset="0"/>
                <a:ea typeface="Cambria" panose="02040503050406030204" pitchFamily="18" charset="0"/>
              </a:rPr>
              <a:t> </a:t>
            </a:r>
          </a:p>
          <a:p>
            <a:pPr lvl="1"/>
            <a:r>
              <a:rPr lang="en-US" dirty="0">
                <a:latin typeface="Cambria" panose="02040503050406030204" pitchFamily="18" charset="0"/>
                <a:ea typeface="Cambria" panose="02040503050406030204" pitchFamily="18" charset="0"/>
              </a:rPr>
              <a:t>Require manual data entry and formula management.</a:t>
            </a:r>
          </a:p>
          <a:p>
            <a:pPr lvl="1"/>
            <a:r>
              <a:rPr lang="en-US" dirty="0">
                <a:latin typeface="Cambria" panose="02040503050406030204" pitchFamily="18" charset="0"/>
                <a:ea typeface="Cambria" panose="02040503050406030204" pitchFamily="18" charset="0"/>
              </a:rPr>
              <a:t>Limited data visualization capabilities.</a:t>
            </a:r>
          </a:p>
          <a:p>
            <a:pPr lvl="1"/>
            <a:r>
              <a:rPr lang="en-US" dirty="0">
                <a:latin typeface="Cambria" panose="02040503050406030204" pitchFamily="18" charset="0"/>
                <a:ea typeface="Cambria" panose="02040503050406030204" pitchFamily="18" charset="0"/>
              </a:rPr>
              <a:t>Lack of real-time updates and notifications.</a:t>
            </a:r>
          </a:p>
          <a:p>
            <a:pPr marL="0" indent="0">
              <a:buNone/>
            </a:pP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309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Existing method Drawback</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algn="just"/>
            <a:r>
              <a:rPr lang="en-US" sz="2000" b="1" dirty="0">
                <a:latin typeface="Cambria" panose="02040503050406030204" pitchFamily="18" charset="0"/>
                <a:ea typeface="Cambria" panose="02040503050406030204" pitchFamily="18" charset="0"/>
              </a:rPr>
              <a:t>Lack of Categorization</a:t>
            </a:r>
            <a:r>
              <a:rPr lang="en-US" sz="2000" dirty="0">
                <a:latin typeface="Cambria" panose="02040503050406030204" pitchFamily="18" charset="0"/>
                <a:ea typeface="Cambria" panose="02040503050406030204" pitchFamily="18" charset="0"/>
              </a:rPr>
              <a:t> </a:t>
            </a:r>
          </a:p>
          <a:p>
            <a:pPr lvl="1" algn="just"/>
            <a:r>
              <a:rPr lang="en-US" dirty="0">
                <a:latin typeface="Cambria" panose="02040503050406030204" pitchFamily="18" charset="0"/>
                <a:ea typeface="Cambria" panose="02040503050406030204" pitchFamily="18" charset="0"/>
              </a:rPr>
              <a:t>Difficulty in identifying spending patterns across different categories.</a:t>
            </a:r>
          </a:p>
          <a:p>
            <a:pPr lvl="1" algn="just"/>
            <a:r>
              <a:rPr lang="en-US" dirty="0">
                <a:latin typeface="Cambria" panose="02040503050406030204" pitchFamily="18" charset="0"/>
                <a:ea typeface="Cambria" panose="02040503050406030204" pitchFamily="18" charset="0"/>
              </a:rPr>
              <a:t>Challenges in budget allocation without clear expense categorization.</a:t>
            </a:r>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Absence of Real-time Tracking</a:t>
            </a:r>
            <a:r>
              <a:rPr lang="en-US" sz="2000" dirty="0">
                <a:latin typeface="Cambria" panose="02040503050406030204" pitchFamily="18" charset="0"/>
                <a:ea typeface="Cambria" panose="02040503050406030204" pitchFamily="18" charset="0"/>
              </a:rPr>
              <a:t> </a:t>
            </a:r>
          </a:p>
          <a:p>
            <a:pPr lvl="1" algn="just"/>
            <a:r>
              <a:rPr lang="en-US" dirty="0">
                <a:latin typeface="Cambria" panose="02040503050406030204" pitchFamily="18" charset="0"/>
                <a:ea typeface="Cambria" panose="02040503050406030204" pitchFamily="18" charset="0"/>
              </a:rPr>
              <a:t>Delayed awareness of overspending.</a:t>
            </a:r>
          </a:p>
          <a:p>
            <a:pPr lvl="1" algn="just"/>
            <a:r>
              <a:rPr lang="en-US" dirty="0">
                <a:latin typeface="Cambria" panose="02040503050406030204" pitchFamily="18" charset="0"/>
                <a:ea typeface="Cambria" panose="02040503050406030204" pitchFamily="18" charset="0"/>
              </a:rPr>
              <a:t>Inability to make immediate financial decisions based on current status.</a:t>
            </a:r>
          </a:p>
          <a:p>
            <a:pPr algn="just"/>
            <a:r>
              <a:rPr lang="en-US" sz="2000" b="1" dirty="0">
                <a:latin typeface="Cambria" panose="02040503050406030204" pitchFamily="18" charset="0"/>
                <a:ea typeface="Cambria" panose="02040503050406030204" pitchFamily="18" charset="0"/>
              </a:rPr>
              <a:t>Limited Analytical Capabilities</a:t>
            </a:r>
            <a:r>
              <a:rPr lang="en-US" sz="2000" dirty="0">
                <a:latin typeface="Cambria" panose="02040503050406030204" pitchFamily="18" charset="0"/>
                <a:ea typeface="Cambria" panose="02040503050406030204" pitchFamily="18" charset="0"/>
              </a:rPr>
              <a:t> </a:t>
            </a:r>
          </a:p>
          <a:p>
            <a:pPr lvl="1" algn="just"/>
            <a:r>
              <a:rPr lang="en-US" dirty="0">
                <a:latin typeface="Cambria" panose="02040503050406030204" pitchFamily="18" charset="0"/>
                <a:ea typeface="Cambria" panose="02040503050406030204" pitchFamily="18" charset="0"/>
              </a:rPr>
              <a:t>Lack of automated insights and spending trend analysis.</a:t>
            </a:r>
          </a:p>
          <a:p>
            <a:pPr lvl="1" algn="just"/>
            <a:r>
              <a:rPr lang="en-US" dirty="0">
                <a:latin typeface="Cambria" panose="02040503050406030204" pitchFamily="18" charset="0"/>
                <a:ea typeface="Cambria" panose="02040503050406030204" pitchFamily="18" charset="0"/>
              </a:rPr>
              <a:t>Difficulty in generating comprehensive financial reports.</a:t>
            </a:r>
          </a:p>
          <a:p>
            <a:pPr algn="just"/>
            <a:r>
              <a:rPr lang="en-US" sz="2000" b="1" dirty="0">
                <a:latin typeface="Cambria" panose="02040503050406030204" pitchFamily="18" charset="0"/>
                <a:ea typeface="Cambria" panose="02040503050406030204" pitchFamily="18" charset="0"/>
              </a:rPr>
              <a:t>Inefficient Data Storage</a:t>
            </a:r>
            <a:r>
              <a:rPr lang="en-US" sz="2000" dirty="0">
                <a:latin typeface="Cambria" panose="02040503050406030204" pitchFamily="18" charset="0"/>
                <a:ea typeface="Cambria" panose="02040503050406030204" pitchFamily="18" charset="0"/>
              </a:rPr>
              <a:t> </a:t>
            </a:r>
          </a:p>
          <a:p>
            <a:pPr lvl="1" algn="just"/>
            <a:r>
              <a:rPr lang="en-US" dirty="0">
                <a:latin typeface="Cambria" panose="02040503050406030204" pitchFamily="18" charset="0"/>
                <a:ea typeface="Cambria" panose="02040503050406030204" pitchFamily="18" charset="0"/>
              </a:rPr>
              <a:t>Risk of data loss or corruption in non-digital systems.</a:t>
            </a:r>
          </a:p>
          <a:p>
            <a:pPr lvl="1" algn="just"/>
            <a:r>
              <a:rPr lang="en-US" dirty="0">
                <a:latin typeface="Cambria" panose="02040503050406030204" pitchFamily="18" charset="0"/>
                <a:ea typeface="Cambria" panose="02040503050406030204" pitchFamily="18" charset="0"/>
              </a:rPr>
              <a:t>Challenges in maintaining long-term financial history.</a:t>
            </a:r>
          </a:p>
          <a:p>
            <a:pPr marL="0" indent="0" algn="just">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7AE7-E719-6BC3-796D-4F137F192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81656-D133-B8DB-5FAF-27EAA7A50D27}"/>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Existing method Drawback</a:t>
            </a: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65266F7-E1B4-2BB2-EF04-B4119C82BD71}"/>
              </a:ext>
            </a:extLst>
          </p:cNvPr>
          <p:cNvSpPr>
            <a:spLocks noGrp="1"/>
          </p:cNvSpPr>
          <p:nvPr>
            <p:ph idx="1"/>
          </p:nvPr>
        </p:nvSpPr>
        <p:spPr>
          <a:xfrm>
            <a:off x="812800" y="1075624"/>
            <a:ext cx="10668000" cy="4952997"/>
          </a:xfrm>
        </p:spPr>
        <p:txBody>
          <a:bodyPr>
            <a:normAutofit/>
          </a:bodyPr>
          <a:lstStyle/>
          <a:p>
            <a:pPr algn="just"/>
            <a:r>
              <a:rPr lang="en-US" sz="2000" b="1" dirty="0">
                <a:latin typeface="Cambria" panose="02040503050406030204" pitchFamily="18" charset="0"/>
                <a:ea typeface="Cambria" panose="02040503050406030204" pitchFamily="18" charset="0"/>
              </a:rPr>
              <a:t>Absence of Multi-device Synchronization</a:t>
            </a:r>
            <a:r>
              <a:rPr lang="en-US" sz="2000" dirty="0">
                <a:latin typeface="Cambria" panose="02040503050406030204" pitchFamily="18" charset="0"/>
                <a:ea typeface="Cambria" panose="02040503050406030204" pitchFamily="18" charset="0"/>
              </a:rPr>
              <a:t> </a:t>
            </a:r>
          </a:p>
          <a:p>
            <a:pPr lvl="1" algn="just"/>
            <a:r>
              <a:rPr lang="en-US" dirty="0">
                <a:latin typeface="Cambria" panose="02040503050406030204" pitchFamily="18" charset="0"/>
                <a:ea typeface="Cambria" panose="02040503050406030204" pitchFamily="18" charset="0"/>
              </a:rPr>
              <a:t>Inability to access or update financial information across different devices.</a:t>
            </a:r>
          </a:p>
          <a:p>
            <a:pPr lvl="1" algn="just"/>
            <a:r>
              <a:rPr lang="en-US" dirty="0">
                <a:latin typeface="Cambria" panose="02040503050406030204" pitchFamily="18" charset="0"/>
                <a:ea typeface="Cambria" panose="02040503050406030204" pitchFamily="18" charset="0"/>
              </a:rPr>
              <a:t>Inconsistency in data when using multiple tracking methods.</a:t>
            </a:r>
          </a:p>
          <a:p>
            <a:pPr algn="just"/>
            <a:r>
              <a:rPr lang="en-US" sz="2000" b="1" dirty="0">
                <a:latin typeface="Cambria" panose="02040503050406030204" pitchFamily="18" charset="0"/>
                <a:ea typeface="Cambria" panose="02040503050406030204" pitchFamily="18" charset="0"/>
              </a:rPr>
              <a:t>Security Concerns</a:t>
            </a:r>
            <a:r>
              <a:rPr lang="en-US" sz="2000" dirty="0">
                <a:latin typeface="Cambria" panose="02040503050406030204" pitchFamily="18" charset="0"/>
                <a:ea typeface="Cambria" panose="02040503050406030204" pitchFamily="18" charset="0"/>
              </a:rPr>
              <a:t> </a:t>
            </a:r>
          </a:p>
          <a:p>
            <a:pPr lvl="1" algn="just"/>
            <a:r>
              <a:rPr lang="en-US" dirty="0">
                <a:latin typeface="Cambria" panose="02040503050406030204" pitchFamily="18" charset="0"/>
                <a:ea typeface="Cambria" panose="02040503050406030204" pitchFamily="18" charset="0"/>
              </a:rPr>
              <a:t>Vulnerability of physical records or unsecured digital files to theft or unauthorized access.</a:t>
            </a:r>
          </a:p>
          <a:p>
            <a:pPr lvl="1" algn="just"/>
            <a:r>
              <a:rPr lang="en-US" dirty="0">
                <a:latin typeface="Cambria" panose="02040503050406030204" pitchFamily="18" charset="0"/>
                <a:ea typeface="Cambria" panose="02040503050406030204" pitchFamily="18" charset="0"/>
              </a:rPr>
              <a:t>Lack of encryption for sensitive financial data.</a:t>
            </a:r>
          </a:p>
          <a:p>
            <a:pPr algn="just"/>
            <a:r>
              <a:rPr lang="en-US" sz="2000" b="1" dirty="0">
                <a:latin typeface="Cambria" panose="02040503050406030204" pitchFamily="18" charset="0"/>
                <a:ea typeface="Cambria" panose="02040503050406030204" pitchFamily="18" charset="0"/>
              </a:rPr>
              <a:t>Limited Collaboration Features</a:t>
            </a:r>
            <a:r>
              <a:rPr lang="en-US" sz="2000" dirty="0">
                <a:latin typeface="Cambria" panose="02040503050406030204" pitchFamily="18" charset="0"/>
                <a:ea typeface="Cambria" panose="02040503050406030204" pitchFamily="18" charset="0"/>
              </a:rPr>
              <a:t> </a:t>
            </a:r>
          </a:p>
          <a:p>
            <a:pPr lvl="1" algn="just"/>
            <a:r>
              <a:rPr lang="en-US" dirty="0">
                <a:latin typeface="Cambria" panose="02040503050406030204" pitchFamily="18" charset="0"/>
                <a:ea typeface="Cambria" panose="02040503050406030204" pitchFamily="18" charset="0"/>
              </a:rPr>
              <a:t>Difficulty in sharing financial information with family members or financial advisors.</a:t>
            </a:r>
          </a:p>
          <a:p>
            <a:pPr lvl="1" algn="just"/>
            <a:r>
              <a:rPr lang="en-US" dirty="0">
                <a:latin typeface="Cambria" panose="02040503050406030204" pitchFamily="18" charset="0"/>
                <a:ea typeface="Cambria" panose="02040503050406030204" pitchFamily="18" charset="0"/>
              </a:rPr>
              <a:t>Challenges in maintaining shared budgets or expenses.</a:t>
            </a:r>
          </a:p>
          <a:p>
            <a:pPr marL="457200" lvl="1" indent="0" algn="just">
              <a:buNone/>
            </a:pPr>
            <a:endParaRPr lang="en-US" dirty="0">
              <a:latin typeface="Cambria" panose="02040503050406030204" pitchFamily="18" charset="0"/>
              <a:ea typeface="Cambria" panose="02040503050406030204" pitchFamily="18" charset="0"/>
            </a:endParaRPr>
          </a:p>
          <a:p>
            <a:pPr marL="0" indent="0" algn="just">
              <a:buNone/>
            </a:pPr>
            <a:r>
              <a:rPr lang="en-US" sz="2000" dirty="0">
                <a:latin typeface="Cambria" panose="02040503050406030204" pitchFamily="18" charset="0"/>
                <a:ea typeface="Cambria" panose="02040503050406030204" pitchFamily="18" charset="0"/>
              </a:rPr>
              <a:t>These drawbacks highlight the need for a modern, digital solution like the proposed Expense Tracker application, which addresses these issues through automation, real-time tracking, and advanced analytical features.</a:t>
            </a:r>
          </a:p>
          <a:p>
            <a:pPr algn="just"/>
            <a:endParaRPr lang="en-IN" sz="2000" dirty="0"/>
          </a:p>
          <a:p>
            <a:pPr algn="just"/>
            <a:endParaRPr lang="en-IN" sz="2000" dirty="0"/>
          </a:p>
        </p:txBody>
      </p:sp>
    </p:spTree>
    <p:extLst>
      <p:ext uri="{BB962C8B-B14F-4D97-AF65-F5344CB8AC3E}">
        <p14:creationId xmlns:p14="http://schemas.microsoft.com/office/powerpoint/2010/main" val="371927374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444</TotalTime>
  <Words>3068</Words>
  <Application>Microsoft Office PowerPoint</Application>
  <PresentationFormat>Widescreen</PresentationFormat>
  <Paragraphs>345</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Bookman Old Style</vt:lpstr>
      <vt:lpstr>Calibri</vt:lpstr>
      <vt:lpstr>Cambria</vt:lpstr>
      <vt:lpstr>Verdana</vt:lpstr>
      <vt:lpstr>Bioinformatics</vt:lpstr>
      <vt:lpstr>PennyTrack: Integrating Expense Tracking with AI-Driven Investment Recommendations</vt:lpstr>
      <vt:lpstr>Introduction</vt:lpstr>
      <vt:lpstr>Introduction</vt:lpstr>
      <vt:lpstr>Introduction</vt:lpstr>
      <vt:lpstr>Literature Review</vt:lpstr>
      <vt:lpstr>Literature Review</vt:lpstr>
      <vt:lpstr>Existing method Drawback</vt:lpstr>
      <vt:lpstr>Existing method Drawback</vt:lpstr>
      <vt:lpstr>Existing method Drawback</vt:lpstr>
      <vt:lpstr>Proposed Method</vt:lpstr>
      <vt:lpstr>Proposed Method</vt:lpstr>
      <vt:lpstr>Proposed Method</vt:lpstr>
      <vt:lpstr>Objectives</vt:lpstr>
      <vt:lpstr>Objectives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Architecture</vt:lpstr>
      <vt:lpstr>Architecture</vt:lpstr>
      <vt:lpstr>Hardware/Software components</vt:lpstr>
      <vt:lpstr>Hardware/Software components</vt:lpstr>
      <vt:lpstr>Project Timeline</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REHAN ASHRAF</cp:lastModifiedBy>
  <cp:revision>38</cp:revision>
  <dcterms:created xsi:type="dcterms:W3CDTF">2023-03-16T03:26:27Z</dcterms:created>
  <dcterms:modified xsi:type="dcterms:W3CDTF">2025-01-16T17:10:40Z</dcterms:modified>
</cp:coreProperties>
</file>