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800" y="902970"/>
            <a:ext cx="10668000" cy="0"/>
          </a:xfrm>
          <a:custGeom>
            <a:avLst/>
            <a:gdLst/>
            <a:ahLst/>
            <a:cxnLst/>
            <a:rect l="l" t="t" r="r" b="b"/>
            <a:pathLst>
              <a:path w="10668000" h="0">
                <a:moveTo>
                  <a:pt x="0" y="0"/>
                </a:moveTo>
                <a:lnTo>
                  <a:pt x="10667999" y="0"/>
                </a:lnTo>
              </a:path>
            </a:pathLst>
          </a:custGeom>
          <a:ln w="342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12800" y="937260"/>
            <a:ext cx="10668000" cy="0"/>
          </a:xfrm>
          <a:custGeom>
            <a:avLst/>
            <a:gdLst/>
            <a:ahLst/>
            <a:cxnLst/>
            <a:rect l="l" t="t" r="r" b="b"/>
            <a:pathLst>
              <a:path w="10668000" h="0">
                <a:moveTo>
                  <a:pt x="0" y="0"/>
                </a:moveTo>
                <a:lnTo>
                  <a:pt x="10667999" y="0"/>
                </a:lnTo>
              </a:path>
            </a:pathLst>
          </a:custGeom>
          <a:ln w="114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991366"/>
            <a:ext cx="12192000" cy="8666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9690" y="174271"/>
            <a:ext cx="6314380" cy="6312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415" y="1162252"/>
            <a:ext cx="9646285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jarsct.co.in/Paper391.pdf" TargetMode="External"/><Relationship Id="rId3" Type="http://schemas.openxmlformats.org/officeDocument/2006/relationships/hyperlink" Target="https://ijirt.org/publishedpaper/IJIRT150860_PAPER.pdf" TargetMode="External"/><Relationship Id="rId4" Type="http://schemas.openxmlformats.org/officeDocument/2006/relationships/hyperlink" Target="https://turcomat.org/index.php/turkbilmat/article/download/8759/6829/15701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108" y="1310266"/>
            <a:ext cx="888873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>
                <a:solidFill>
                  <a:srgbClr val="FF0000"/>
                </a:solidFill>
              </a:rPr>
              <a:t>PennyTrack</a:t>
            </a:r>
            <a:r>
              <a:rPr dirty="0" spc="-8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dirty="0" spc="-8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an</a:t>
            </a:r>
            <a:r>
              <a:rPr dirty="0" spc="-75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Intuitive</a:t>
            </a:r>
            <a:r>
              <a:rPr dirty="0" spc="-8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Expense</a:t>
            </a:r>
            <a:r>
              <a:rPr dirty="0" spc="-75">
                <a:solidFill>
                  <a:srgbClr val="FF0000"/>
                </a:solidFill>
              </a:rPr>
              <a:t> </a:t>
            </a:r>
            <a:r>
              <a:rPr dirty="0" spc="-25">
                <a:solidFill>
                  <a:srgbClr val="FF0000"/>
                </a:solidFill>
              </a:rPr>
              <a:t>Tracker</a:t>
            </a:r>
            <a:r>
              <a:rPr dirty="0" spc="-80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Application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63493" y="2116009"/>
            <a:ext cx="28244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17365D"/>
                </a:solidFill>
                <a:latin typeface="Cambria"/>
                <a:cs typeface="Cambria"/>
              </a:rPr>
              <a:t>Batch</a:t>
            </a:r>
            <a:r>
              <a:rPr dirty="0" sz="2000" spc="-70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17365D"/>
                </a:solidFill>
                <a:latin typeface="Cambria"/>
                <a:cs typeface="Cambria"/>
              </a:rPr>
              <a:t>Number:</a:t>
            </a:r>
            <a:r>
              <a:rPr dirty="0" sz="2000" spc="-55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CIT</a:t>
            </a:r>
            <a:r>
              <a:rPr dirty="0" sz="2000" spc="-7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20" b="1">
                <a:solidFill>
                  <a:srgbClr val="FF0000"/>
                </a:solidFill>
                <a:latin typeface="Cambria"/>
                <a:cs typeface="Cambria"/>
              </a:rPr>
              <a:t>G-</a:t>
            </a:r>
            <a:r>
              <a:rPr dirty="0" sz="2000" spc="-25" b="1">
                <a:solidFill>
                  <a:srgbClr val="FF0000"/>
                </a:solidFill>
                <a:latin typeface="Cambria"/>
                <a:cs typeface="Cambria"/>
              </a:rPr>
              <a:t>11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0956" y="2654281"/>
            <a:ext cx="1689735" cy="148844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820"/>
              </a:spcBef>
            </a:pPr>
            <a:r>
              <a:rPr dirty="0" sz="1800" spc="100" b="1">
                <a:solidFill>
                  <a:srgbClr val="17365D"/>
                </a:solidFill>
                <a:latin typeface="Cambria"/>
                <a:cs typeface="Cambria"/>
              </a:rPr>
              <a:t>Roll</a:t>
            </a:r>
            <a:r>
              <a:rPr dirty="0" sz="1800" spc="229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1800" spc="60" b="1">
                <a:solidFill>
                  <a:srgbClr val="17365D"/>
                </a:solidFill>
                <a:latin typeface="Cambria"/>
                <a:cs typeface="Cambria"/>
              </a:rPr>
              <a:t>Number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800" spc="100">
                <a:latin typeface="Cambria"/>
                <a:cs typeface="Cambria"/>
              </a:rPr>
              <a:t>20211CIT0046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800" spc="100">
                <a:latin typeface="Cambria"/>
                <a:cs typeface="Cambria"/>
              </a:rPr>
              <a:t>20211CIT0051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800" spc="100">
                <a:latin typeface="Cambria"/>
                <a:cs typeface="Cambria"/>
              </a:rPr>
              <a:t>20211CIT0088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26713" y="2654281"/>
            <a:ext cx="235521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33300"/>
              </a:lnSpc>
              <a:spcBef>
                <a:spcPts val="100"/>
              </a:spcBef>
            </a:pPr>
            <a:r>
              <a:rPr dirty="0" sz="1800" spc="130" b="1">
                <a:solidFill>
                  <a:srgbClr val="17365D"/>
                </a:solidFill>
                <a:latin typeface="Cambria"/>
                <a:cs typeface="Cambria"/>
              </a:rPr>
              <a:t>Student</a:t>
            </a:r>
            <a:r>
              <a:rPr dirty="0" sz="1800" spc="240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1800" spc="90" b="1">
                <a:solidFill>
                  <a:srgbClr val="17365D"/>
                </a:solidFill>
                <a:latin typeface="Cambria"/>
                <a:cs typeface="Cambria"/>
              </a:rPr>
              <a:t>Name </a:t>
            </a:r>
            <a:r>
              <a:rPr dirty="0" sz="1800" spc="180">
                <a:latin typeface="Cambria"/>
                <a:cs typeface="Cambria"/>
              </a:rPr>
              <a:t>ABDUL</a:t>
            </a:r>
            <a:r>
              <a:rPr dirty="0" sz="1800" spc="195">
                <a:latin typeface="Cambria"/>
                <a:cs typeface="Cambria"/>
              </a:rPr>
              <a:t> </a:t>
            </a:r>
            <a:r>
              <a:rPr dirty="0" sz="1800" spc="114">
                <a:latin typeface="Cambria"/>
                <a:cs typeface="Cambria"/>
              </a:rPr>
              <a:t>AMAN</a:t>
            </a:r>
            <a:r>
              <a:rPr dirty="0" sz="1800" spc="195">
                <a:latin typeface="Cambria"/>
                <a:cs typeface="Cambria"/>
              </a:rPr>
              <a:t> </a:t>
            </a:r>
            <a:r>
              <a:rPr dirty="0" sz="1800" spc="100">
                <a:latin typeface="Cambria"/>
                <a:cs typeface="Cambria"/>
              </a:rPr>
              <a:t>KHAN </a:t>
            </a:r>
            <a:r>
              <a:rPr dirty="0" sz="1800" spc="155">
                <a:latin typeface="Cambria"/>
                <a:cs typeface="Cambria"/>
              </a:rPr>
              <a:t>REHAN</a:t>
            </a:r>
            <a:r>
              <a:rPr dirty="0" sz="1800" spc="180">
                <a:latin typeface="Cambria"/>
                <a:cs typeface="Cambria"/>
              </a:rPr>
              <a:t> </a:t>
            </a:r>
            <a:r>
              <a:rPr dirty="0" sz="1800" spc="155">
                <a:latin typeface="Cambria"/>
                <a:cs typeface="Cambria"/>
              </a:rPr>
              <a:t>ASHRAF </a:t>
            </a:r>
            <a:r>
              <a:rPr dirty="0" sz="1800" spc="114">
                <a:latin typeface="Cambria"/>
                <a:cs typeface="Cambria"/>
              </a:rPr>
              <a:t>MIHIR</a:t>
            </a:r>
            <a:r>
              <a:rPr dirty="0" sz="1800" spc="185">
                <a:latin typeface="Cambria"/>
                <a:cs typeface="Cambria"/>
              </a:rPr>
              <a:t> </a:t>
            </a:r>
            <a:r>
              <a:rPr dirty="0" sz="1800" spc="180">
                <a:latin typeface="Cambria"/>
                <a:cs typeface="Cambria"/>
              </a:rPr>
              <a:t>SUMAN</a:t>
            </a:r>
            <a:r>
              <a:rPr dirty="0" sz="1800" spc="185">
                <a:latin typeface="Cambria"/>
                <a:cs typeface="Cambria"/>
              </a:rPr>
              <a:t> </a:t>
            </a:r>
            <a:r>
              <a:rPr dirty="0" sz="1800" spc="30">
                <a:latin typeface="Cambria"/>
                <a:cs typeface="Cambria"/>
              </a:rPr>
              <a:t>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746801" y="2479811"/>
            <a:ext cx="29794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17365D"/>
                </a:solidFill>
                <a:latin typeface="Cambria"/>
                <a:cs typeface="Cambria"/>
              </a:rPr>
              <a:t>Under</a:t>
            </a:r>
            <a:r>
              <a:rPr dirty="0" sz="2000" spc="-55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17365D"/>
                </a:solidFill>
                <a:latin typeface="Cambria"/>
                <a:cs typeface="Cambria"/>
              </a:rPr>
              <a:t>the</a:t>
            </a:r>
            <a:r>
              <a:rPr dirty="0" sz="2000" spc="-50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17365D"/>
                </a:solidFill>
                <a:latin typeface="Cambria"/>
                <a:cs typeface="Cambria"/>
              </a:rPr>
              <a:t>Supervision</a:t>
            </a:r>
            <a:r>
              <a:rPr dirty="0" sz="2000" spc="-50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2000" spc="-25" b="1">
                <a:solidFill>
                  <a:srgbClr val="17365D"/>
                </a:solidFill>
                <a:latin typeface="Cambria"/>
                <a:cs typeface="Cambria"/>
              </a:rPr>
              <a:t>of,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553220" y="3070311"/>
            <a:ext cx="5245100" cy="1036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dirty="0" sz="1700" spc="-35" b="1">
                <a:solidFill>
                  <a:srgbClr val="17365D"/>
                </a:solidFill>
                <a:latin typeface="Cambria"/>
                <a:cs typeface="Cambria"/>
              </a:rPr>
              <a:t>Dr./Mr./Ms./Prof.:</a:t>
            </a:r>
            <a:r>
              <a:rPr dirty="0" sz="1700" spc="10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1700" spc="-65" b="1">
                <a:solidFill>
                  <a:srgbClr val="FF0000"/>
                </a:solidFill>
                <a:latin typeface="Cambria"/>
                <a:cs typeface="Cambria"/>
              </a:rPr>
              <a:t>Dr.</a:t>
            </a:r>
            <a:r>
              <a:rPr dirty="0" sz="1700" spc="1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700" spc="-10" b="1">
                <a:solidFill>
                  <a:srgbClr val="FF0000"/>
                </a:solidFill>
                <a:latin typeface="Cambria"/>
                <a:cs typeface="Cambria"/>
              </a:rPr>
              <a:t>Shanthi</a:t>
            </a:r>
            <a:r>
              <a:rPr dirty="0" sz="1700" spc="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1700" spc="-50" b="1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endParaRPr sz="1700">
              <a:latin typeface="Cambria"/>
              <a:cs typeface="Cambria"/>
            </a:endParaRPr>
          </a:p>
          <a:p>
            <a:pPr marL="12700" marR="5080">
              <a:lnSpc>
                <a:spcPts val="1970"/>
              </a:lnSpc>
              <a:spcBef>
                <a:spcPts val="90"/>
              </a:spcBef>
            </a:pPr>
            <a:r>
              <a:rPr dirty="0" sz="1700" b="1">
                <a:solidFill>
                  <a:srgbClr val="17365D"/>
                </a:solidFill>
                <a:latin typeface="Cambria"/>
                <a:cs typeface="Cambria"/>
              </a:rPr>
              <a:t>Professor</a:t>
            </a:r>
            <a:r>
              <a:rPr dirty="0" sz="1700" spc="-40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1700" b="1">
                <a:solidFill>
                  <a:srgbClr val="17365D"/>
                </a:solidFill>
                <a:latin typeface="Cambria"/>
                <a:cs typeface="Cambria"/>
              </a:rPr>
              <a:t>/</a:t>
            </a:r>
            <a:r>
              <a:rPr dirty="0" sz="1700" spc="-35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1700" spc="-10" b="1">
                <a:solidFill>
                  <a:srgbClr val="17365D"/>
                </a:solidFill>
                <a:latin typeface="Cambria"/>
                <a:cs typeface="Cambria"/>
              </a:rPr>
              <a:t>Associate</a:t>
            </a:r>
            <a:r>
              <a:rPr dirty="0" sz="1700" spc="-40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1700" b="1">
                <a:solidFill>
                  <a:srgbClr val="17365D"/>
                </a:solidFill>
                <a:latin typeface="Cambria"/>
                <a:cs typeface="Cambria"/>
              </a:rPr>
              <a:t>Professor</a:t>
            </a:r>
            <a:r>
              <a:rPr dirty="0" sz="1700" spc="-35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1700" b="1">
                <a:solidFill>
                  <a:srgbClr val="17365D"/>
                </a:solidFill>
                <a:latin typeface="Cambria"/>
                <a:cs typeface="Cambria"/>
              </a:rPr>
              <a:t>/</a:t>
            </a:r>
            <a:r>
              <a:rPr dirty="0" sz="1700" spc="-40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1700" spc="-10" b="1">
                <a:solidFill>
                  <a:srgbClr val="17365D"/>
                </a:solidFill>
                <a:latin typeface="Cambria"/>
                <a:cs typeface="Cambria"/>
              </a:rPr>
              <a:t>Assistant</a:t>
            </a:r>
            <a:r>
              <a:rPr dirty="0" sz="1700" spc="-35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1700" spc="-10" b="1">
                <a:solidFill>
                  <a:srgbClr val="17365D"/>
                </a:solidFill>
                <a:latin typeface="Cambria"/>
                <a:cs typeface="Cambria"/>
              </a:rPr>
              <a:t>Professor </a:t>
            </a:r>
            <a:r>
              <a:rPr dirty="0" sz="1700" b="1">
                <a:solidFill>
                  <a:srgbClr val="17365D"/>
                </a:solidFill>
                <a:latin typeface="Cambria"/>
                <a:cs typeface="Cambria"/>
              </a:rPr>
              <a:t>School</a:t>
            </a:r>
            <a:r>
              <a:rPr dirty="0" sz="1700" spc="-30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1700" b="1">
                <a:solidFill>
                  <a:srgbClr val="17365D"/>
                </a:solidFill>
                <a:latin typeface="Cambria"/>
                <a:cs typeface="Cambria"/>
              </a:rPr>
              <a:t>of</a:t>
            </a:r>
            <a:r>
              <a:rPr dirty="0" sz="1700" spc="-30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1700" spc="-10" b="1">
                <a:solidFill>
                  <a:srgbClr val="17365D"/>
                </a:solidFill>
                <a:latin typeface="Cambria"/>
                <a:cs typeface="Cambria"/>
              </a:rPr>
              <a:t>Computer</a:t>
            </a:r>
            <a:r>
              <a:rPr dirty="0" sz="1700" spc="-30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1700" b="1">
                <a:solidFill>
                  <a:srgbClr val="17365D"/>
                </a:solidFill>
                <a:latin typeface="Cambria"/>
                <a:cs typeface="Cambria"/>
              </a:rPr>
              <a:t>Science</a:t>
            </a:r>
            <a:r>
              <a:rPr dirty="0" sz="1700" spc="-30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1700" b="1">
                <a:solidFill>
                  <a:srgbClr val="17365D"/>
                </a:solidFill>
                <a:latin typeface="Cambria"/>
                <a:cs typeface="Cambria"/>
              </a:rPr>
              <a:t>and</a:t>
            </a:r>
            <a:r>
              <a:rPr dirty="0" sz="1700" spc="-25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1700" spc="-10" b="1">
                <a:solidFill>
                  <a:srgbClr val="17365D"/>
                </a:solidFill>
                <a:latin typeface="Cambria"/>
                <a:cs typeface="Cambria"/>
              </a:rPr>
              <a:t>Engineering </a:t>
            </a:r>
            <a:r>
              <a:rPr dirty="0" sz="1700" b="1">
                <a:solidFill>
                  <a:srgbClr val="17365D"/>
                </a:solidFill>
                <a:latin typeface="Cambria"/>
                <a:cs typeface="Cambria"/>
              </a:rPr>
              <a:t>Presidency</a:t>
            </a:r>
            <a:r>
              <a:rPr dirty="0" sz="1700" spc="-70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1700" spc="-10" b="1">
                <a:solidFill>
                  <a:srgbClr val="17365D"/>
                </a:solidFill>
                <a:latin typeface="Cambria"/>
                <a:cs typeface="Cambria"/>
              </a:rPr>
              <a:t>University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74950" y="309400"/>
            <a:ext cx="2593975" cy="53149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839469" marR="5080" indent="-827405">
              <a:lnSpc>
                <a:spcPts val="1939"/>
              </a:lnSpc>
              <a:spcBef>
                <a:spcPts val="245"/>
              </a:spcBef>
            </a:pPr>
            <a:r>
              <a:rPr dirty="0" sz="1700" spc="-10" b="1">
                <a:solidFill>
                  <a:srgbClr val="17365D"/>
                </a:solidFill>
                <a:latin typeface="Cambria"/>
                <a:cs typeface="Cambria"/>
              </a:rPr>
              <a:t>PIP2001</a:t>
            </a:r>
            <a:r>
              <a:rPr dirty="0" sz="1700" spc="-50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1700" b="1">
                <a:solidFill>
                  <a:srgbClr val="17365D"/>
                </a:solidFill>
                <a:latin typeface="Cambria"/>
                <a:cs typeface="Cambria"/>
              </a:rPr>
              <a:t>Capstone</a:t>
            </a:r>
            <a:r>
              <a:rPr dirty="0" sz="1700" spc="-45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1700" spc="-10" b="1">
                <a:solidFill>
                  <a:srgbClr val="17365D"/>
                </a:solidFill>
                <a:latin typeface="Cambria"/>
                <a:cs typeface="Cambria"/>
              </a:rPr>
              <a:t>Project </a:t>
            </a:r>
            <a:r>
              <a:rPr dirty="0" sz="1700" spc="-30" b="1">
                <a:solidFill>
                  <a:srgbClr val="17365D"/>
                </a:solidFill>
                <a:latin typeface="Cambria"/>
                <a:cs typeface="Cambria"/>
              </a:rPr>
              <a:t>Review-</a:t>
            </a:r>
            <a:r>
              <a:rPr dirty="0" sz="1700" spc="-50" b="1">
                <a:solidFill>
                  <a:srgbClr val="17365D"/>
                </a:solidFill>
                <a:latin typeface="Cambria"/>
                <a:cs typeface="Cambria"/>
              </a:rPr>
              <a:t>0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3025" y="4549140"/>
            <a:ext cx="1191133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572375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4F81BD"/>
                </a:solidFill>
                <a:latin typeface="Cambria"/>
                <a:cs typeface="Cambria"/>
              </a:rPr>
              <a:t>Name</a:t>
            </a:r>
            <a:r>
              <a:rPr dirty="0" sz="2000" spc="-35" b="1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F81BD"/>
                </a:solidFill>
                <a:latin typeface="Cambria"/>
                <a:cs typeface="Cambria"/>
              </a:rPr>
              <a:t>of</a:t>
            </a:r>
            <a:r>
              <a:rPr dirty="0" sz="2000" spc="-35" b="1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F81BD"/>
                </a:solidFill>
                <a:latin typeface="Cambria"/>
                <a:cs typeface="Cambria"/>
              </a:rPr>
              <a:t>the</a:t>
            </a:r>
            <a:r>
              <a:rPr dirty="0" sz="2000" spc="-35" b="1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F81BD"/>
                </a:solidFill>
                <a:latin typeface="Cambria"/>
                <a:cs typeface="Cambria"/>
              </a:rPr>
              <a:t>Program:</a:t>
            </a:r>
            <a:r>
              <a:rPr dirty="0" sz="2000" spc="-20" b="1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dirty="0" sz="2000" spc="-25" b="1">
                <a:solidFill>
                  <a:srgbClr val="FF0000"/>
                </a:solidFill>
                <a:latin typeface="Cambria"/>
                <a:cs typeface="Cambria"/>
              </a:rPr>
              <a:t>B.Tech</a:t>
            </a:r>
            <a:r>
              <a:rPr dirty="0" sz="2000" spc="-3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20" b="1">
                <a:solidFill>
                  <a:srgbClr val="FF0000"/>
                </a:solidFill>
                <a:latin typeface="Cambria"/>
                <a:cs typeface="Cambria"/>
              </a:rPr>
              <a:t>CSE-</a:t>
            </a:r>
            <a:r>
              <a:rPr dirty="0" sz="2000" spc="-25" b="1">
                <a:solidFill>
                  <a:srgbClr val="FF0000"/>
                </a:solidFill>
                <a:latin typeface="Cambria"/>
                <a:cs typeface="Cambria"/>
              </a:rPr>
              <a:t>IoT </a:t>
            </a:r>
            <a:r>
              <a:rPr dirty="0" sz="2000" b="1">
                <a:solidFill>
                  <a:srgbClr val="4F81BD"/>
                </a:solidFill>
                <a:latin typeface="Cambria"/>
                <a:cs typeface="Cambria"/>
              </a:rPr>
              <a:t>Name</a:t>
            </a:r>
            <a:r>
              <a:rPr dirty="0" sz="2000" spc="-40" b="1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F81BD"/>
                </a:solidFill>
                <a:latin typeface="Cambria"/>
                <a:cs typeface="Cambria"/>
              </a:rPr>
              <a:t>of</a:t>
            </a:r>
            <a:r>
              <a:rPr dirty="0" sz="2000" spc="-35" b="1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F81BD"/>
                </a:solidFill>
                <a:latin typeface="Cambria"/>
                <a:cs typeface="Cambria"/>
              </a:rPr>
              <a:t>the</a:t>
            </a:r>
            <a:r>
              <a:rPr dirty="0" sz="2000" spc="-35" b="1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F81BD"/>
                </a:solidFill>
                <a:latin typeface="Cambria"/>
                <a:cs typeface="Cambria"/>
              </a:rPr>
              <a:t>HoD:</a:t>
            </a:r>
            <a:r>
              <a:rPr dirty="0" sz="2000" spc="-20" b="1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dirty="0" sz="2000" spc="-60" b="1">
                <a:solidFill>
                  <a:srgbClr val="FF0000"/>
                </a:solidFill>
                <a:latin typeface="Cambria"/>
                <a:cs typeface="Cambria"/>
              </a:rPr>
              <a:t>Dr.</a:t>
            </a:r>
            <a:r>
              <a:rPr dirty="0" sz="2000" spc="-3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mbria"/>
                <a:cs typeface="Cambria"/>
              </a:rPr>
              <a:t>Anandraj</a:t>
            </a:r>
            <a:r>
              <a:rPr dirty="0" sz="2000" spc="-3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r>
              <a:rPr dirty="0" sz="2000" spc="-3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50" b="1">
                <a:solidFill>
                  <a:srgbClr val="FF0000"/>
                </a:solidFill>
                <a:latin typeface="Cambria"/>
                <a:cs typeface="Cambria"/>
              </a:rPr>
              <a:t>P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4F81BD"/>
                </a:solidFill>
                <a:latin typeface="Cambria"/>
                <a:cs typeface="Cambria"/>
              </a:rPr>
              <a:t>Name</a:t>
            </a:r>
            <a:r>
              <a:rPr dirty="0" sz="2000" spc="-50" b="1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F81BD"/>
                </a:solidFill>
                <a:latin typeface="Cambria"/>
                <a:cs typeface="Cambria"/>
              </a:rPr>
              <a:t>of</a:t>
            </a:r>
            <a:r>
              <a:rPr dirty="0" sz="2000" spc="-50" b="1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F81BD"/>
                </a:solidFill>
                <a:latin typeface="Cambria"/>
                <a:cs typeface="Cambria"/>
              </a:rPr>
              <a:t>the</a:t>
            </a:r>
            <a:r>
              <a:rPr dirty="0" sz="2000" spc="-50" b="1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F81BD"/>
                </a:solidFill>
                <a:latin typeface="Cambria"/>
                <a:cs typeface="Cambria"/>
              </a:rPr>
              <a:t>Program</a:t>
            </a:r>
            <a:r>
              <a:rPr dirty="0" sz="2000" spc="-50" b="1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F81BD"/>
                </a:solidFill>
                <a:latin typeface="Cambria"/>
                <a:cs typeface="Cambria"/>
              </a:rPr>
              <a:t>Project</a:t>
            </a:r>
            <a:r>
              <a:rPr dirty="0" sz="2000" spc="-50" b="1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F81BD"/>
                </a:solidFill>
                <a:latin typeface="Cambria"/>
                <a:cs typeface="Cambria"/>
              </a:rPr>
              <a:t>Coordinator: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4F81BD"/>
                </a:solidFill>
                <a:latin typeface="Cambria"/>
                <a:cs typeface="Cambria"/>
              </a:rPr>
              <a:t>Name</a:t>
            </a:r>
            <a:r>
              <a:rPr dirty="0" sz="2000" spc="-40" b="1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F81BD"/>
                </a:solidFill>
                <a:latin typeface="Cambria"/>
                <a:cs typeface="Cambria"/>
              </a:rPr>
              <a:t>of</a:t>
            </a:r>
            <a:r>
              <a:rPr dirty="0" sz="2000" spc="-40" b="1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F81BD"/>
                </a:solidFill>
                <a:latin typeface="Cambria"/>
                <a:cs typeface="Cambria"/>
              </a:rPr>
              <a:t>the</a:t>
            </a:r>
            <a:r>
              <a:rPr dirty="0" sz="2000" spc="-40" b="1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F81BD"/>
                </a:solidFill>
                <a:latin typeface="Cambria"/>
                <a:cs typeface="Cambria"/>
              </a:rPr>
              <a:t>School</a:t>
            </a:r>
            <a:r>
              <a:rPr dirty="0" sz="2000" spc="-35" b="1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4F81BD"/>
                </a:solidFill>
                <a:latin typeface="Cambria"/>
                <a:cs typeface="Cambria"/>
              </a:rPr>
              <a:t>Project</a:t>
            </a:r>
            <a:r>
              <a:rPr dirty="0" sz="2000" spc="-40" b="1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4F81BD"/>
                </a:solidFill>
                <a:latin typeface="Cambria"/>
                <a:cs typeface="Cambria"/>
              </a:rPr>
              <a:t>Coordinators:</a:t>
            </a:r>
            <a:r>
              <a:rPr dirty="0" sz="2000" spc="-30" b="1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dirty="0" sz="2000" spc="-60" b="1">
                <a:solidFill>
                  <a:srgbClr val="FF0000"/>
                </a:solidFill>
                <a:latin typeface="Cambria"/>
                <a:cs typeface="Cambria"/>
              </a:rPr>
              <a:t>Dr.</a:t>
            </a:r>
            <a:r>
              <a:rPr dirty="0" sz="2000" spc="-4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Sampath</a:t>
            </a:r>
            <a:r>
              <a:rPr dirty="0" sz="2000" spc="-3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dirty="0" sz="2000" spc="-4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K</a:t>
            </a:r>
            <a:r>
              <a:rPr dirty="0" sz="2000" spc="-4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/</a:t>
            </a:r>
            <a:r>
              <a:rPr dirty="0" sz="2000" spc="-3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60" b="1">
                <a:solidFill>
                  <a:srgbClr val="FF0000"/>
                </a:solidFill>
                <a:latin typeface="Cambria"/>
                <a:cs typeface="Cambria"/>
              </a:rPr>
              <a:t>Dr.</a:t>
            </a:r>
            <a:r>
              <a:rPr dirty="0" sz="2000" spc="-4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Abdul</a:t>
            </a:r>
            <a:r>
              <a:rPr dirty="0" sz="2000" spc="-4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Khadar</a:t>
            </a:r>
            <a:r>
              <a:rPr dirty="0" sz="2000" spc="-3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dirty="0" sz="2000" spc="-4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/</a:t>
            </a:r>
            <a:r>
              <a:rPr dirty="0" sz="2000" spc="-4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55" b="1">
                <a:solidFill>
                  <a:srgbClr val="FF0000"/>
                </a:solidFill>
                <a:latin typeface="Cambria"/>
                <a:cs typeface="Cambria"/>
              </a:rPr>
              <a:t>Mr.</a:t>
            </a:r>
            <a:r>
              <a:rPr dirty="0" sz="2000" spc="-4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Md</a:t>
            </a:r>
            <a:r>
              <a:rPr dirty="0" sz="2000" spc="-3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Ziaur</a:t>
            </a:r>
            <a:r>
              <a:rPr dirty="0" sz="2000" spc="-4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mbria"/>
                <a:cs typeface="Cambria"/>
              </a:rPr>
              <a:t>Rahman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6532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Analysis</a:t>
            </a:r>
            <a:r>
              <a:rPr dirty="0" spc="-85"/>
              <a:t> </a:t>
            </a:r>
            <a:r>
              <a:rPr dirty="0"/>
              <a:t>of</a:t>
            </a:r>
            <a:r>
              <a:rPr dirty="0" spc="-80"/>
              <a:t> </a:t>
            </a:r>
            <a:r>
              <a:rPr dirty="0"/>
              <a:t>Problem</a:t>
            </a:r>
            <a:r>
              <a:rPr dirty="0" spc="-80"/>
              <a:t> </a:t>
            </a:r>
            <a:r>
              <a:rPr dirty="0"/>
              <a:t>Statement</a:t>
            </a:r>
            <a:r>
              <a:rPr dirty="0" spc="-65"/>
              <a:t> </a:t>
            </a:r>
            <a:r>
              <a:rPr dirty="0" sz="2000" spc="-10"/>
              <a:t>(contd...)</a:t>
            </a:r>
            <a:endParaRPr sz="2000"/>
          </a:p>
        </p:txBody>
      </p:sp>
      <p:sp>
        <p:nvSpPr>
          <p:cNvPr id="3" name="object 3" descr=""/>
          <p:cNvSpPr txBox="1"/>
          <p:nvPr/>
        </p:nvSpPr>
        <p:spPr>
          <a:xfrm>
            <a:off x="921990" y="1102563"/>
            <a:ext cx="10208260" cy="478726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433070" indent="-3346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33070" algn="l"/>
              </a:tabLst>
            </a:pPr>
            <a:r>
              <a:rPr dirty="0" sz="2400">
                <a:latin typeface="Cambria"/>
                <a:cs typeface="Cambria"/>
              </a:rPr>
              <a:t>2.</a:t>
            </a:r>
            <a:r>
              <a:rPr dirty="0" sz="2400" spc="-40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Hardware</a:t>
            </a:r>
            <a:r>
              <a:rPr dirty="0" sz="2400" spc="-3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Requirements</a:t>
            </a:r>
            <a:endParaRPr sz="2400">
              <a:latin typeface="Cambria"/>
              <a:cs typeface="Cambria"/>
            </a:endParaRPr>
          </a:p>
          <a:p>
            <a:pPr marL="433070" indent="-420370">
              <a:lnSpc>
                <a:spcPct val="100000"/>
              </a:lnSpc>
              <a:spcBef>
                <a:spcPts val="195"/>
              </a:spcBef>
              <a:buFont typeface="Arial Black"/>
              <a:buChar char="□"/>
              <a:tabLst>
                <a:tab pos="433070" algn="l"/>
              </a:tabLst>
            </a:pPr>
            <a:r>
              <a:rPr dirty="0" sz="2400" spc="-20" b="1">
                <a:latin typeface="Cambria"/>
                <a:cs typeface="Cambria"/>
              </a:rPr>
              <a:t>For</a:t>
            </a:r>
            <a:r>
              <a:rPr dirty="0" sz="2400" spc="-60" b="1">
                <a:latin typeface="Cambria"/>
                <a:cs typeface="Cambria"/>
              </a:rPr>
              <a:t> </a:t>
            </a:r>
            <a:r>
              <a:rPr dirty="0" sz="2400" b="1">
                <a:latin typeface="Cambria"/>
                <a:cs typeface="Cambria"/>
              </a:rPr>
              <a:t>Local</a:t>
            </a:r>
            <a:r>
              <a:rPr dirty="0" sz="2400" spc="-60" b="1">
                <a:latin typeface="Cambria"/>
                <a:cs typeface="Cambria"/>
              </a:rPr>
              <a:t> </a:t>
            </a:r>
            <a:r>
              <a:rPr dirty="0" sz="2400" spc="-10" b="1">
                <a:latin typeface="Cambria"/>
                <a:cs typeface="Cambria"/>
              </a:rPr>
              <a:t>Development</a:t>
            </a:r>
            <a:endParaRPr sz="2400">
              <a:latin typeface="Cambria"/>
              <a:cs typeface="Cambria"/>
            </a:endParaRPr>
          </a:p>
          <a:p>
            <a:pPr lvl="1" marL="890269" indent="-31686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890269" algn="l"/>
              </a:tabLst>
            </a:pPr>
            <a:r>
              <a:rPr dirty="0" sz="2000" spc="-10">
                <a:latin typeface="Cambria"/>
                <a:cs typeface="Cambria"/>
              </a:rPr>
              <a:t>Processor: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Intel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Core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i5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(minimum)</a:t>
            </a:r>
            <a:endParaRPr sz="2000">
              <a:latin typeface="Cambria"/>
              <a:cs typeface="Cambria"/>
            </a:endParaRPr>
          </a:p>
          <a:p>
            <a:pPr lvl="1" marL="890269" indent="-31686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890269" algn="l"/>
              </a:tabLst>
            </a:pPr>
            <a:r>
              <a:rPr dirty="0" sz="2000">
                <a:latin typeface="Cambria"/>
                <a:cs typeface="Cambria"/>
              </a:rPr>
              <a:t>RAM: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8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GB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RAM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(minimum)</a:t>
            </a:r>
            <a:endParaRPr sz="2000">
              <a:latin typeface="Cambria"/>
              <a:cs typeface="Cambria"/>
            </a:endParaRPr>
          </a:p>
          <a:p>
            <a:pPr lvl="1" marL="890269" indent="-31686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890269" algn="l"/>
              </a:tabLst>
            </a:pPr>
            <a:r>
              <a:rPr dirty="0" sz="2000">
                <a:latin typeface="Cambria"/>
                <a:cs typeface="Cambria"/>
              </a:rPr>
              <a:t>Storage:</a:t>
            </a:r>
            <a:r>
              <a:rPr dirty="0" sz="2000" spc="-5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10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GB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free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space</a:t>
            </a:r>
            <a:endParaRPr sz="2000">
              <a:latin typeface="Cambria"/>
              <a:cs typeface="Cambria"/>
            </a:endParaRPr>
          </a:p>
          <a:p>
            <a:pPr lvl="1" marL="890269" indent="-31686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890269" algn="l"/>
              </a:tabLst>
            </a:pPr>
            <a:r>
              <a:rPr dirty="0" sz="2000">
                <a:latin typeface="Cambria"/>
                <a:cs typeface="Cambria"/>
              </a:rPr>
              <a:t>Network: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Stable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internet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connection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for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development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and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API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testing</a:t>
            </a:r>
            <a:endParaRPr sz="2000">
              <a:latin typeface="Cambria"/>
              <a:cs typeface="Cambria"/>
            </a:endParaRPr>
          </a:p>
          <a:p>
            <a:pPr marL="433070" indent="-420370">
              <a:lnSpc>
                <a:spcPct val="100000"/>
              </a:lnSpc>
              <a:spcBef>
                <a:spcPts val="185"/>
              </a:spcBef>
              <a:buFont typeface="Arial Black"/>
              <a:buChar char="□"/>
              <a:tabLst>
                <a:tab pos="433070" algn="l"/>
              </a:tabLst>
            </a:pPr>
            <a:r>
              <a:rPr dirty="0" sz="2400" spc="-20" b="1">
                <a:latin typeface="Cambria"/>
                <a:cs typeface="Cambria"/>
              </a:rPr>
              <a:t>For</a:t>
            </a:r>
            <a:r>
              <a:rPr dirty="0" sz="2400" spc="-95" b="1">
                <a:latin typeface="Cambria"/>
                <a:cs typeface="Cambria"/>
              </a:rPr>
              <a:t> </a:t>
            </a:r>
            <a:r>
              <a:rPr dirty="0" sz="2400" spc="-10" b="1">
                <a:latin typeface="Cambria"/>
                <a:cs typeface="Cambria"/>
              </a:rPr>
              <a:t>Hosting/Production</a:t>
            </a:r>
            <a:endParaRPr sz="2400">
              <a:latin typeface="Cambria"/>
              <a:cs typeface="Cambria"/>
            </a:endParaRPr>
          </a:p>
          <a:p>
            <a:pPr lvl="1" marL="890269" indent="-31686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890269" algn="l"/>
              </a:tabLst>
            </a:pPr>
            <a:r>
              <a:rPr dirty="0" sz="2000" spc="-10">
                <a:latin typeface="Cambria"/>
                <a:cs typeface="Cambria"/>
              </a:rPr>
              <a:t>Processor: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Dual-</a:t>
            </a:r>
            <a:r>
              <a:rPr dirty="0" sz="2000">
                <a:latin typeface="Cambria"/>
                <a:cs typeface="Cambria"/>
              </a:rPr>
              <a:t>core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processor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(minimum)</a:t>
            </a:r>
            <a:endParaRPr sz="2000">
              <a:latin typeface="Cambria"/>
              <a:cs typeface="Cambria"/>
            </a:endParaRPr>
          </a:p>
          <a:p>
            <a:pPr lvl="1" marL="890269" indent="-31686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890269" algn="l"/>
              </a:tabLst>
            </a:pPr>
            <a:r>
              <a:rPr dirty="0" sz="2000">
                <a:latin typeface="Cambria"/>
                <a:cs typeface="Cambria"/>
              </a:rPr>
              <a:t>RAM: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2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GB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(minimum)</a:t>
            </a:r>
            <a:endParaRPr sz="2000">
              <a:latin typeface="Cambria"/>
              <a:cs typeface="Cambria"/>
            </a:endParaRPr>
          </a:p>
          <a:p>
            <a:pPr lvl="1" marL="890269" indent="-31686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890269" algn="l"/>
              </a:tabLst>
            </a:pPr>
            <a:r>
              <a:rPr dirty="0" sz="2000">
                <a:latin typeface="Cambria"/>
                <a:cs typeface="Cambria"/>
              </a:rPr>
              <a:t>Storage:</a:t>
            </a:r>
            <a:r>
              <a:rPr dirty="0" sz="2000" spc="-6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10</a:t>
            </a:r>
            <a:r>
              <a:rPr dirty="0" sz="2000" spc="-60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GB</a:t>
            </a:r>
            <a:endParaRPr sz="2000">
              <a:latin typeface="Cambria"/>
              <a:cs typeface="Cambria"/>
            </a:endParaRPr>
          </a:p>
          <a:p>
            <a:pPr marL="433070" indent="-420370">
              <a:lnSpc>
                <a:spcPct val="100000"/>
              </a:lnSpc>
              <a:spcBef>
                <a:spcPts val="185"/>
              </a:spcBef>
              <a:buFont typeface="Arial Black"/>
              <a:buChar char="□"/>
              <a:tabLst>
                <a:tab pos="433070" algn="l"/>
              </a:tabLst>
            </a:pPr>
            <a:r>
              <a:rPr dirty="0" sz="2400" b="1">
                <a:latin typeface="Cambria"/>
                <a:cs typeface="Cambria"/>
              </a:rPr>
              <a:t>Cloud/Hosted</a:t>
            </a:r>
            <a:r>
              <a:rPr dirty="0" sz="2400" spc="-110" b="1">
                <a:latin typeface="Cambria"/>
                <a:cs typeface="Cambria"/>
              </a:rPr>
              <a:t> </a:t>
            </a:r>
            <a:r>
              <a:rPr dirty="0" sz="2400" b="1">
                <a:latin typeface="Cambria"/>
                <a:cs typeface="Cambria"/>
              </a:rPr>
              <a:t>Services</a:t>
            </a:r>
            <a:r>
              <a:rPr dirty="0" sz="2400" spc="-110" b="1">
                <a:latin typeface="Cambria"/>
                <a:cs typeface="Cambria"/>
              </a:rPr>
              <a:t> </a:t>
            </a:r>
            <a:r>
              <a:rPr dirty="0" sz="2400" spc="-10" b="1">
                <a:latin typeface="Cambria"/>
                <a:cs typeface="Cambria"/>
              </a:rPr>
              <a:t>(Optional)</a:t>
            </a:r>
            <a:endParaRPr sz="2400">
              <a:latin typeface="Cambria"/>
              <a:cs typeface="Cambria"/>
            </a:endParaRPr>
          </a:p>
          <a:p>
            <a:pPr lvl="1" marL="890269" indent="-31686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890269" algn="l"/>
              </a:tabLst>
            </a:pPr>
            <a:r>
              <a:rPr dirty="0" sz="2000">
                <a:latin typeface="Cambria"/>
                <a:cs typeface="Cambria"/>
              </a:rPr>
              <a:t>MongoDB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Atlas: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Cloud-</a:t>
            </a:r>
            <a:r>
              <a:rPr dirty="0" sz="2000">
                <a:latin typeface="Cambria"/>
                <a:cs typeface="Cambria"/>
              </a:rPr>
              <a:t>hosted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MongoDB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service,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reducing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need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for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local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databases</a:t>
            </a:r>
            <a:endParaRPr sz="2000">
              <a:latin typeface="Cambria"/>
              <a:cs typeface="Cambria"/>
            </a:endParaRPr>
          </a:p>
          <a:p>
            <a:pPr lvl="1" marL="890905" marR="133350" indent="-317500">
              <a:lnSpc>
                <a:spcPts val="2160"/>
              </a:lnSpc>
              <a:spcBef>
                <a:spcPts val="430"/>
              </a:spcBef>
              <a:buFont typeface="Arial MT"/>
              <a:buChar char="•"/>
              <a:tabLst>
                <a:tab pos="890905" algn="l"/>
              </a:tabLst>
            </a:pPr>
            <a:r>
              <a:rPr dirty="0" sz="2000">
                <a:latin typeface="Cambria"/>
                <a:cs typeface="Cambria"/>
              </a:rPr>
              <a:t>Heroku,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AWS,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Google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Cloud,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or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DigitalOcean: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For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hosting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MERN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application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in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the </a:t>
            </a:r>
            <a:r>
              <a:rPr dirty="0" sz="2000" spc="-10">
                <a:latin typeface="Cambria"/>
                <a:cs typeface="Cambria"/>
              </a:rPr>
              <a:t>cloud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6532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dirty="0"/>
              <a:t>Timeline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Project</a:t>
            </a:r>
            <a:r>
              <a:rPr dirty="0" spc="-60"/>
              <a:t> </a:t>
            </a:r>
            <a:r>
              <a:rPr dirty="0"/>
              <a:t>(Gantt</a:t>
            </a:r>
            <a:r>
              <a:rPr dirty="0" spc="-60"/>
              <a:t> </a:t>
            </a:r>
            <a:r>
              <a:rPr dirty="0" spc="-10"/>
              <a:t>Chart)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6532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References</a:t>
            </a:r>
            <a:r>
              <a:rPr dirty="0" spc="-90"/>
              <a:t> </a:t>
            </a:r>
            <a:r>
              <a:rPr dirty="0"/>
              <a:t>(IEEE</a:t>
            </a:r>
            <a:r>
              <a:rPr dirty="0" spc="-85"/>
              <a:t> </a:t>
            </a:r>
            <a:r>
              <a:rPr dirty="0"/>
              <a:t>Paper</a:t>
            </a:r>
            <a:r>
              <a:rPr dirty="0" spc="-85"/>
              <a:t> </a:t>
            </a:r>
            <a:r>
              <a:rPr dirty="0" spc="-10"/>
              <a:t>format)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13221" y="1156209"/>
            <a:ext cx="1029906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265" indent="-3295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-"/>
              <a:tabLst>
                <a:tab pos="342265" algn="l"/>
              </a:tabLst>
            </a:pPr>
            <a:r>
              <a:rPr dirty="0" u="heavy" sz="2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"/>
                <a:cs typeface="Cambria"/>
                <a:hlinkClick r:id="rId2"/>
              </a:rPr>
              <a:t>https://ijarsct.co.in/Paper391.pdf</a:t>
            </a:r>
            <a:endParaRPr sz="2400">
              <a:latin typeface="Cambria"/>
              <a:cs typeface="Cambria"/>
            </a:endParaRPr>
          </a:p>
          <a:p>
            <a:pPr marL="342265" indent="-329565">
              <a:lnSpc>
                <a:spcPct val="100000"/>
              </a:lnSpc>
              <a:buClr>
                <a:srgbClr val="000000"/>
              </a:buClr>
              <a:buChar char="-"/>
              <a:tabLst>
                <a:tab pos="342265" algn="l"/>
              </a:tabLst>
            </a:pPr>
            <a:r>
              <a:rPr dirty="0" u="heavy" sz="2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"/>
                <a:cs typeface="Cambria"/>
                <a:hlinkClick r:id="rId3"/>
              </a:rPr>
              <a:t>https://ijirt.org/publishedpaper/IJIRT150860_PAPER.pdf</a:t>
            </a:r>
            <a:endParaRPr sz="2400">
              <a:latin typeface="Cambria"/>
              <a:cs typeface="Cambria"/>
            </a:endParaRPr>
          </a:p>
          <a:p>
            <a:pPr marL="342265" marR="5080" indent="-330200">
              <a:lnSpc>
                <a:spcPct val="100000"/>
              </a:lnSpc>
              <a:buClr>
                <a:srgbClr val="000000"/>
              </a:buClr>
              <a:buChar char="-"/>
              <a:tabLst>
                <a:tab pos="342265" algn="l"/>
              </a:tabLst>
            </a:pPr>
            <a:r>
              <a:rPr dirty="0" u="heavy" sz="2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"/>
                <a:cs typeface="Cambria"/>
                <a:hlinkClick r:id="rId4"/>
              </a:rPr>
              <a:t>https://turcomat.org/index.php/turkbilmat/article/download/8759/6829/</a:t>
            </a:r>
            <a:r>
              <a:rPr dirty="0" sz="2400" spc="-1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u="heavy" sz="2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"/>
                <a:cs typeface="Cambria"/>
                <a:hlinkClick r:id="rId4"/>
              </a:rPr>
              <a:t>15701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2811" y="1441315"/>
            <a:ext cx="3893304" cy="39354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6532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07715" y="1156209"/>
            <a:ext cx="4370070" cy="331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5445" indent="-372745">
              <a:lnSpc>
                <a:spcPct val="100000"/>
              </a:lnSpc>
              <a:spcBef>
                <a:spcPts val="100"/>
              </a:spcBef>
              <a:buFont typeface="Lucida Sans Unicode"/>
              <a:buChar char="□"/>
              <a:tabLst>
                <a:tab pos="385445" algn="l"/>
              </a:tabLst>
            </a:pPr>
            <a:r>
              <a:rPr dirty="0" sz="2400">
                <a:latin typeface="Cambria"/>
                <a:cs typeface="Cambria"/>
              </a:rPr>
              <a:t>Problem</a:t>
            </a:r>
            <a:r>
              <a:rPr dirty="0" sz="2400" spc="-13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Statement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Lucida Sans Unicode"/>
              <a:buChar char="□"/>
            </a:pPr>
            <a:endParaRPr sz="2400">
              <a:latin typeface="Cambria"/>
              <a:cs typeface="Cambria"/>
            </a:endParaRPr>
          </a:p>
          <a:p>
            <a:pPr marL="385445" indent="-372745">
              <a:lnSpc>
                <a:spcPct val="100000"/>
              </a:lnSpc>
              <a:buFont typeface="Lucida Sans Unicode"/>
              <a:buChar char="□"/>
              <a:tabLst>
                <a:tab pos="385445" algn="l"/>
              </a:tabLst>
            </a:pPr>
            <a:r>
              <a:rPr dirty="0" sz="2400">
                <a:latin typeface="Cambria"/>
                <a:cs typeface="Cambria"/>
              </a:rPr>
              <a:t>Github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Link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Lucida Sans Unicode"/>
              <a:buChar char="□"/>
            </a:pPr>
            <a:endParaRPr sz="2400">
              <a:latin typeface="Cambria"/>
              <a:cs typeface="Cambria"/>
            </a:endParaRPr>
          </a:p>
          <a:p>
            <a:pPr marL="385445" indent="-372745">
              <a:lnSpc>
                <a:spcPct val="100000"/>
              </a:lnSpc>
              <a:buFont typeface="Lucida Sans Unicode"/>
              <a:buChar char="□"/>
              <a:tabLst>
                <a:tab pos="385445" algn="l"/>
              </a:tabLst>
            </a:pPr>
            <a:r>
              <a:rPr dirty="0" sz="2400" spc="-10">
                <a:latin typeface="Cambria"/>
                <a:cs typeface="Cambria"/>
              </a:rPr>
              <a:t>Analysis</a:t>
            </a:r>
            <a:r>
              <a:rPr dirty="0" sz="2400" spc="-9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of</a:t>
            </a:r>
            <a:r>
              <a:rPr dirty="0" sz="2400" spc="-8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Problem</a:t>
            </a:r>
            <a:r>
              <a:rPr dirty="0" sz="2400" spc="-8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Statement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Lucida Sans Unicode"/>
              <a:buChar char="□"/>
            </a:pPr>
            <a:endParaRPr sz="2400">
              <a:latin typeface="Cambria"/>
              <a:cs typeface="Cambria"/>
            </a:endParaRPr>
          </a:p>
          <a:p>
            <a:pPr marL="385445" indent="-372745">
              <a:lnSpc>
                <a:spcPct val="100000"/>
              </a:lnSpc>
              <a:buFont typeface="Lucida Sans Unicode"/>
              <a:buChar char="□"/>
              <a:tabLst>
                <a:tab pos="385445" algn="l"/>
              </a:tabLst>
            </a:pPr>
            <a:r>
              <a:rPr dirty="0" sz="2400">
                <a:latin typeface="Cambria"/>
                <a:cs typeface="Cambria"/>
              </a:rPr>
              <a:t>Timeline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of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Project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Lucida Sans Unicode"/>
              <a:buChar char="□"/>
            </a:pPr>
            <a:endParaRPr sz="2400">
              <a:latin typeface="Cambria"/>
              <a:cs typeface="Cambria"/>
            </a:endParaRPr>
          </a:p>
          <a:p>
            <a:pPr marL="385445" indent="-372745">
              <a:lnSpc>
                <a:spcPct val="100000"/>
              </a:lnSpc>
              <a:buFont typeface="Lucida Sans Unicode"/>
              <a:buChar char="□"/>
              <a:tabLst>
                <a:tab pos="385445" algn="l"/>
              </a:tabLst>
            </a:pPr>
            <a:r>
              <a:rPr dirty="0" sz="2400" spc="-10">
                <a:latin typeface="Cambria"/>
                <a:cs typeface="Cambria"/>
              </a:rPr>
              <a:t>References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6532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dirty="0" spc="-105"/>
              <a:t> </a:t>
            </a:r>
            <a:r>
              <a:rPr dirty="0"/>
              <a:t>Statement</a:t>
            </a:r>
            <a:r>
              <a:rPr dirty="0" spc="-100"/>
              <a:t> </a:t>
            </a:r>
            <a:r>
              <a:rPr dirty="0" spc="-10"/>
              <a:t>Number: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38225" y="1097687"/>
            <a:ext cx="10342245" cy="491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20"/>
              </a:lnSpc>
              <a:spcBef>
                <a:spcPts val="100"/>
              </a:spcBef>
            </a:pPr>
            <a:r>
              <a:rPr dirty="0" sz="2400" spc="-10">
                <a:latin typeface="Cambria"/>
                <a:cs typeface="Cambria"/>
              </a:rPr>
              <a:t>Organization: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ts val="2820"/>
              </a:lnSpc>
            </a:pPr>
            <a:r>
              <a:rPr dirty="0" sz="2400" spc="-10">
                <a:latin typeface="Cambria"/>
                <a:cs typeface="Cambria"/>
              </a:rPr>
              <a:t>Category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(Hardware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/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Software</a:t>
            </a:r>
            <a:r>
              <a:rPr dirty="0" sz="2400" spc="-4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/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Both):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Software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dirty="0" sz="2400">
                <a:latin typeface="Cambria"/>
                <a:cs typeface="Cambria"/>
              </a:rPr>
              <a:t>Problem</a:t>
            </a:r>
            <a:r>
              <a:rPr dirty="0" sz="2400" spc="-13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Description:</a:t>
            </a:r>
            <a:endParaRPr sz="2400">
              <a:latin typeface="Cambria"/>
              <a:cs typeface="Cambria"/>
            </a:endParaRPr>
          </a:p>
          <a:p>
            <a:pPr algn="just" marL="203200" marR="5080" indent="-53975">
              <a:lnSpc>
                <a:spcPts val="2300"/>
              </a:lnSpc>
              <a:spcBef>
                <a:spcPts val="2290"/>
              </a:spcBef>
            </a:pPr>
            <a:r>
              <a:rPr dirty="0" sz="2400">
                <a:latin typeface="Cambria"/>
                <a:cs typeface="Cambria"/>
              </a:rPr>
              <a:t>In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today's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complex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financial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landscape,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many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struggle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with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managing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personal </a:t>
            </a:r>
            <a:r>
              <a:rPr dirty="0" sz="2400">
                <a:latin typeface="Cambria"/>
                <a:cs typeface="Cambria"/>
              </a:rPr>
              <a:t>finances</a:t>
            </a:r>
            <a:r>
              <a:rPr dirty="0" sz="2400" spc="4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due</a:t>
            </a:r>
            <a:r>
              <a:rPr dirty="0" sz="2400" spc="4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to</a:t>
            </a:r>
            <a:r>
              <a:rPr dirty="0" sz="2400" spc="4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cumbersome</a:t>
            </a:r>
            <a:r>
              <a:rPr dirty="0" sz="2400" spc="4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traditional</a:t>
            </a:r>
            <a:r>
              <a:rPr dirty="0" sz="2400" spc="4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methods</a:t>
            </a:r>
            <a:r>
              <a:rPr dirty="0" sz="2400" spc="4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and</a:t>
            </a:r>
            <a:r>
              <a:rPr dirty="0" sz="2400" spc="4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inadequate</a:t>
            </a:r>
            <a:r>
              <a:rPr dirty="0" sz="2400" spc="43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expense </a:t>
            </a:r>
            <a:r>
              <a:rPr dirty="0" sz="2400">
                <a:latin typeface="Cambria"/>
                <a:cs typeface="Cambria"/>
              </a:rPr>
              <a:t>tracking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tools.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Expense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Tracker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project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addresses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this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gap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by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offering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50">
                <a:latin typeface="Cambria"/>
                <a:cs typeface="Cambria"/>
              </a:rPr>
              <a:t>a </a:t>
            </a:r>
            <a:r>
              <a:rPr dirty="0" sz="2400" spc="-10">
                <a:latin typeface="Cambria"/>
                <a:cs typeface="Cambria"/>
              </a:rPr>
              <a:t>streamlined,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 spc="-30">
                <a:latin typeface="Cambria"/>
                <a:cs typeface="Cambria"/>
              </a:rPr>
              <a:t>web-</a:t>
            </a:r>
            <a:r>
              <a:rPr dirty="0" sz="2400">
                <a:latin typeface="Cambria"/>
                <a:cs typeface="Cambria"/>
              </a:rPr>
              <a:t>based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platform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with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intuitive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interfaces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and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robust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security </a:t>
            </a:r>
            <a:r>
              <a:rPr dirty="0" sz="2400">
                <a:latin typeface="Cambria"/>
                <a:cs typeface="Cambria"/>
              </a:rPr>
              <a:t>features.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It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allows</a:t>
            </a:r>
            <a:r>
              <a:rPr dirty="0" sz="2400" spc="1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users</a:t>
            </a:r>
            <a:r>
              <a:rPr dirty="0" sz="2400" spc="1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to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effortlessly</a:t>
            </a:r>
            <a:r>
              <a:rPr dirty="0" sz="2400" spc="1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track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expenses,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set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budgets,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and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gain </a:t>
            </a:r>
            <a:r>
              <a:rPr dirty="0" sz="2400">
                <a:latin typeface="Cambria"/>
                <a:cs typeface="Cambria"/>
              </a:rPr>
              <a:t>insights</a:t>
            </a:r>
            <a:r>
              <a:rPr dirty="0" sz="2400" spc="135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into</a:t>
            </a:r>
            <a:r>
              <a:rPr dirty="0" sz="2400" spc="135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their</a:t>
            </a:r>
            <a:r>
              <a:rPr dirty="0" sz="2400" spc="135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spending</a:t>
            </a:r>
            <a:r>
              <a:rPr dirty="0" sz="2400" spc="135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habits.</a:t>
            </a:r>
            <a:r>
              <a:rPr dirty="0" sz="2400" spc="135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By</a:t>
            </a:r>
            <a:r>
              <a:rPr dirty="0" sz="2400" spc="135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promoting</a:t>
            </a:r>
            <a:r>
              <a:rPr dirty="0" sz="2400" spc="135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financial</a:t>
            </a:r>
            <a:r>
              <a:rPr dirty="0" sz="2400" spc="135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literacy</a:t>
            </a:r>
            <a:r>
              <a:rPr dirty="0" sz="2400" spc="135">
                <a:latin typeface="Cambria"/>
                <a:cs typeface="Cambria"/>
              </a:rPr>
              <a:t>  </a:t>
            </a:r>
            <a:r>
              <a:rPr dirty="0" sz="2400" spc="-25">
                <a:latin typeface="Cambria"/>
                <a:cs typeface="Cambria"/>
              </a:rPr>
              <a:t>and </a:t>
            </a:r>
            <a:r>
              <a:rPr dirty="0" sz="2400">
                <a:latin typeface="Cambria"/>
                <a:cs typeface="Cambria"/>
              </a:rPr>
              <a:t>providing</a:t>
            </a:r>
            <a:r>
              <a:rPr dirty="0" sz="2400" spc="190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210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comprehensive,</a:t>
            </a:r>
            <a:r>
              <a:rPr dirty="0" sz="2400" spc="204">
                <a:latin typeface="Cambria"/>
                <a:cs typeface="Cambria"/>
              </a:rPr>
              <a:t>  </a:t>
            </a:r>
            <a:r>
              <a:rPr dirty="0" sz="2400" spc="-25">
                <a:latin typeface="Cambria"/>
                <a:cs typeface="Cambria"/>
              </a:rPr>
              <a:t>user-</a:t>
            </a:r>
            <a:r>
              <a:rPr dirty="0" sz="2400">
                <a:latin typeface="Cambria"/>
                <a:cs typeface="Cambria"/>
              </a:rPr>
              <a:t>friendly</a:t>
            </a:r>
            <a:r>
              <a:rPr dirty="0" sz="2400" spc="210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solution,</a:t>
            </a:r>
            <a:r>
              <a:rPr dirty="0" sz="2400" spc="204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210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project</a:t>
            </a:r>
            <a:r>
              <a:rPr dirty="0" sz="2400" spc="204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aims</a:t>
            </a:r>
            <a:r>
              <a:rPr dirty="0" sz="2400" spc="204">
                <a:latin typeface="Cambria"/>
                <a:cs typeface="Cambria"/>
              </a:rPr>
              <a:t>  </a:t>
            </a:r>
            <a:r>
              <a:rPr dirty="0" sz="2400" spc="-25">
                <a:latin typeface="Cambria"/>
                <a:cs typeface="Cambria"/>
              </a:rPr>
              <a:t>to </a:t>
            </a:r>
            <a:r>
              <a:rPr dirty="0" sz="2400">
                <a:latin typeface="Cambria"/>
                <a:cs typeface="Cambria"/>
              </a:rPr>
              <a:t>empower</a:t>
            </a:r>
            <a:r>
              <a:rPr dirty="0" sz="2400" spc="160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individuals</a:t>
            </a:r>
            <a:r>
              <a:rPr dirty="0" sz="2400" spc="160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to</a:t>
            </a:r>
            <a:r>
              <a:rPr dirty="0" sz="2400" spc="160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confidently</a:t>
            </a:r>
            <a:r>
              <a:rPr dirty="0" sz="2400" spc="160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manage</a:t>
            </a:r>
            <a:r>
              <a:rPr dirty="0" sz="2400" spc="165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their</a:t>
            </a:r>
            <a:r>
              <a:rPr dirty="0" sz="2400" spc="160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finances</a:t>
            </a:r>
            <a:r>
              <a:rPr dirty="0" sz="2400" spc="160">
                <a:latin typeface="Cambria"/>
                <a:cs typeface="Cambria"/>
              </a:rPr>
              <a:t>  </a:t>
            </a:r>
            <a:r>
              <a:rPr dirty="0" sz="2400">
                <a:latin typeface="Cambria"/>
                <a:cs typeface="Cambria"/>
              </a:rPr>
              <a:t>and</a:t>
            </a:r>
            <a:r>
              <a:rPr dirty="0" sz="2400" spc="160">
                <a:latin typeface="Cambria"/>
                <a:cs typeface="Cambria"/>
              </a:rPr>
              <a:t>  </a:t>
            </a:r>
            <a:r>
              <a:rPr dirty="0" sz="2400" spc="-10">
                <a:latin typeface="Cambria"/>
                <a:cs typeface="Cambria"/>
              </a:rPr>
              <a:t>achieve </a:t>
            </a:r>
            <a:r>
              <a:rPr dirty="0" sz="2400">
                <a:latin typeface="Cambria"/>
                <a:cs typeface="Cambria"/>
              </a:rPr>
              <a:t>financial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stability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in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rapidly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evolving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economic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environment.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dirty="0" sz="2400">
                <a:latin typeface="Cambria"/>
                <a:cs typeface="Cambria"/>
              </a:rPr>
              <a:t>Difficulty</a:t>
            </a:r>
            <a:r>
              <a:rPr dirty="0" sz="2400" spc="-7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Level:</a:t>
            </a:r>
            <a:r>
              <a:rPr dirty="0" sz="2400" spc="-7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Complex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6532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100"/>
              </a:spcBef>
            </a:pPr>
            <a:r>
              <a:rPr dirty="0"/>
              <a:t>Github</a:t>
            </a:r>
            <a:r>
              <a:rPr dirty="0" spc="-125"/>
              <a:t> </a:t>
            </a:r>
            <a:r>
              <a:rPr dirty="0" spc="-20"/>
              <a:t>Link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38225" y="1156208"/>
            <a:ext cx="915225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Github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link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provided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should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have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public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access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permission.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953734"/>
                </a:solidFill>
                <a:latin typeface="Cambria"/>
                <a:cs typeface="Cambria"/>
              </a:rPr>
              <a:t>Github</a:t>
            </a:r>
            <a:r>
              <a:rPr dirty="0" sz="2400" spc="20" b="1">
                <a:solidFill>
                  <a:srgbClr val="953734"/>
                </a:solidFill>
                <a:latin typeface="Cambria"/>
                <a:cs typeface="Cambria"/>
              </a:rPr>
              <a:t> </a:t>
            </a:r>
            <a:r>
              <a:rPr dirty="0" sz="2400" b="1">
                <a:solidFill>
                  <a:srgbClr val="953734"/>
                </a:solidFill>
                <a:latin typeface="Cambria"/>
                <a:cs typeface="Cambria"/>
              </a:rPr>
              <a:t>Link:</a:t>
            </a:r>
            <a:r>
              <a:rPr dirty="0" sz="2400" spc="25" b="1">
                <a:solidFill>
                  <a:srgbClr val="953734"/>
                </a:solidFill>
                <a:latin typeface="Cambria"/>
                <a:cs typeface="Cambria"/>
              </a:rPr>
              <a:t> </a:t>
            </a:r>
            <a:r>
              <a:rPr dirty="0" sz="2400" spc="-25" b="1">
                <a:solidFill>
                  <a:srgbClr val="953734"/>
                </a:solidFill>
                <a:latin typeface="Cambria"/>
                <a:cs typeface="Cambria"/>
              </a:rPr>
              <a:t>https://github.com/Neverm1ndEZ/captsone-</a:t>
            </a:r>
            <a:r>
              <a:rPr dirty="0" sz="2400" spc="-10" b="1">
                <a:solidFill>
                  <a:srgbClr val="953734"/>
                </a:solidFill>
                <a:latin typeface="Cambria"/>
                <a:cs typeface="Cambria"/>
              </a:rPr>
              <a:t>project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Analysis</a:t>
            </a:r>
            <a:r>
              <a:rPr dirty="0" spc="-75"/>
              <a:t> </a:t>
            </a:r>
            <a:r>
              <a:rPr dirty="0"/>
              <a:t>of</a:t>
            </a:r>
            <a:r>
              <a:rPr dirty="0" spc="-65"/>
              <a:t> </a:t>
            </a:r>
            <a:r>
              <a:rPr dirty="0"/>
              <a:t>Problem</a:t>
            </a:r>
            <a:r>
              <a:rPr dirty="0" spc="-65"/>
              <a:t> </a:t>
            </a:r>
            <a:r>
              <a:rPr dirty="0" spc="-10"/>
              <a:t>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38225" y="1130056"/>
            <a:ext cx="10348595" cy="4931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>
              <a:lnSpc>
                <a:spcPts val="2520"/>
              </a:lnSpc>
              <a:spcBef>
                <a:spcPts val="120"/>
              </a:spcBef>
            </a:pPr>
            <a:r>
              <a:rPr dirty="0" sz="2200" spc="-20">
                <a:latin typeface="Cambria"/>
                <a:cs typeface="Cambria"/>
              </a:rPr>
              <a:t>Technology </a:t>
            </a:r>
            <a:r>
              <a:rPr dirty="0" sz="2200">
                <a:latin typeface="Cambria"/>
                <a:cs typeface="Cambria"/>
              </a:rPr>
              <a:t>Stack</a:t>
            </a:r>
            <a:r>
              <a:rPr dirty="0" sz="2200" spc="-1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Components:</a:t>
            </a:r>
            <a:endParaRPr sz="2200">
              <a:latin typeface="Cambria"/>
              <a:cs typeface="Cambria"/>
            </a:endParaRPr>
          </a:p>
          <a:p>
            <a:pPr marL="203200" marR="19685" indent="-190500">
              <a:lnSpc>
                <a:spcPts val="2400"/>
              </a:lnSpc>
              <a:spcBef>
                <a:spcPts val="155"/>
              </a:spcBef>
            </a:pP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10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MERN</a:t>
            </a:r>
            <a:r>
              <a:rPr dirty="0" sz="2200" spc="10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Expense</a:t>
            </a:r>
            <a:r>
              <a:rPr dirty="0" sz="2200" spc="10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Tracker</a:t>
            </a:r>
            <a:r>
              <a:rPr dirty="0" sz="2200" spc="10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is</a:t>
            </a:r>
            <a:r>
              <a:rPr dirty="0" sz="2200" spc="10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built</a:t>
            </a:r>
            <a:r>
              <a:rPr dirty="0" sz="2200" spc="10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on</a:t>
            </a:r>
            <a:r>
              <a:rPr dirty="0" sz="2200" spc="10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10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MERN</a:t>
            </a:r>
            <a:r>
              <a:rPr dirty="0" sz="2200" spc="10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stack,</a:t>
            </a:r>
            <a:r>
              <a:rPr dirty="0" sz="2200" spc="10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which</a:t>
            </a:r>
            <a:r>
              <a:rPr dirty="0" sz="2200" spc="10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includes</a:t>
            </a:r>
            <a:r>
              <a:rPr dirty="0" sz="2200" spc="10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10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following </a:t>
            </a:r>
            <a:r>
              <a:rPr dirty="0" sz="2200">
                <a:latin typeface="Cambria"/>
                <a:cs typeface="Cambria"/>
              </a:rPr>
              <a:t>technologies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and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components:</a:t>
            </a:r>
            <a:endParaRPr sz="2200">
              <a:latin typeface="Cambria"/>
              <a:cs typeface="Cambria"/>
            </a:endParaRPr>
          </a:p>
          <a:p>
            <a:pPr marL="306070" indent="-293370">
              <a:lnSpc>
                <a:spcPts val="2520"/>
              </a:lnSpc>
              <a:spcBef>
                <a:spcPts val="2115"/>
              </a:spcBef>
              <a:buAutoNum type="arabicPeriod"/>
              <a:tabLst>
                <a:tab pos="306070" algn="l"/>
              </a:tabLst>
            </a:pPr>
            <a:r>
              <a:rPr dirty="0" sz="2200" b="1">
                <a:latin typeface="Cambria"/>
                <a:cs typeface="Cambria"/>
              </a:rPr>
              <a:t>MongoDB</a:t>
            </a:r>
            <a:r>
              <a:rPr dirty="0" sz="2200" spc="-30" b="1">
                <a:latin typeface="Cambria"/>
                <a:cs typeface="Cambria"/>
              </a:rPr>
              <a:t> </a:t>
            </a:r>
            <a:r>
              <a:rPr dirty="0" sz="2200" spc="-10" b="1">
                <a:latin typeface="Cambria"/>
                <a:cs typeface="Cambria"/>
              </a:rPr>
              <a:t>(Database)</a:t>
            </a:r>
            <a:endParaRPr sz="2200">
              <a:latin typeface="Cambria"/>
              <a:cs typeface="Cambria"/>
            </a:endParaRPr>
          </a:p>
          <a:p>
            <a:pPr marL="198755">
              <a:lnSpc>
                <a:spcPts val="2400"/>
              </a:lnSpc>
            </a:pPr>
            <a:r>
              <a:rPr dirty="0" sz="2200">
                <a:latin typeface="Cambria"/>
                <a:cs typeface="Cambria"/>
              </a:rPr>
              <a:t>Type: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NoSQL</a:t>
            </a:r>
            <a:r>
              <a:rPr dirty="0" sz="2200" spc="-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database.</a:t>
            </a:r>
            <a:endParaRPr sz="2200">
              <a:latin typeface="Cambria"/>
              <a:cs typeface="Cambria"/>
            </a:endParaRPr>
          </a:p>
          <a:p>
            <a:pPr marL="203200" marR="19685" indent="44450">
              <a:lnSpc>
                <a:spcPts val="2400"/>
              </a:lnSpc>
              <a:spcBef>
                <a:spcPts val="160"/>
              </a:spcBef>
            </a:pPr>
            <a:r>
              <a:rPr dirty="0" sz="2200">
                <a:latin typeface="Cambria"/>
                <a:cs typeface="Cambria"/>
              </a:rPr>
              <a:t>Role:</a:t>
            </a:r>
            <a:r>
              <a:rPr dirty="0" sz="2200" spc="11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Stores</a:t>
            </a:r>
            <a:r>
              <a:rPr dirty="0" sz="2200" spc="114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and</a:t>
            </a:r>
            <a:r>
              <a:rPr dirty="0" sz="2200" spc="114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retrieves</a:t>
            </a:r>
            <a:r>
              <a:rPr dirty="0" sz="2200" spc="114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financial</a:t>
            </a:r>
            <a:r>
              <a:rPr dirty="0" sz="2200" spc="114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data</a:t>
            </a:r>
            <a:r>
              <a:rPr dirty="0" sz="2200" spc="114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such</a:t>
            </a:r>
            <a:r>
              <a:rPr dirty="0" sz="2200" spc="114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as</a:t>
            </a:r>
            <a:r>
              <a:rPr dirty="0" sz="2200" spc="114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expenses,</a:t>
            </a:r>
            <a:r>
              <a:rPr dirty="0" sz="2200" spc="114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budgets,</a:t>
            </a:r>
            <a:r>
              <a:rPr dirty="0" sz="2200" spc="114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categories,</a:t>
            </a:r>
            <a:r>
              <a:rPr dirty="0" sz="2200" spc="114">
                <a:latin typeface="Cambria"/>
                <a:cs typeface="Cambria"/>
              </a:rPr>
              <a:t> </a:t>
            </a:r>
            <a:r>
              <a:rPr dirty="0" sz="2200" spc="-25">
                <a:latin typeface="Cambria"/>
                <a:cs typeface="Cambria"/>
              </a:rPr>
              <a:t>and </a:t>
            </a:r>
            <a:r>
              <a:rPr dirty="0" sz="2200">
                <a:latin typeface="Cambria"/>
                <a:cs typeface="Cambria"/>
              </a:rPr>
              <a:t>user</a:t>
            </a:r>
            <a:r>
              <a:rPr dirty="0" sz="2200" spc="-1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information.</a:t>
            </a:r>
            <a:endParaRPr sz="2200">
              <a:latin typeface="Cambria"/>
              <a:cs typeface="Cambria"/>
            </a:endParaRPr>
          </a:p>
          <a:p>
            <a:pPr marL="198755">
              <a:lnSpc>
                <a:spcPts val="2355"/>
              </a:lnSpc>
            </a:pPr>
            <a:r>
              <a:rPr dirty="0" sz="2200">
                <a:latin typeface="Cambria"/>
                <a:cs typeface="Cambria"/>
              </a:rPr>
              <a:t>Benefit: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Flexible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schema,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scalability,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and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efficient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handling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of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large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volumes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of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data.</a:t>
            </a:r>
            <a:endParaRPr sz="2200">
              <a:latin typeface="Cambria"/>
              <a:cs typeface="Cambria"/>
            </a:endParaRPr>
          </a:p>
          <a:p>
            <a:pPr algn="just" marL="243204" indent="-242570">
              <a:lnSpc>
                <a:spcPts val="2520"/>
              </a:lnSpc>
              <a:spcBef>
                <a:spcPts val="2155"/>
              </a:spcBef>
              <a:buAutoNum type="arabicPeriod" startAt="2"/>
              <a:tabLst>
                <a:tab pos="243204" algn="l"/>
              </a:tabLst>
            </a:pPr>
            <a:r>
              <a:rPr dirty="0" sz="2200" b="1">
                <a:latin typeface="Cambria"/>
                <a:cs typeface="Cambria"/>
              </a:rPr>
              <a:t>Express.js</a:t>
            </a:r>
            <a:r>
              <a:rPr dirty="0" sz="2200" spc="-30" b="1">
                <a:latin typeface="Cambria"/>
                <a:cs typeface="Cambria"/>
              </a:rPr>
              <a:t> </a:t>
            </a:r>
            <a:r>
              <a:rPr dirty="0" sz="2200" b="1">
                <a:latin typeface="Cambria"/>
                <a:cs typeface="Cambria"/>
              </a:rPr>
              <a:t>(Backend</a:t>
            </a:r>
            <a:r>
              <a:rPr dirty="0" sz="2200" spc="-30" b="1">
                <a:latin typeface="Cambria"/>
                <a:cs typeface="Cambria"/>
              </a:rPr>
              <a:t> </a:t>
            </a:r>
            <a:r>
              <a:rPr dirty="0" sz="2200" spc="-10" b="1">
                <a:latin typeface="Cambria"/>
                <a:cs typeface="Cambria"/>
              </a:rPr>
              <a:t>Framework)</a:t>
            </a:r>
            <a:endParaRPr sz="2200">
              <a:latin typeface="Cambria"/>
              <a:cs typeface="Cambria"/>
            </a:endParaRPr>
          </a:p>
          <a:p>
            <a:pPr algn="just" marL="198755">
              <a:lnSpc>
                <a:spcPts val="2400"/>
              </a:lnSpc>
            </a:pPr>
            <a:r>
              <a:rPr dirty="0" sz="2200">
                <a:latin typeface="Cambria"/>
                <a:cs typeface="Cambria"/>
              </a:rPr>
              <a:t>Type: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Web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application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framework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for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Node.js.</a:t>
            </a:r>
            <a:endParaRPr sz="2200">
              <a:latin typeface="Cambria"/>
              <a:cs typeface="Cambria"/>
            </a:endParaRPr>
          </a:p>
          <a:p>
            <a:pPr algn="just" marL="203200" marR="5080" indent="188595">
              <a:lnSpc>
                <a:spcPts val="2400"/>
              </a:lnSpc>
              <a:spcBef>
                <a:spcPts val="160"/>
              </a:spcBef>
            </a:pPr>
            <a:r>
              <a:rPr dirty="0" sz="2200">
                <a:latin typeface="Cambria"/>
                <a:cs typeface="Cambria"/>
              </a:rPr>
              <a:t>Role:</a:t>
            </a:r>
            <a:r>
              <a:rPr dirty="0" sz="2200" spc="50">
                <a:latin typeface="Cambria"/>
                <a:cs typeface="Cambria"/>
              </a:rPr>
              <a:t>  </a:t>
            </a:r>
            <a:r>
              <a:rPr dirty="0" sz="2200">
                <a:latin typeface="Cambria"/>
                <a:cs typeface="Cambria"/>
              </a:rPr>
              <a:t>Handles</a:t>
            </a:r>
            <a:r>
              <a:rPr dirty="0" sz="2200" spc="55">
                <a:latin typeface="Cambria"/>
                <a:cs typeface="Cambria"/>
              </a:rPr>
              <a:t>  </a:t>
            </a: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50">
                <a:latin typeface="Cambria"/>
                <a:cs typeface="Cambria"/>
              </a:rPr>
              <a:t>  </a:t>
            </a:r>
            <a:r>
              <a:rPr dirty="0" sz="2200" spc="-20">
                <a:latin typeface="Cambria"/>
                <a:cs typeface="Cambria"/>
              </a:rPr>
              <a:t>server-</a:t>
            </a:r>
            <a:r>
              <a:rPr dirty="0" sz="2200">
                <a:latin typeface="Cambria"/>
                <a:cs typeface="Cambria"/>
              </a:rPr>
              <a:t>side</a:t>
            </a:r>
            <a:r>
              <a:rPr dirty="0" sz="2200" spc="55">
                <a:latin typeface="Cambria"/>
                <a:cs typeface="Cambria"/>
              </a:rPr>
              <a:t>  </a:t>
            </a:r>
            <a:r>
              <a:rPr dirty="0" sz="2200">
                <a:latin typeface="Cambria"/>
                <a:cs typeface="Cambria"/>
              </a:rPr>
              <a:t>logic</a:t>
            </a:r>
            <a:r>
              <a:rPr dirty="0" sz="2200" spc="50">
                <a:latin typeface="Cambria"/>
                <a:cs typeface="Cambria"/>
              </a:rPr>
              <a:t>  </a:t>
            </a:r>
            <a:r>
              <a:rPr dirty="0" sz="2200">
                <a:latin typeface="Cambria"/>
                <a:cs typeface="Cambria"/>
              </a:rPr>
              <a:t>and</a:t>
            </a:r>
            <a:r>
              <a:rPr dirty="0" sz="2200" spc="55">
                <a:latin typeface="Cambria"/>
                <a:cs typeface="Cambria"/>
              </a:rPr>
              <a:t>  </a:t>
            </a:r>
            <a:r>
              <a:rPr dirty="0" sz="2200">
                <a:latin typeface="Cambria"/>
                <a:cs typeface="Cambria"/>
              </a:rPr>
              <a:t>routes.</a:t>
            </a:r>
            <a:r>
              <a:rPr dirty="0" sz="2200" spc="50">
                <a:latin typeface="Cambria"/>
                <a:cs typeface="Cambria"/>
              </a:rPr>
              <a:t>  </a:t>
            </a:r>
            <a:r>
              <a:rPr dirty="0" sz="2200">
                <a:latin typeface="Cambria"/>
                <a:cs typeface="Cambria"/>
              </a:rPr>
              <a:t>Manages</a:t>
            </a:r>
            <a:r>
              <a:rPr dirty="0" sz="2200" spc="55">
                <a:latin typeface="Cambria"/>
                <a:cs typeface="Cambria"/>
              </a:rPr>
              <a:t>  </a:t>
            </a:r>
            <a:r>
              <a:rPr dirty="0" sz="2200">
                <a:latin typeface="Cambria"/>
                <a:cs typeface="Cambria"/>
              </a:rPr>
              <a:t>HTTP</a:t>
            </a:r>
            <a:r>
              <a:rPr dirty="0" sz="2200" spc="55">
                <a:latin typeface="Cambria"/>
                <a:cs typeface="Cambria"/>
              </a:rPr>
              <a:t>  </a:t>
            </a:r>
            <a:r>
              <a:rPr dirty="0" sz="2200">
                <a:latin typeface="Cambria"/>
                <a:cs typeface="Cambria"/>
              </a:rPr>
              <a:t>requests,</a:t>
            </a:r>
            <a:r>
              <a:rPr dirty="0" sz="2200" spc="50">
                <a:latin typeface="Cambria"/>
                <a:cs typeface="Cambria"/>
              </a:rPr>
              <a:t>  </a:t>
            </a:r>
            <a:r>
              <a:rPr dirty="0" sz="2200" spc="-20">
                <a:latin typeface="Cambria"/>
                <a:cs typeface="Cambria"/>
              </a:rPr>
              <a:t>user </a:t>
            </a:r>
            <a:r>
              <a:rPr dirty="0" sz="2200">
                <a:latin typeface="Cambria"/>
                <a:cs typeface="Cambria"/>
              </a:rPr>
              <a:t>authentication,</a:t>
            </a:r>
            <a:r>
              <a:rPr dirty="0" sz="2200" spc="145">
                <a:latin typeface="Cambria"/>
                <a:cs typeface="Cambria"/>
              </a:rPr>
              <a:t>  </a:t>
            </a:r>
            <a:r>
              <a:rPr dirty="0" sz="2200">
                <a:latin typeface="Cambria"/>
                <a:cs typeface="Cambria"/>
              </a:rPr>
              <a:t>and</a:t>
            </a:r>
            <a:r>
              <a:rPr dirty="0" sz="2200" spc="150">
                <a:latin typeface="Cambria"/>
                <a:cs typeface="Cambria"/>
              </a:rPr>
              <a:t>  </a:t>
            </a:r>
            <a:r>
              <a:rPr dirty="0" sz="2200">
                <a:latin typeface="Cambria"/>
                <a:cs typeface="Cambria"/>
              </a:rPr>
              <a:t>API</a:t>
            </a:r>
            <a:r>
              <a:rPr dirty="0" sz="2200" spc="145">
                <a:latin typeface="Cambria"/>
                <a:cs typeface="Cambria"/>
              </a:rPr>
              <a:t>  </a:t>
            </a:r>
            <a:r>
              <a:rPr dirty="0" sz="2200">
                <a:latin typeface="Cambria"/>
                <a:cs typeface="Cambria"/>
              </a:rPr>
              <a:t>endpoints</a:t>
            </a:r>
            <a:r>
              <a:rPr dirty="0" sz="2200" spc="150">
                <a:latin typeface="Cambria"/>
                <a:cs typeface="Cambria"/>
              </a:rPr>
              <a:t>  </a:t>
            </a:r>
            <a:r>
              <a:rPr dirty="0" sz="2200">
                <a:latin typeface="Cambria"/>
                <a:cs typeface="Cambria"/>
              </a:rPr>
              <a:t>for</a:t>
            </a:r>
            <a:r>
              <a:rPr dirty="0" sz="2200" spc="145">
                <a:latin typeface="Cambria"/>
                <a:cs typeface="Cambria"/>
              </a:rPr>
              <a:t>  </a:t>
            </a: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150">
                <a:latin typeface="Cambria"/>
                <a:cs typeface="Cambria"/>
              </a:rPr>
              <a:t>  </a:t>
            </a:r>
            <a:r>
              <a:rPr dirty="0" sz="2200">
                <a:latin typeface="Cambria"/>
                <a:cs typeface="Cambria"/>
              </a:rPr>
              <a:t>frontend</a:t>
            </a:r>
            <a:r>
              <a:rPr dirty="0" sz="2200" spc="150">
                <a:latin typeface="Cambria"/>
                <a:cs typeface="Cambria"/>
              </a:rPr>
              <a:t> 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145">
                <a:latin typeface="Cambria"/>
                <a:cs typeface="Cambria"/>
              </a:rPr>
              <a:t>  </a:t>
            </a:r>
            <a:r>
              <a:rPr dirty="0" sz="2200">
                <a:latin typeface="Cambria"/>
                <a:cs typeface="Cambria"/>
              </a:rPr>
              <a:t>communicate</a:t>
            </a:r>
            <a:r>
              <a:rPr dirty="0" sz="2200" spc="150">
                <a:latin typeface="Cambria"/>
                <a:cs typeface="Cambria"/>
              </a:rPr>
              <a:t>  </a:t>
            </a:r>
            <a:r>
              <a:rPr dirty="0" sz="2200">
                <a:latin typeface="Cambria"/>
                <a:cs typeface="Cambria"/>
              </a:rPr>
              <a:t>with</a:t>
            </a:r>
            <a:r>
              <a:rPr dirty="0" sz="2200" spc="145">
                <a:latin typeface="Cambria"/>
                <a:cs typeface="Cambria"/>
              </a:rPr>
              <a:t>  </a:t>
            </a:r>
            <a:r>
              <a:rPr dirty="0" sz="2200" spc="-25">
                <a:latin typeface="Cambria"/>
                <a:cs typeface="Cambria"/>
              </a:rPr>
              <a:t>the </a:t>
            </a:r>
            <a:r>
              <a:rPr dirty="0" sz="2200" spc="-10">
                <a:latin typeface="Cambria"/>
                <a:cs typeface="Cambria"/>
              </a:rPr>
              <a:t>backend.</a:t>
            </a:r>
            <a:endParaRPr sz="2200">
              <a:latin typeface="Cambria"/>
              <a:cs typeface="Cambria"/>
            </a:endParaRPr>
          </a:p>
          <a:p>
            <a:pPr algn="just" marL="198755">
              <a:lnSpc>
                <a:spcPts val="2355"/>
              </a:lnSpc>
            </a:pPr>
            <a:r>
              <a:rPr dirty="0" sz="2200">
                <a:latin typeface="Cambria"/>
                <a:cs typeface="Cambria"/>
              </a:rPr>
              <a:t>Benefit: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Provides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robust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structure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for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building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scalable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web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applications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and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APIs.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6532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Analysis</a:t>
            </a:r>
            <a:r>
              <a:rPr dirty="0" spc="-75"/>
              <a:t> </a:t>
            </a:r>
            <a:r>
              <a:rPr dirty="0"/>
              <a:t>of</a:t>
            </a:r>
            <a:r>
              <a:rPr dirty="0" spc="-65"/>
              <a:t> </a:t>
            </a:r>
            <a:r>
              <a:rPr dirty="0"/>
              <a:t>Problem</a:t>
            </a:r>
            <a:r>
              <a:rPr dirty="0" spc="-65"/>
              <a:t> </a:t>
            </a:r>
            <a:r>
              <a:rPr dirty="0" spc="-10"/>
              <a:t>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9225" y="1107114"/>
            <a:ext cx="11123295" cy="4390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9930" indent="-316230">
              <a:lnSpc>
                <a:spcPts val="2830"/>
              </a:lnSpc>
              <a:spcBef>
                <a:spcPts val="100"/>
              </a:spcBef>
              <a:buAutoNum type="arabicPeriod" startAt="3"/>
              <a:tabLst>
                <a:tab pos="709930" algn="l"/>
              </a:tabLst>
            </a:pPr>
            <a:r>
              <a:rPr dirty="0" sz="2400" b="1">
                <a:latin typeface="Cambria"/>
                <a:cs typeface="Cambria"/>
              </a:rPr>
              <a:t>NextJS</a:t>
            </a:r>
            <a:r>
              <a:rPr dirty="0" sz="2400" spc="-70" b="1">
                <a:latin typeface="Cambria"/>
                <a:cs typeface="Cambria"/>
              </a:rPr>
              <a:t> </a:t>
            </a:r>
            <a:r>
              <a:rPr dirty="0" sz="2400" spc="-30" b="1">
                <a:latin typeface="Cambria"/>
                <a:cs typeface="Cambria"/>
              </a:rPr>
              <a:t>(Frontend-</a:t>
            </a:r>
            <a:r>
              <a:rPr dirty="0" sz="2400" spc="-10" b="1">
                <a:latin typeface="Cambria"/>
                <a:cs typeface="Cambria"/>
              </a:rPr>
              <a:t>FullStack</a:t>
            </a:r>
            <a:r>
              <a:rPr dirty="0" sz="2400" spc="-55" b="1">
                <a:latin typeface="Cambria"/>
                <a:cs typeface="Cambria"/>
              </a:rPr>
              <a:t> </a:t>
            </a:r>
            <a:r>
              <a:rPr dirty="0" sz="2400" spc="-10" b="1">
                <a:latin typeface="Cambria"/>
                <a:cs typeface="Cambria"/>
              </a:rPr>
              <a:t>Framework)</a:t>
            </a:r>
            <a:endParaRPr sz="2400">
              <a:latin typeface="Cambria"/>
              <a:cs typeface="Cambria"/>
            </a:endParaRPr>
          </a:p>
          <a:p>
            <a:pPr marL="393700">
              <a:lnSpc>
                <a:spcPts val="2785"/>
              </a:lnSpc>
            </a:pPr>
            <a:r>
              <a:rPr dirty="0" sz="2400" spc="-10">
                <a:latin typeface="Cambria"/>
                <a:cs typeface="Cambria"/>
              </a:rPr>
              <a:t>Type: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JavaScript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library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for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building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user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interfaces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built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on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top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of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ReactJS.</a:t>
            </a:r>
            <a:endParaRPr sz="2400">
              <a:latin typeface="Cambria"/>
              <a:cs typeface="Cambria"/>
            </a:endParaRPr>
          </a:p>
          <a:p>
            <a:pPr marL="12700" marR="5080" indent="381000">
              <a:lnSpc>
                <a:spcPct val="80000"/>
              </a:lnSpc>
              <a:spcBef>
                <a:spcPts val="525"/>
              </a:spcBef>
            </a:pPr>
            <a:r>
              <a:rPr dirty="0" sz="2400">
                <a:latin typeface="Cambria"/>
                <a:cs typeface="Cambria"/>
              </a:rPr>
              <a:t>Role: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Manages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front-</a:t>
            </a:r>
            <a:r>
              <a:rPr dirty="0" sz="2400">
                <a:latin typeface="Cambria"/>
                <a:cs typeface="Cambria"/>
              </a:rPr>
              <a:t>end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user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interface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(UI),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creating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dynamic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and</a:t>
            </a:r>
            <a:r>
              <a:rPr dirty="0" sz="2400" spc="600">
                <a:latin typeface="Cambria"/>
                <a:cs typeface="Cambria"/>
              </a:rPr>
              <a:t>  </a:t>
            </a:r>
            <a:r>
              <a:rPr dirty="0" sz="2400" spc="-20">
                <a:latin typeface="Cambria"/>
                <a:cs typeface="Cambria"/>
              </a:rPr>
              <a:t>responsive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application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where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users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can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input,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categorize,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and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visualize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their</a:t>
            </a:r>
            <a:r>
              <a:rPr dirty="0" sz="2400" spc="28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financial data.</a:t>
            </a:r>
            <a:endParaRPr sz="2400">
              <a:latin typeface="Cambria"/>
              <a:cs typeface="Cambria"/>
            </a:endParaRPr>
          </a:p>
          <a:p>
            <a:pPr marL="393700">
              <a:lnSpc>
                <a:spcPts val="2785"/>
              </a:lnSpc>
            </a:pPr>
            <a:r>
              <a:rPr dirty="0" sz="2400">
                <a:latin typeface="Cambria"/>
                <a:cs typeface="Cambria"/>
              </a:rPr>
              <a:t>Benefit:</a:t>
            </a:r>
            <a:r>
              <a:rPr dirty="0" sz="2400" spc="-8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Ensures</a:t>
            </a:r>
            <a:r>
              <a:rPr dirty="0" sz="2400" spc="-8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fast</a:t>
            </a:r>
            <a:r>
              <a:rPr dirty="0" sz="2400" spc="-8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rendering,</a:t>
            </a:r>
            <a:r>
              <a:rPr dirty="0" sz="2400" spc="-8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smooth</a:t>
            </a:r>
            <a:r>
              <a:rPr dirty="0" sz="2400" spc="-7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user</a:t>
            </a:r>
            <a:r>
              <a:rPr dirty="0" sz="2400" spc="-8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experience,</a:t>
            </a:r>
            <a:r>
              <a:rPr dirty="0" sz="2400" spc="-8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and</a:t>
            </a:r>
            <a:r>
              <a:rPr dirty="0" sz="2400" spc="-80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real-</a:t>
            </a:r>
            <a:r>
              <a:rPr dirty="0" sz="2400">
                <a:latin typeface="Cambria"/>
                <a:cs typeface="Cambria"/>
              </a:rPr>
              <a:t>time</a:t>
            </a:r>
            <a:r>
              <a:rPr dirty="0" sz="2400" spc="-8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updates.</a:t>
            </a:r>
            <a:endParaRPr sz="2400">
              <a:latin typeface="Cambria"/>
              <a:cs typeface="Cambria"/>
            </a:endParaRPr>
          </a:p>
          <a:p>
            <a:pPr marL="776605" indent="-316230">
              <a:lnSpc>
                <a:spcPts val="2830"/>
              </a:lnSpc>
              <a:spcBef>
                <a:spcPts val="2690"/>
              </a:spcBef>
              <a:buAutoNum type="arabicPeriod" startAt="4"/>
              <a:tabLst>
                <a:tab pos="776605" algn="l"/>
              </a:tabLst>
            </a:pPr>
            <a:r>
              <a:rPr dirty="0" sz="2400" b="1">
                <a:latin typeface="Cambria"/>
                <a:cs typeface="Cambria"/>
              </a:rPr>
              <a:t>Node.js</a:t>
            </a:r>
            <a:r>
              <a:rPr dirty="0" sz="2400" spc="-85" b="1">
                <a:latin typeface="Cambria"/>
                <a:cs typeface="Cambria"/>
              </a:rPr>
              <a:t> </a:t>
            </a:r>
            <a:r>
              <a:rPr dirty="0" sz="2400" spc="-10" b="1">
                <a:latin typeface="Cambria"/>
                <a:cs typeface="Cambria"/>
              </a:rPr>
              <a:t>(Runtime</a:t>
            </a:r>
            <a:r>
              <a:rPr dirty="0" sz="2400" spc="-80" b="1">
                <a:latin typeface="Cambria"/>
                <a:cs typeface="Cambria"/>
              </a:rPr>
              <a:t> </a:t>
            </a:r>
            <a:r>
              <a:rPr dirty="0" sz="2400" spc="-10" b="1">
                <a:latin typeface="Cambria"/>
                <a:cs typeface="Cambria"/>
              </a:rPr>
              <a:t>Environment)</a:t>
            </a:r>
            <a:endParaRPr sz="2400">
              <a:latin typeface="Cambria"/>
              <a:cs typeface="Cambria"/>
            </a:endParaRPr>
          </a:p>
          <a:p>
            <a:pPr marL="460375">
              <a:lnSpc>
                <a:spcPts val="2785"/>
              </a:lnSpc>
            </a:pPr>
            <a:r>
              <a:rPr dirty="0" sz="2400" spc="-10">
                <a:latin typeface="Cambria"/>
                <a:cs typeface="Cambria"/>
              </a:rPr>
              <a:t>Type: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JavaScript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runtime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built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on</a:t>
            </a:r>
            <a:r>
              <a:rPr dirty="0" sz="2400" spc="-5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Chrome's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V8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engine.</a:t>
            </a:r>
            <a:endParaRPr sz="2400">
              <a:latin typeface="Cambria"/>
              <a:cs typeface="Cambria"/>
            </a:endParaRPr>
          </a:p>
          <a:p>
            <a:pPr marL="12700" marR="563880" indent="381000">
              <a:lnSpc>
                <a:spcPts val="2300"/>
              </a:lnSpc>
              <a:spcBef>
                <a:spcPts val="509"/>
              </a:spcBef>
            </a:pPr>
            <a:r>
              <a:rPr dirty="0" sz="2400">
                <a:latin typeface="Cambria"/>
                <a:cs typeface="Cambria"/>
              </a:rPr>
              <a:t>Role: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Powers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backend,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enabling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JavaScript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to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be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used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 spc="-30">
                <a:latin typeface="Cambria"/>
                <a:cs typeface="Cambria"/>
              </a:rPr>
              <a:t>server-</a:t>
            </a:r>
            <a:r>
              <a:rPr dirty="0" sz="2400">
                <a:latin typeface="Cambria"/>
                <a:cs typeface="Cambria"/>
              </a:rPr>
              <a:t>side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to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handle </a:t>
            </a:r>
            <a:r>
              <a:rPr dirty="0" sz="2400">
                <a:latin typeface="Cambria"/>
                <a:cs typeface="Cambria"/>
              </a:rPr>
              <a:t>API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requests,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data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processing,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and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communication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with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database.</a:t>
            </a:r>
            <a:endParaRPr sz="2400">
              <a:latin typeface="Cambria"/>
              <a:cs typeface="Cambria"/>
            </a:endParaRPr>
          </a:p>
          <a:p>
            <a:pPr marL="12700" marR="558800" indent="381000">
              <a:lnSpc>
                <a:spcPct val="80000"/>
              </a:lnSpc>
              <a:spcBef>
                <a:spcPts val="505"/>
              </a:spcBef>
            </a:pPr>
            <a:r>
              <a:rPr dirty="0" sz="2400">
                <a:latin typeface="Cambria"/>
                <a:cs typeface="Cambria"/>
              </a:rPr>
              <a:t>Benefit: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High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performance,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scalable,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and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35">
                <a:latin typeface="Cambria"/>
                <a:cs typeface="Cambria"/>
              </a:rPr>
              <a:t>event-</a:t>
            </a:r>
            <a:r>
              <a:rPr dirty="0" sz="2400" spc="-10">
                <a:latin typeface="Cambria"/>
                <a:cs typeface="Cambria"/>
              </a:rPr>
              <a:t>driven,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which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makes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it</a:t>
            </a:r>
            <a:r>
              <a:rPr dirty="0" sz="2400" spc="-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ideal</a:t>
            </a:r>
            <a:r>
              <a:rPr dirty="0" sz="2400" spc="-60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for </a:t>
            </a:r>
            <a:r>
              <a:rPr dirty="0" sz="2400">
                <a:latin typeface="Cambria"/>
                <a:cs typeface="Cambria"/>
              </a:rPr>
              <a:t>handling</a:t>
            </a:r>
            <a:r>
              <a:rPr dirty="0" sz="2400" spc="-10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multiple</a:t>
            </a:r>
            <a:r>
              <a:rPr dirty="0" sz="2400" spc="-10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user</a:t>
            </a:r>
            <a:r>
              <a:rPr dirty="0" sz="2400" spc="-9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requests</a:t>
            </a:r>
            <a:r>
              <a:rPr dirty="0" sz="2400" spc="-1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concurrently.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6532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Analysis</a:t>
            </a:r>
            <a:r>
              <a:rPr dirty="0" spc="-75"/>
              <a:t> </a:t>
            </a:r>
            <a:r>
              <a:rPr dirty="0"/>
              <a:t>of</a:t>
            </a:r>
            <a:r>
              <a:rPr dirty="0" spc="-65"/>
              <a:t> </a:t>
            </a:r>
            <a:r>
              <a:rPr dirty="0"/>
              <a:t>Problem</a:t>
            </a:r>
            <a:r>
              <a:rPr dirty="0" spc="-65"/>
              <a:t> </a:t>
            </a:r>
            <a:r>
              <a:rPr dirty="0" spc="-10"/>
              <a:t>Statement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580"/>
              </a:spcBef>
            </a:pPr>
            <a:r>
              <a:rPr dirty="0"/>
              <a:t>Additional</a:t>
            </a:r>
            <a:r>
              <a:rPr dirty="0" spc="-65"/>
              <a:t> </a:t>
            </a:r>
            <a:r>
              <a:rPr dirty="0" spc="-25"/>
              <a:t>Tools</a:t>
            </a:r>
            <a:r>
              <a:rPr dirty="0" spc="-60"/>
              <a:t> </a:t>
            </a:r>
            <a:r>
              <a:rPr dirty="0"/>
              <a:t>&amp;</a:t>
            </a:r>
            <a:r>
              <a:rPr dirty="0" spc="-60"/>
              <a:t> </a:t>
            </a:r>
            <a:r>
              <a:rPr dirty="0" spc="-10"/>
              <a:t>Features</a:t>
            </a:r>
            <a:r>
              <a:rPr dirty="0" spc="-10" b="0">
                <a:latin typeface="Cambria"/>
                <a:cs typeface="Cambria"/>
              </a:rPr>
              <a:t>:</a:t>
            </a:r>
          </a:p>
          <a:p>
            <a:pPr marL="12700" marR="5080" indent="381000">
              <a:lnSpc>
                <a:spcPct val="100000"/>
              </a:lnSpc>
              <a:spcBef>
                <a:spcPts val="480"/>
              </a:spcBef>
            </a:pPr>
            <a:r>
              <a:rPr dirty="0"/>
              <a:t>RESTful</a:t>
            </a:r>
            <a:r>
              <a:rPr dirty="0" spc="-85"/>
              <a:t> </a:t>
            </a:r>
            <a:r>
              <a:rPr dirty="0"/>
              <a:t>APIs</a:t>
            </a:r>
            <a:r>
              <a:rPr dirty="0" b="0">
                <a:latin typeface="Cambria"/>
                <a:cs typeface="Cambria"/>
              </a:rPr>
              <a:t>:</a:t>
            </a:r>
            <a:r>
              <a:rPr dirty="0" spc="-80" b="0">
                <a:latin typeface="Cambria"/>
                <a:cs typeface="Cambria"/>
              </a:rPr>
              <a:t> </a:t>
            </a:r>
            <a:r>
              <a:rPr dirty="0" b="0">
                <a:latin typeface="Cambria"/>
                <a:cs typeface="Cambria"/>
              </a:rPr>
              <a:t>For</a:t>
            </a:r>
            <a:r>
              <a:rPr dirty="0" spc="-85" b="0">
                <a:latin typeface="Cambria"/>
                <a:cs typeface="Cambria"/>
              </a:rPr>
              <a:t> </a:t>
            </a:r>
            <a:r>
              <a:rPr dirty="0" b="0">
                <a:latin typeface="Cambria"/>
                <a:cs typeface="Cambria"/>
              </a:rPr>
              <a:t>communication</a:t>
            </a:r>
            <a:r>
              <a:rPr dirty="0" spc="-80" b="0">
                <a:latin typeface="Cambria"/>
                <a:cs typeface="Cambria"/>
              </a:rPr>
              <a:t> </a:t>
            </a:r>
            <a:r>
              <a:rPr dirty="0" b="0">
                <a:latin typeface="Cambria"/>
                <a:cs typeface="Cambria"/>
              </a:rPr>
              <a:t>between</a:t>
            </a:r>
            <a:r>
              <a:rPr dirty="0" spc="-85" b="0">
                <a:latin typeface="Cambria"/>
                <a:cs typeface="Cambria"/>
              </a:rPr>
              <a:t> </a:t>
            </a:r>
            <a:r>
              <a:rPr dirty="0" b="0">
                <a:latin typeface="Cambria"/>
                <a:cs typeface="Cambria"/>
              </a:rPr>
              <a:t>the</a:t>
            </a:r>
            <a:r>
              <a:rPr dirty="0" spc="-80" b="0">
                <a:latin typeface="Cambria"/>
                <a:cs typeface="Cambria"/>
              </a:rPr>
              <a:t> </a:t>
            </a:r>
            <a:r>
              <a:rPr dirty="0" b="0">
                <a:latin typeface="Cambria"/>
                <a:cs typeface="Cambria"/>
              </a:rPr>
              <a:t>frontend</a:t>
            </a:r>
            <a:r>
              <a:rPr dirty="0" spc="-85" b="0">
                <a:latin typeface="Cambria"/>
                <a:cs typeface="Cambria"/>
              </a:rPr>
              <a:t> </a:t>
            </a:r>
            <a:r>
              <a:rPr dirty="0" b="0">
                <a:latin typeface="Cambria"/>
                <a:cs typeface="Cambria"/>
              </a:rPr>
              <a:t>(React)</a:t>
            </a:r>
            <a:r>
              <a:rPr dirty="0" spc="-80" b="0">
                <a:latin typeface="Cambria"/>
                <a:cs typeface="Cambria"/>
              </a:rPr>
              <a:t> </a:t>
            </a:r>
            <a:r>
              <a:rPr dirty="0" b="0">
                <a:latin typeface="Cambria"/>
                <a:cs typeface="Cambria"/>
              </a:rPr>
              <a:t>and</a:t>
            </a:r>
            <a:r>
              <a:rPr dirty="0" spc="-85" b="0">
                <a:latin typeface="Cambria"/>
                <a:cs typeface="Cambria"/>
              </a:rPr>
              <a:t> </a:t>
            </a:r>
            <a:r>
              <a:rPr dirty="0" spc="-10" b="0">
                <a:latin typeface="Cambria"/>
                <a:cs typeface="Cambria"/>
              </a:rPr>
              <a:t>backend Express).</a:t>
            </a:r>
          </a:p>
          <a:p>
            <a:pPr marL="393700">
              <a:lnSpc>
                <a:spcPct val="100000"/>
              </a:lnSpc>
              <a:spcBef>
                <a:spcPts val="480"/>
              </a:spcBef>
            </a:pPr>
            <a:r>
              <a:rPr dirty="0"/>
              <a:t>User</a:t>
            </a:r>
            <a:r>
              <a:rPr dirty="0" spc="-60"/>
              <a:t> </a:t>
            </a:r>
            <a:r>
              <a:rPr dirty="0"/>
              <a:t>Authentication</a:t>
            </a:r>
            <a:r>
              <a:rPr dirty="0" b="0">
                <a:latin typeface="Cambria"/>
                <a:cs typeface="Cambria"/>
              </a:rPr>
              <a:t>:</a:t>
            </a:r>
            <a:r>
              <a:rPr dirty="0" spc="-60" b="0">
                <a:latin typeface="Cambria"/>
                <a:cs typeface="Cambria"/>
              </a:rPr>
              <a:t> </a:t>
            </a:r>
            <a:r>
              <a:rPr dirty="0" b="0">
                <a:latin typeface="Cambria"/>
                <a:cs typeface="Cambria"/>
              </a:rPr>
              <a:t>For</a:t>
            </a:r>
            <a:r>
              <a:rPr dirty="0" spc="-55" b="0">
                <a:latin typeface="Cambria"/>
                <a:cs typeface="Cambria"/>
              </a:rPr>
              <a:t> </a:t>
            </a:r>
            <a:r>
              <a:rPr dirty="0" spc="-10" b="0">
                <a:latin typeface="Cambria"/>
                <a:cs typeface="Cambria"/>
              </a:rPr>
              <a:t>secure</a:t>
            </a:r>
            <a:r>
              <a:rPr dirty="0" spc="-60" b="0">
                <a:latin typeface="Cambria"/>
                <a:cs typeface="Cambria"/>
              </a:rPr>
              <a:t> </a:t>
            </a:r>
            <a:r>
              <a:rPr dirty="0" b="0">
                <a:latin typeface="Cambria"/>
                <a:cs typeface="Cambria"/>
              </a:rPr>
              <a:t>login,</a:t>
            </a:r>
            <a:r>
              <a:rPr dirty="0" spc="-55" b="0">
                <a:latin typeface="Cambria"/>
                <a:cs typeface="Cambria"/>
              </a:rPr>
              <a:t> </a:t>
            </a:r>
            <a:r>
              <a:rPr dirty="0" spc="-10" b="0">
                <a:latin typeface="Cambria"/>
                <a:cs typeface="Cambria"/>
              </a:rPr>
              <a:t>sign-</a:t>
            </a:r>
            <a:r>
              <a:rPr dirty="0" b="0">
                <a:latin typeface="Cambria"/>
                <a:cs typeface="Cambria"/>
              </a:rPr>
              <a:t>up,</a:t>
            </a:r>
            <a:r>
              <a:rPr dirty="0" spc="-60" b="0">
                <a:latin typeface="Cambria"/>
                <a:cs typeface="Cambria"/>
              </a:rPr>
              <a:t> </a:t>
            </a:r>
            <a:r>
              <a:rPr dirty="0" b="0">
                <a:latin typeface="Cambria"/>
                <a:cs typeface="Cambria"/>
              </a:rPr>
              <a:t>and</a:t>
            </a:r>
            <a:r>
              <a:rPr dirty="0" spc="-55" b="0">
                <a:latin typeface="Cambria"/>
                <a:cs typeface="Cambria"/>
              </a:rPr>
              <a:t> </a:t>
            </a:r>
            <a:r>
              <a:rPr dirty="0" b="0">
                <a:latin typeface="Cambria"/>
                <a:cs typeface="Cambria"/>
              </a:rPr>
              <a:t>access</a:t>
            </a:r>
            <a:r>
              <a:rPr dirty="0" spc="-60" b="0">
                <a:latin typeface="Cambria"/>
                <a:cs typeface="Cambria"/>
              </a:rPr>
              <a:t> </a:t>
            </a:r>
            <a:r>
              <a:rPr dirty="0" spc="-10" b="0">
                <a:latin typeface="Cambria"/>
                <a:cs typeface="Cambria"/>
              </a:rPr>
              <a:t>control.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378616" y="1619453"/>
            <a:ext cx="12287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ambria"/>
                <a:cs typeface="Cambria"/>
              </a:rPr>
              <a:t>(Node.js</a:t>
            </a:r>
            <a:r>
              <a:rPr dirty="0" sz="2200" spc="-120">
                <a:latin typeface="Cambria"/>
                <a:cs typeface="Cambria"/>
              </a:rPr>
              <a:t> </a:t>
            </a:r>
            <a:r>
              <a:rPr dirty="0" sz="2200" spc="-50">
                <a:latin typeface="Cambria"/>
                <a:cs typeface="Cambria"/>
              </a:rPr>
              <a:t>+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96415" y="2747212"/>
            <a:ext cx="11165840" cy="2555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1440" indent="441959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Cambria"/>
                <a:cs typeface="Cambria"/>
              </a:rPr>
              <a:t>Data</a:t>
            </a:r>
            <a:r>
              <a:rPr dirty="0" sz="2200" spc="-7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Visualization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Libraries:</a:t>
            </a:r>
            <a:r>
              <a:rPr dirty="0" sz="2200" spc="-65">
                <a:latin typeface="Cambria"/>
                <a:cs typeface="Cambria"/>
              </a:rPr>
              <a:t> To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create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charts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and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graphs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that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visualize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financial</a:t>
            </a:r>
            <a:r>
              <a:rPr dirty="0" sz="2200" spc="19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activities </a:t>
            </a:r>
            <a:r>
              <a:rPr dirty="0" sz="2200">
                <a:latin typeface="Cambria"/>
                <a:cs typeface="Cambria"/>
              </a:rPr>
              <a:t>(e.g.,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Chart.js,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D3.js).</a:t>
            </a:r>
            <a:endParaRPr sz="2200">
              <a:latin typeface="Cambria"/>
              <a:cs typeface="Cambria"/>
            </a:endParaRPr>
          </a:p>
          <a:p>
            <a:pPr marL="12700" marR="5080" indent="381000">
              <a:lnSpc>
                <a:spcPct val="100000"/>
              </a:lnSpc>
              <a:spcBef>
                <a:spcPts val="480"/>
              </a:spcBef>
              <a:tabLst>
                <a:tab pos="9537065" algn="l"/>
              </a:tabLst>
            </a:pPr>
            <a:r>
              <a:rPr dirty="0" sz="2200" spc="-20" b="1">
                <a:latin typeface="Cambria"/>
                <a:cs typeface="Cambria"/>
              </a:rPr>
              <a:t>Real-</a:t>
            </a:r>
            <a:r>
              <a:rPr dirty="0" sz="2200" b="1">
                <a:latin typeface="Cambria"/>
                <a:cs typeface="Cambria"/>
              </a:rPr>
              <a:t>time</a:t>
            </a:r>
            <a:r>
              <a:rPr dirty="0" sz="2200" spc="-50" b="1">
                <a:latin typeface="Cambria"/>
                <a:cs typeface="Cambria"/>
              </a:rPr>
              <a:t> </a:t>
            </a:r>
            <a:r>
              <a:rPr dirty="0" sz="2200" b="1">
                <a:latin typeface="Cambria"/>
                <a:cs typeface="Cambria"/>
              </a:rPr>
              <a:t>Updates</a:t>
            </a:r>
            <a:r>
              <a:rPr dirty="0" sz="2200">
                <a:latin typeface="Cambria"/>
                <a:cs typeface="Cambria"/>
              </a:rPr>
              <a:t>: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Through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technologies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like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WebSockets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or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React's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state</a:t>
            </a:r>
            <a:r>
              <a:rPr dirty="0" sz="2200">
                <a:latin typeface="Cambria"/>
                <a:cs typeface="Cambria"/>
              </a:rPr>
              <a:t>	</a:t>
            </a:r>
            <a:r>
              <a:rPr dirty="0" sz="2200" spc="-10">
                <a:latin typeface="Cambria"/>
                <a:cs typeface="Cambria"/>
              </a:rPr>
              <a:t>management, </a:t>
            </a:r>
            <a:r>
              <a:rPr dirty="0" sz="2200">
                <a:latin typeface="Cambria"/>
                <a:cs typeface="Cambria"/>
              </a:rPr>
              <a:t>enabling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instant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feedback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on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user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inputs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or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financial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changes.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2200">
              <a:latin typeface="Cambria"/>
              <a:cs typeface="Cambria"/>
            </a:endParaRPr>
          </a:p>
          <a:p>
            <a:pPr marL="12700" marR="36195">
              <a:lnSpc>
                <a:spcPct val="100000"/>
              </a:lnSpc>
            </a:pPr>
            <a:r>
              <a:rPr dirty="0" sz="2200">
                <a:latin typeface="Cambria"/>
                <a:cs typeface="Cambria"/>
              </a:rPr>
              <a:t>This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combination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of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technologies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creates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full-</a:t>
            </a:r>
            <a:r>
              <a:rPr dirty="0" sz="2200">
                <a:latin typeface="Cambria"/>
                <a:cs typeface="Cambria"/>
              </a:rPr>
              <a:t>stack,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scalable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application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with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user-</a:t>
            </a:r>
            <a:r>
              <a:rPr dirty="0" sz="2200" spc="-10">
                <a:latin typeface="Cambria"/>
                <a:cs typeface="Cambria"/>
              </a:rPr>
              <a:t>friendly interface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and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powerful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backend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for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financial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management.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6532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Analysis</a:t>
            </a:r>
            <a:r>
              <a:rPr dirty="0" spc="-85"/>
              <a:t> </a:t>
            </a:r>
            <a:r>
              <a:rPr dirty="0"/>
              <a:t>of</a:t>
            </a:r>
            <a:r>
              <a:rPr dirty="0" spc="-80"/>
              <a:t> </a:t>
            </a:r>
            <a:r>
              <a:rPr dirty="0"/>
              <a:t>Problem</a:t>
            </a:r>
            <a:r>
              <a:rPr dirty="0" spc="-80"/>
              <a:t> </a:t>
            </a:r>
            <a:r>
              <a:rPr dirty="0"/>
              <a:t>Statement</a:t>
            </a:r>
            <a:r>
              <a:rPr dirty="0" spc="-65"/>
              <a:t> </a:t>
            </a:r>
            <a:r>
              <a:rPr dirty="0" sz="2000" spc="-10"/>
              <a:t>(contd...)</a:t>
            </a:r>
            <a:endParaRPr sz="2000"/>
          </a:p>
        </p:txBody>
      </p:sp>
      <p:sp>
        <p:nvSpPr>
          <p:cNvPr id="3" name="object 3" descr=""/>
          <p:cNvSpPr txBox="1"/>
          <p:nvPr/>
        </p:nvSpPr>
        <p:spPr>
          <a:xfrm>
            <a:off x="859856" y="1053428"/>
            <a:ext cx="6852284" cy="44240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120"/>
              </a:spcBef>
            </a:pPr>
            <a:r>
              <a:rPr dirty="0" sz="2200">
                <a:latin typeface="Cambria"/>
                <a:cs typeface="Cambria"/>
              </a:rPr>
              <a:t>Software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and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Hardware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Requirements: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200">
              <a:latin typeface="Cambria"/>
              <a:cs typeface="Cambria"/>
            </a:endParaRPr>
          </a:p>
          <a:p>
            <a:pPr marL="49530">
              <a:lnSpc>
                <a:spcPct val="100000"/>
              </a:lnSpc>
            </a:pPr>
            <a:r>
              <a:rPr dirty="0" sz="2200">
                <a:latin typeface="Cambria"/>
                <a:cs typeface="Cambria"/>
              </a:rPr>
              <a:t>1.</a:t>
            </a:r>
            <a:r>
              <a:rPr dirty="0" sz="2200" spc="-2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Software</a:t>
            </a:r>
            <a:r>
              <a:rPr dirty="0" sz="2200" spc="-2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Requirements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tabLst>
                <a:tab pos="392430" algn="l"/>
              </a:tabLst>
            </a:pPr>
            <a:r>
              <a:rPr dirty="0" sz="2200" spc="-50">
                <a:latin typeface="Arial Black"/>
                <a:cs typeface="Arial Black"/>
              </a:rPr>
              <a:t>□</a:t>
            </a:r>
            <a:r>
              <a:rPr dirty="0" sz="2200">
                <a:latin typeface="Arial Black"/>
                <a:cs typeface="Arial Black"/>
              </a:rPr>
              <a:t>	</a:t>
            </a:r>
            <a:r>
              <a:rPr dirty="0" sz="2200" b="1">
                <a:latin typeface="Cambria"/>
                <a:cs typeface="Cambria"/>
              </a:rPr>
              <a:t>Backend</a:t>
            </a:r>
            <a:r>
              <a:rPr dirty="0" sz="2200" spc="-35" b="1">
                <a:latin typeface="Cambria"/>
                <a:cs typeface="Cambria"/>
              </a:rPr>
              <a:t> </a:t>
            </a:r>
            <a:r>
              <a:rPr dirty="0" sz="2200" b="1">
                <a:latin typeface="Cambria"/>
                <a:cs typeface="Cambria"/>
              </a:rPr>
              <a:t>(Node.js,</a:t>
            </a:r>
            <a:r>
              <a:rPr dirty="0" sz="2200" spc="-35" b="1">
                <a:latin typeface="Cambria"/>
                <a:cs typeface="Cambria"/>
              </a:rPr>
              <a:t> </a:t>
            </a:r>
            <a:r>
              <a:rPr dirty="0" sz="2200" b="1">
                <a:latin typeface="Cambria"/>
                <a:cs typeface="Cambria"/>
              </a:rPr>
              <a:t>Express,</a:t>
            </a:r>
            <a:r>
              <a:rPr dirty="0" sz="2200" spc="-35" b="1">
                <a:latin typeface="Cambria"/>
                <a:cs typeface="Cambria"/>
              </a:rPr>
              <a:t> </a:t>
            </a:r>
            <a:r>
              <a:rPr dirty="0" sz="2200" spc="-10" b="1">
                <a:latin typeface="Cambria"/>
                <a:cs typeface="Cambria"/>
              </a:rPr>
              <a:t>MongoDB)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200">
              <a:latin typeface="Cambria"/>
              <a:cs typeface="Cambria"/>
            </a:endParaRPr>
          </a:p>
          <a:p>
            <a:pPr marL="392430" indent="-300990">
              <a:lnSpc>
                <a:spcPct val="100000"/>
              </a:lnSpc>
              <a:buFont typeface="Arial MT"/>
              <a:buChar char="•"/>
              <a:tabLst>
                <a:tab pos="392430" algn="l"/>
              </a:tabLst>
            </a:pPr>
            <a:r>
              <a:rPr dirty="0" sz="2200">
                <a:latin typeface="Cambria"/>
                <a:cs typeface="Cambria"/>
              </a:rPr>
              <a:t>Operating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System: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Windows,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macOS,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or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Linux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Arial MT"/>
              <a:buChar char="•"/>
            </a:pPr>
            <a:endParaRPr sz="2200">
              <a:latin typeface="Cambria"/>
              <a:cs typeface="Cambria"/>
            </a:endParaRPr>
          </a:p>
          <a:p>
            <a:pPr marL="392430" indent="-300990">
              <a:lnSpc>
                <a:spcPct val="100000"/>
              </a:lnSpc>
              <a:buFont typeface="Arial MT"/>
              <a:buChar char="•"/>
              <a:tabLst>
                <a:tab pos="392430" algn="l"/>
              </a:tabLst>
            </a:pPr>
            <a:r>
              <a:rPr dirty="0" sz="2200">
                <a:latin typeface="Cambria"/>
                <a:cs typeface="Cambria"/>
              </a:rPr>
              <a:t>Node.js: v12.x</a:t>
            </a:r>
            <a:r>
              <a:rPr dirty="0" sz="2200" spc="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or</a:t>
            </a:r>
            <a:r>
              <a:rPr dirty="0" sz="2200" spc="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higher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2200">
              <a:latin typeface="Cambria"/>
              <a:cs typeface="Cambria"/>
            </a:endParaRPr>
          </a:p>
          <a:p>
            <a:pPr marL="392430" indent="-30099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92430" algn="l"/>
              </a:tabLst>
            </a:pPr>
            <a:r>
              <a:rPr dirty="0" sz="2200">
                <a:latin typeface="Cambria"/>
                <a:cs typeface="Cambria"/>
              </a:rPr>
              <a:t>MongoDB: Local or</a:t>
            </a:r>
            <a:r>
              <a:rPr dirty="0" sz="2200" spc="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cloud-</a:t>
            </a:r>
            <a:r>
              <a:rPr dirty="0" sz="2200">
                <a:latin typeface="Cambria"/>
                <a:cs typeface="Cambria"/>
              </a:rPr>
              <a:t>based (e.g.,</a:t>
            </a:r>
            <a:r>
              <a:rPr dirty="0" sz="2200" spc="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MongoDB </a:t>
            </a:r>
            <a:r>
              <a:rPr dirty="0" sz="2200" spc="-10">
                <a:latin typeface="Cambria"/>
                <a:cs typeface="Cambria"/>
              </a:rPr>
              <a:t>Atlas)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2200">
              <a:latin typeface="Cambria"/>
              <a:cs typeface="Cambria"/>
            </a:endParaRPr>
          </a:p>
          <a:p>
            <a:pPr marL="392430" indent="-300990">
              <a:lnSpc>
                <a:spcPct val="100000"/>
              </a:lnSpc>
              <a:buFont typeface="Arial MT"/>
              <a:buChar char="•"/>
              <a:tabLst>
                <a:tab pos="392430" algn="l"/>
              </a:tabLst>
            </a:pPr>
            <a:r>
              <a:rPr dirty="0" sz="2200">
                <a:latin typeface="Cambria"/>
                <a:cs typeface="Cambria"/>
              </a:rPr>
              <a:t>npm</a:t>
            </a:r>
            <a:r>
              <a:rPr dirty="0" sz="2200" spc="-1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(Node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Package</a:t>
            </a:r>
            <a:r>
              <a:rPr dirty="0" sz="2200" spc="-1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Manager):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v6.x</a:t>
            </a:r>
            <a:r>
              <a:rPr dirty="0" sz="2200" spc="-1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or</a:t>
            </a:r>
            <a:r>
              <a:rPr dirty="0" sz="2200" spc="-10">
                <a:latin typeface="Cambria"/>
                <a:cs typeface="Cambria"/>
              </a:rPr>
              <a:t> higher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1808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Analysis</a:t>
            </a:r>
            <a:r>
              <a:rPr dirty="0" spc="-85"/>
              <a:t> </a:t>
            </a:r>
            <a:r>
              <a:rPr dirty="0"/>
              <a:t>of</a:t>
            </a:r>
            <a:r>
              <a:rPr dirty="0" spc="-80"/>
              <a:t> </a:t>
            </a:r>
            <a:r>
              <a:rPr dirty="0"/>
              <a:t>Problem</a:t>
            </a:r>
            <a:r>
              <a:rPr dirty="0" spc="-80"/>
              <a:t> </a:t>
            </a:r>
            <a:r>
              <a:rPr dirty="0"/>
              <a:t>Statement</a:t>
            </a:r>
            <a:r>
              <a:rPr dirty="0" spc="-65"/>
              <a:t> </a:t>
            </a:r>
            <a:r>
              <a:rPr dirty="0" sz="2000" spc="-10"/>
              <a:t>(contd...)</a:t>
            </a:r>
            <a:endParaRPr sz="2000"/>
          </a:p>
        </p:txBody>
      </p:sp>
      <p:sp>
        <p:nvSpPr>
          <p:cNvPr id="3" name="object 3" descr=""/>
          <p:cNvSpPr txBox="1"/>
          <p:nvPr/>
        </p:nvSpPr>
        <p:spPr>
          <a:xfrm>
            <a:off x="921990" y="1092811"/>
            <a:ext cx="7128509" cy="308864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433070" indent="-420370">
              <a:lnSpc>
                <a:spcPct val="100000"/>
              </a:lnSpc>
              <a:spcBef>
                <a:spcPts val="600"/>
              </a:spcBef>
              <a:buFont typeface="Arial Black"/>
              <a:buChar char="□"/>
              <a:tabLst>
                <a:tab pos="433070" algn="l"/>
              </a:tabLst>
            </a:pPr>
            <a:r>
              <a:rPr dirty="0" sz="2400" spc="-20" b="1">
                <a:latin typeface="Cambria"/>
                <a:cs typeface="Cambria"/>
              </a:rPr>
              <a:t>Frontend</a:t>
            </a:r>
            <a:r>
              <a:rPr dirty="0" sz="2400" spc="-55" b="1">
                <a:latin typeface="Cambria"/>
                <a:cs typeface="Cambria"/>
              </a:rPr>
              <a:t> </a:t>
            </a:r>
            <a:r>
              <a:rPr dirty="0" sz="2400" spc="-10" b="1">
                <a:latin typeface="Cambria"/>
                <a:cs typeface="Cambria"/>
              </a:rPr>
              <a:t>(NextJS)</a:t>
            </a:r>
            <a:endParaRPr sz="2400">
              <a:latin typeface="Cambria"/>
              <a:cs typeface="Cambria"/>
            </a:endParaRPr>
          </a:p>
          <a:p>
            <a:pPr lvl="1" marL="890269" indent="-316865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890269" algn="l"/>
              </a:tabLst>
            </a:pPr>
            <a:r>
              <a:rPr dirty="0" sz="2000">
                <a:latin typeface="Cambria"/>
                <a:cs typeface="Cambria"/>
              </a:rPr>
              <a:t>Node.js:</a:t>
            </a:r>
            <a:r>
              <a:rPr dirty="0" sz="2000" spc="-6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v12.x</a:t>
            </a:r>
            <a:r>
              <a:rPr dirty="0" sz="2000" spc="-6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or</a:t>
            </a:r>
            <a:r>
              <a:rPr dirty="0" sz="2000" spc="-6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higher</a:t>
            </a:r>
            <a:endParaRPr sz="2000">
              <a:latin typeface="Cambria"/>
              <a:cs typeface="Cambria"/>
            </a:endParaRPr>
          </a:p>
          <a:p>
            <a:pPr lvl="1" marL="890269" indent="-31686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890269" algn="l"/>
              </a:tabLst>
            </a:pPr>
            <a:r>
              <a:rPr dirty="0" sz="2000">
                <a:latin typeface="Cambria"/>
                <a:cs typeface="Cambria"/>
              </a:rPr>
              <a:t>npm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or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yarn: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For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managing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dependencies</a:t>
            </a:r>
            <a:endParaRPr sz="2000">
              <a:latin typeface="Cambria"/>
              <a:cs typeface="Cambria"/>
            </a:endParaRPr>
          </a:p>
          <a:p>
            <a:pPr lvl="1" marL="890269" indent="-31686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890269" algn="l"/>
              </a:tabLst>
            </a:pPr>
            <a:r>
              <a:rPr dirty="0" sz="2000" spc="-10">
                <a:latin typeface="Cambria"/>
                <a:cs typeface="Cambria"/>
              </a:rPr>
              <a:t>Browser:</a:t>
            </a:r>
            <a:r>
              <a:rPr dirty="0" sz="2000" spc="-6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Modern</a:t>
            </a:r>
            <a:r>
              <a:rPr dirty="0" sz="2000" spc="-6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browsers</a:t>
            </a:r>
            <a:r>
              <a:rPr dirty="0" sz="2000" spc="-6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(Chrome,</a:t>
            </a:r>
            <a:r>
              <a:rPr dirty="0" sz="2000" spc="-6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Firefox,</a:t>
            </a:r>
            <a:r>
              <a:rPr dirty="0" sz="2000" spc="-6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Edge)</a:t>
            </a:r>
            <a:endParaRPr sz="20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1475"/>
              </a:spcBef>
              <a:buFont typeface="Arial MT"/>
              <a:buChar char="•"/>
            </a:pPr>
            <a:endParaRPr sz="2000">
              <a:latin typeface="Cambria"/>
              <a:cs typeface="Cambria"/>
            </a:endParaRPr>
          </a:p>
          <a:p>
            <a:pPr marL="433070" indent="-420370">
              <a:lnSpc>
                <a:spcPct val="100000"/>
              </a:lnSpc>
              <a:spcBef>
                <a:spcPts val="5"/>
              </a:spcBef>
              <a:buFont typeface="Arial Black"/>
              <a:buChar char="□"/>
              <a:tabLst>
                <a:tab pos="433070" algn="l"/>
              </a:tabLst>
            </a:pPr>
            <a:r>
              <a:rPr dirty="0" sz="2400" spc="-20" b="1">
                <a:latin typeface="Cambria"/>
                <a:cs typeface="Cambria"/>
              </a:rPr>
              <a:t>Development</a:t>
            </a:r>
            <a:r>
              <a:rPr dirty="0" sz="2400" spc="-60" b="1">
                <a:latin typeface="Cambria"/>
                <a:cs typeface="Cambria"/>
              </a:rPr>
              <a:t> </a:t>
            </a:r>
            <a:r>
              <a:rPr dirty="0" sz="2400" spc="-10" b="1">
                <a:latin typeface="Cambria"/>
                <a:cs typeface="Cambria"/>
              </a:rPr>
              <a:t>Tools</a:t>
            </a:r>
            <a:endParaRPr sz="2400">
              <a:latin typeface="Cambria"/>
              <a:cs typeface="Cambria"/>
            </a:endParaRPr>
          </a:p>
          <a:p>
            <a:pPr lvl="1" marL="890269" indent="-316865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890269" algn="l"/>
              </a:tabLst>
            </a:pPr>
            <a:r>
              <a:rPr dirty="0" sz="2000">
                <a:latin typeface="Cambria"/>
                <a:cs typeface="Cambria"/>
              </a:rPr>
              <a:t>Code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Editor: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Visual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Studio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Code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(recommended)</a:t>
            </a:r>
            <a:endParaRPr sz="2000">
              <a:latin typeface="Cambria"/>
              <a:cs typeface="Cambria"/>
            </a:endParaRPr>
          </a:p>
          <a:p>
            <a:pPr lvl="1" marL="890269" indent="-31686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890269" algn="l"/>
              </a:tabLst>
            </a:pPr>
            <a:r>
              <a:rPr dirty="0" sz="2000" spc="-20">
                <a:latin typeface="Cambria"/>
                <a:cs typeface="Cambria"/>
              </a:rPr>
              <a:t>Version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Control: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Git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for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source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control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(GitHub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or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similar)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PIP2001 -REVIEW-0 (13-09)</dc:title>
  <dcterms:created xsi:type="dcterms:W3CDTF">2025-01-21T06:29:36Z</dcterms:created>
  <dcterms:modified xsi:type="dcterms:W3CDTF">2025-01-21T06:29:36Z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2025-01-21T00:00:00Z</vt:filetime>
  </property>
  <property fmtid="{D5CDD505-2E9C-101B-9397-08002B2CF9AE}" pid="3" name="Creator">
    <vt:lpwstr>Google</vt:lpwstr>
  </property>
  <property fmtid="{D5CDD505-2E9C-101B-9397-08002B2CF9AE}" pid="4" name="LastSaved">
    <vt:filetime>2025-01-21T00:00:00Z</vt:filetime>
  </property>
</Properties>
</file>