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Lato"/>
      <p:regular r:id="rId23"/>
      <p:bold r:id="rId24"/>
      <p:italic r:id="rId25"/>
      <p:boldItalic r:id="rId26"/>
    </p:embeddedFont>
    <p:embeddedFont>
      <p:font typeface="Maven Pro"/>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22" Type="http://schemas.openxmlformats.org/officeDocument/2006/relationships/font" Target="fonts/Nunito-boldItalic.fntdata"/><Relationship Id="rId21" Type="http://schemas.openxmlformats.org/officeDocument/2006/relationships/font" Target="fonts/Nunito-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MavenPro-bold.fntdata"/><Relationship Id="rId27"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Nuni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500"/>
              </a:spcAft>
              <a:buClr>
                <a:schemeClr val="dk1"/>
              </a:buClr>
              <a:buSzPts val="1100"/>
              <a:buFont typeface="Arial"/>
              <a:buNone/>
            </a:pPr>
            <a:r>
              <a:rPr lang="en">
                <a:solidFill>
                  <a:srgbClr val="2D3B45"/>
                </a:solidFill>
                <a:highlight>
                  <a:schemeClr val="lt1"/>
                </a:highlight>
                <a:latin typeface="Lato"/>
                <a:ea typeface="Lato"/>
                <a:cs typeface="Lato"/>
                <a:sym typeface="Lato"/>
              </a:rPr>
              <a:t>The intersection of social and finance—as well as shifting attitudes around what we share about money online—have given way to an ambitious new wave of financial products. Your team is preparing an analysis for a client about a potential new product in social finance area. Research the current state of art products on the market and make a case for a new app (product) for an under-served market. Your analysis should include strategy, innovation as well as disruption in the target market.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968e85436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968e85436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968e85436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968e85436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9cc5ff833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9cc5ff833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a101fbbd52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a101fbbd52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9cc5ff833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9cc5ff833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Intro: Amin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Mission: Nahian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Competitors:Brennian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How we help you: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subtopics: prod. features &amp; innovation Paul</a:t>
            </a:r>
            <a:endParaRPr>
              <a:solidFill>
                <a:schemeClr val="dk1"/>
              </a:solidFill>
            </a:endParaRPr>
          </a:p>
          <a:p>
            <a:pPr indent="0" lvl="0" marL="0" rtl="0" algn="l">
              <a:spcBef>
                <a:spcPts val="0"/>
              </a:spcBef>
              <a:spcAft>
                <a:spcPts val="0"/>
              </a:spcAft>
              <a:buNone/>
            </a:pPr>
            <a:r>
              <a:rPr lang="en">
                <a:solidFill>
                  <a:schemeClr val="dk1"/>
                </a:solidFill>
              </a:rPr>
              <a:t>Conclusion: Amin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b="1" lang="en" sz="1500">
                <a:solidFill>
                  <a:srgbClr val="424242"/>
                </a:solidFill>
                <a:latin typeface="Nunito"/>
                <a:ea typeface="Nunito"/>
                <a:cs typeface="Nunito"/>
                <a:sym typeface="Nunito"/>
              </a:rPr>
              <a:t>Split bills evenly for trips </a:t>
            </a:r>
            <a:endParaRPr b="1" sz="1500">
              <a:solidFill>
                <a:srgbClr val="424242"/>
              </a:solidFill>
              <a:latin typeface="Nunito"/>
              <a:ea typeface="Nunito"/>
              <a:cs typeface="Nunito"/>
              <a:sym typeface="Nunito"/>
            </a:endParaRPr>
          </a:p>
          <a:p>
            <a:pPr indent="0" lvl="0" marL="0" rtl="0" algn="l">
              <a:lnSpc>
                <a:spcPct val="115000"/>
              </a:lnSpc>
              <a:spcBef>
                <a:spcPts val="1200"/>
              </a:spcBef>
              <a:spcAft>
                <a:spcPts val="1200"/>
              </a:spcAft>
              <a:buClr>
                <a:schemeClr val="dk1"/>
              </a:buClr>
              <a:buSzPts val="1100"/>
              <a:buFont typeface="Arial"/>
              <a:buNone/>
            </a:pPr>
            <a:r>
              <a:rPr b="1" lang="en" sz="1500">
                <a:solidFill>
                  <a:srgbClr val="424242"/>
                </a:solidFill>
                <a:latin typeface="Nunito"/>
                <a:ea typeface="Nunito"/>
                <a:cs typeface="Nunito"/>
                <a:sym typeface="Nunito"/>
              </a:rPr>
              <a:t>Unique feature: collect the splitted money altogether and pay towards the trip</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968e85436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968e85436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a101fbbd52_2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a101fbbd52_2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968e85436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968e85436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968e85436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968e85436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968e85436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968e85436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968e85436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968e85436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ec7d42013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ec7d42013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investopedia.com/articles/company-insights/090816/how-splitwise-works-and-makes-money.asp#toc-splitwises-industry" TargetMode="External"/><Relationship Id="rId4" Type="http://schemas.openxmlformats.org/officeDocument/2006/relationships/hyperlink" Target="https://www.cbinsights.com/company/settle-up" TargetMode="External"/><Relationship Id="rId9" Type="http://schemas.openxmlformats.org/officeDocument/2006/relationships/hyperlink" Target="https://tracxn.com/d/companies/splid/__H8G6SLQ5L8Aey0kYfrVvjHm43EJgOrMnI7nCi5-3rIw#:~:text=Splid%20app%20is%20an%20expense,owes%20how%20much%20to%20whom" TargetMode="External"/><Relationship Id="rId5" Type="http://schemas.openxmlformats.org/officeDocument/2006/relationships/hyperlink" Target="https://www.cbinsights.com/company/tab-8" TargetMode="External"/><Relationship Id="rId6" Type="http://schemas.openxmlformats.org/officeDocument/2006/relationships/hyperlink" Target="https://www.cbinsights.com/company/splitwise/alternatives-competitors" TargetMode="External"/><Relationship Id="rId7" Type="http://schemas.openxmlformats.org/officeDocument/2006/relationships/hyperlink" Target="https://splid.app/english" TargetMode="External"/><Relationship Id="rId8" Type="http://schemas.openxmlformats.org/officeDocument/2006/relationships/hyperlink" Target="https://www.thebalancemoney.com/best-bill-splitting-apps-4170968"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youtube.com/watch?v=sh8TovTZl8Q" TargetMode="Externa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71757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500"/>
              <a:t>YWCC 307 Group Presentation:</a:t>
            </a:r>
            <a:endParaRPr sz="3500"/>
          </a:p>
          <a:p>
            <a:pPr indent="0" lvl="0" marL="0" rtl="0" algn="l">
              <a:spcBef>
                <a:spcPts val="0"/>
              </a:spcBef>
              <a:spcAft>
                <a:spcPts val="0"/>
              </a:spcAft>
              <a:buNone/>
            </a:pPr>
            <a:r>
              <a:rPr lang="en" sz="3500"/>
              <a:t>Where Finance Meets Social - DivvyTrip</a:t>
            </a:r>
            <a:endParaRPr sz="350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Amin Rhriyeb, Nahian Ahmed, Brennian Lush, Paul Yoo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is DivvyTrip useful?</a:t>
            </a:r>
            <a:endParaRPr/>
          </a:p>
        </p:txBody>
      </p:sp>
      <p:sp>
        <p:nvSpPr>
          <p:cNvPr id="342" name="Google Shape;342;p22"/>
          <p:cNvSpPr txBox="1"/>
          <p:nvPr>
            <p:ph idx="1" type="body"/>
          </p:nvPr>
        </p:nvSpPr>
        <p:spPr>
          <a:xfrm>
            <a:off x="1270025" y="1990050"/>
            <a:ext cx="7030500" cy="25416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Frees the organizer from straining relationships over collecting money.</a:t>
            </a:r>
            <a:endParaRPr sz="1200"/>
          </a:p>
          <a:p>
            <a:pPr indent="-304800" lvl="0" marL="457200" rtl="0" algn="l">
              <a:spcBef>
                <a:spcPts val="0"/>
              </a:spcBef>
              <a:spcAft>
                <a:spcPts val="0"/>
              </a:spcAft>
              <a:buSzPts val="1200"/>
              <a:buChar char="●"/>
            </a:pPr>
            <a:r>
              <a:rPr lang="en" sz="1200"/>
              <a:t>Showing each person’s contribution publicly leaves the responsibility to each individual.</a:t>
            </a:r>
            <a:endParaRPr sz="1200"/>
          </a:p>
          <a:p>
            <a:pPr indent="-304800" lvl="0" marL="457200" rtl="0" algn="l">
              <a:spcBef>
                <a:spcPts val="0"/>
              </a:spcBef>
              <a:spcAft>
                <a:spcPts val="0"/>
              </a:spcAft>
              <a:buSzPts val="1200"/>
              <a:buChar char="●"/>
            </a:pPr>
            <a:r>
              <a:rPr lang="en" sz="1200"/>
              <a:t>App will also contain peer-to-peer payments for small expenses.</a:t>
            </a:r>
            <a:endParaRPr sz="1200"/>
          </a:p>
          <a:p>
            <a:pPr indent="-304800" lvl="0" marL="457200" rtl="0" algn="l">
              <a:spcBef>
                <a:spcPts val="0"/>
              </a:spcBef>
              <a:spcAft>
                <a:spcPts val="0"/>
              </a:spcAft>
              <a:buSzPts val="1200"/>
              <a:buChar char="●"/>
            </a:pPr>
            <a:r>
              <a:rPr lang="en" sz="1200"/>
              <a:t>Groups will be able to contain all expenses such as restaurant, entertainment, and transportation owed in one application.</a:t>
            </a:r>
            <a:endParaRPr sz="1200"/>
          </a:p>
        </p:txBody>
      </p:sp>
      <p:pic>
        <p:nvPicPr>
          <p:cNvPr id="343" name="Google Shape;343;p22"/>
          <p:cNvPicPr preferRelativeResize="0"/>
          <p:nvPr/>
        </p:nvPicPr>
        <p:blipFill>
          <a:blip r:embed="rId3">
            <a:alphaModFix/>
          </a:blip>
          <a:stretch>
            <a:fillRect/>
          </a:stretch>
        </p:blipFill>
        <p:spPr>
          <a:xfrm>
            <a:off x="2796625" y="3347474"/>
            <a:ext cx="3550751" cy="1184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49" name="Google Shape;349;p23"/>
          <p:cNvSpPr txBox="1"/>
          <p:nvPr>
            <p:ph idx="1" type="body"/>
          </p:nvPr>
        </p:nvSpPr>
        <p:spPr>
          <a:xfrm>
            <a:off x="1461450" y="1832400"/>
            <a:ext cx="3430500" cy="25416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In conclusion we have presented DivvyTrip as an easy to use application to make group trips easier with friends, family, etc.</a:t>
            </a:r>
            <a:endParaRPr sz="1200"/>
          </a:p>
          <a:p>
            <a:pPr indent="-304800" lvl="0" marL="457200" rtl="0" algn="l">
              <a:spcBef>
                <a:spcPts val="0"/>
              </a:spcBef>
              <a:spcAft>
                <a:spcPts val="0"/>
              </a:spcAft>
              <a:buSzPts val="1200"/>
              <a:buChar char="●"/>
            </a:pPr>
            <a:r>
              <a:rPr lang="en" sz="1200"/>
              <a:t>By offering the convenience of our application many issues can be taken care of.</a:t>
            </a:r>
            <a:endParaRPr sz="1200"/>
          </a:p>
          <a:p>
            <a:pPr indent="-317500" lvl="0" marL="457200" rtl="0" algn="l">
              <a:spcBef>
                <a:spcPts val="0"/>
              </a:spcBef>
              <a:spcAft>
                <a:spcPts val="0"/>
              </a:spcAft>
              <a:buSzPts val="1400"/>
              <a:buChar char="●"/>
            </a:pPr>
            <a:r>
              <a:rPr lang="en" sz="1200"/>
              <a:t>Additionally our application offers what our competitors cannot in assisting specifically with trip planning.</a:t>
            </a:r>
            <a:r>
              <a:rPr lang="en" sz="1400"/>
              <a:t>  </a:t>
            </a:r>
            <a:endParaRPr sz="1400"/>
          </a:p>
        </p:txBody>
      </p:sp>
      <p:pic>
        <p:nvPicPr>
          <p:cNvPr id="350" name="Google Shape;350;p23"/>
          <p:cNvPicPr preferRelativeResize="0"/>
          <p:nvPr/>
        </p:nvPicPr>
        <p:blipFill>
          <a:blip r:embed="rId3">
            <a:alphaModFix/>
          </a:blip>
          <a:stretch>
            <a:fillRect/>
          </a:stretch>
        </p:blipFill>
        <p:spPr>
          <a:xfrm>
            <a:off x="5399075" y="1957200"/>
            <a:ext cx="2713000" cy="2034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Works Cited</a:t>
            </a:r>
            <a:endParaRPr/>
          </a:p>
        </p:txBody>
      </p:sp>
      <p:sp>
        <p:nvSpPr>
          <p:cNvPr id="356" name="Google Shape;356;p24"/>
          <p:cNvSpPr txBox="1"/>
          <p:nvPr>
            <p:ph idx="1" type="body"/>
          </p:nvPr>
        </p:nvSpPr>
        <p:spPr>
          <a:xfrm>
            <a:off x="1303800" y="1357525"/>
            <a:ext cx="7030500" cy="31740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800" u="sng">
                <a:solidFill>
                  <a:schemeClr val="accent5"/>
                </a:solidFill>
                <a:hlinkClick r:id="rId3">
                  <a:extLst>
                    <a:ext uri="{A12FA001-AC4F-418D-AE19-62706E023703}">
                      <ahyp:hlinkClr val="tx"/>
                    </a:ext>
                  </a:extLst>
                </a:hlinkClick>
              </a:rPr>
              <a:t>https://www.investopedia.com/articles/company-insights/090816/how-splitwise-works-and-makes-money.asp#toc-splitwises-industry</a:t>
            </a:r>
            <a:endParaRPr sz="800"/>
          </a:p>
          <a:p>
            <a:pPr indent="0" lvl="0" marL="0" rtl="0" algn="l">
              <a:lnSpc>
                <a:spcPct val="105000"/>
              </a:lnSpc>
              <a:spcBef>
                <a:spcPts val="1200"/>
              </a:spcBef>
              <a:spcAft>
                <a:spcPts val="0"/>
              </a:spcAft>
              <a:buNone/>
            </a:pPr>
            <a:r>
              <a:rPr lang="en" sz="800" u="sng">
                <a:solidFill>
                  <a:schemeClr val="accent5"/>
                </a:solidFill>
                <a:hlinkClick r:id="rId4">
                  <a:extLst>
                    <a:ext uri="{A12FA001-AC4F-418D-AE19-62706E023703}">
                      <ahyp:hlinkClr val="tx"/>
                    </a:ext>
                  </a:extLst>
                </a:hlinkClick>
              </a:rPr>
              <a:t>https://www.cbinsights.com/company/settle-up</a:t>
            </a:r>
            <a:endParaRPr sz="800"/>
          </a:p>
          <a:p>
            <a:pPr indent="0" lvl="0" marL="0" rtl="0" algn="l">
              <a:lnSpc>
                <a:spcPct val="105000"/>
              </a:lnSpc>
              <a:spcBef>
                <a:spcPts val="1200"/>
              </a:spcBef>
              <a:spcAft>
                <a:spcPts val="0"/>
              </a:spcAft>
              <a:buNone/>
            </a:pPr>
            <a:r>
              <a:rPr lang="en" sz="800" u="sng">
                <a:solidFill>
                  <a:schemeClr val="accent5"/>
                </a:solidFill>
                <a:hlinkClick r:id="rId5">
                  <a:extLst>
                    <a:ext uri="{A12FA001-AC4F-418D-AE19-62706E023703}">
                      <ahyp:hlinkClr val="tx"/>
                    </a:ext>
                  </a:extLst>
                </a:hlinkClick>
              </a:rPr>
              <a:t>https://www.cbinsights.com/company/tab-8</a:t>
            </a:r>
            <a:endParaRPr sz="800"/>
          </a:p>
          <a:p>
            <a:pPr indent="0" lvl="0" marL="0" rtl="0" algn="l">
              <a:lnSpc>
                <a:spcPct val="105000"/>
              </a:lnSpc>
              <a:spcBef>
                <a:spcPts val="1200"/>
              </a:spcBef>
              <a:spcAft>
                <a:spcPts val="0"/>
              </a:spcAft>
              <a:buNone/>
            </a:pPr>
            <a:r>
              <a:rPr lang="en" sz="800" u="sng">
                <a:solidFill>
                  <a:schemeClr val="accent5"/>
                </a:solidFill>
                <a:hlinkClick r:id="rId6">
                  <a:extLst>
                    <a:ext uri="{A12FA001-AC4F-418D-AE19-62706E023703}">
                      <ahyp:hlinkClr val="tx"/>
                    </a:ext>
                  </a:extLst>
                </a:hlinkClick>
              </a:rPr>
              <a:t>https://www.cbinsights.com/company/splitwise/alternatives-competitors</a:t>
            </a:r>
            <a:endParaRPr sz="800"/>
          </a:p>
          <a:p>
            <a:pPr indent="0" lvl="0" marL="0" rtl="0" algn="l">
              <a:lnSpc>
                <a:spcPct val="105000"/>
              </a:lnSpc>
              <a:spcBef>
                <a:spcPts val="1200"/>
              </a:spcBef>
              <a:spcAft>
                <a:spcPts val="0"/>
              </a:spcAft>
              <a:buNone/>
            </a:pPr>
            <a:r>
              <a:rPr lang="en" sz="800" u="sng">
                <a:solidFill>
                  <a:schemeClr val="accent5"/>
                </a:solidFill>
                <a:hlinkClick r:id="rId7">
                  <a:extLst>
                    <a:ext uri="{A12FA001-AC4F-418D-AE19-62706E023703}">
                      <ahyp:hlinkClr val="tx"/>
                    </a:ext>
                  </a:extLst>
                </a:hlinkClick>
              </a:rPr>
              <a:t>https://splid.app/english</a:t>
            </a:r>
            <a:endParaRPr sz="800"/>
          </a:p>
          <a:p>
            <a:pPr indent="0" lvl="0" marL="0" rtl="0" algn="l">
              <a:lnSpc>
                <a:spcPct val="105000"/>
              </a:lnSpc>
              <a:spcBef>
                <a:spcPts val="1200"/>
              </a:spcBef>
              <a:spcAft>
                <a:spcPts val="0"/>
              </a:spcAft>
              <a:buNone/>
            </a:pPr>
            <a:r>
              <a:rPr lang="en" sz="800" u="sng">
                <a:solidFill>
                  <a:schemeClr val="accent5"/>
                </a:solidFill>
                <a:hlinkClick r:id="rId8">
                  <a:extLst>
                    <a:ext uri="{A12FA001-AC4F-418D-AE19-62706E023703}">
                      <ahyp:hlinkClr val="tx"/>
                    </a:ext>
                  </a:extLst>
                </a:hlinkClick>
              </a:rPr>
              <a:t>https://www.thebalancemoney.com/best-bill-splitting-apps-4170968</a:t>
            </a:r>
            <a:endParaRPr sz="800"/>
          </a:p>
          <a:p>
            <a:pPr indent="0" lvl="0" marL="0" rtl="0" algn="l">
              <a:lnSpc>
                <a:spcPct val="105000"/>
              </a:lnSpc>
              <a:spcBef>
                <a:spcPts val="1200"/>
              </a:spcBef>
              <a:spcAft>
                <a:spcPts val="1200"/>
              </a:spcAft>
              <a:buNone/>
            </a:pPr>
            <a:r>
              <a:rPr lang="en" sz="800" u="sng">
                <a:solidFill>
                  <a:schemeClr val="accent5"/>
                </a:solidFill>
                <a:hlinkClick r:id="rId9">
                  <a:extLst>
                    <a:ext uri="{A12FA001-AC4F-418D-AE19-62706E023703}">
                      <ahyp:hlinkClr val="tx"/>
                    </a:ext>
                  </a:extLst>
                </a:hlinkClick>
              </a:rPr>
              <a:t>https://tracxn.com/d/companies/splid/__H8G6SLQ5L8Aey0kYfrVvjHm43EJgOrMnI7nCi5-3rIw#:~:text=Splid%20app%20is%20an%20expense,owes%20how%20much%20to%20whom</a:t>
            </a:r>
            <a:r>
              <a:rPr lang="en" sz="800"/>
              <a:t>.</a:t>
            </a:r>
            <a:endParaRPr sz="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5"/>
          <p:cNvSpPr txBox="1"/>
          <p:nvPr>
            <p:ph type="title"/>
          </p:nvPr>
        </p:nvSpPr>
        <p:spPr>
          <a:xfrm>
            <a:off x="3055875" y="1227025"/>
            <a:ext cx="21798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pic>
        <p:nvPicPr>
          <p:cNvPr id="362" name="Google Shape;362;p25"/>
          <p:cNvPicPr preferRelativeResize="0"/>
          <p:nvPr/>
        </p:nvPicPr>
        <p:blipFill>
          <a:blip r:embed="rId3">
            <a:alphaModFix/>
          </a:blip>
          <a:stretch>
            <a:fillRect/>
          </a:stretch>
        </p:blipFill>
        <p:spPr>
          <a:xfrm>
            <a:off x="2432400" y="2077025"/>
            <a:ext cx="3662450" cy="279261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4" name="Google Shape;284;p14"/>
          <p:cNvSpPr txBox="1"/>
          <p:nvPr>
            <p:ph idx="1" type="body"/>
          </p:nvPr>
        </p:nvSpPr>
        <p:spPr>
          <a:xfrm>
            <a:off x="880100" y="1852100"/>
            <a:ext cx="3940800" cy="25416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rgbClr val="000000"/>
              </a:buClr>
              <a:buSzPts val="1400"/>
              <a:buChar char="●"/>
            </a:pPr>
            <a:r>
              <a:rPr lang="en" sz="1400">
                <a:solidFill>
                  <a:srgbClr val="000000"/>
                </a:solidFill>
              </a:rPr>
              <a:t>Often times when organizing group trips the topic of budgeting arises. </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Rather than having to calculate your </a:t>
            </a:r>
            <a:r>
              <a:rPr lang="en" sz="1400">
                <a:solidFill>
                  <a:srgbClr val="000000"/>
                </a:solidFill>
              </a:rPr>
              <a:t>trip</a:t>
            </a:r>
            <a:r>
              <a:rPr lang="en" sz="1400">
                <a:solidFill>
                  <a:srgbClr val="000000"/>
                </a:solidFill>
              </a:rPr>
              <a:t> expenses and figure out who owes what we have the solution.</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New and upcoming in the social finance area we present DivvyTrip; the app to help you calculate group expenses and distribute them to display who owes what.</a:t>
            </a:r>
            <a:endParaRPr sz="1400">
              <a:solidFill>
                <a:srgbClr val="000000"/>
              </a:solidFill>
            </a:endParaRPr>
          </a:p>
        </p:txBody>
      </p:sp>
      <p:pic>
        <p:nvPicPr>
          <p:cNvPr id="285" name="Google Shape;285;p14"/>
          <p:cNvPicPr preferRelativeResize="0"/>
          <p:nvPr/>
        </p:nvPicPr>
        <p:blipFill>
          <a:blip r:embed="rId3">
            <a:alphaModFix/>
          </a:blip>
          <a:stretch>
            <a:fillRect/>
          </a:stretch>
        </p:blipFill>
        <p:spPr>
          <a:xfrm>
            <a:off x="5291325" y="1852088"/>
            <a:ext cx="2857500" cy="1628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a:solidFill>
            <a:srgbClr val="B7B7B7"/>
          </a:solidFill>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Our Mission</a:t>
            </a:r>
            <a:endParaRPr>
              <a:solidFill>
                <a:schemeClr val="lt1"/>
              </a:solidFill>
            </a:endParaRPr>
          </a:p>
        </p:txBody>
      </p:sp>
      <p:sp>
        <p:nvSpPr>
          <p:cNvPr id="291" name="Google Shape;291;p15"/>
          <p:cNvSpPr txBox="1"/>
          <p:nvPr>
            <p:ph idx="1" type="body"/>
          </p:nvPr>
        </p:nvSpPr>
        <p:spPr>
          <a:xfrm>
            <a:off x="1303800" y="1990050"/>
            <a:ext cx="4989900" cy="1706400"/>
          </a:xfrm>
          <a:prstGeom prst="rect">
            <a:avLst/>
          </a:prstGeom>
          <a:ln cap="flat" cmpd="sng" w="19050">
            <a:solidFill>
              <a:srgbClr val="FF0000"/>
            </a:solidFill>
            <a:prstDash val="solid"/>
            <a:round/>
            <a:headEnd len="sm" w="sm" type="none"/>
            <a:tailEnd len="sm" w="sm" type="none"/>
          </a:ln>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Making group events fair and equal for all</a:t>
            </a:r>
            <a:endParaRPr/>
          </a:p>
          <a:p>
            <a:pPr indent="-311150" lvl="0" marL="457200" rtl="0" algn="l">
              <a:spcBef>
                <a:spcPts val="0"/>
              </a:spcBef>
              <a:spcAft>
                <a:spcPts val="0"/>
              </a:spcAft>
              <a:buSzPts val="1300"/>
              <a:buChar char="●"/>
            </a:pPr>
            <a:r>
              <a:rPr lang="en"/>
              <a:t>Helping with consistent contribution of all </a:t>
            </a:r>
            <a:r>
              <a:rPr lang="en"/>
              <a:t>members</a:t>
            </a:r>
            <a:r>
              <a:rPr lang="en"/>
              <a:t> </a:t>
            </a:r>
            <a:endParaRPr/>
          </a:p>
          <a:p>
            <a:pPr indent="-311150" lvl="0" marL="457200" rtl="0" algn="l">
              <a:spcBef>
                <a:spcPts val="0"/>
              </a:spcBef>
              <a:spcAft>
                <a:spcPts val="0"/>
              </a:spcAft>
              <a:buSzPts val="1300"/>
              <a:buChar char="●"/>
            </a:pPr>
            <a:r>
              <a:rPr lang="en"/>
              <a:t>Eliminating the pain of an equal dues sharing concept for trips</a:t>
            </a:r>
            <a:endParaRPr/>
          </a:p>
          <a:p>
            <a:pPr indent="-311150" lvl="0" marL="457200" rtl="0" algn="l">
              <a:spcBef>
                <a:spcPts val="0"/>
              </a:spcBef>
              <a:spcAft>
                <a:spcPts val="0"/>
              </a:spcAft>
              <a:buSzPts val="1300"/>
              <a:buChar char="●"/>
            </a:pPr>
            <a:r>
              <a:rPr lang="en"/>
              <a:t>Saving friendships and relationships</a:t>
            </a:r>
            <a:endParaRPr/>
          </a:p>
          <a:p>
            <a:pPr indent="-311150" lvl="0" marL="457200" rtl="0" algn="l">
              <a:spcBef>
                <a:spcPts val="0"/>
              </a:spcBef>
              <a:spcAft>
                <a:spcPts val="0"/>
              </a:spcAft>
              <a:buSzPts val="1300"/>
              <a:buChar char="●"/>
            </a:pPr>
            <a:r>
              <a:rPr lang="en"/>
              <a:t>Allowing trips and outing events to be more convenient </a:t>
            </a:r>
            <a:endParaRPr/>
          </a:p>
        </p:txBody>
      </p:sp>
      <p:pic>
        <p:nvPicPr>
          <p:cNvPr id="292" name="Google Shape;292;p15"/>
          <p:cNvPicPr preferRelativeResize="0"/>
          <p:nvPr/>
        </p:nvPicPr>
        <p:blipFill>
          <a:blip r:embed="rId3">
            <a:alphaModFix/>
          </a:blip>
          <a:stretch>
            <a:fillRect/>
          </a:stretch>
        </p:blipFill>
        <p:spPr>
          <a:xfrm>
            <a:off x="6418624" y="2817024"/>
            <a:ext cx="2018175" cy="2018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descr="Settling the bill at the Last Supper #shorts" id="297" name="Google Shape;297;p16" title="Settling the bill at the Last Supper #shorts">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547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scenario supporting our mission </a:t>
            </a:r>
            <a:endParaRPr/>
          </a:p>
        </p:txBody>
      </p:sp>
      <p:pic>
        <p:nvPicPr>
          <p:cNvPr id="303" name="Google Shape;303;p17"/>
          <p:cNvPicPr preferRelativeResize="0"/>
          <p:nvPr/>
        </p:nvPicPr>
        <p:blipFill>
          <a:blip r:embed="rId3">
            <a:alphaModFix/>
          </a:blip>
          <a:stretch>
            <a:fillRect/>
          </a:stretch>
        </p:blipFill>
        <p:spPr>
          <a:xfrm>
            <a:off x="1365350" y="1264475"/>
            <a:ext cx="5893175" cy="3815750"/>
          </a:xfrm>
          <a:prstGeom prst="rect">
            <a:avLst/>
          </a:prstGeom>
          <a:noFill/>
          <a:ln>
            <a:noFill/>
          </a:ln>
        </p:spPr>
      </p:pic>
      <p:sp>
        <p:nvSpPr>
          <p:cNvPr id="304" name="Google Shape;304;p17"/>
          <p:cNvSpPr txBox="1"/>
          <p:nvPr>
            <p:ph idx="1" type="body"/>
          </p:nvPr>
        </p:nvSpPr>
        <p:spPr>
          <a:xfrm>
            <a:off x="1559738" y="1527900"/>
            <a:ext cx="5504400" cy="3288900"/>
          </a:xfrm>
          <a:prstGeom prst="rect">
            <a:avLst/>
          </a:prstGeom>
          <a:ln>
            <a:noFill/>
          </a:ln>
        </p:spPr>
        <p:txBody>
          <a:bodyPr anchorCtr="0" anchor="t" bIns="91425" lIns="91425" spcFirstLastPara="1" rIns="91425" wrap="square" tIns="91425">
            <a:normAutofit fontScale="77500" lnSpcReduction="20000"/>
          </a:bodyPr>
          <a:lstStyle/>
          <a:p>
            <a:pPr indent="0" lvl="0" marL="0" rtl="0" algn="just">
              <a:spcBef>
                <a:spcPts val="0"/>
              </a:spcBef>
              <a:spcAft>
                <a:spcPts val="0"/>
              </a:spcAft>
              <a:buNone/>
            </a:pPr>
            <a:r>
              <a:rPr b="1" lang="en">
                <a:solidFill>
                  <a:schemeClr val="lt1"/>
                </a:solidFill>
              </a:rPr>
              <a:t>Without Divvy Trip</a:t>
            </a:r>
            <a:endParaRPr b="1">
              <a:solidFill>
                <a:schemeClr val="lt1"/>
              </a:solidFill>
            </a:endParaRPr>
          </a:p>
          <a:p>
            <a:pPr indent="0" lvl="0" marL="0" rtl="0" algn="just">
              <a:spcBef>
                <a:spcPts val="1200"/>
              </a:spcBef>
              <a:spcAft>
                <a:spcPts val="0"/>
              </a:spcAft>
              <a:buNone/>
            </a:pPr>
            <a:r>
              <a:rPr lang="en" u="sng">
                <a:solidFill>
                  <a:schemeClr val="lt1"/>
                </a:solidFill>
              </a:rPr>
              <a:t>Setting the scene: </a:t>
            </a:r>
            <a:r>
              <a:rPr lang="en">
                <a:solidFill>
                  <a:schemeClr val="lt1"/>
                </a:solidFill>
              </a:rPr>
              <a:t>Your friends and you are trying to book a cabin using Airbnb. Based on the booking rate, one of your friends does calculations on top of his head and asks everyone in your group to pay a certain amount to him using Cashapp. He then gathers all the money into his account to pay for the rental of the cabin and figures out that he is still a few hundred dollars short for booking the cabin</a:t>
            </a:r>
            <a:endParaRPr>
              <a:solidFill>
                <a:schemeClr val="lt1"/>
              </a:solidFill>
            </a:endParaRPr>
          </a:p>
          <a:p>
            <a:pPr indent="0" lvl="0" marL="0" rtl="0" algn="just">
              <a:spcBef>
                <a:spcPts val="1200"/>
              </a:spcBef>
              <a:spcAft>
                <a:spcPts val="0"/>
              </a:spcAft>
              <a:buNone/>
            </a:pPr>
            <a:r>
              <a:rPr lang="en" u="sng">
                <a:solidFill>
                  <a:schemeClr val="lt1"/>
                </a:solidFill>
              </a:rPr>
              <a:t>Outcome:</a:t>
            </a:r>
            <a:r>
              <a:rPr lang="en">
                <a:solidFill>
                  <a:schemeClr val="lt1"/>
                </a:solidFill>
              </a:rPr>
              <a:t> Someone else books the cabin before your group and now you and your friends have to figure out the shortcomings and make undesirable changes to your trip.</a:t>
            </a:r>
            <a:endParaRPr>
              <a:solidFill>
                <a:schemeClr val="lt1"/>
              </a:solidFill>
            </a:endParaRPr>
          </a:p>
          <a:p>
            <a:pPr indent="0" lvl="0" marL="0" rtl="0" algn="just">
              <a:spcBef>
                <a:spcPts val="1200"/>
              </a:spcBef>
              <a:spcAft>
                <a:spcPts val="0"/>
              </a:spcAft>
              <a:buNone/>
            </a:pPr>
            <a:r>
              <a:rPr b="1" lang="en">
                <a:solidFill>
                  <a:schemeClr val="lt1"/>
                </a:solidFill>
              </a:rPr>
              <a:t>With Divvy Trip:</a:t>
            </a:r>
            <a:endParaRPr b="1">
              <a:solidFill>
                <a:schemeClr val="lt1"/>
              </a:solidFill>
            </a:endParaRPr>
          </a:p>
          <a:p>
            <a:pPr indent="0" lvl="0" marL="0" rtl="0" algn="just">
              <a:spcBef>
                <a:spcPts val="1200"/>
              </a:spcBef>
              <a:spcAft>
                <a:spcPts val="0"/>
              </a:spcAft>
              <a:buNone/>
            </a:pPr>
            <a:r>
              <a:rPr lang="en" u="sng">
                <a:solidFill>
                  <a:schemeClr val="lt1"/>
                </a:solidFill>
              </a:rPr>
              <a:t>Setting the scene: </a:t>
            </a:r>
            <a:r>
              <a:rPr lang="en">
                <a:solidFill>
                  <a:schemeClr val="lt1"/>
                </a:solidFill>
              </a:rPr>
              <a:t>You put the booking rate on our application and the number of people in your group. The application calculates how much money everyone has to chip in. All your friends pays the calculated amount on the application and your group is now all set to pay for the cabin rentals. </a:t>
            </a:r>
            <a:endParaRPr>
              <a:solidFill>
                <a:schemeClr val="lt1"/>
              </a:solidFill>
            </a:endParaRPr>
          </a:p>
          <a:p>
            <a:pPr indent="0" lvl="0" marL="0" rtl="0" algn="just">
              <a:spcBef>
                <a:spcPts val="1200"/>
              </a:spcBef>
              <a:spcAft>
                <a:spcPts val="1200"/>
              </a:spcAft>
              <a:buNone/>
            </a:pPr>
            <a:r>
              <a:rPr lang="en" u="sng">
                <a:solidFill>
                  <a:schemeClr val="lt1"/>
                </a:solidFill>
              </a:rPr>
              <a:t>Outcome:</a:t>
            </a:r>
            <a:r>
              <a:rPr lang="en">
                <a:solidFill>
                  <a:schemeClr val="lt1"/>
                </a:solidFill>
              </a:rPr>
              <a:t> No undesirable or last minute changes has to be made. Your plan is all set to become a reality. </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8" name="Shape 308"/>
        <p:cNvGrpSpPr/>
        <p:nvPr/>
      </p:nvGrpSpPr>
      <p:grpSpPr>
        <a:xfrm>
          <a:off x="0" y="0"/>
          <a:ext cx="0" cy="0"/>
          <a:chOff x="0" y="0"/>
          <a:chExt cx="0" cy="0"/>
        </a:xfrm>
      </p:grpSpPr>
      <p:pic>
        <p:nvPicPr>
          <p:cNvPr id="309" name="Google Shape;309;p18"/>
          <p:cNvPicPr preferRelativeResize="0"/>
          <p:nvPr/>
        </p:nvPicPr>
        <p:blipFill>
          <a:blip r:embed="rId3">
            <a:alphaModFix/>
          </a:blip>
          <a:stretch>
            <a:fillRect/>
          </a:stretch>
        </p:blipFill>
        <p:spPr>
          <a:xfrm>
            <a:off x="6700450" y="0"/>
            <a:ext cx="2443550" cy="1911300"/>
          </a:xfrm>
          <a:prstGeom prst="rect">
            <a:avLst/>
          </a:prstGeom>
          <a:noFill/>
          <a:ln>
            <a:noFill/>
          </a:ln>
        </p:spPr>
      </p:pic>
      <p:sp>
        <p:nvSpPr>
          <p:cNvPr id="310" name="Google Shape;310;p18"/>
          <p:cNvSpPr txBox="1"/>
          <p:nvPr>
            <p:ph type="title"/>
          </p:nvPr>
        </p:nvSpPr>
        <p:spPr>
          <a:xfrm>
            <a:off x="1190650" y="4251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Competitors</a:t>
            </a:r>
            <a:endParaRPr/>
          </a:p>
        </p:txBody>
      </p:sp>
      <p:sp>
        <p:nvSpPr>
          <p:cNvPr id="311" name="Google Shape;311;p18"/>
          <p:cNvSpPr txBox="1"/>
          <p:nvPr>
            <p:ph idx="1" type="body"/>
          </p:nvPr>
        </p:nvSpPr>
        <p:spPr>
          <a:xfrm>
            <a:off x="1190650" y="1250950"/>
            <a:ext cx="4993500" cy="36285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Some of the competitors in social finance include Splitwise, </a:t>
            </a:r>
            <a:r>
              <a:rPr lang="en"/>
              <a:t>Tab, Settle Up, and Splid. Each of them offer similar services that provide easy ways to split up bills and pay debts within groups.</a:t>
            </a:r>
            <a:endParaRPr/>
          </a:p>
          <a:p>
            <a:pPr indent="-311150" lvl="0" marL="457200" rtl="0" algn="l">
              <a:lnSpc>
                <a:spcPct val="200000"/>
              </a:lnSpc>
              <a:spcBef>
                <a:spcPts val="0"/>
              </a:spcBef>
              <a:spcAft>
                <a:spcPts val="0"/>
              </a:spcAft>
              <a:buSzPts val="1300"/>
              <a:buChar char="●"/>
            </a:pPr>
            <a:r>
              <a:rPr lang="en"/>
              <a:t>Among these apps there are those that are designed to be more specialized and those for general purpose</a:t>
            </a:r>
            <a:endParaRPr/>
          </a:p>
          <a:p>
            <a:pPr indent="-311150" lvl="0" marL="457200" rtl="0" algn="l">
              <a:lnSpc>
                <a:spcPct val="200000"/>
              </a:lnSpc>
              <a:spcBef>
                <a:spcPts val="0"/>
              </a:spcBef>
              <a:spcAft>
                <a:spcPts val="0"/>
              </a:spcAft>
              <a:buSzPts val="1300"/>
              <a:buChar char="●"/>
            </a:pPr>
            <a:r>
              <a:rPr lang="en"/>
              <a:t>Splitwise is considered to be the best overall</a:t>
            </a:r>
            <a:endParaRPr/>
          </a:p>
          <a:p>
            <a:pPr indent="-311150" lvl="0" marL="457200" rtl="0" algn="l">
              <a:lnSpc>
                <a:spcPct val="200000"/>
              </a:lnSpc>
              <a:spcBef>
                <a:spcPts val="0"/>
              </a:spcBef>
              <a:spcAft>
                <a:spcPts val="0"/>
              </a:spcAft>
              <a:buSzPts val="1300"/>
              <a:buChar char="●"/>
            </a:pPr>
            <a:r>
              <a:rPr lang="en"/>
              <a:t>Splid is more customized to be used for group trips</a:t>
            </a:r>
            <a:endParaRPr/>
          </a:p>
        </p:txBody>
      </p:sp>
      <p:pic>
        <p:nvPicPr>
          <p:cNvPr id="312" name="Google Shape;312;p18"/>
          <p:cNvPicPr preferRelativeResize="0"/>
          <p:nvPr/>
        </p:nvPicPr>
        <p:blipFill>
          <a:blip r:embed="rId4">
            <a:alphaModFix/>
          </a:blip>
          <a:stretch>
            <a:fillRect/>
          </a:stretch>
        </p:blipFill>
        <p:spPr>
          <a:xfrm>
            <a:off x="7175950" y="4110275"/>
            <a:ext cx="1968051" cy="1033225"/>
          </a:xfrm>
          <a:prstGeom prst="rect">
            <a:avLst/>
          </a:prstGeom>
          <a:noFill/>
          <a:ln>
            <a:noFill/>
          </a:ln>
        </p:spPr>
      </p:pic>
      <p:pic>
        <p:nvPicPr>
          <p:cNvPr id="313" name="Google Shape;313;p18"/>
          <p:cNvPicPr preferRelativeResize="0"/>
          <p:nvPr/>
        </p:nvPicPr>
        <p:blipFill>
          <a:blip r:embed="rId5">
            <a:alphaModFix/>
          </a:blip>
          <a:stretch>
            <a:fillRect/>
          </a:stretch>
        </p:blipFill>
        <p:spPr>
          <a:xfrm>
            <a:off x="7175944" y="3428431"/>
            <a:ext cx="1968050" cy="681844"/>
          </a:xfrm>
          <a:prstGeom prst="rect">
            <a:avLst/>
          </a:prstGeom>
          <a:noFill/>
          <a:ln>
            <a:noFill/>
          </a:ln>
        </p:spPr>
      </p:pic>
      <p:pic>
        <p:nvPicPr>
          <p:cNvPr id="314" name="Google Shape;314;p18"/>
          <p:cNvPicPr preferRelativeResize="0"/>
          <p:nvPr/>
        </p:nvPicPr>
        <p:blipFill>
          <a:blip r:embed="rId6">
            <a:alphaModFix/>
          </a:blip>
          <a:stretch>
            <a:fillRect/>
          </a:stretch>
        </p:blipFill>
        <p:spPr>
          <a:xfrm>
            <a:off x="6289525" y="4110275"/>
            <a:ext cx="1033225" cy="1033225"/>
          </a:xfrm>
          <a:prstGeom prst="rect">
            <a:avLst/>
          </a:prstGeom>
          <a:noFill/>
          <a:ln>
            <a:noFill/>
          </a:ln>
        </p:spPr>
      </p:pic>
      <p:pic>
        <p:nvPicPr>
          <p:cNvPr id="315" name="Google Shape;315;p18"/>
          <p:cNvPicPr preferRelativeResize="0"/>
          <p:nvPr/>
        </p:nvPicPr>
        <p:blipFill>
          <a:blip r:embed="rId7">
            <a:alphaModFix/>
          </a:blip>
          <a:stretch>
            <a:fillRect/>
          </a:stretch>
        </p:blipFill>
        <p:spPr>
          <a:xfrm>
            <a:off x="6289525" y="3077050"/>
            <a:ext cx="1033225" cy="1033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9" name="Shape 319"/>
        <p:cNvGrpSpPr/>
        <p:nvPr/>
      </p:nvGrpSpPr>
      <p:grpSpPr>
        <a:xfrm>
          <a:off x="0" y="0"/>
          <a:ext cx="0" cy="0"/>
          <a:chOff x="0" y="0"/>
          <a:chExt cx="0" cy="0"/>
        </a:xfrm>
      </p:grpSpPr>
      <p:sp>
        <p:nvSpPr>
          <p:cNvPr id="320" name="Google Shape;320;p19"/>
          <p:cNvSpPr txBox="1"/>
          <p:nvPr>
            <p:ph type="title"/>
          </p:nvPr>
        </p:nvSpPr>
        <p:spPr>
          <a:xfrm>
            <a:off x="1303800" y="349675"/>
            <a:ext cx="7030500" cy="72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Splitwise</a:t>
            </a:r>
            <a:endParaRPr>
              <a:solidFill>
                <a:srgbClr val="000000"/>
              </a:solidFill>
            </a:endParaRPr>
          </a:p>
        </p:txBody>
      </p:sp>
      <p:pic>
        <p:nvPicPr>
          <p:cNvPr id="321" name="Google Shape;321;p19"/>
          <p:cNvPicPr preferRelativeResize="0"/>
          <p:nvPr/>
        </p:nvPicPr>
        <p:blipFill>
          <a:blip r:embed="rId3">
            <a:alphaModFix/>
          </a:blip>
          <a:stretch>
            <a:fillRect/>
          </a:stretch>
        </p:blipFill>
        <p:spPr>
          <a:xfrm>
            <a:off x="5706850" y="1669500"/>
            <a:ext cx="3437151" cy="1804500"/>
          </a:xfrm>
          <a:prstGeom prst="rect">
            <a:avLst/>
          </a:prstGeom>
          <a:noFill/>
          <a:ln>
            <a:noFill/>
          </a:ln>
        </p:spPr>
      </p:pic>
      <p:sp>
        <p:nvSpPr>
          <p:cNvPr id="322" name="Google Shape;322;p19"/>
          <p:cNvSpPr txBox="1"/>
          <p:nvPr>
            <p:ph idx="1" type="body"/>
          </p:nvPr>
        </p:nvSpPr>
        <p:spPr>
          <a:xfrm>
            <a:off x="1303800" y="965275"/>
            <a:ext cx="4299900" cy="40122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Clr>
                <a:srgbClr val="000000"/>
              </a:buClr>
              <a:buSzPts val="1200"/>
              <a:buChar char="●"/>
            </a:pPr>
            <a:r>
              <a:rPr lang="en" sz="1200">
                <a:solidFill>
                  <a:srgbClr val="000000"/>
                </a:solidFill>
              </a:rPr>
              <a:t>Splitwise provides a mobile application and web platform to organize expenses.</a:t>
            </a:r>
            <a:endParaRPr sz="1200">
              <a:solidFill>
                <a:srgbClr val="000000"/>
              </a:solidFill>
            </a:endParaRPr>
          </a:p>
          <a:p>
            <a:pPr indent="-304800" lvl="0" marL="457200" rtl="0" algn="l">
              <a:lnSpc>
                <a:spcPct val="150000"/>
              </a:lnSpc>
              <a:spcBef>
                <a:spcPts val="0"/>
              </a:spcBef>
              <a:spcAft>
                <a:spcPts val="0"/>
              </a:spcAft>
              <a:buClr>
                <a:srgbClr val="000000"/>
              </a:buClr>
              <a:buSzPts val="1200"/>
              <a:buChar char="●"/>
            </a:pPr>
            <a:r>
              <a:rPr lang="en" sz="1200">
                <a:solidFill>
                  <a:srgbClr val="000000"/>
                </a:solidFill>
              </a:rPr>
              <a:t>It </a:t>
            </a:r>
            <a:r>
              <a:rPr lang="en" sz="1200">
                <a:solidFill>
                  <a:srgbClr val="000000"/>
                </a:solidFill>
              </a:rPr>
              <a:t>keeps track of your expenditures and any IOU’s.</a:t>
            </a:r>
            <a:endParaRPr sz="1200">
              <a:solidFill>
                <a:srgbClr val="000000"/>
              </a:solidFill>
            </a:endParaRPr>
          </a:p>
          <a:p>
            <a:pPr indent="-304800" lvl="0" marL="457200" rtl="0" algn="l">
              <a:lnSpc>
                <a:spcPct val="150000"/>
              </a:lnSpc>
              <a:spcBef>
                <a:spcPts val="0"/>
              </a:spcBef>
              <a:spcAft>
                <a:spcPts val="0"/>
              </a:spcAft>
              <a:buClr>
                <a:srgbClr val="000000"/>
              </a:buClr>
              <a:buSzPts val="1200"/>
              <a:buChar char="●"/>
            </a:pPr>
            <a:r>
              <a:rPr lang="en" sz="1200">
                <a:solidFill>
                  <a:srgbClr val="000000"/>
                </a:solidFill>
              </a:rPr>
              <a:t>However, it doesn't have an in-app payment functionality so you’ll have to rely on third party applications for any transactions</a:t>
            </a:r>
            <a:endParaRPr sz="1200">
              <a:solidFill>
                <a:srgbClr val="000000"/>
              </a:solidFill>
            </a:endParaRPr>
          </a:p>
          <a:p>
            <a:pPr indent="-304800" lvl="0" marL="457200" rtl="0" algn="l">
              <a:lnSpc>
                <a:spcPct val="150000"/>
              </a:lnSpc>
              <a:spcBef>
                <a:spcPts val="0"/>
              </a:spcBef>
              <a:spcAft>
                <a:spcPts val="0"/>
              </a:spcAft>
              <a:buClr>
                <a:srgbClr val="000000"/>
              </a:buClr>
              <a:buSzPts val="1200"/>
              <a:buChar char="●"/>
            </a:pPr>
            <a:r>
              <a:rPr lang="en" sz="1200">
                <a:solidFill>
                  <a:srgbClr val="000000"/>
                </a:solidFill>
              </a:rPr>
              <a:t>This makes the user experience clunky as you have to move between Splitwise and your banking app</a:t>
            </a:r>
            <a:endParaRPr sz="1200">
              <a:solidFill>
                <a:srgbClr val="000000"/>
              </a:solidFill>
            </a:endParaRPr>
          </a:p>
          <a:p>
            <a:pPr indent="-304800" lvl="0" marL="457200" rtl="0" algn="l">
              <a:lnSpc>
                <a:spcPct val="150000"/>
              </a:lnSpc>
              <a:spcBef>
                <a:spcPts val="0"/>
              </a:spcBef>
              <a:spcAft>
                <a:spcPts val="0"/>
              </a:spcAft>
              <a:buClr>
                <a:srgbClr val="000000"/>
              </a:buClr>
              <a:buSzPts val="1200"/>
              <a:buChar char="●"/>
            </a:pPr>
            <a:r>
              <a:rPr lang="en" sz="1200">
                <a:solidFill>
                  <a:srgbClr val="000000"/>
                </a:solidFill>
              </a:rPr>
              <a:t>This will only work if all your friends actively check the app</a:t>
            </a:r>
            <a:endParaRPr sz="1200">
              <a:solidFill>
                <a:srgbClr val="000000"/>
              </a:solidFill>
            </a:endParaRPr>
          </a:p>
          <a:p>
            <a:pPr indent="-304800" lvl="0" marL="457200" rtl="0" algn="l">
              <a:lnSpc>
                <a:spcPct val="150000"/>
              </a:lnSpc>
              <a:spcBef>
                <a:spcPts val="0"/>
              </a:spcBef>
              <a:spcAft>
                <a:spcPts val="0"/>
              </a:spcAft>
              <a:buClr>
                <a:srgbClr val="000000"/>
              </a:buClr>
              <a:buSzPts val="1200"/>
              <a:buChar char="●"/>
            </a:pPr>
            <a:r>
              <a:rPr lang="en" sz="1200">
                <a:solidFill>
                  <a:srgbClr val="000000"/>
                </a:solidFill>
              </a:rPr>
              <a:t>The free version has a 2-3 transaction per day limit anyone that doesn't have Pro is barely able to use the application.</a:t>
            </a:r>
            <a:endParaRPr sz="12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6" name="Shape 326"/>
        <p:cNvGrpSpPr/>
        <p:nvPr/>
      </p:nvGrpSpPr>
      <p:grpSpPr>
        <a:xfrm>
          <a:off x="0" y="0"/>
          <a:ext cx="0" cy="0"/>
          <a:chOff x="0" y="0"/>
          <a:chExt cx="0" cy="0"/>
        </a:xfrm>
      </p:grpSpPr>
      <p:sp>
        <p:nvSpPr>
          <p:cNvPr id="327" name="Google Shape;327;p20"/>
          <p:cNvSpPr txBox="1"/>
          <p:nvPr>
            <p:ph type="title"/>
          </p:nvPr>
        </p:nvSpPr>
        <p:spPr>
          <a:xfrm>
            <a:off x="1303800" y="349675"/>
            <a:ext cx="7030500" cy="72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Splid</a:t>
            </a:r>
            <a:endParaRPr/>
          </a:p>
        </p:txBody>
      </p:sp>
      <p:sp>
        <p:nvSpPr>
          <p:cNvPr id="328" name="Google Shape;328;p20"/>
          <p:cNvSpPr txBox="1"/>
          <p:nvPr>
            <p:ph idx="1" type="body"/>
          </p:nvPr>
        </p:nvSpPr>
        <p:spPr>
          <a:xfrm>
            <a:off x="1303800" y="1146325"/>
            <a:ext cx="4299900" cy="36126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0"/>
              </a:spcBef>
              <a:spcAft>
                <a:spcPts val="0"/>
              </a:spcAft>
              <a:buSzPts val="1200"/>
              <a:buChar char="●"/>
            </a:pPr>
            <a:r>
              <a:rPr lang="en" sz="1200"/>
              <a:t>Splid is an expense splitting app. Users can create groups, add expenses, and add the names of people with whom the bill has to been shared. </a:t>
            </a:r>
            <a:endParaRPr sz="1200"/>
          </a:p>
          <a:p>
            <a:pPr indent="-304800" lvl="0" marL="457200" rtl="0" algn="l">
              <a:lnSpc>
                <a:spcPct val="200000"/>
              </a:lnSpc>
              <a:spcBef>
                <a:spcPts val="0"/>
              </a:spcBef>
              <a:spcAft>
                <a:spcPts val="0"/>
              </a:spcAft>
              <a:buSzPts val="1200"/>
              <a:buChar char="●"/>
            </a:pPr>
            <a:r>
              <a:rPr lang="en" sz="1200"/>
              <a:t>Splid also shows you who owes how much to whom so there are no confusions when it comes to where the money should go.</a:t>
            </a:r>
            <a:endParaRPr sz="1200"/>
          </a:p>
          <a:p>
            <a:pPr indent="-304800" lvl="0" marL="457200" rtl="0" algn="l">
              <a:lnSpc>
                <a:spcPct val="200000"/>
              </a:lnSpc>
              <a:spcBef>
                <a:spcPts val="0"/>
              </a:spcBef>
              <a:spcAft>
                <a:spcPts val="0"/>
              </a:spcAft>
              <a:buSzPts val="1200"/>
              <a:buChar char="●"/>
            </a:pPr>
            <a:r>
              <a:rPr lang="en" sz="1200"/>
              <a:t>Splid also handles and can convert between multiple currencies which is useful for trips to foreign countries</a:t>
            </a:r>
            <a:endParaRPr sz="1200"/>
          </a:p>
        </p:txBody>
      </p:sp>
      <p:pic>
        <p:nvPicPr>
          <p:cNvPr id="329" name="Google Shape;329;p20"/>
          <p:cNvPicPr preferRelativeResize="0"/>
          <p:nvPr/>
        </p:nvPicPr>
        <p:blipFill>
          <a:blip r:embed="rId3">
            <a:alphaModFix/>
          </a:blip>
          <a:stretch>
            <a:fillRect/>
          </a:stretch>
        </p:blipFill>
        <p:spPr>
          <a:xfrm>
            <a:off x="6647325" y="349675"/>
            <a:ext cx="2096950" cy="2096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Innovation</a:t>
            </a:r>
            <a:endParaRPr/>
          </a:p>
        </p:txBody>
      </p:sp>
      <p:sp>
        <p:nvSpPr>
          <p:cNvPr id="335" name="Google Shape;335;p21"/>
          <p:cNvSpPr txBox="1"/>
          <p:nvPr>
            <p:ph idx="1" type="body"/>
          </p:nvPr>
        </p:nvSpPr>
        <p:spPr>
          <a:xfrm>
            <a:off x="948050" y="1654128"/>
            <a:ext cx="3430500" cy="3213600"/>
          </a:xfrm>
          <a:prstGeom prst="rect">
            <a:avLst/>
          </a:prstGeom>
        </p:spPr>
        <p:txBody>
          <a:bodyPr anchorCtr="0" anchor="t" bIns="91425" lIns="91425" spcFirstLastPara="1" rIns="91425" wrap="square" tIns="91425">
            <a:noAutofit/>
          </a:bodyPr>
          <a:lstStyle/>
          <a:p>
            <a:pPr indent="-299715" lvl="0" marL="457200" rtl="0" algn="l">
              <a:lnSpc>
                <a:spcPct val="105000"/>
              </a:lnSpc>
              <a:spcBef>
                <a:spcPts val="0"/>
              </a:spcBef>
              <a:spcAft>
                <a:spcPts val="0"/>
              </a:spcAft>
              <a:buSzPts val="1120"/>
              <a:buChar char="●"/>
            </a:pPr>
            <a:r>
              <a:rPr lang="en" sz="1119"/>
              <a:t>DivvyTrip is a bill splitting app intended for people traveling as a group.</a:t>
            </a:r>
            <a:br>
              <a:rPr lang="en" sz="1119"/>
            </a:br>
            <a:endParaRPr sz="1119"/>
          </a:p>
          <a:p>
            <a:pPr indent="-299715" lvl="0" marL="457200" rtl="0" algn="l">
              <a:lnSpc>
                <a:spcPct val="105000"/>
              </a:lnSpc>
              <a:spcBef>
                <a:spcPts val="0"/>
              </a:spcBef>
              <a:spcAft>
                <a:spcPts val="0"/>
              </a:spcAft>
              <a:buSzPts val="1120"/>
              <a:buChar char="●"/>
            </a:pPr>
            <a:r>
              <a:rPr lang="en" sz="1119"/>
              <a:t>Our app will divide the expense equally among the group of users.</a:t>
            </a:r>
            <a:br>
              <a:rPr lang="en" sz="1119"/>
            </a:br>
            <a:endParaRPr sz="1119"/>
          </a:p>
          <a:p>
            <a:pPr indent="-299715" lvl="0" marL="457200" rtl="0" algn="l">
              <a:lnSpc>
                <a:spcPct val="105000"/>
              </a:lnSpc>
              <a:spcBef>
                <a:spcPts val="0"/>
              </a:spcBef>
              <a:spcAft>
                <a:spcPts val="0"/>
              </a:spcAft>
              <a:buSzPts val="1120"/>
              <a:buChar char="●"/>
            </a:pPr>
            <a:r>
              <a:rPr lang="en" sz="1119"/>
              <a:t>Our innovation is a money pooling feature for the organizer to use for booking reservations.</a:t>
            </a:r>
            <a:br>
              <a:rPr lang="en" sz="1119"/>
            </a:br>
            <a:br>
              <a:rPr lang="en" sz="1119"/>
            </a:br>
            <a:endParaRPr sz="1119"/>
          </a:p>
          <a:p>
            <a:pPr indent="-299715" lvl="0" marL="457200" rtl="0" algn="l">
              <a:lnSpc>
                <a:spcPct val="105000"/>
              </a:lnSpc>
              <a:spcBef>
                <a:spcPts val="0"/>
              </a:spcBef>
              <a:spcAft>
                <a:spcPts val="0"/>
              </a:spcAft>
              <a:buSzPts val="1120"/>
              <a:buChar char="●"/>
            </a:pPr>
            <a:r>
              <a:rPr lang="en" sz="1119"/>
              <a:t>Organizer will be able to use the pooled money to pay for the reservations rather than pay out of their own pocket and have to worry about collecting money from each person.</a:t>
            </a:r>
            <a:endParaRPr sz="912"/>
          </a:p>
        </p:txBody>
      </p:sp>
      <p:pic>
        <p:nvPicPr>
          <p:cNvPr id="336" name="Google Shape;336;p21"/>
          <p:cNvPicPr preferRelativeResize="0"/>
          <p:nvPr/>
        </p:nvPicPr>
        <p:blipFill>
          <a:blip r:embed="rId3">
            <a:alphaModFix/>
          </a:blip>
          <a:stretch>
            <a:fillRect/>
          </a:stretch>
        </p:blipFill>
        <p:spPr>
          <a:xfrm>
            <a:off x="5595675" y="1597863"/>
            <a:ext cx="2237426" cy="3213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