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473C3F-0DAC-4BC6-96A0-58E91E2EF569}">
  <a:tblStyle styleId="{A3473C3F-0DAC-4BC6-96A0-58E91E2EF56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8dcd41ff7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8dcd41ff7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6e02691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6e02691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dcd41ff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8dcd41ff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dcd41ff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8dcd41ff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dcd41ff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dcd41ff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dcd41ff7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dcd41ff7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dcd41ff7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dcd41ff7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6e026911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6e026911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6e026911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6e026911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ubmed.ncbi.nlm.nih.gov/33011296/" TargetMode="External"/><Relationship Id="rId4" Type="http://schemas.openxmlformats.org/officeDocument/2006/relationships/hyperlink" Target="http://www.cognihab.com/blog/using-vr-in-rehabilitation-benefit/#:~:text=Virtual%20Reality%20in%20Rehabilitation&amp;text=This%20is%20primarily%20because%20in,it%20does%20in%20physical%20therapy" TargetMode="External"/><Relationship Id="rId5" Type="http://schemas.openxmlformats.org/officeDocument/2006/relationships/hyperlink" Target="http://www.cognihab.com/blog/virtual-reality-rehabilitation-vs-physical-therapy/" TargetMode="External"/><Relationship Id="rId6" Type="http://schemas.openxmlformats.org/officeDocument/2006/relationships/hyperlink" Target="http://www.ncbi.nlm.nih.gov/pmc/articles/PMC7719341/#:~:text=Patients%20wearing%20a%20VR%20helmet,or%20even%20for%20non%2Damputees" TargetMode="External"/><Relationship Id="rId7" Type="http://schemas.openxmlformats.org/officeDocument/2006/relationships/hyperlink" Target="https://www.youtube.com/watch?v=EgGqS2zkpv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rot="-1518303">
            <a:off x="4517064" y="1910214"/>
            <a:ext cx="2228596" cy="3105197"/>
          </a:xfrm>
          <a:prstGeom prst="rect">
            <a:avLst/>
          </a:prstGeom>
          <a:noFill/>
          <a:ln>
            <a:noFill/>
          </a:ln>
        </p:spPr>
      </p:pic>
      <p:pic>
        <p:nvPicPr>
          <p:cNvPr id="55" name="Google Shape;55;p13"/>
          <p:cNvPicPr preferRelativeResize="0"/>
          <p:nvPr/>
        </p:nvPicPr>
        <p:blipFill>
          <a:blip r:embed="rId4">
            <a:alphaModFix/>
          </a:blip>
          <a:stretch>
            <a:fillRect/>
          </a:stretch>
        </p:blipFill>
        <p:spPr>
          <a:xfrm>
            <a:off x="0" y="709875"/>
            <a:ext cx="3116725" cy="2563750"/>
          </a:xfrm>
          <a:prstGeom prst="rect">
            <a:avLst/>
          </a:prstGeom>
          <a:noFill/>
          <a:ln>
            <a:noFill/>
          </a:ln>
        </p:spPr>
      </p:pic>
      <p:sp>
        <p:nvSpPr>
          <p:cNvPr id="56" name="Google Shape;56;p13"/>
          <p:cNvSpPr txBox="1"/>
          <p:nvPr>
            <p:ph idx="1" type="body"/>
          </p:nvPr>
        </p:nvSpPr>
        <p:spPr>
          <a:xfrm>
            <a:off x="1116475" y="2626125"/>
            <a:ext cx="4888500" cy="97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t>By: Nahian Ahmed</a:t>
            </a:r>
            <a:endParaRPr sz="2200"/>
          </a:p>
        </p:txBody>
      </p:sp>
      <p:sp>
        <p:nvSpPr>
          <p:cNvPr id="57" name="Google Shape;57;p13"/>
          <p:cNvSpPr txBox="1"/>
          <p:nvPr>
            <p:ph type="title"/>
          </p:nvPr>
        </p:nvSpPr>
        <p:spPr>
          <a:xfrm>
            <a:off x="844625" y="1260600"/>
            <a:ext cx="8520600" cy="220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Virtual Reality And Hand Rehabilitation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with Hand Rehabilitation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7500" lvl="0" marL="457200" rtl="0" algn="l">
              <a:lnSpc>
                <a:spcPct val="200000"/>
              </a:lnSpc>
              <a:spcBef>
                <a:spcPts val="0"/>
              </a:spcBef>
              <a:spcAft>
                <a:spcPts val="0"/>
              </a:spcAft>
              <a:buClr>
                <a:schemeClr val="accent2"/>
              </a:buClr>
              <a:buSzPts val="1400"/>
              <a:buFont typeface="Roboto"/>
              <a:buChar char="●"/>
            </a:pPr>
            <a:r>
              <a:rPr lang="en" sz="1400">
                <a:solidFill>
                  <a:schemeClr val="accent2"/>
                </a:solidFill>
                <a:latin typeface="Roboto"/>
                <a:ea typeface="Roboto"/>
                <a:cs typeface="Roboto"/>
                <a:sym typeface="Roboto"/>
              </a:rPr>
              <a:t>The human hand is the part of the body most frequently injured in work related accidents</a:t>
            </a:r>
            <a:endParaRPr sz="1400">
              <a:solidFill>
                <a:schemeClr val="accent2"/>
              </a:solidFill>
              <a:latin typeface="Roboto"/>
              <a:ea typeface="Roboto"/>
              <a:cs typeface="Roboto"/>
              <a:sym typeface="Roboto"/>
            </a:endParaRPr>
          </a:p>
          <a:p>
            <a:pPr indent="-317500" lvl="0" marL="457200" rtl="0" algn="l">
              <a:lnSpc>
                <a:spcPct val="200000"/>
              </a:lnSpc>
              <a:spcBef>
                <a:spcPts val="0"/>
              </a:spcBef>
              <a:spcAft>
                <a:spcPts val="0"/>
              </a:spcAft>
              <a:buClr>
                <a:schemeClr val="accent2"/>
              </a:buClr>
              <a:buSzPts val="1400"/>
              <a:buFont typeface="Roboto"/>
              <a:buChar char="●"/>
            </a:pPr>
            <a:r>
              <a:rPr lang="en" sz="1400">
                <a:solidFill>
                  <a:schemeClr val="accent2"/>
                </a:solidFill>
                <a:latin typeface="Roboto"/>
                <a:ea typeface="Roboto"/>
                <a:cs typeface="Roboto"/>
                <a:sym typeface="Roboto"/>
              </a:rPr>
              <a:t>Accounts for a third of all work-related accidents </a:t>
            </a:r>
            <a:endParaRPr sz="1400">
              <a:solidFill>
                <a:schemeClr val="accent2"/>
              </a:solidFill>
              <a:latin typeface="Roboto"/>
              <a:ea typeface="Roboto"/>
              <a:cs typeface="Roboto"/>
              <a:sym typeface="Roboto"/>
            </a:endParaRPr>
          </a:p>
          <a:p>
            <a:pPr indent="-317500" lvl="0" marL="457200" rtl="0" algn="l">
              <a:lnSpc>
                <a:spcPct val="200000"/>
              </a:lnSpc>
              <a:spcBef>
                <a:spcPts val="0"/>
              </a:spcBef>
              <a:spcAft>
                <a:spcPts val="0"/>
              </a:spcAft>
              <a:buClr>
                <a:schemeClr val="accent2"/>
              </a:buClr>
              <a:buSzPts val="1400"/>
              <a:buFont typeface="Roboto"/>
              <a:buChar char="●"/>
            </a:pPr>
            <a:r>
              <a:rPr lang="en" sz="1400">
                <a:solidFill>
                  <a:schemeClr val="accent2"/>
                </a:solidFill>
                <a:latin typeface="Roboto"/>
                <a:ea typeface="Roboto"/>
                <a:cs typeface="Roboto"/>
                <a:sym typeface="Roboto"/>
              </a:rPr>
              <a:t>Involves surgery and long periods of rehabilitation </a:t>
            </a:r>
            <a:endParaRPr sz="1400">
              <a:solidFill>
                <a:schemeClr val="accent2"/>
              </a:solidFill>
              <a:latin typeface="Roboto"/>
              <a:ea typeface="Roboto"/>
              <a:cs typeface="Roboto"/>
              <a:sym typeface="Roboto"/>
            </a:endParaRPr>
          </a:p>
          <a:p>
            <a:pPr indent="-317500" lvl="0" marL="457200" rtl="0" algn="l">
              <a:lnSpc>
                <a:spcPct val="200000"/>
              </a:lnSpc>
              <a:spcBef>
                <a:spcPts val="0"/>
              </a:spcBef>
              <a:spcAft>
                <a:spcPts val="0"/>
              </a:spcAft>
              <a:buClr>
                <a:schemeClr val="accent2"/>
              </a:buClr>
              <a:buSzPts val="1400"/>
              <a:buFont typeface="Roboto"/>
              <a:buChar char="●"/>
            </a:pPr>
            <a:r>
              <a:rPr lang="en" sz="1400">
                <a:solidFill>
                  <a:schemeClr val="accent2"/>
                </a:solidFill>
                <a:latin typeface="Roboto"/>
                <a:ea typeface="Roboto"/>
                <a:cs typeface="Roboto"/>
                <a:sym typeface="Roboto"/>
              </a:rPr>
              <a:t>May cause an individual to take long period of leave from work or may lose job permanently </a:t>
            </a:r>
            <a:endParaRPr sz="1400">
              <a:solidFill>
                <a:schemeClr val="accent2"/>
              </a:solidFill>
              <a:latin typeface="Roboto"/>
              <a:ea typeface="Roboto"/>
              <a:cs typeface="Roboto"/>
              <a:sym typeface="Roboto"/>
            </a:endParaRPr>
          </a:p>
          <a:p>
            <a:pPr indent="-317500" lvl="0" marL="457200" rtl="0" algn="l">
              <a:lnSpc>
                <a:spcPct val="200000"/>
              </a:lnSpc>
              <a:spcBef>
                <a:spcPts val="0"/>
              </a:spcBef>
              <a:spcAft>
                <a:spcPts val="0"/>
              </a:spcAft>
              <a:buClr>
                <a:schemeClr val="accent2"/>
              </a:buClr>
              <a:buSzPts val="1400"/>
              <a:buFont typeface="Roboto"/>
              <a:buChar char="●"/>
            </a:pPr>
            <a:r>
              <a:rPr lang="en" sz="1400">
                <a:solidFill>
                  <a:schemeClr val="accent2"/>
                </a:solidFill>
                <a:latin typeface="Roboto"/>
                <a:ea typeface="Roboto"/>
                <a:cs typeface="Roboto"/>
                <a:sym typeface="Roboto"/>
              </a:rPr>
              <a:t>Physical hand therapy take about an hour and a half on average and frequent visits depending on the accident</a:t>
            </a:r>
            <a:endParaRPr sz="1400">
              <a:solidFill>
                <a:schemeClr val="accent2"/>
              </a:solidFill>
              <a:latin typeface="Roboto"/>
              <a:ea typeface="Roboto"/>
              <a:cs typeface="Roboto"/>
              <a:sym typeface="Roboto"/>
            </a:endParaRPr>
          </a:p>
          <a:p>
            <a:pPr indent="0" lvl="0" marL="0" rtl="0" algn="l">
              <a:spcBef>
                <a:spcPts val="1200"/>
              </a:spcBef>
              <a:spcAft>
                <a:spcPts val="0"/>
              </a:spcAft>
              <a:buNone/>
            </a:pPr>
            <a:r>
              <a:t/>
            </a:r>
            <a:endParaRPr sz="1400">
              <a:solidFill>
                <a:schemeClr val="accent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chemeClr val="accent2"/>
              </a:solidFill>
              <a:highlight>
                <a:srgbClr val="FFFFFF"/>
              </a:highlight>
              <a:latin typeface="Roboto"/>
              <a:ea typeface="Roboto"/>
              <a:cs typeface="Roboto"/>
              <a:sym typeface="Roboto"/>
            </a:endParaRPr>
          </a:p>
        </p:txBody>
      </p:sp>
      <p:pic>
        <p:nvPicPr>
          <p:cNvPr id="64" name="Google Shape;64;p14"/>
          <p:cNvPicPr preferRelativeResize="0"/>
          <p:nvPr/>
        </p:nvPicPr>
        <p:blipFill>
          <a:blip r:embed="rId3">
            <a:alphaModFix/>
          </a:blip>
          <a:stretch>
            <a:fillRect/>
          </a:stretch>
        </p:blipFill>
        <p:spPr>
          <a:xfrm>
            <a:off x="7013768" y="399988"/>
            <a:ext cx="1272350" cy="6627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a:gradFill>
            <a:gsLst>
              <a:gs pos="0">
                <a:srgbClr val="BFBFBF"/>
              </a:gs>
              <a:gs pos="100000">
                <a:srgbClr val="737373"/>
              </a:gs>
            </a:gsLst>
            <a:lin ang="5400012" scaled="0"/>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P</a:t>
            </a:r>
            <a:r>
              <a:rPr lang="en">
                <a:solidFill>
                  <a:schemeClr val="lt1"/>
                </a:solidFill>
              </a:rPr>
              <a:t>revalence</a:t>
            </a:r>
            <a:r>
              <a:rPr lang="en">
                <a:solidFill>
                  <a:schemeClr val="lt1"/>
                </a:solidFill>
              </a:rPr>
              <a:t> of VR in Healthcare</a:t>
            </a:r>
            <a:endParaRPr>
              <a:solidFill>
                <a:schemeClr val="lt1"/>
              </a:solidFill>
            </a:endParaRPr>
          </a:p>
        </p:txBody>
      </p:sp>
      <p:sp>
        <p:nvSpPr>
          <p:cNvPr id="70" name="Google Shape;70;p15"/>
          <p:cNvSpPr txBox="1"/>
          <p:nvPr>
            <p:ph idx="1" type="body"/>
          </p:nvPr>
        </p:nvSpPr>
        <p:spPr>
          <a:xfrm>
            <a:off x="311700" y="1152475"/>
            <a:ext cx="8520600" cy="3416400"/>
          </a:xfrm>
          <a:prstGeom prst="rect">
            <a:avLst/>
          </a:prstGeom>
          <a:solidFill>
            <a:srgbClr val="D9D9D9"/>
          </a:solidFill>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Clr>
                <a:schemeClr val="dk1"/>
              </a:buClr>
              <a:buSzPct val="100000"/>
              <a:buChar char="●"/>
            </a:pPr>
            <a:r>
              <a:rPr lang="en">
                <a:solidFill>
                  <a:schemeClr val="dk1"/>
                </a:solidFill>
              </a:rPr>
              <a:t>Stroke</a:t>
            </a:r>
            <a:r>
              <a:rPr lang="en">
                <a:solidFill>
                  <a:schemeClr val="dk1"/>
                </a:solidFill>
              </a:rPr>
              <a:t> Rehabilitation </a:t>
            </a:r>
            <a:endParaRPr>
              <a:solidFill>
                <a:schemeClr val="dk1"/>
              </a:solidFill>
            </a:endParaRPr>
          </a:p>
          <a:p>
            <a:pPr indent="-301466" lvl="1" marL="914400" rtl="0" algn="l">
              <a:spcBef>
                <a:spcPts val="0"/>
              </a:spcBef>
              <a:spcAft>
                <a:spcPts val="0"/>
              </a:spcAft>
              <a:buClr>
                <a:schemeClr val="dk1"/>
              </a:buClr>
              <a:buSzPct val="100000"/>
              <a:buChar char="○"/>
            </a:pPr>
            <a:r>
              <a:rPr lang="en" sz="1350">
                <a:solidFill>
                  <a:schemeClr val="dk1"/>
                </a:solidFill>
                <a:latin typeface="Roboto"/>
                <a:ea typeface="Roboto"/>
                <a:cs typeface="Roboto"/>
                <a:sym typeface="Roboto"/>
              </a:rPr>
              <a:t>is performed to control the symptom and aftermath of a stroke.</a:t>
            </a:r>
            <a:endParaRPr sz="1350">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Pain management </a:t>
            </a:r>
            <a:endParaRPr>
              <a:solidFill>
                <a:schemeClr val="dk1"/>
              </a:solidFill>
            </a:endParaRPr>
          </a:p>
          <a:p>
            <a:pPr indent="-301466" lvl="1" marL="914400" rtl="0" algn="l">
              <a:spcBef>
                <a:spcPts val="0"/>
              </a:spcBef>
              <a:spcAft>
                <a:spcPts val="0"/>
              </a:spcAft>
              <a:buClr>
                <a:schemeClr val="dk1"/>
              </a:buClr>
              <a:buSzPct val="100000"/>
              <a:buChar char="○"/>
            </a:pPr>
            <a:r>
              <a:rPr lang="en" sz="1350">
                <a:solidFill>
                  <a:schemeClr val="dk1"/>
                </a:solidFill>
                <a:latin typeface="Roboto"/>
                <a:ea typeface="Roboto"/>
                <a:cs typeface="Roboto"/>
                <a:sym typeface="Roboto"/>
              </a:rPr>
              <a:t>becomes the coping mechanism of the patient’s brain who is suffering from painful sensations and helps them to overcome them</a:t>
            </a:r>
            <a:endParaRPr sz="1350">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Cancer Rehabilitation </a:t>
            </a:r>
            <a:endParaRPr>
              <a:solidFill>
                <a:schemeClr val="dk1"/>
              </a:solidFill>
            </a:endParaRPr>
          </a:p>
          <a:p>
            <a:pPr indent="-301466" lvl="1" marL="914400" rtl="0" algn="l">
              <a:spcBef>
                <a:spcPts val="0"/>
              </a:spcBef>
              <a:spcAft>
                <a:spcPts val="0"/>
              </a:spcAft>
              <a:buClr>
                <a:schemeClr val="dk1"/>
              </a:buClr>
              <a:buSzPct val="100000"/>
              <a:buChar char="○"/>
            </a:pPr>
            <a:r>
              <a:rPr lang="en" sz="1350">
                <a:solidFill>
                  <a:schemeClr val="dk1"/>
                </a:solidFill>
                <a:latin typeface="Roboto"/>
                <a:ea typeface="Roboto"/>
                <a:cs typeface="Roboto"/>
                <a:sym typeface="Roboto"/>
              </a:rPr>
              <a:t>chemotherapy virtual reality is recommended to increase the prospects of disease-free survival and eradicate the tumor mass.</a:t>
            </a:r>
            <a:endParaRPr sz="1350">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Spinal Cord</a:t>
            </a:r>
            <a:endParaRPr>
              <a:solidFill>
                <a:schemeClr val="dk1"/>
              </a:solidFill>
            </a:endParaRPr>
          </a:p>
          <a:p>
            <a:pPr indent="-301466" lvl="1" marL="914400" rtl="0" algn="l">
              <a:spcBef>
                <a:spcPts val="0"/>
              </a:spcBef>
              <a:spcAft>
                <a:spcPts val="0"/>
              </a:spcAft>
              <a:buClr>
                <a:schemeClr val="dk1"/>
              </a:buClr>
              <a:buSzPct val="100000"/>
              <a:buFont typeface="Roboto"/>
              <a:buChar char="○"/>
            </a:pPr>
            <a:r>
              <a:rPr lang="en" sz="1350">
                <a:solidFill>
                  <a:schemeClr val="dk1"/>
                </a:solidFill>
                <a:latin typeface="Roboto"/>
                <a:ea typeface="Roboto"/>
                <a:cs typeface="Roboto"/>
                <a:sym typeface="Roboto"/>
              </a:rPr>
              <a:t>the impact of VR on people′s multisensory perception, movements, attitudes, and even modulations of socio-cognitive aspects of their behavior have influence in rehabilitation</a:t>
            </a:r>
            <a:endParaRPr sz="1350">
              <a:solidFill>
                <a:schemeClr val="dk1"/>
              </a:solidFill>
              <a:latin typeface="Roboto"/>
              <a:ea typeface="Roboto"/>
              <a:cs typeface="Roboto"/>
              <a:sym typeface="Roboto"/>
            </a:endParaRPr>
          </a:p>
          <a:p>
            <a:pPr indent="-325755" lvl="0" marL="457200" rtl="0" algn="l">
              <a:spcBef>
                <a:spcPts val="0"/>
              </a:spcBef>
              <a:spcAft>
                <a:spcPts val="0"/>
              </a:spcAft>
              <a:buClr>
                <a:schemeClr val="dk1"/>
              </a:buClr>
              <a:buSzPct val="100000"/>
              <a:buChar char="●"/>
            </a:pPr>
            <a:r>
              <a:rPr lang="en">
                <a:solidFill>
                  <a:schemeClr val="dk1"/>
                </a:solidFill>
              </a:rPr>
              <a:t>Vision </a:t>
            </a:r>
            <a:endParaRPr>
              <a:solidFill>
                <a:schemeClr val="dk1"/>
              </a:solidFill>
            </a:endParaRPr>
          </a:p>
          <a:p>
            <a:pPr indent="-304165" lvl="1" marL="914400" rtl="0" algn="l">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Artificial Intelligence driven vision therapy suitable for amblyopia, accomodation, hand-eye coordination, and more</a:t>
            </a:r>
            <a:endParaRPr>
              <a:solidFill>
                <a:schemeClr val="dk1"/>
              </a:solidFill>
              <a:latin typeface="Roboto"/>
              <a:ea typeface="Roboto"/>
              <a:cs typeface="Roboto"/>
              <a:sym typeface="Roboto"/>
            </a:endParaRPr>
          </a:p>
          <a:p>
            <a:pPr indent="-325755" lvl="0" marL="457200" rtl="0" algn="l">
              <a:spcBef>
                <a:spcPts val="0"/>
              </a:spcBef>
              <a:spcAft>
                <a:spcPts val="0"/>
              </a:spcAft>
              <a:buClr>
                <a:schemeClr val="dk1"/>
              </a:buClr>
              <a:buSzPct val="100000"/>
              <a:buChar char="●"/>
            </a:pPr>
            <a:r>
              <a:rPr lang="en">
                <a:solidFill>
                  <a:schemeClr val="dk1"/>
                </a:solidFill>
              </a:rPr>
              <a:t>Anxiety and Stress Level</a:t>
            </a:r>
            <a:endParaRPr>
              <a:solidFill>
                <a:schemeClr val="dk1"/>
              </a:solidFill>
            </a:endParaRPr>
          </a:p>
          <a:p>
            <a:pPr indent="-304165" lvl="1" marL="914400" rtl="0" algn="l">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VR therapy encourages nervous system regulation and calms the mind with fun-filled distractions the over-thinking brain needs. </a:t>
            </a:r>
            <a:endParaRPr>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VR in Hand </a:t>
            </a:r>
            <a:r>
              <a:rPr lang="en"/>
              <a:t>therapy</a:t>
            </a:r>
            <a:r>
              <a:rPr lang="en"/>
              <a:t> </a:t>
            </a:r>
            <a:endParaRPr/>
          </a:p>
        </p:txBody>
      </p:sp>
      <p:sp>
        <p:nvSpPr>
          <p:cNvPr id="76" name="Google Shape;76;p16"/>
          <p:cNvSpPr txBox="1"/>
          <p:nvPr>
            <p:ph idx="1" type="body"/>
          </p:nvPr>
        </p:nvSpPr>
        <p:spPr>
          <a:xfrm>
            <a:off x="311700" y="1152475"/>
            <a:ext cx="8520600" cy="2146800"/>
          </a:xfrm>
          <a:prstGeom prst="rect">
            <a:avLst/>
          </a:prstGeom>
          <a:solidFill>
            <a:srgbClr val="A4C2F4"/>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lt1"/>
                </a:solidFill>
                <a:latin typeface="Cambria"/>
                <a:ea typeface="Cambria"/>
                <a:cs typeface="Cambria"/>
                <a:sym typeface="Cambria"/>
              </a:rPr>
              <a:t>Patients wearing a VR helmet look down and see two virtual arms and two virtual hands. They are able to use their virtual body/hand to interact with objects in the virtual world. This can be used for amputees, or even for non-amputees</a:t>
            </a:r>
            <a:endParaRPr sz="1500">
              <a:solidFill>
                <a:schemeClr val="lt1"/>
              </a:solidFill>
              <a:latin typeface="Cambria"/>
              <a:ea typeface="Cambria"/>
              <a:cs typeface="Cambria"/>
              <a:sym typeface="Cambria"/>
            </a:endParaRPr>
          </a:p>
          <a:p>
            <a:pPr indent="0" lvl="0" marL="0" rtl="0" algn="l">
              <a:spcBef>
                <a:spcPts val="1200"/>
              </a:spcBef>
              <a:spcAft>
                <a:spcPts val="1200"/>
              </a:spcAft>
              <a:buNone/>
            </a:pPr>
            <a:r>
              <a:rPr lang="en" sz="1500">
                <a:solidFill>
                  <a:schemeClr val="lt1"/>
                </a:solidFill>
                <a:latin typeface="Cambria"/>
                <a:ea typeface="Cambria"/>
                <a:cs typeface="Cambria"/>
                <a:sym typeface="Cambria"/>
              </a:rPr>
              <a:t>VR therapies in hand rehabilitation include Mirror Therapy, Bio Feedback, and Observation of Movement. The hand that </a:t>
            </a:r>
            <a:r>
              <a:rPr lang="en" sz="1500">
                <a:solidFill>
                  <a:schemeClr val="lt1"/>
                </a:solidFill>
                <a:latin typeface="Cambria"/>
                <a:ea typeface="Cambria"/>
                <a:cs typeface="Cambria"/>
                <a:sym typeface="Cambria"/>
              </a:rPr>
              <a:t>requires therapy is controlled by Electromyography (EMG) signals. </a:t>
            </a:r>
            <a:r>
              <a:rPr lang="en" sz="1500">
                <a:solidFill>
                  <a:schemeClr val="lt1"/>
                </a:solidFill>
                <a:latin typeface="Cambria"/>
                <a:ea typeface="Cambria"/>
                <a:cs typeface="Cambria"/>
                <a:sym typeface="Cambria"/>
              </a:rPr>
              <a:t>The patient gets involved in task oriented </a:t>
            </a:r>
            <a:r>
              <a:rPr lang="en" sz="1500">
                <a:solidFill>
                  <a:schemeClr val="lt1"/>
                </a:solidFill>
                <a:latin typeface="Cambria"/>
                <a:ea typeface="Cambria"/>
                <a:cs typeface="Cambria"/>
                <a:sym typeface="Cambria"/>
              </a:rPr>
              <a:t>repetitive</a:t>
            </a:r>
            <a:r>
              <a:rPr lang="en" sz="1500">
                <a:solidFill>
                  <a:schemeClr val="lt1"/>
                </a:solidFill>
                <a:latin typeface="Cambria"/>
                <a:ea typeface="Cambria"/>
                <a:cs typeface="Cambria"/>
                <a:sym typeface="Cambria"/>
              </a:rPr>
              <a:t> </a:t>
            </a:r>
            <a:r>
              <a:rPr lang="en" sz="1500">
                <a:solidFill>
                  <a:schemeClr val="lt1"/>
                </a:solidFill>
                <a:latin typeface="Cambria"/>
                <a:ea typeface="Cambria"/>
                <a:cs typeface="Cambria"/>
                <a:sym typeface="Cambria"/>
              </a:rPr>
              <a:t>challenges</a:t>
            </a:r>
            <a:r>
              <a:rPr lang="en" sz="1500">
                <a:solidFill>
                  <a:schemeClr val="lt1"/>
                </a:solidFill>
                <a:latin typeface="Cambria"/>
                <a:ea typeface="Cambria"/>
                <a:cs typeface="Cambria"/>
                <a:sym typeface="Cambria"/>
              </a:rPr>
              <a:t>. This interactive illusion provides the best possible stimulation of neuroplasticity to support rehabilitation of the paretic hand. </a:t>
            </a:r>
            <a:endParaRPr sz="1500">
              <a:solidFill>
                <a:schemeClr val="lt1"/>
              </a:solidFill>
              <a:latin typeface="Cambria"/>
              <a:ea typeface="Cambria"/>
              <a:cs typeface="Cambria"/>
              <a:sym typeface="Cambria"/>
            </a:endParaRPr>
          </a:p>
        </p:txBody>
      </p:sp>
      <p:pic>
        <p:nvPicPr>
          <p:cNvPr id="77" name="Google Shape;77;p16"/>
          <p:cNvPicPr preferRelativeResize="0"/>
          <p:nvPr/>
        </p:nvPicPr>
        <p:blipFill>
          <a:blip r:embed="rId3">
            <a:alphaModFix/>
          </a:blip>
          <a:stretch>
            <a:fillRect/>
          </a:stretch>
        </p:blipFill>
        <p:spPr>
          <a:xfrm>
            <a:off x="3231950" y="3299225"/>
            <a:ext cx="2305050" cy="1844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pic>
        <p:nvPicPr>
          <p:cNvPr id="83" name="Google Shape;83;p17"/>
          <p:cNvPicPr preferRelativeResize="0"/>
          <p:nvPr/>
        </p:nvPicPr>
        <p:blipFill>
          <a:blip r:embed="rId3">
            <a:alphaModFix/>
          </a:blip>
          <a:stretch>
            <a:fillRect/>
          </a:stretch>
        </p:blipFill>
        <p:spPr>
          <a:xfrm>
            <a:off x="311700" y="1152475"/>
            <a:ext cx="3398574" cy="3416399"/>
          </a:xfrm>
          <a:prstGeom prst="rect">
            <a:avLst/>
          </a:prstGeom>
          <a:noFill/>
          <a:ln>
            <a:noFill/>
          </a:ln>
        </p:spPr>
      </p:pic>
      <p:pic>
        <p:nvPicPr>
          <p:cNvPr id="84" name="Google Shape;84;p17"/>
          <p:cNvPicPr preferRelativeResize="0"/>
          <p:nvPr/>
        </p:nvPicPr>
        <p:blipFill>
          <a:blip r:embed="rId4">
            <a:alphaModFix/>
          </a:blip>
          <a:stretch>
            <a:fillRect/>
          </a:stretch>
        </p:blipFill>
        <p:spPr>
          <a:xfrm>
            <a:off x="4900273" y="1152475"/>
            <a:ext cx="3932025" cy="3416399"/>
          </a:xfrm>
          <a:prstGeom prst="rect">
            <a:avLst/>
          </a:prstGeom>
          <a:noFill/>
          <a:ln>
            <a:noFill/>
          </a:ln>
        </p:spPr>
      </p:pic>
      <p:sp>
        <p:nvSpPr>
          <p:cNvPr id="85" name="Google Shape;85;p17"/>
          <p:cNvSpPr txBox="1"/>
          <p:nvPr/>
        </p:nvSpPr>
        <p:spPr>
          <a:xfrm>
            <a:off x="339275" y="4691125"/>
            <a:ext cx="3371100" cy="3372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Figure: </a:t>
            </a:r>
            <a:r>
              <a:rPr lang="en"/>
              <a:t>Mirror</a:t>
            </a:r>
            <a:r>
              <a:rPr lang="en"/>
              <a:t> Therapy </a:t>
            </a:r>
            <a:endParaRPr/>
          </a:p>
        </p:txBody>
      </p:sp>
      <p:sp>
        <p:nvSpPr>
          <p:cNvPr id="86" name="Google Shape;86;p17"/>
          <p:cNvSpPr txBox="1"/>
          <p:nvPr/>
        </p:nvSpPr>
        <p:spPr>
          <a:xfrm>
            <a:off x="4939075" y="4669375"/>
            <a:ext cx="3932100" cy="358800"/>
          </a:xfrm>
          <a:prstGeom prst="rect">
            <a:avLst/>
          </a:prstGeom>
          <a:solidFill>
            <a:srgbClr val="FFE5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Figure: Bio Feedback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82775" y="445025"/>
            <a:ext cx="8449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Conventional Vs Virtual Reality Therapy</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300">
              <a:solidFill>
                <a:srgbClr val="777777"/>
              </a:solidFill>
              <a:highlight>
                <a:srgbClr val="FFFFFF"/>
              </a:highlight>
              <a:latin typeface="Roboto"/>
              <a:ea typeface="Roboto"/>
              <a:cs typeface="Roboto"/>
              <a:sym typeface="Roboto"/>
            </a:endParaRPr>
          </a:p>
          <a:p>
            <a:pPr indent="0" lvl="0" marL="0" rtl="0" algn="l">
              <a:spcBef>
                <a:spcPts val="2300"/>
              </a:spcBef>
              <a:spcAft>
                <a:spcPts val="1200"/>
              </a:spcAft>
              <a:buNone/>
            </a:pPr>
            <a:r>
              <a:t/>
            </a:r>
            <a:endParaRPr sz="1300">
              <a:solidFill>
                <a:srgbClr val="777777"/>
              </a:solidFill>
              <a:highlight>
                <a:srgbClr val="FFFFFF"/>
              </a:highlight>
              <a:latin typeface="Roboto"/>
              <a:ea typeface="Roboto"/>
              <a:cs typeface="Roboto"/>
              <a:sym typeface="Roboto"/>
            </a:endParaRPr>
          </a:p>
        </p:txBody>
      </p:sp>
      <p:graphicFrame>
        <p:nvGraphicFramePr>
          <p:cNvPr id="93" name="Google Shape;93;p18"/>
          <p:cNvGraphicFramePr/>
          <p:nvPr/>
        </p:nvGraphicFramePr>
        <p:xfrm>
          <a:off x="452275" y="1152475"/>
          <a:ext cx="3000000" cy="3000000"/>
        </p:xfrm>
        <a:graphic>
          <a:graphicData uri="http://schemas.openxmlformats.org/drawingml/2006/table">
            <a:tbl>
              <a:tblPr>
                <a:noFill/>
                <a:tableStyleId>{A3473C3F-0DAC-4BC6-96A0-58E91E2EF569}</a:tableStyleId>
              </a:tblPr>
              <a:tblGrid>
                <a:gridCol w="3619500"/>
                <a:gridCol w="3619500"/>
              </a:tblGrid>
              <a:tr h="672475">
                <a:tc>
                  <a:txBody>
                    <a:bodyPr/>
                    <a:lstStyle/>
                    <a:p>
                      <a:pPr indent="0" lvl="0" marL="0" rtl="0" algn="l">
                        <a:spcBef>
                          <a:spcPts val="0"/>
                        </a:spcBef>
                        <a:spcAft>
                          <a:spcPts val="0"/>
                        </a:spcAft>
                        <a:buNone/>
                      </a:pPr>
                      <a:r>
                        <a:rPr b="1" lang="en">
                          <a:solidFill>
                            <a:schemeClr val="dk1"/>
                          </a:solidFill>
                        </a:rPr>
                        <a:t>Conventional Physical Therapy </a:t>
                      </a:r>
                      <a:endParaRPr b="1">
                        <a:solidFill>
                          <a:schemeClr val="dk1"/>
                        </a:solidFill>
                      </a:endParaRPr>
                    </a:p>
                  </a:txBody>
                  <a:tcPr marT="91425" marB="91425" marR="91425" marL="91425">
                    <a:solidFill>
                      <a:srgbClr val="D9EAD3"/>
                    </a:solidFill>
                  </a:tcPr>
                </a:tc>
                <a:tc>
                  <a:txBody>
                    <a:bodyPr/>
                    <a:lstStyle/>
                    <a:p>
                      <a:pPr indent="0" lvl="0" marL="0" rtl="0" algn="l">
                        <a:spcBef>
                          <a:spcPts val="0"/>
                        </a:spcBef>
                        <a:spcAft>
                          <a:spcPts val="0"/>
                        </a:spcAft>
                        <a:buNone/>
                      </a:pPr>
                      <a:r>
                        <a:rPr b="1" lang="en">
                          <a:solidFill>
                            <a:schemeClr val="dk1"/>
                          </a:solidFill>
                        </a:rPr>
                        <a:t>Virtual Reality Rehabilitation </a:t>
                      </a:r>
                      <a:endParaRPr b="1">
                        <a:solidFill>
                          <a:schemeClr val="dk1"/>
                        </a:solidFill>
                      </a:endParaRPr>
                    </a:p>
                  </a:txBody>
                  <a:tcPr marT="91425" marB="91425" marR="91425" marL="91425">
                    <a:solidFill>
                      <a:srgbClr val="D9EAD3"/>
                    </a:solidFill>
                  </a:tcPr>
                </a:tc>
              </a:tr>
              <a:tr h="381000">
                <a:tc>
                  <a:txBody>
                    <a:bodyPr/>
                    <a:lstStyle/>
                    <a:p>
                      <a:pPr indent="0" lvl="0" marL="0" rtl="0" algn="l">
                        <a:spcBef>
                          <a:spcPts val="0"/>
                        </a:spcBef>
                        <a:spcAft>
                          <a:spcPts val="0"/>
                        </a:spcAft>
                        <a:buNone/>
                      </a:pPr>
                      <a:r>
                        <a:rPr lang="en">
                          <a:solidFill>
                            <a:schemeClr val="dk1"/>
                          </a:solidFill>
                        </a:rPr>
                        <a:t>Limits mobility </a:t>
                      </a:r>
                      <a:endParaRPr>
                        <a:solidFill>
                          <a:schemeClr val="dk1"/>
                        </a:solidFill>
                      </a:endParaRPr>
                    </a:p>
                  </a:txBody>
                  <a:tcPr marT="91425" marB="91425" marR="91425" marL="91425">
                    <a:solidFill>
                      <a:srgbClr val="D9EAD3"/>
                    </a:solidFill>
                  </a:tcPr>
                </a:tc>
                <a:tc>
                  <a:txBody>
                    <a:bodyPr/>
                    <a:lstStyle/>
                    <a:p>
                      <a:pPr indent="0" lvl="0" marL="0" rtl="0" algn="l">
                        <a:spcBef>
                          <a:spcPts val="0"/>
                        </a:spcBef>
                        <a:spcAft>
                          <a:spcPts val="0"/>
                        </a:spcAft>
                        <a:buNone/>
                      </a:pPr>
                      <a:r>
                        <a:rPr lang="en">
                          <a:solidFill>
                            <a:schemeClr val="dk1"/>
                          </a:solidFill>
                        </a:rPr>
                        <a:t>Involves increased </a:t>
                      </a:r>
                      <a:r>
                        <a:rPr lang="en">
                          <a:solidFill>
                            <a:schemeClr val="dk1"/>
                          </a:solidFill>
                        </a:rPr>
                        <a:t>interactivity</a:t>
                      </a:r>
                      <a:r>
                        <a:rPr lang="en">
                          <a:solidFill>
                            <a:schemeClr val="dk1"/>
                          </a:solidFill>
                        </a:rPr>
                        <a:t> like seeing, hearing, communicating etc </a:t>
                      </a:r>
                      <a:endParaRPr>
                        <a:solidFill>
                          <a:schemeClr val="dk1"/>
                        </a:solidFill>
                      </a:endParaRPr>
                    </a:p>
                  </a:txBody>
                  <a:tcPr marT="91425" marB="91425" marR="91425" marL="91425">
                    <a:solidFill>
                      <a:srgbClr val="D9EAD3"/>
                    </a:solidFill>
                  </a:tcPr>
                </a:tc>
              </a:tr>
              <a:tr h="381000">
                <a:tc>
                  <a:txBody>
                    <a:bodyPr/>
                    <a:lstStyle/>
                    <a:p>
                      <a:pPr indent="0" lvl="0" marL="0" rtl="0" algn="l">
                        <a:spcBef>
                          <a:spcPts val="0"/>
                        </a:spcBef>
                        <a:spcAft>
                          <a:spcPts val="0"/>
                        </a:spcAft>
                        <a:buNone/>
                      </a:pPr>
                      <a:r>
                        <a:rPr lang="en">
                          <a:solidFill>
                            <a:schemeClr val="dk1"/>
                          </a:solidFill>
                        </a:rPr>
                        <a:t>Repetitive exercises get discouraging </a:t>
                      </a:r>
                      <a:endParaRPr>
                        <a:solidFill>
                          <a:schemeClr val="dk1"/>
                        </a:solidFill>
                      </a:endParaRPr>
                    </a:p>
                  </a:txBody>
                  <a:tcPr marT="91425" marB="91425" marR="91425" marL="91425">
                    <a:solidFill>
                      <a:srgbClr val="D9EAD3"/>
                    </a:solidFill>
                  </a:tcPr>
                </a:tc>
                <a:tc>
                  <a:txBody>
                    <a:bodyPr/>
                    <a:lstStyle/>
                    <a:p>
                      <a:pPr indent="0" lvl="0" marL="0" rtl="0" algn="l">
                        <a:spcBef>
                          <a:spcPts val="0"/>
                        </a:spcBef>
                        <a:spcAft>
                          <a:spcPts val="0"/>
                        </a:spcAft>
                        <a:buNone/>
                      </a:pPr>
                      <a:r>
                        <a:rPr lang="en">
                          <a:solidFill>
                            <a:schemeClr val="dk1"/>
                          </a:solidFill>
                        </a:rPr>
                        <a:t>Repetitive exercises </a:t>
                      </a:r>
                      <a:r>
                        <a:rPr lang="en">
                          <a:solidFill>
                            <a:schemeClr val="dk1"/>
                          </a:solidFill>
                        </a:rPr>
                        <a:t>promotes encouragement </a:t>
                      </a:r>
                      <a:endParaRPr>
                        <a:solidFill>
                          <a:schemeClr val="dk1"/>
                        </a:solidFill>
                      </a:endParaRPr>
                    </a:p>
                  </a:txBody>
                  <a:tcPr marT="91425" marB="91425" marR="91425" marL="91425">
                    <a:solidFill>
                      <a:srgbClr val="D9EAD3"/>
                    </a:solidFill>
                  </a:tcPr>
                </a:tc>
              </a:tr>
              <a:tr h="381000">
                <a:tc>
                  <a:txBody>
                    <a:bodyPr/>
                    <a:lstStyle/>
                    <a:p>
                      <a:pPr indent="0" lvl="0" marL="0" rtl="0" algn="l">
                        <a:spcBef>
                          <a:spcPts val="0"/>
                        </a:spcBef>
                        <a:spcAft>
                          <a:spcPts val="0"/>
                        </a:spcAft>
                        <a:buNone/>
                      </a:pPr>
                      <a:r>
                        <a:rPr lang="en">
                          <a:solidFill>
                            <a:schemeClr val="dk1"/>
                          </a:solidFill>
                        </a:rPr>
                        <a:t>Increased focus on pain since the mind is not distracted </a:t>
                      </a:r>
                      <a:endParaRPr>
                        <a:solidFill>
                          <a:schemeClr val="dk1"/>
                        </a:solidFill>
                      </a:endParaRPr>
                    </a:p>
                  </a:txBody>
                  <a:tcPr marT="91425" marB="91425" marR="91425" marL="91425">
                    <a:solidFill>
                      <a:srgbClr val="D9EAD3"/>
                    </a:solidFill>
                  </a:tcPr>
                </a:tc>
                <a:tc>
                  <a:txBody>
                    <a:bodyPr/>
                    <a:lstStyle/>
                    <a:p>
                      <a:pPr indent="0" lvl="0" marL="0" rtl="0" algn="l">
                        <a:spcBef>
                          <a:spcPts val="0"/>
                        </a:spcBef>
                        <a:spcAft>
                          <a:spcPts val="0"/>
                        </a:spcAft>
                        <a:buNone/>
                      </a:pPr>
                      <a:r>
                        <a:rPr lang="en">
                          <a:solidFill>
                            <a:schemeClr val="dk1"/>
                          </a:solidFill>
                        </a:rPr>
                        <a:t>Decreased focus on pain as the mind take an account of all the </a:t>
                      </a:r>
                      <a:r>
                        <a:rPr lang="en">
                          <a:solidFill>
                            <a:schemeClr val="dk1"/>
                          </a:solidFill>
                        </a:rPr>
                        <a:t>occurrences</a:t>
                      </a:r>
                      <a:r>
                        <a:rPr lang="en">
                          <a:solidFill>
                            <a:schemeClr val="dk1"/>
                          </a:solidFill>
                        </a:rPr>
                        <a:t> in a VR environment </a:t>
                      </a:r>
                      <a:endParaRPr>
                        <a:solidFill>
                          <a:schemeClr val="dk1"/>
                        </a:solidFill>
                      </a:endParaRPr>
                    </a:p>
                  </a:txBody>
                  <a:tcPr marT="91425" marB="91425" marR="91425" marL="91425">
                    <a:solidFill>
                      <a:srgbClr val="D9EAD3"/>
                    </a:solidFill>
                  </a:tcPr>
                </a:tc>
              </a:tr>
              <a:tr h="381000">
                <a:tc>
                  <a:txBody>
                    <a:bodyPr/>
                    <a:lstStyle/>
                    <a:p>
                      <a:pPr indent="0" lvl="0" marL="0" rtl="0" algn="l">
                        <a:spcBef>
                          <a:spcPts val="0"/>
                        </a:spcBef>
                        <a:spcAft>
                          <a:spcPts val="0"/>
                        </a:spcAft>
                        <a:buNone/>
                      </a:pPr>
                      <a:r>
                        <a:rPr lang="en">
                          <a:solidFill>
                            <a:schemeClr val="dk1"/>
                          </a:solidFill>
                        </a:rPr>
                        <a:t>A typical process which does not incorporate anything new </a:t>
                      </a:r>
                      <a:endParaRPr>
                        <a:solidFill>
                          <a:schemeClr val="dk1"/>
                        </a:solidFill>
                      </a:endParaRPr>
                    </a:p>
                  </a:txBody>
                  <a:tcPr marT="91425" marB="91425" marR="91425" marL="91425">
                    <a:solidFill>
                      <a:srgbClr val="D9EAD3"/>
                    </a:solidFill>
                  </a:tcPr>
                </a:tc>
                <a:tc>
                  <a:txBody>
                    <a:bodyPr/>
                    <a:lstStyle/>
                    <a:p>
                      <a:pPr indent="0" lvl="0" marL="0" rtl="0" algn="l">
                        <a:spcBef>
                          <a:spcPts val="0"/>
                        </a:spcBef>
                        <a:spcAft>
                          <a:spcPts val="0"/>
                        </a:spcAft>
                        <a:buNone/>
                      </a:pPr>
                      <a:r>
                        <a:rPr lang="en">
                          <a:solidFill>
                            <a:schemeClr val="dk1"/>
                          </a:solidFill>
                        </a:rPr>
                        <a:t>A unique process which allows patients to look forward to a redefined therapy </a:t>
                      </a:r>
                      <a:endParaRPr>
                        <a:solidFill>
                          <a:schemeClr val="dk1"/>
                        </a:solidFill>
                      </a:endParaRPr>
                    </a:p>
                  </a:txBody>
                  <a:tcPr marT="91425" marB="91425" marR="91425" marL="91425">
                    <a:solidFill>
                      <a:srgbClr val="D9EAD3"/>
                    </a:solidFill>
                  </a:tcPr>
                </a:tc>
              </a:tr>
              <a:tr h="381000">
                <a:tc>
                  <a:txBody>
                    <a:bodyPr/>
                    <a:lstStyle/>
                    <a:p>
                      <a:pPr indent="0" lvl="0" marL="0" rtl="0" algn="l">
                        <a:spcBef>
                          <a:spcPts val="0"/>
                        </a:spcBef>
                        <a:spcAft>
                          <a:spcPts val="0"/>
                        </a:spcAft>
                        <a:buNone/>
                      </a:pPr>
                      <a:r>
                        <a:rPr lang="en">
                          <a:solidFill>
                            <a:schemeClr val="dk1"/>
                          </a:solidFill>
                        </a:rPr>
                        <a:t>Fails to provides any objective data over time</a:t>
                      </a:r>
                      <a:endParaRPr>
                        <a:solidFill>
                          <a:schemeClr val="dk1"/>
                        </a:solidFill>
                      </a:endParaRPr>
                    </a:p>
                  </a:txBody>
                  <a:tcPr marT="91425" marB="91425" marR="91425" marL="91425">
                    <a:solidFill>
                      <a:srgbClr val="D9EAD3"/>
                    </a:solidFill>
                  </a:tcPr>
                </a:tc>
                <a:tc>
                  <a:txBody>
                    <a:bodyPr/>
                    <a:lstStyle/>
                    <a:p>
                      <a:pPr indent="0" lvl="0" marL="0" rtl="0" algn="l">
                        <a:spcBef>
                          <a:spcPts val="0"/>
                        </a:spcBef>
                        <a:spcAft>
                          <a:spcPts val="0"/>
                        </a:spcAft>
                        <a:buNone/>
                      </a:pPr>
                      <a:r>
                        <a:rPr lang="en">
                          <a:solidFill>
                            <a:schemeClr val="dk1"/>
                          </a:solidFill>
                        </a:rPr>
                        <a:t>Records, maintains and tracks data as the therapy progresses </a:t>
                      </a:r>
                      <a:endParaRPr>
                        <a:solidFill>
                          <a:schemeClr val="dk1"/>
                        </a:solidFill>
                      </a:endParaRPr>
                    </a:p>
                  </a:txBody>
                  <a:tcPr marT="91425" marB="91425" marR="91425" marL="91425">
                    <a:solidFill>
                      <a:srgbClr val="D9EAD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of Hand Rehabilitation</a:t>
            </a:r>
            <a:endParaRPr/>
          </a:p>
        </p:txBody>
      </p:sp>
      <p:pic>
        <p:nvPicPr>
          <p:cNvPr id="99" name="Google Shape;99;p19"/>
          <p:cNvPicPr preferRelativeResize="0"/>
          <p:nvPr/>
        </p:nvPicPr>
        <p:blipFill>
          <a:blip r:embed="rId3">
            <a:alphaModFix/>
          </a:blip>
          <a:stretch>
            <a:fillRect/>
          </a:stretch>
        </p:blipFill>
        <p:spPr>
          <a:xfrm>
            <a:off x="0" y="1017725"/>
            <a:ext cx="9144000" cy="4125775"/>
          </a:xfrm>
          <a:prstGeom prst="rect">
            <a:avLst/>
          </a:prstGeom>
          <a:noFill/>
          <a:ln>
            <a:noFill/>
          </a:ln>
        </p:spPr>
      </p:pic>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just">
              <a:lnSpc>
                <a:spcPct val="150000"/>
              </a:lnSpc>
              <a:spcBef>
                <a:spcPts val="0"/>
              </a:spcBef>
              <a:spcAft>
                <a:spcPts val="0"/>
              </a:spcAft>
              <a:buClr>
                <a:schemeClr val="accent2"/>
              </a:buClr>
              <a:buSzPts val="1500"/>
              <a:buFont typeface="Cambria"/>
              <a:buChar char="❏"/>
            </a:pPr>
            <a:r>
              <a:rPr lang="en" sz="1500">
                <a:solidFill>
                  <a:schemeClr val="accent2"/>
                </a:solidFill>
                <a:latin typeface="Cambria"/>
                <a:ea typeface="Cambria"/>
                <a:cs typeface="Cambria"/>
                <a:sym typeface="Cambria"/>
              </a:rPr>
              <a:t>VR may increase patients’ compliance with hand therapy homework exercises, by making the hand therapy exercises less painful and more fun, during home use. </a:t>
            </a:r>
            <a:endParaRPr sz="1500">
              <a:solidFill>
                <a:schemeClr val="accent2"/>
              </a:solidFill>
              <a:latin typeface="Cambria"/>
              <a:ea typeface="Cambria"/>
              <a:cs typeface="Cambria"/>
              <a:sym typeface="Cambria"/>
            </a:endParaRPr>
          </a:p>
          <a:p>
            <a:pPr indent="-323850" lvl="0" marL="457200" rtl="0" algn="just">
              <a:lnSpc>
                <a:spcPct val="150000"/>
              </a:lnSpc>
              <a:spcBef>
                <a:spcPts val="0"/>
              </a:spcBef>
              <a:spcAft>
                <a:spcPts val="0"/>
              </a:spcAft>
              <a:buClr>
                <a:schemeClr val="accent2"/>
              </a:buClr>
              <a:buSzPts val="1500"/>
              <a:buFont typeface="Cambria"/>
              <a:buChar char="❏"/>
            </a:pPr>
            <a:r>
              <a:rPr lang="en" sz="1500">
                <a:solidFill>
                  <a:schemeClr val="accent2"/>
                </a:solidFill>
                <a:latin typeface="Cambria"/>
                <a:ea typeface="Cambria"/>
                <a:cs typeface="Cambria"/>
                <a:sym typeface="Cambria"/>
              </a:rPr>
              <a:t>VR can be used to help monitor whether, when, and how well patients are doing their hand therapy exercises, and to quantify whether adherence to treatment increases long term functionality.</a:t>
            </a:r>
            <a:endParaRPr sz="1500">
              <a:solidFill>
                <a:schemeClr val="accent2"/>
              </a:solidFill>
              <a:latin typeface="Cambria"/>
              <a:ea typeface="Cambria"/>
              <a:cs typeface="Cambria"/>
              <a:sym typeface="Cambria"/>
            </a:endParaRPr>
          </a:p>
          <a:p>
            <a:pPr indent="-323850" lvl="0" marL="457200" rtl="0" algn="just">
              <a:lnSpc>
                <a:spcPct val="150000"/>
              </a:lnSpc>
              <a:spcBef>
                <a:spcPts val="0"/>
              </a:spcBef>
              <a:spcAft>
                <a:spcPts val="0"/>
              </a:spcAft>
              <a:buClr>
                <a:schemeClr val="accent2"/>
              </a:buClr>
              <a:buSzPts val="1500"/>
              <a:buFont typeface="Cambria"/>
              <a:buChar char="❏"/>
            </a:pPr>
            <a:r>
              <a:rPr lang="en" sz="1500">
                <a:solidFill>
                  <a:schemeClr val="accent2"/>
                </a:solidFill>
                <a:latin typeface="Cambria"/>
                <a:ea typeface="Cambria"/>
                <a:cs typeface="Cambria"/>
                <a:sym typeface="Cambria"/>
              </a:rPr>
              <a:t>Consumer ready immersive virtual reality and augmented reality technologies can likely be harnessed by physical and occupational therapists to help improve the medical and psychological outcome of patients undergoing hand therapy, improve patient satisfaction, and thus reduce healthcare costs.</a:t>
            </a:r>
            <a:endParaRPr sz="1500">
              <a:solidFill>
                <a:schemeClr val="accent2"/>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387825" y="445025"/>
            <a:ext cx="1615200" cy="572700"/>
          </a:xfrm>
          <a:prstGeom prst="rect">
            <a:avLst/>
          </a:prstGeom>
          <a:solidFill>
            <a:srgbClr val="76A5A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Sources </a:t>
            </a:r>
            <a:endParaRPr>
              <a:solidFill>
                <a:schemeClr val="lt1"/>
              </a:solidFill>
            </a:endParaRPr>
          </a:p>
        </p:txBody>
      </p:sp>
      <p:sp>
        <p:nvSpPr>
          <p:cNvPr id="106" name="Google Shape;106;p20"/>
          <p:cNvSpPr txBox="1"/>
          <p:nvPr>
            <p:ph idx="1" type="body"/>
          </p:nvPr>
        </p:nvSpPr>
        <p:spPr>
          <a:xfrm>
            <a:off x="311700" y="1017725"/>
            <a:ext cx="8520600" cy="35514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4800">
                <a:solidFill>
                  <a:schemeClr val="dk1"/>
                </a:solidFill>
              </a:rPr>
              <a:t>Pereira, Margarida  F, et al. “Application of AR and VR in Hand Rehabilitation: A Systematic Review.” </a:t>
            </a:r>
            <a:r>
              <a:rPr i="1" lang="en" sz="4800">
                <a:solidFill>
                  <a:schemeClr val="dk1"/>
                </a:solidFill>
              </a:rPr>
              <a:t>Journal of Biomedical Informatics</a:t>
            </a:r>
            <a:r>
              <a:rPr lang="en" sz="4800">
                <a:solidFill>
                  <a:schemeClr val="dk1"/>
                </a:solidFill>
              </a:rPr>
              <a:t>, U.S. National Library of Medicine, </a:t>
            </a:r>
            <a:r>
              <a:rPr lang="en" sz="4800" u="sng">
                <a:solidFill>
                  <a:schemeClr val="hlink"/>
                </a:solidFill>
                <a:hlinkClick r:id="rId3"/>
              </a:rPr>
              <a:t>pubmed.ncbi.nlm.nih.gov/33011296/.</a:t>
            </a:r>
            <a:endParaRPr sz="4800">
              <a:solidFill>
                <a:schemeClr val="dk1"/>
              </a:solidFill>
            </a:endParaRPr>
          </a:p>
          <a:p>
            <a:pPr indent="0" lvl="0" marL="0" rtl="0" algn="l">
              <a:spcBef>
                <a:spcPts val="1200"/>
              </a:spcBef>
              <a:spcAft>
                <a:spcPts val="0"/>
              </a:spcAft>
              <a:buNone/>
            </a:pPr>
            <a:r>
              <a:rPr lang="en" sz="4800">
                <a:solidFill>
                  <a:schemeClr val="dk1"/>
                </a:solidFill>
              </a:rPr>
              <a:t>“Using VR in Rehabilitation - Benefits and Use Cases.” </a:t>
            </a:r>
            <a:r>
              <a:rPr i="1" lang="en" sz="4800">
                <a:solidFill>
                  <a:schemeClr val="dk1"/>
                </a:solidFill>
              </a:rPr>
              <a:t>COGNIHAB</a:t>
            </a:r>
            <a:r>
              <a:rPr lang="en" sz="4800">
                <a:solidFill>
                  <a:schemeClr val="dk1"/>
                </a:solidFill>
              </a:rPr>
              <a:t>, </a:t>
            </a:r>
            <a:r>
              <a:rPr lang="en" sz="4800" u="sng">
                <a:solidFill>
                  <a:schemeClr val="hlink"/>
                </a:solidFill>
                <a:hlinkClick r:id="rId4"/>
              </a:rPr>
              <a:t>www.cognihab.com/blog/using-vr-in-rehabilitation-benefit/#:~:text=Virtual%20Reality%20in%20Rehabilitation&amp;text=This%20is%20primarily%20because%20in,it%20does%20in%20physical%20therapy</a:t>
            </a:r>
            <a:r>
              <a:rPr lang="en" sz="4800">
                <a:solidFill>
                  <a:schemeClr val="dk1"/>
                </a:solidFill>
              </a:rPr>
              <a:t>.</a:t>
            </a:r>
            <a:endParaRPr sz="4800">
              <a:solidFill>
                <a:schemeClr val="dk1"/>
              </a:solidFill>
            </a:endParaRPr>
          </a:p>
          <a:p>
            <a:pPr indent="0" lvl="0" marL="0" rtl="0" algn="l">
              <a:spcBef>
                <a:spcPts val="1200"/>
              </a:spcBef>
              <a:spcAft>
                <a:spcPts val="0"/>
              </a:spcAft>
              <a:buNone/>
            </a:pPr>
            <a:r>
              <a:rPr lang="en" sz="4800">
                <a:solidFill>
                  <a:schemeClr val="dk1"/>
                </a:solidFill>
              </a:rPr>
              <a:t>“VR Rehabilitation vs Conventional Physical Therapy for Stroke Rehabilitation.” </a:t>
            </a:r>
            <a:r>
              <a:rPr i="1" lang="en" sz="4800">
                <a:solidFill>
                  <a:schemeClr val="dk1"/>
                </a:solidFill>
              </a:rPr>
              <a:t>COGNIHAB</a:t>
            </a:r>
            <a:r>
              <a:rPr lang="en" sz="4800">
                <a:solidFill>
                  <a:schemeClr val="dk1"/>
                </a:solidFill>
              </a:rPr>
              <a:t>, </a:t>
            </a:r>
            <a:r>
              <a:rPr lang="en" sz="4800" u="sng">
                <a:solidFill>
                  <a:schemeClr val="hlink"/>
                </a:solidFill>
                <a:hlinkClick r:id="rId5"/>
              </a:rPr>
              <a:t>www.cognihab.com/blog/virtual-reality-rehabilitation-vs-physical-therapy/</a:t>
            </a:r>
            <a:r>
              <a:rPr lang="en" sz="4800">
                <a:solidFill>
                  <a:schemeClr val="dk1"/>
                </a:solidFill>
              </a:rPr>
              <a:t>.</a:t>
            </a:r>
            <a:endParaRPr sz="4800">
              <a:solidFill>
                <a:schemeClr val="dk1"/>
              </a:solidFill>
            </a:endParaRPr>
          </a:p>
          <a:p>
            <a:pPr indent="0" lvl="0" marL="0" rtl="0" algn="l">
              <a:spcBef>
                <a:spcPts val="1200"/>
              </a:spcBef>
              <a:spcAft>
                <a:spcPts val="0"/>
              </a:spcAft>
              <a:buNone/>
            </a:pPr>
            <a:r>
              <a:rPr lang="en" sz="4800">
                <a:solidFill>
                  <a:schemeClr val="dk1"/>
                </a:solidFill>
              </a:rPr>
              <a:t>Hoffman, Hunter G, et al. “Virtual Reality Hand Therapy: A New Tool for Nonopioid Analgesia for Acute Procedural Pain, Hand Rehabilitation, and VR Embodiment Therapy for Phantom Limb Pain.” </a:t>
            </a:r>
            <a:r>
              <a:rPr i="1" lang="en" sz="4800">
                <a:solidFill>
                  <a:schemeClr val="dk1"/>
                </a:solidFill>
              </a:rPr>
              <a:t>Journal of Hand Therapy : Official Journal of the American Society of Hand Therapists</a:t>
            </a:r>
            <a:r>
              <a:rPr lang="en" sz="4800">
                <a:solidFill>
                  <a:schemeClr val="dk1"/>
                </a:solidFill>
              </a:rPr>
              <a:t>, U.S. National Library of Medicine, 2020, </a:t>
            </a:r>
            <a:r>
              <a:rPr lang="en" sz="4800" u="sng">
                <a:solidFill>
                  <a:schemeClr val="hlink"/>
                </a:solidFill>
                <a:hlinkClick r:id="rId6"/>
              </a:rPr>
              <a:t>www.ncbi.nlm.nih.gov/pmc/articles/PMC7719341/#:~:text=Patients%20wearing%20a%20VR%20helmet,or%20even%20for%20non%2Damputees</a:t>
            </a:r>
            <a:r>
              <a:rPr lang="en" sz="4800">
                <a:solidFill>
                  <a:schemeClr val="dk1"/>
                </a:solidFill>
              </a:rPr>
              <a:t>.</a:t>
            </a:r>
            <a:endParaRPr sz="4800">
              <a:solidFill>
                <a:schemeClr val="dk1"/>
              </a:solidFill>
            </a:endParaRPr>
          </a:p>
          <a:p>
            <a:pPr indent="0" lvl="0" marL="0" rtl="0" algn="l">
              <a:spcBef>
                <a:spcPts val="1200"/>
              </a:spcBef>
              <a:spcAft>
                <a:spcPts val="0"/>
              </a:spcAft>
              <a:buNone/>
            </a:pPr>
            <a:r>
              <a:rPr lang="en" sz="4800">
                <a:solidFill>
                  <a:schemeClr val="dk1"/>
                </a:solidFill>
              </a:rPr>
              <a:t>“Rewellio (Fka Psii.Rehab) – Virtual Reality (VR) Based Hand Rehabilitation for Stroke Patients.” </a:t>
            </a:r>
            <a:r>
              <a:rPr i="1" lang="en" sz="4800">
                <a:solidFill>
                  <a:schemeClr val="dk1"/>
                </a:solidFill>
              </a:rPr>
              <a:t>YouTube</a:t>
            </a:r>
            <a:r>
              <a:rPr lang="en" sz="4800">
                <a:solidFill>
                  <a:schemeClr val="dk1"/>
                </a:solidFill>
              </a:rPr>
              <a:t>, YouTube, 4 Aug. 2017, </a:t>
            </a:r>
            <a:r>
              <a:rPr lang="en" sz="4800" u="sng">
                <a:solidFill>
                  <a:schemeClr val="hlink"/>
                </a:solidFill>
                <a:hlinkClick r:id="rId7"/>
              </a:rPr>
              <a:t>https://www.youtube.com/watch?v=EgGqS2zkpv8</a:t>
            </a:r>
            <a:r>
              <a:rPr lang="en" sz="4800">
                <a:solidFill>
                  <a:schemeClr val="dk1"/>
                </a:solidFill>
              </a:rPr>
              <a:t>.</a:t>
            </a:r>
            <a:endParaRPr sz="48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0"/>
              </a:spcAft>
              <a:buNone/>
            </a:pPr>
            <a:r>
              <a:t/>
            </a:r>
            <a:endParaRPr sz="1100">
              <a:solidFill>
                <a:schemeClr val="dk1"/>
              </a:solidFill>
            </a:endParaRPr>
          </a:p>
          <a:p>
            <a:pPr indent="-12700" lvl="0" marL="35560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21"/>
          <p:cNvSpPr txBox="1"/>
          <p:nvPr>
            <p:ph idx="1" type="body"/>
          </p:nvPr>
        </p:nvSpPr>
        <p:spPr>
          <a:xfrm>
            <a:off x="2981700" y="260975"/>
            <a:ext cx="3729900" cy="112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4600"/>
              <a:t>Questions?</a:t>
            </a:r>
            <a:endParaRPr sz="4600"/>
          </a:p>
        </p:txBody>
      </p:sp>
      <p:pic>
        <p:nvPicPr>
          <p:cNvPr id="112" name="Google Shape;112;p21"/>
          <p:cNvPicPr preferRelativeResize="0"/>
          <p:nvPr/>
        </p:nvPicPr>
        <p:blipFill>
          <a:blip r:embed="rId3">
            <a:alphaModFix/>
          </a:blip>
          <a:stretch>
            <a:fillRect/>
          </a:stretch>
        </p:blipFill>
        <p:spPr>
          <a:xfrm>
            <a:off x="0" y="1472375"/>
            <a:ext cx="9144000" cy="367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