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  <p:sldMasterId id="2147483686" r:id="rId2"/>
  </p:sldMasterIdLst>
  <p:notesMasterIdLst>
    <p:notesMasterId r:id="rId113"/>
  </p:notesMasterIdLst>
  <p:handoutMasterIdLst>
    <p:handoutMasterId r:id="rId114"/>
  </p:handoutMasterIdLst>
  <p:sldIdLst>
    <p:sldId id="256" r:id="rId3"/>
    <p:sldId id="364" r:id="rId4"/>
    <p:sldId id="327" r:id="rId5"/>
    <p:sldId id="328" r:id="rId6"/>
    <p:sldId id="363" r:id="rId7"/>
    <p:sldId id="266" r:id="rId8"/>
    <p:sldId id="267" r:id="rId9"/>
    <p:sldId id="268" r:id="rId10"/>
    <p:sldId id="269" r:id="rId11"/>
    <p:sldId id="270" r:id="rId12"/>
    <p:sldId id="271" r:id="rId13"/>
    <p:sldId id="365" r:id="rId14"/>
    <p:sldId id="272" r:id="rId15"/>
    <p:sldId id="366" r:id="rId16"/>
    <p:sldId id="273" r:id="rId17"/>
    <p:sldId id="274" r:id="rId18"/>
    <p:sldId id="275" r:id="rId19"/>
    <p:sldId id="367" r:id="rId20"/>
    <p:sldId id="276" r:id="rId21"/>
    <p:sldId id="277" r:id="rId22"/>
    <p:sldId id="278" r:id="rId23"/>
    <p:sldId id="368" r:id="rId24"/>
    <p:sldId id="279" r:id="rId25"/>
    <p:sldId id="280" r:id="rId26"/>
    <p:sldId id="281" r:id="rId27"/>
    <p:sldId id="369" r:id="rId28"/>
    <p:sldId id="282" r:id="rId29"/>
    <p:sldId id="283" r:id="rId30"/>
    <p:sldId id="284" r:id="rId31"/>
    <p:sldId id="370" r:id="rId32"/>
    <p:sldId id="285" r:id="rId33"/>
    <p:sldId id="286" r:id="rId34"/>
    <p:sldId id="287" r:id="rId35"/>
    <p:sldId id="371" r:id="rId36"/>
    <p:sldId id="288" r:id="rId37"/>
    <p:sldId id="289" r:id="rId38"/>
    <p:sldId id="290" r:id="rId39"/>
    <p:sldId id="372" r:id="rId40"/>
    <p:sldId id="291" r:id="rId41"/>
    <p:sldId id="265" r:id="rId42"/>
    <p:sldId id="306" r:id="rId43"/>
    <p:sldId id="307" r:id="rId44"/>
    <p:sldId id="308" r:id="rId45"/>
    <p:sldId id="309" r:id="rId46"/>
    <p:sldId id="310" r:id="rId47"/>
    <p:sldId id="311" r:id="rId48"/>
    <p:sldId id="312" r:id="rId49"/>
    <p:sldId id="313" r:id="rId50"/>
    <p:sldId id="314" r:id="rId51"/>
    <p:sldId id="315" r:id="rId52"/>
    <p:sldId id="316" r:id="rId53"/>
    <p:sldId id="317" r:id="rId54"/>
    <p:sldId id="318" r:id="rId55"/>
    <p:sldId id="319" r:id="rId56"/>
    <p:sldId id="320" r:id="rId57"/>
    <p:sldId id="321" r:id="rId58"/>
    <p:sldId id="322" r:id="rId59"/>
    <p:sldId id="323" r:id="rId60"/>
    <p:sldId id="324" r:id="rId61"/>
    <p:sldId id="325" r:id="rId62"/>
    <p:sldId id="326" r:id="rId63"/>
    <p:sldId id="292" r:id="rId64"/>
    <p:sldId id="293" r:id="rId65"/>
    <p:sldId id="294" r:id="rId66"/>
    <p:sldId id="295" r:id="rId67"/>
    <p:sldId id="296" r:id="rId68"/>
    <p:sldId id="297" r:id="rId69"/>
    <p:sldId id="298" r:id="rId70"/>
    <p:sldId id="299" r:id="rId71"/>
    <p:sldId id="300" r:id="rId72"/>
    <p:sldId id="301" r:id="rId73"/>
    <p:sldId id="302" r:id="rId74"/>
    <p:sldId id="303" r:id="rId75"/>
    <p:sldId id="304" r:id="rId76"/>
    <p:sldId id="305" r:id="rId77"/>
    <p:sldId id="343" r:id="rId78"/>
    <p:sldId id="344" r:id="rId79"/>
    <p:sldId id="373" r:id="rId80"/>
    <p:sldId id="345" r:id="rId81"/>
    <p:sldId id="346" r:id="rId82"/>
    <p:sldId id="347" r:id="rId83"/>
    <p:sldId id="348" r:id="rId84"/>
    <p:sldId id="349" r:id="rId85"/>
    <p:sldId id="350" r:id="rId86"/>
    <p:sldId id="351" r:id="rId87"/>
    <p:sldId id="352" r:id="rId88"/>
    <p:sldId id="353" r:id="rId89"/>
    <p:sldId id="354" r:id="rId90"/>
    <p:sldId id="355" r:id="rId91"/>
    <p:sldId id="356" r:id="rId92"/>
    <p:sldId id="357" r:id="rId93"/>
    <p:sldId id="358" r:id="rId94"/>
    <p:sldId id="359" r:id="rId95"/>
    <p:sldId id="360" r:id="rId96"/>
    <p:sldId id="361" r:id="rId97"/>
    <p:sldId id="362" r:id="rId98"/>
    <p:sldId id="329" r:id="rId99"/>
    <p:sldId id="330" r:id="rId100"/>
    <p:sldId id="331" r:id="rId101"/>
    <p:sldId id="332" r:id="rId102"/>
    <p:sldId id="333" r:id="rId103"/>
    <p:sldId id="334" r:id="rId104"/>
    <p:sldId id="335" r:id="rId105"/>
    <p:sldId id="336" r:id="rId106"/>
    <p:sldId id="337" r:id="rId107"/>
    <p:sldId id="338" r:id="rId108"/>
    <p:sldId id="339" r:id="rId109"/>
    <p:sldId id="340" r:id="rId110"/>
    <p:sldId id="341" r:id="rId111"/>
    <p:sldId id="342" r:id="rId1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02" autoAdjust="0"/>
    <p:restoredTop sz="94660"/>
  </p:normalViewPr>
  <p:slideViewPr>
    <p:cSldViewPr>
      <p:cViewPr>
        <p:scale>
          <a:sx n="75" d="100"/>
          <a:sy n="75" d="100"/>
        </p:scale>
        <p:origin x="-97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280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theme" Target="theme/theme1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notesMaster" Target="notesMasters/notesMaster1.xml"/><Relationship Id="rId118" Type="http://schemas.openxmlformats.org/officeDocument/2006/relationships/tableStyles" Target="tableStyles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presProps" Target="presProp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EDB12-1308-48D6-AE37-B93CD1AD67D5}" type="datetimeFigureOut">
              <a:rPr lang="en-US" smtClean="0"/>
              <a:pPr/>
              <a:t>2/5/2014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45815-360D-444C-BE4A-9B4C92351A5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31429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00E3E7-DD1B-46DC-B539-9CF88975E14B}" type="datetimeFigureOut">
              <a:rPr lang="en-US" smtClean="0"/>
              <a:pPr/>
              <a:t>2/5/2014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146B36-98BE-4C03-9378-3EC7E2E785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12787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146B36-98BE-4C03-9378-3EC7E2E7858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146B36-98BE-4C03-9378-3EC7E2E78582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16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146B36-98BE-4C03-9378-3EC7E2E7858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146B36-98BE-4C03-9378-3EC7E2E7858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146B36-98BE-4C03-9378-3EC7E2E78582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146B36-98BE-4C03-9378-3EC7E2E78582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146B36-98BE-4C03-9378-3EC7E2E78582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146B36-98BE-4C03-9378-3EC7E2E78582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146B36-98BE-4C03-9378-3EC7E2E78582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146B36-98BE-4C03-9378-3EC7E2E78582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F6AB-0AEE-4A4C-A1A4-1C83E5362767}" type="datetime1">
              <a:rPr lang="en-US" smtClean="0"/>
              <a:pPr/>
              <a:t>2/5/2014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Identify baseline problems and opportunities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109F-521B-4360-9919-116904029B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901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C7B41-F132-4267-AC00-FD51E9203DF0}" type="datetime1">
              <a:rPr lang="en-US" smtClean="0"/>
              <a:pPr/>
              <a:t>2/5/2014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Identify baseline problems and opportunities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109F-521B-4360-9919-116904029B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32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5ACB-F5E6-4625-8139-8D9657A524B2}" type="datetime1">
              <a:rPr lang="en-US" smtClean="0"/>
              <a:pPr/>
              <a:t>2/5/2014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Identify baseline problems and opportunities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109F-521B-4360-9919-116904029B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376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B2DF1-42BE-4459-95D4-D81B8BEC9A2F}" type="datetime1">
              <a:rPr lang="en-US" smtClean="0"/>
              <a:pPr/>
              <a:t>2/5/2014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Identify baseline problems and opportunities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109F-521B-4360-9919-116904029B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40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04800" y="6248400"/>
            <a:ext cx="2133600" cy="244475"/>
          </a:xfrm>
        </p:spPr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fld id="{200B7D96-34AC-4918-BD48-C6C2B96FD48B}" type="datetime1">
              <a:rPr lang="en-US" smtClean="0"/>
              <a:pPr/>
              <a:t>2/5/2014</a:t>
            </a:fld>
            <a:endParaRPr lang="en-US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1219200" y="381000"/>
            <a:ext cx="2297113" cy="244475"/>
          </a:xfrm>
        </p:spPr>
        <p:txBody>
          <a:bodyPr/>
          <a:lstStyle>
            <a:lvl1pPr>
              <a:defRPr sz="1200" i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Identify baseline problems and opportunities </a:t>
            </a:r>
            <a:endParaRPr lang="en-US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3454400" y="6308725"/>
            <a:ext cx="2133600" cy="244475"/>
          </a:xfrm>
        </p:spPr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fld id="{ADB23CE3-FE34-4A9A-9BAB-042273524F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44800" y="4800600"/>
            <a:ext cx="6156325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73363" y="5105400"/>
            <a:ext cx="6172200" cy="1143000"/>
          </a:xfrm>
        </p:spPr>
        <p:txBody>
          <a:bodyPr/>
          <a:lstStyle>
            <a:lvl1pPr algn="l"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0">
              <a:srgbClr val="DDEBCF">
                <a:alpha val="0"/>
              </a:srgbClr>
            </a:gs>
            <a:gs pos="50000">
              <a:srgbClr val="9CB86E">
                <a:alpha val="50000"/>
              </a:srgbClr>
            </a:gs>
            <a:gs pos="100000">
              <a:srgbClr val="156B13">
                <a:alpha val="90000"/>
              </a:srgb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Identify baseline problems and opportunities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800"/>
            </a:lvl1pPr>
          </a:lstStyle>
          <a:p>
            <a:fld id="{ADB23CE3-FE34-4A9A-9BAB-042273524F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ED95C48-05AF-449C-8415-D37E23BE9E89}" type="datetime1">
              <a:rPr lang="en-US" smtClean="0"/>
              <a:pPr/>
              <a:t>2/5/2014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Identify baseline problems and opportunities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B23CE3-FE34-4A9A-9BAB-042273524F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A4433F60-EBD9-4387-BE73-7887CCC3857F}" type="datetime1">
              <a:rPr lang="en-US" smtClean="0"/>
              <a:pPr/>
              <a:t>2/5/2014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11313"/>
            <a:ext cx="4019550" cy="4713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0" y="1611313"/>
            <a:ext cx="4019550" cy="4713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Identify baseline problems and opportunities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B23CE3-FE34-4A9A-9BAB-042273524F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2E49B27D-C27B-4E95-8929-7E1AB1056087}" type="datetime1">
              <a:rPr lang="en-US" smtClean="0"/>
              <a:pPr/>
              <a:t>2/5/2014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Identify baseline problems and opportunities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B23CE3-FE34-4A9A-9BAB-042273524F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5B7DE5A-E076-428A-A9DA-5D1AC7D48DA8}" type="datetime1">
              <a:rPr lang="en-US" smtClean="0"/>
              <a:pPr/>
              <a:t>2/5/2014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Identify baseline problems and opportunities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B23CE3-FE34-4A9A-9BAB-042273524F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75EAEEE5-DD3F-41AD-8283-3CB0F56BB71C}" type="datetime1">
              <a:rPr lang="en-US" smtClean="0"/>
              <a:pPr/>
              <a:t>2/5/2014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Identify baseline problems and opportunities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B23CE3-FE34-4A9A-9BAB-042273524F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B6F86428-DD53-4580-ABF7-CE7A5D848332}" type="datetime1">
              <a:rPr lang="en-US" smtClean="0"/>
              <a:pPr/>
              <a:t>2/5/2014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4C49-C3A3-4AB3-8DC2-211373A1DD02}" type="datetime1">
              <a:rPr lang="en-US" smtClean="0"/>
              <a:pPr/>
              <a:t>2/5/2014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Identify baseline problems and opportunities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109F-521B-4360-9919-116904029B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2938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Identify baseline problems and opportunities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B23CE3-FE34-4A9A-9BAB-042273524F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C843439-E96F-4224-B16E-D074BE03FC51}" type="datetime1">
              <a:rPr lang="en-US" smtClean="0"/>
              <a:pPr/>
              <a:t>2/5/2014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Identify baseline problems and opportunities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B23CE3-FE34-4A9A-9BAB-042273524F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A86FF9A8-EC1B-4C50-9D78-97C60C0A38BA}" type="datetime1">
              <a:rPr lang="en-US" smtClean="0"/>
              <a:pPr/>
              <a:t>2/5/2014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Identify baseline problems and opportunities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B23CE3-FE34-4A9A-9BAB-042273524F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1604FC8D-79A5-4086-A222-F674398D22E1}" type="datetime1">
              <a:rPr lang="en-US" smtClean="0"/>
              <a:pPr/>
              <a:t>2/5/2014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7025" y="609600"/>
            <a:ext cx="2047875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609600"/>
            <a:ext cx="5991225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Identify baseline problems and opportunities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B23CE3-FE34-4A9A-9BAB-042273524F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B93D9DA-E0D1-47E8-95C9-583223A50EBB}" type="datetime1">
              <a:rPr lang="en-US" smtClean="0"/>
              <a:pPr/>
              <a:t>2/5/2014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6400800" cy="487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33400" y="1611313"/>
            <a:ext cx="8191500" cy="4713287"/>
          </a:xfrm>
        </p:spPr>
        <p:txBody>
          <a:bodyPr/>
          <a:lstStyle/>
          <a:p>
            <a:r>
              <a:rPr lang="en-US" dirty="0" smtClean="0"/>
              <a:t>Click icon to add table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315200" y="6461125"/>
            <a:ext cx="1752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Identify baseline problems and opportunities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191000" y="6477000"/>
            <a:ext cx="838200" cy="261938"/>
          </a:xfrm>
        </p:spPr>
        <p:txBody>
          <a:bodyPr/>
          <a:lstStyle>
            <a:lvl1pPr>
              <a:defRPr/>
            </a:lvl1pPr>
          </a:lstStyle>
          <a:p>
            <a:fld id="{ADB23CE3-FE34-4A9A-9BAB-042273524F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293688" y="6477000"/>
            <a:ext cx="1905000" cy="261938"/>
          </a:xfrm>
        </p:spPr>
        <p:txBody>
          <a:bodyPr/>
          <a:lstStyle>
            <a:lvl1pPr>
              <a:defRPr/>
            </a:lvl1pPr>
          </a:lstStyle>
          <a:p>
            <a:fld id="{323CA87B-DBA9-4091-BD4F-EC053606A5C6}" type="datetime1">
              <a:rPr lang="en-US" smtClean="0"/>
              <a:pPr/>
              <a:t>2/5/2014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BCE2-7473-41EB-B90F-29F9A590521A}" type="datetime1">
              <a:rPr lang="en-US" smtClean="0"/>
              <a:pPr/>
              <a:t>2/5/2014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Identify baseline problems and opportunities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7971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E859-E4ED-4102-B87A-853091F75C71}" type="datetime1">
              <a:rPr lang="en-US" smtClean="0"/>
              <a:pPr/>
              <a:t>2/5/2014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Identify baseline problems and opportunities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109F-521B-4360-9919-116904029B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079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01E01-ED32-4618-B274-C3B56B121D1B}" type="datetime1">
              <a:rPr lang="en-US" smtClean="0"/>
              <a:pPr/>
              <a:t>2/5/2014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Identify baseline problems and opportunities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109F-521B-4360-9919-116904029B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683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FD22E-9963-4CED-9FC2-2E3075A02966}" type="datetime1">
              <a:rPr lang="en-US" smtClean="0"/>
              <a:pPr/>
              <a:t>2/5/2014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Identify baseline problems and opportunities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109F-521B-4360-9919-116904029B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412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3B41-A130-4E39-B86C-FB5FFDE60F1F}" type="datetime1">
              <a:rPr lang="en-US" smtClean="0"/>
              <a:pPr/>
              <a:t>2/5/2014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Identify baseline problems and opportunities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109F-521B-4360-9919-116904029B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379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AD49-BD3A-498B-B781-4810DC727671}" type="datetime1">
              <a:rPr lang="en-US" smtClean="0"/>
              <a:pPr/>
              <a:t>2/5/2014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Identify baseline problems and opportunities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109F-521B-4360-9919-116904029B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061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8CC8-F090-4A8D-9E0F-AB8C06110913}" type="datetime1">
              <a:rPr lang="en-US" smtClean="0"/>
              <a:pPr/>
              <a:t>2/5/2014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Identify baseline problems and opportunities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109F-521B-4360-9919-116904029B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667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D8C8D-D2E4-4323-A1E7-2EA940EE4F4A}" type="datetime1">
              <a:rPr lang="en-US" smtClean="0"/>
              <a:pPr/>
              <a:t>2/5/2014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Identify baseline problems and opportunities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109F-521B-4360-9919-116904029B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844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14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99">
            <a:alpha val="3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C6163-2529-4B61-A8E8-0CE538073311}" type="datetime1">
              <a:rPr lang="en-US" smtClean="0"/>
              <a:pPr/>
              <a:t>2/5/2014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Identify baseline problems and opportunities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3109F-521B-4360-9919-116904029B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915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1" name="Object 87"/>
          <p:cNvGraphicFramePr>
            <a:graphicFrameLocks noChangeAspect="1"/>
          </p:cNvGraphicFramePr>
          <p:nvPr/>
        </p:nvGraphicFramePr>
        <p:xfrm>
          <a:off x="0" y="0"/>
          <a:ext cx="91440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Image" r:id="rId16" imgW="13003175" imgH="2577778" progId="">
                  <p:embed/>
                </p:oleObj>
              </mc:Choice>
              <mc:Fallback>
                <p:oleObj name="Image" r:id="rId16" imgW="13003175" imgH="2577778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22945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C0C0C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533400" y="1611313"/>
            <a:ext cx="8191500" cy="4713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7315200" y="6461125"/>
            <a:ext cx="1752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Identify baseline problems and opportunities 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4191000" y="6477000"/>
            <a:ext cx="8382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ADB23CE3-FE34-4A9A-9BAB-042273524F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33400" y="609600"/>
            <a:ext cx="64008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293688" y="6477000"/>
            <a:ext cx="1905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fld id="{ADEF9FCB-34D4-41E4-B671-A5C24C3DAFBF}" type="datetime1">
              <a:rPr lang="en-US" smtClean="0"/>
              <a:pPr/>
              <a:t>2/5/2014</a:t>
            </a:fld>
            <a:endParaRPr lang="en-US" dirty="0"/>
          </a:p>
        </p:txBody>
      </p:sp>
      <p:sp>
        <p:nvSpPr>
          <p:cNvPr id="1107" name="Text Box 83"/>
          <p:cNvSpPr txBox="1">
            <a:spLocks noChangeArrowheads="1"/>
          </p:cNvSpPr>
          <p:nvPr/>
        </p:nvSpPr>
        <p:spPr bwMode="gray">
          <a:xfrm>
            <a:off x="304800" y="1524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 i="1" dirty="0" smtClean="0">
                <a:ln w="12700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bg1"/>
                </a:solidFill>
              </a:rPr>
              <a:t>CMS</a:t>
            </a:r>
            <a:endParaRPr lang="en-US" sz="2400" b="1" i="1" dirty="0">
              <a:ln w="12700">
                <a:solidFill>
                  <a:schemeClr val="accent1">
                    <a:lumMod val="7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108" name="Picture 84" descr="p12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7239000" y="190500"/>
            <a:ext cx="1450975" cy="20955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62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Use-case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Course Management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4796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Use-case narrative: 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r>
              <a:rPr lang="en-US" dirty="0" smtClean="0">
                <a:latin typeface="Calibri" pitchFamily="34" charset="0"/>
                <a:cs typeface="Calibri" pitchFamily="34" charset="0"/>
              </a:rPr>
              <a:t>Generate Notification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33400" y="1611313"/>
          <a:ext cx="8191500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750"/>
                <a:gridCol w="40957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UseCase name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Generate Notification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UseCase ID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4.1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Priority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High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Primary business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Primary system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Exam  and class Management System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and </a:t>
                      </a: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Course Content Management System 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External server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Get Detail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of New Uploads,</a:t>
                      </a:r>
                      <a:endParaRPr lang="en-US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Get Update of Exam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Schedule and Mark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External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receiver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View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Notification and Warnings</a:t>
                      </a:r>
                      <a:endParaRPr lang="en-US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Description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Generate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appropriate notification.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Trigger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Exam and class Management System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, </a:t>
                      </a: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Course Content Management System 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191000" y="6477000"/>
            <a:ext cx="838200" cy="261938"/>
          </a:xfrm>
        </p:spPr>
        <p:txBody>
          <a:bodyPr/>
          <a:lstStyle/>
          <a:p>
            <a:fld id="{ADB23CE3-FE34-4A9A-9BAB-042273524FF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882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Course of Event: U</a:t>
            </a:r>
            <a:r>
              <a:rPr lang="en-US" dirty="0" smtClean="0"/>
              <a:t>pdate exam and class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100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165917"/>
              </p:ext>
            </p:extLst>
          </p:nvPr>
        </p:nvGraphicFramePr>
        <p:xfrm>
          <a:off x="609600" y="1752600"/>
          <a:ext cx="8024842" cy="2071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28"/>
                <a:gridCol w="4024314"/>
              </a:tblGrid>
              <a:tr h="694983"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Calibri" pitchFamily="34" charset="0"/>
                        </a:rPr>
                        <a:t>         Actor Action</a:t>
                      </a:r>
                      <a:endParaRPr lang="en-US" dirty="0" smtClean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 System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Response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1376719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1.Exam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and class management system invokes to update information. 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dirty="0" smtClean="0">
                          <a:latin typeface="Calibri" pitchFamily="34" charset="0"/>
                        </a:rPr>
                        <a:t>Gets information of new updates and saves in system database.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48634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Documentation: </a:t>
            </a:r>
            <a:r>
              <a:rPr lang="en-US" dirty="0" smtClean="0"/>
              <a:t>update exam and class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Initiation : the process start after the exam and class management system updates any exam or class information.</a:t>
            </a:r>
          </a:p>
          <a:p>
            <a:r>
              <a:rPr lang="en-US" dirty="0" smtClean="0"/>
              <a:t>Conclusion : concludes after saving each update for further use to update routine.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913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5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.2 </a:t>
            </a:r>
            <a:r>
              <a:rPr lang="en-US" dirty="0">
                <a:latin typeface="Calibri" pitchFamily="34" charset="0"/>
                <a:cs typeface="Calibri" pitchFamily="34" charset="0"/>
              </a:rPr>
              <a:t>U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pdate routine: Use-case narrative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102</a:t>
            </a:fld>
            <a:endParaRPr lang="en-US"/>
          </a:p>
        </p:txBody>
      </p:sp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5464937"/>
              </p:ext>
            </p:extLst>
          </p:nvPr>
        </p:nvGraphicFramePr>
        <p:xfrm>
          <a:off x="533400" y="1611313"/>
          <a:ext cx="81915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750"/>
                <a:gridCol w="40957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UseCase name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Define route and price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UseCase ID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5.2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Priority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high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Primary business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n/a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Primary system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Exam and class management </a:t>
                      </a:r>
                      <a:r>
                        <a:rPr lang="en-US" dirty="0" err="1" smtClean="0">
                          <a:latin typeface="Calibri" pitchFamily="34" charset="0"/>
                          <a:cs typeface="Calibri" pitchFamily="34" charset="0"/>
                        </a:rPr>
                        <a:t>system,CR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External server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n/a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External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receiver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n/a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815357"/>
      </p:ext>
    </p:extLst>
  </p:cSld>
  <p:clrMapOvr>
    <a:masterClrMapping/>
  </p:clrMapOvr>
  <p:transition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Course of Event: Update </a:t>
            </a:r>
            <a:r>
              <a:rPr lang="en-US" dirty="0" smtClean="0"/>
              <a:t>routine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103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095970"/>
              </p:ext>
            </p:extLst>
          </p:nvPr>
        </p:nvGraphicFramePr>
        <p:xfrm>
          <a:off x="642910" y="1785926"/>
          <a:ext cx="8024842" cy="2071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28"/>
                <a:gridCol w="4024314"/>
              </a:tblGrid>
              <a:tr h="694983"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Calibri" pitchFamily="34" charset="0"/>
                        </a:rPr>
                        <a:t>         Actor Action</a:t>
                      </a:r>
                      <a:endParaRPr lang="en-US" dirty="0" smtClean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 System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Response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1376719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1.Exam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and class management system or CR provide new update. 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GB" dirty="0" smtClean="0">
                          <a:latin typeface="Calibri" pitchFamily="34" charset="0"/>
                        </a:rPr>
                        <a:t>System first finds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out which routines contain the course.</a:t>
                      </a:r>
                      <a:endParaRPr lang="en-GB" dirty="0" smtClean="0">
                        <a:latin typeface="Calibri" pitchFamily="34" charset="0"/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en-GB" dirty="0" smtClean="0">
                          <a:latin typeface="Calibri" pitchFamily="34" charset="0"/>
                        </a:rPr>
                        <a:t>System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accordingly changes the routines .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0476783"/>
      </p:ext>
    </p:extLst>
  </p:cSld>
  <p:clrMapOvr>
    <a:masterClrMapping/>
  </p:clrMapOvr>
  <p:transition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Documentation: update </a:t>
            </a:r>
            <a:r>
              <a:rPr lang="en-US" dirty="0" smtClean="0"/>
              <a:t>routine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Initiation: the process starts after the subsystem fetches information about exam or class schedule update or any sticky note addition for a specific class.</a:t>
            </a:r>
          </a:p>
          <a:p>
            <a:r>
              <a:rPr lang="en-US" dirty="0" smtClean="0"/>
              <a:t>Implementation Issue : the system will intelligently change only the routines which includes the </a:t>
            </a:r>
            <a:r>
              <a:rPr lang="en-US" dirty="0" err="1" smtClean="0"/>
              <a:t>correspdoing</a:t>
            </a:r>
            <a:r>
              <a:rPr lang="en-US" dirty="0" smtClean="0"/>
              <a:t> course.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340444"/>
      </p:ext>
    </p:extLst>
  </p:cSld>
  <p:clrMapOvr>
    <a:masterClrMapping/>
  </p:clrMapOvr>
  <p:transition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5.3 Add note: Use-case </a:t>
            </a:r>
            <a:r>
              <a:rPr lang="en-US" dirty="0">
                <a:latin typeface="Calibri" pitchFamily="34" charset="0"/>
                <a:cs typeface="Calibri" pitchFamily="34" charset="0"/>
              </a:rPr>
              <a:t>narrative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105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2655741"/>
              </p:ext>
            </p:extLst>
          </p:nvPr>
        </p:nvGraphicFramePr>
        <p:xfrm>
          <a:off x="533400" y="1611313"/>
          <a:ext cx="81915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750"/>
                <a:gridCol w="40957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UseCase name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Define route and price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UseCase ID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5.3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Priority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medium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Primary business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n/a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Primary system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CR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External server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n/a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External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receiver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n/a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4916367"/>
      </p:ext>
    </p:extLst>
  </p:cSld>
  <p:clrMapOvr>
    <a:masterClrMapping/>
  </p:clrMapOvr>
  <p:transition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Course of Event: </a:t>
            </a:r>
            <a:r>
              <a:rPr lang="en-US" dirty="0" smtClean="0"/>
              <a:t>Add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106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578874"/>
              </p:ext>
            </p:extLst>
          </p:nvPr>
        </p:nvGraphicFramePr>
        <p:xfrm>
          <a:off x="609600" y="1752600"/>
          <a:ext cx="8024842" cy="2071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28"/>
                <a:gridCol w="4024314"/>
              </a:tblGrid>
              <a:tr h="694983"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Calibri" pitchFamily="34" charset="0"/>
                        </a:rPr>
                        <a:t>         Actor Action</a:t>
                      </a:r>
                      <a:endParaRPr lang="en-US" dirty="0" smtClean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 System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Response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1376719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1.CR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add a note </a:t>
                      </a:r>
                      <a:r>
                        <a:rPr lang="en-GB" baseline="0" dirty="0" err="1" smtClean="0">
                          <a:latin typeface="Calibri" pitchFamily="34" charset="0"/>
                        </a:rPr>
                        <a:t>correspoding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to a class.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GB" dirty="0" smtClean="0">
                          <a:latin typeface="Calibri" pitchFamily="34" charset="0"/>
                        </a:rPr>
                        <a:t>System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only add information as a sticky note on the specified class.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4795805"/>
      </p:ext>
    </p:extLst>
  </p:cSld>
  <p:clrMapOvr>
    <a:masterClrMapping/>
  </p:clrMapOvr>
  <p:transition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Documentation: </a:t>
            </a:r>
            <a:r>
              <a:rPr lang="en-US" dirty="0" smtClean="0"/>
              <a:t>Add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Precondition : the one adding must be CR.</a:t>
            </a:r>
          </a:p>
          <a:p>
            <a:r>
              <a:rPr lang="en-US" dirty="0" smtClean="0"/>
              <a:t>Implementation issue : only the routines that include the specified class on which the sticky note is added will get changed.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39633"/>
      </p:ext>
    </p:extLst>
  </p:cSld>
  <p:clrMapOvr>
    <a:masterClrMapping/>
  </p:clrMapOvr>
  <p:transition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5.4 View routine: Use-case </a:t>
            </a:r>
            <a:r>
              <a:rPr lang="en-US" dirty="0">
                <a:latin typeface="Calibri" pitchFamily="34" charset="0"/>
                <a:cs typeface="Calibri" pitchFamily="34" charset="0"/>
              </a:rPr>
              <a:t>narrative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108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0098655"/>
              </p:ext>
            </p:extLst>
          </p:nvPr>
        </p:nvGraphicFramePr>
        <p:xfrm>
          <a:off x="533400" y="1611313"/>
          <a:ext cx="81915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750"/>
                <a:gridCol w="40957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UseCase name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Define route and price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UseCase ID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5.4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Priority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high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Primary business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" pitchFamily="34" charset="0"/>
                          <a:cs typeface="Calibri" pitchFamily="34" charset="0"/>
                        </a:rPr>
                        <a:t>Teahcer,student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Primary system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n/a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External server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n/a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External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receiver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n/a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733770"/>
      </p:ext>
    </p:extLst>
  </p:cSld>
  <p:clrMapOvr>
    <a:masterClrMapping/>
  </p:clrMapOvr>
  <p:transition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Course of </a:t>
            </a:r>
            <a:r>
              <a:rPr lang="en-US" dirty="0" err="1" smtClean="0"/>
              <a:t>Event:view</a:t>
            </a:r>
            <a:r>
              <a:rPr lang="en-US" dirty="0" smtClean="0"/>
              <a:t> routine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109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024471"/>
              </p:ext>
            </p:extLst>
          </p:nvPr>
        </p:nvGraphicFramePr>
        <p:xfrm>
          <a:off x="609600" y="1752600"/>
          <a:ext cx="8024842" cy="29809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28"/>
                <a:gridCol w="4024314"/>
              </a:tblGrid>
              <a:tr h="694983"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Calibri" pitchFamily="34" charset="0"/>
                        </a:rPr>
                        <a:t>         Actor Action</a:t>
                      </a:r>
                      <a:endParaRPr lang="en-US" dirty="0" smtClean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 System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Response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1376719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1.Teacher or student invoke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to view their corresponding class routine.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dirty="0" smtClean="0">
                          <a:latin typeface="Calibri" pitchFamily="34" charset="0"/>
                        </a:rPr>
                        <a:t>System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first find out which courses the invoker has taken in that semester.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baseline="0" dirty="0" smtClean="0">
                          <a:latin typeface="Calibri" pitchFamily="34" charset="0"/>
                        </a:rPr>
                        <a:t>Fetches necessary information saved in the system to generate the interactive routine.</a:t>
                      </a:r>
                      <a:endParaRPr lang="en-US" dirty="0" smtClean="0">
                        <a:latin typeface="Calibri" pitchFamily="34" charset="0"/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en-US" baseline="0" dirty="0" smtClean="0">
                          <a:latin typeface="Calibri" pitchFamily="34" charset="0"/>
                        </a:rPr>
                        <a:t>Show the routine.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141330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Typical Course of Event: 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r>
              <a:rPr lang="en-US" dirty="0" smtClean="0">
                <a:latin typeface="Calibri" pitchFamily="34" charset="0"/>
                <a:cs typeface="Calibri" pitchFamily="34" charset="0"/>
              </a:rPr>
              <a:t>Generate Notification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33400" y="1611313"/>
          <a:ext cx="8191500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750"/>
                <a:gridCol w="40957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Actor  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  Response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Course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Content Management System invokes to generate notification.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Gets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information of new uploaded file.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Finds out to whom the notification to be send by pursing uploaded file information.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Makes a text notification including new file information and download link.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Send notification using Send Notification Use-case to be viewed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by </a:t>
                      </a: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appropriate receiver. 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4191000" y="6477000"/>
            <a:ext cx="838200" cy="261938"/>
          </a:xfrm>
        </p:spPr>
        <p:txBody>
          <a:bodyPr/>
          <a:lstStyle/>
          <a:p>
            <a:fld id="{ADB23CE3-FE34-4A9A-9BAB-042273524FF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Documentation: </a:t>
            </a:r>
            <a:r>
              <a:rPr lang="en-US" dirty="0" smtClean="0"/>
              <a:t>view routine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Implementation issue : the system shows different routine for students of different class and department and different routine for different teacher.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6099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Use-case diagram for Notification and Warning system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191000" y="6477000"/>
            <a:ext cx="838200" cy="261938"/>
          </a:xfrm>
        </p:spPr>
        <p:txBody>
          <a:bodyPr/>
          <a:lstStyle/>
          <a:p>
            <a:fld id="{ADB23CE3-FE34-4A9A-9BAB-042273524FF3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818203"/>
            <a:ext cx="7000924" cy="6039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510237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Typical Course of Event: 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r>
              <a:rPr lang="en-US" dirty="0" smtClean="0">
                <a:latin typeface="Calibri" pitchFamily="34" charset="0"/>
                <a:cs typeface="Calibri" pitchFamily="34" charset="0"/>
              </a:rPr>
              <a:t>Generate Notification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33400" y="1611313"/>
          <a:ext cx="8191500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750"/>
                <a:gridCol w="40957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Actor  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  Response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Exam and class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Management System invokes to generate notification.</a:t>
                      </a:r>
                      <a:endParaRPr lang="en-US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Gets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information of new scheduled  exam or marks.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Finds out to whom the notification to be send by pursing  exam information.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Makes a text notification including exam detail link and marks download link.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Send notification using Send Notification Use-case to be viewed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by </a:t>
                      </a: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appropriate receiver. 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4191000" y="6477000"/>
            <a:ext cx="838200" cy="261938"/>
          </a:xfrm>
        </p:spPr>
        <p:txBody>
          <a:bodyPr/>
          <a:lstStyle/>
          <a:p>
            <a:fld id="{ADB23CE3-FE34-4A9A-9BAB-042273524FF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Use-case diagram for Notification and Warning system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191000" y="6477000"/>
            <a:ext cx="838200" cy="261938"/>
          </a:xfrm>
        </p:spPr>
        <p:txBody>
          <a:bodyPr/>
          <a:lstStyle/>
          <a:p>
            <a:fld id="{ADB23CE3-FE34-4A9A-9BAB-042273524FF3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818203"/>
            <a:ext cx="7000924" cy="6039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510237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Documentation: 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r>
              <a:rPr lang="en-US" dirty="0" smtClean="0">
                <a:latin typeface="Calibri" pitchFamily="34" charset="0"/>
                <a:cs typeface="Calibri" pitchFamily="34" charset="0"/>
              </a:rPr>
              <a:t>Generate Notification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Conclusion:</a:t>
            </a:r>
            <a:r>
              <a:rPr lang="en-US" dirty="0"/>
              <a:t>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Concludes after sending the notification.</a:t>
            </a:r>
          </a:p>
          <a:p>
            <a:r>
              <a:rPr lang="en-US" dirty="0" smtClean="0"/>
              <a:t>Business Rules: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Notification is only send to appropriate receiver</a:t>
            </a:r>
            <a:r>
              <a:rPr lang="en-US" dirty="0" smtClean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4191000" y="6477000"/>
            <a:ext cx="838200" cy="261938"/>
          </a:xfrm>
        </p:spPr>
        <p:txBody>
          <a:bodyPr/>
          <a:lstStyle/>
          <a:p>
            <a:fld id="{ADB23CE3-FE34-4A9A-9BAB-042273524FF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Use-case narrative: 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r>
              <a:rPr lang="en-US" dirty="0" smtClean="0">
                <a:latin typeface="Calibri" pitchFamily="34" charset="0"/>
                <a:cs typeface="Calibri" pitchFamily="34" charset="0"/>
              </a:rPr>
              <a:t>Generate Warning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33400" y="1611313"/>
          <a:ext cx="81915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750"/>
                <a:gridCol w="40957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UseCase name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Generate Warning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UseCase ID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4.2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Priority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High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Primary business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Primary system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Exam and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class</a:t>
                      </a: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 management system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External server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Exam  and class management system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External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receiver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Student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Description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Generate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warning.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Trigger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Exam management system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191000" y="6477000"/>
            <a:ext cx="838200" cy="261938"/>
          </a:xfrm>
        </p:spPr>
        <p:txBody>
          <a:bodyPr/>
          <a:lstStyle/>
          <a:p>
            <a:fld id="{ADB23CE3-FE34-4A9A-9BAB-042273524FF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882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Typical Course of Event: 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r>
              <a:rPr lang="en-US" dirty="0" smtClean="0">
                <a:latin typeface="Calibri" pitchFamily="34" charset="0"/>
                <a:cs typeface="Calibri" pitchFamily="34" charset="0"/>
              </a:rPr>
              <a:t>Generate Warning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33400" y="1611313"/>
          <a:ext cx="8191500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750"/>
                <a:gridCol w="40957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Actor  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  Response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Exam and class management system</a:t>
                      </a:r>
                      <a:r>
                        <a:rPr lang="en-US" baseline="0" dirty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initializes to generate notification</a:t>
                      </a:r>
                      <a:endParaRPr lang="en-US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System gets update of the exam marks.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System checks the marks and generate warning for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appropriate student who’s marks are low according to business rule.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Send notification using Send Notification Use-case to be viewed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by </a:t>
                      </a: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appropriate receiver. 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4191000" y="6477000"/>
            <a:ext cx="838200" cy="261938"/>
          </a:xfrm>
        </p:spPr>
        <p:txBody>
          <a:bodyPr/>
          <a:lstStyle/>
          <a:p>
            <a:fld id="{ADB23CE3-FE34-4A9A-9BAB-042273524FF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Use-case diagram for Notification and Warning system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191000" y="6477000"/>
            <a:ext cx="838200" cy="261938"/>
          </a:xfrm>
        </p:spPr>
        <p:txBody>
          <a:bodyPr/>
          <a:lstStyle/>
          <a:p>
            <a:fld id="{ADB23CE3-FE34-4A9A-9BAB-042273524FF3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818203"/>
            <a:ext cx="7000924" cy="6039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510237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Documentation: 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r>
              <a:rPr lang="en-US" dirty="0" smtClean="0">
                <a:latin typeface="Calibri" pitchFamily="34" charset="0"/>
                <a:cs typeface="Calibri" pitchFamily="34" charset="0"/>
              </a:rPr>
              <a:t>Generate Warning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Conclusion:</a:t>
            </a:r>
            <a:r>
              <a:rPr lang="en-US" dirty="0"/>
              <a:t> </a:t>
            </a:r>
            <a:r>
              <a:rPr lang="en-US" dirty="0" smtClean="0"/>
              <a:t>Concludes after sending the warning.</a:t>
            </a:r>
          </a:p>
          <a:p>
            <a:r>
              <a:rPr lang="en-US" dirty="0" smtClean="0"/>
              <a:t>Business Rules:</a:t>
            </a:r>
          </a:p>
          <a:p>
            <a:pPr lvl="1"/>
            <a:r>
              <a:rPr lang="en-US" dirty="0" smtClean="0"/>
              <a:t>If any one gets below 40% warning will be generated.</a:t>
            </a:r>
          </a:p>
          <a:p>
            <a:pPr lvl="1"/>
            <a:r>
              <a:rPr lang="en-US" dirty="0" smtClean="0"/>
              <a:t>Warning is only visible to appropriate students.</a:t>
            </a:r>
          </a:p>
          <a:p>
            <a:pPr lvl="1"/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4191000" y="6477000"/>
            <a:ext cx="838200" cy="261938"/>
          </a:xfrm>
        </p:spPr>
        <p:txBody>
          <a:bodyPr/>
          <a:lstStyle/>
          <a:p>
            <a:fld id="{ADB23CE3-FE34-4A9A-9BAB-042273524FF3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Prepared By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" y="1600200"/>
          <a:ext cx="8153400" cy="373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6700"/>
                <a:gridCol w="4076700"/>
              </a:tblGrid>
              <a:tr h="622300"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>
                          <a:latin typeface="Calibri" pitchFamily="34" charset="0"/>
                          <a:cs typeface="Calibri" pitchFamily="34" charset="0"/>
                        </a:rPr>
                        <a:t>Name</a:t>
                      </a:r>
                      <a:endParaRPr lang="en-US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alibri" pitchFamily="34" charset="0"/>
                          <a:cs typeface="Calibri" pitchFamily="34" charset="0"/>
                        </a:rPr>
                        <a:t>Student</a:t>
                      </a:r>
                      <a:r>
                        <a:rPr lang="en-US" sz="2800" baseline="0" dirty="0" smtClean="0">
                          <a:latin typeface="Calibri" pitchFamily="34" charset="0"/>
                          <a:cs typeface="Calibri" pitchFamily="34" charset="0"/>
                        </a:rPr>
                        <a:t> ID</a:t>
                      </a:r>
                      <a:endParaRPr lang="en-US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622300"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>
                          <a:latin typeface="Calibri" pitchFamily="34" charset="0"/>
                          <a:cs typeface="Calibri" pitchFamily="34" charset="0"/>
                        </a:rPr>
                        <a:t>Ahamed Al </a:t>
                      </a:r>
                      <a:r>
                        <a:rPr lang="en-US" sz="2800" dirty="0" err="1" smtClean="0">
                          <a:latin typeface="Calibri" pitchFamily="34" charset="0"/>
                          <a:cs typeface="Calibri" pitchFamily="34" charset="0"/>
                        </a:rPr>
                        <a:t>Nahian</a:t>
                      </a:r>
                      <a:r>
                        <a:rPr lang="en-US" sz="280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en-US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alibri" pitchFamily="34" charset="0"/>
                          <a:cs typeface="Calibri" pitchFamily="34" charset="0"/>
                        </a:rPr>
                        <a:t>1005002</a:t>
                      </a:r>
                      <a:endParaRPr lang="en-US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622300"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>
                          <a:latin typeface="Calibri" pitchFamily="34" charset="0"/>
                          <a:cs typeface="Calibri" pitchFamily="34" charset="0"/>
                        </a:rPr>
                        <a:t>Abdul </a:t>
                      </a:r>
                      <a:r>
                        <a:rPr lang="en-US" sz="2800" dirty="0" err="1" smtClean="0">
                          <a:latin typeface="Calibri" pitchFamily="34" charset="0"/>
                          <a:cs typeface="Calibri" pitchFamily="34" charset="0"/>
                        </a:rPr>
                        <a:t>Kawsar</a:t>
                      </a:r>
                      <a:r>
                        <a:rPr lang="en-US" sz="280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2800" dirty="0" err="1" smtClean="0">
                          <a:latin typeface="Calibri" pitchFamily="34" charset="0"/>
                          <a:cs typeface="Calibri" pitchFamily="34" charset="0"/>
                        </a:rPr>
                        <a:t>Tushar</a:t>
                      </a:r>
                      <a:r>
                        <a:rPr lang="en-US" sz="280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en-US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alibri" pitchFamily="34" charset="0"/>
                          <a:cs typeface="Calibri" pitchFamily="34" charset="0"/>
                        </a:rPr>
                        <a:t>1005006</a:t>
                      </a:r>
                      <a:endParaRPr lang="en-US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622300">
                <a:tc>
                  <a:txBody>
                    <a:bodyPr/>
                    <a:lstStyle/>
                    <a:p>
                      <a:pPr algn="l"/>
                      <a:r>
                        <a:rPr lang="en-US" sz="2800" dirty="0" err="1" smtClean="0">
                          <a:latin typeface="Calibri" pitchFamily="34" charset="0"/>
                          <a:cs typeface="Calibri" pitchFamily="34" charset="0"/>
                        </a:rPr>
                        <a:t>Shekh</a:t>
                      </a:r>
                      <a:r>
                        <a:rPr lang="en-US" sz="280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2800" dirty="0" err="1" smtClean="0">
                          <a:latin typeface="Calibri" pitchFamily="34" charset="0"/>
                          <a:cs typeface="Calibri" pitchFamily="34" charset="0"/>
                        </a:rPr>
                        <a:t>Moinul</a:t>
                      </a:r>
                      <a:r>
                        <a:rPr lang="en-US" sz="280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2800" dirty="0" err="1" smtClean="0">
                          <a:latin typeface="Calibri" pitchFamily="34" charset="0"/>
                          <a:cs typeface="Calibri" pitchFamily="34" charset="0"/>
                        </a:rPr>
                        <a:t>Hasan</a:t>
                      </a:r>
                      <a:r>
                        <a:rPr lang="en-US" sz="280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en-US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alibri" pitchFamily="34" charset="0"/>
                          <a:cs typeface="Calibri" pitchFamily="34" charset="0"/>
                        </a:rPr>
                        <a:t>1005015</a:t>
                      </a:r>
                      <a:endParaRPr lang="en-US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6223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 smtClean="0">
                          <a:latin typeface="Calibri" pitchFamily="34" charset="0"/>
                          <a:cs typeface="Calibri" pitchFamily="34" charset="0"/>
                        </a:rPr>
                        <a:t>Mostafizur</a:t>
                      </a:r>
                      <a:r>
                        <a:rPr lang="en-US" sz="280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2800" dirty="0" err="1" smtClean="0">
                          <a:latin typeface="Calibri" pitchFamily="34" charset="0"/>
                          <a:cs typeface="Calibri" pitchFamily="34" charset="0"/>
                        </a:rPr>
                        <a:t>Rahman</a:t>
                      </a:r>
                      <a:endParaRPr lang="en-US" sz="2800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alibri" pitchFamily="34" charset="0"/>
                          <a:cs typeface="Calibri" pitchFamily="34" charset="0"/>
                        </a:rPr>
                        <a:t>1005017</a:t>
                      </a:r>
                      <a:endParaRPr lang="en-US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622300">
                <a:tc>
                  <a:txBody>
                    <a:bodyPr/>
                    <a:lstStyle/>
                    <a:p>
                      <a:pPr algn="l"/>
                      <a:r>
                        <a:rPr lang="en-US" sz="2800" dirty="0" err="1" smtClean="0">
                          <a:latin typeface="Calibri" pitchFamily="34" charset="0"/>
                          <a:cs typeface="Calibri" pitchFamily="34" charset="0"/>
                        </a:rPr>
                        <a:t>Ifta</a:t>
                      </a:r>
                      <a:r>
                        <a:rPr lang="en-US" sz="280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2800" dirty="0" err="1" smtClean="0">
                          <a:latin typeface="Calibri" pitchFamily="34" charset="0"/>
                          <a:cs typeface="Calibri" pitchFamily="34" charset="0"/>
                        </a:rPr>
                        <a:t>Noor</a:t>
                      </a:r>
                      <a:r>
                        <a:rPr lang="en-US" sz="280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2800" dirty="0" err="1" smtClean="0">
                          <a:latin typeface="Calibri" pitchFamily="34" charset="0"/>
                          <a:cs typeface="Calibri" pitchFamily="34" charset="0"/>
                        </a:rPr>
                        <a:t>Mahmood</a:t>
                      </a:r>
                      <a:r>
                        <a:rPr lang="en-US" sz="280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en-US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alibri" pitchFamily="34" charset="0"/>
                          <a:cs typeface="Calibri" pitchFamily="34" charset="0"/>
                        </a:rPr>
                        <a:t>1005027</a:t>
                      </a:r>
                      <a:endParaRPr lang="en-US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Use-case narrative: 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r>
              <a:rPr lang="en-US" dirty="0" smtClean="0">
                <a:latin typeface="Calibri" pitchFamily="34" charset="0"/>
                <a:cs typeface="Calibri" pitchFamily="34" charset="0"/>
              </a:rPr>
              <a:t>Get Detail of New Uploads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33400" y="1611313"/>
          <a:ext cx="8191500" cy="388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750"/>
                <a:gridCol w="40957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UseCase name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Get Details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of New Uploads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UseCase ID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4.3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Priority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High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Primary business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Primary system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External server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Course Content Management System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External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receiver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Generate Notification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Description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Get new upload details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from </a:t>
                      </a: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Course Content Management System and sent it to  generate notifications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.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Trigger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Generate Notifications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191000" y="6477000"/>
            <a:ext cx="838200" cy="261938"/>
          </a:xfrm>
        </p:spPr>
        <p:txBody>
          <a:bodyPr/>
          <a:lstStyle/>
          <a:p>
            <a:fld id="{ADB23CE3-FE34-4A9A-9BAB-042273524FF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882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Typical Course of Event: 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r>
              <a:rPr lang="en-US" dirty="0" smtClean="0">
                <a:latin typeface="Calibri" pitchFamily="34" charset="0"/>
                <a:cs typeface="Calibri" pitchFamily="34" charset="0"/>
              </a:rPr>
              <a:t>Get Detail of New Uploads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33400" y="1611313"/>
          <a:ext cx="81915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750"/>
                <a:gridCol w="40957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Actor  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  Response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Generate Notifications extends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it to get </a:t>
                      </a:r>
                      <a:r>
                        <a:rPr lang="en-US" b="0" baseline="0" dirty="0" smtClean="0">
                          <a:latin typeface="Calibri" pitchFamily="34" charset="0"/>
                          <a:cs typeface="Calibri" pitchFamily="34" charset="0"/>
                        </a:rPr>
                        <a:t>information of new uploaded file.</a:t>
                      </a:r>
                      <a:endParaRPr lang="en-US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Gets uploaded file’s information.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4191000" y="6477000"/>
            <a:ext cx="838200" cy="261938"/>
          </a:xfrm>
        </p:spPr>
        <p:txBody>
          <a:bodyPr/>
          <a:lstStyle/>
          <a:p>
            <a:fld id="{ADB23CE3-FE34-4A9A-9BAB-042273524FF3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Use-case diagram for Notification and Warning system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191000" y="6477000"/>
            <a:ext cx="838200" cy="261938"/>
          </a:xfrm>
        </p:spPr>
        <p:txBody>
          <a:bodyPr/>
          <a:lstStyle/>
          <a:p>
            <a:fld id="{ADB23CE3-FE34-4A9A-9BAB-042273524FF3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818203"/>
            <a:ext cx="7000924" cy="6039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510237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Documentation: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r>
              <a:rPr lang="en-US" dirty="0" smtClean="0">
                <a:latin typeface="Calibri" pitchFamily="34" charset="0"/>
                <a:cs typeface="Calibri" pitchFamily="34" charset="0"/>
              </a:rPr>
              <a:t>Get Detail of New Uploads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Conclusion:</a:t>
            </a:r>
            <a:r>
              <a:rPr lang="en-US" dirty="0"/>
              <a:t>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Concludes after giving the uploaded </a:t>
            </a:r>
          </a:p>
          <a:p>
            <a:pPr>
              <a:buNone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file’s information it Generate Notifications.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4191000" y="6477000"/>
            <a:ext cx="838200" cy="261938"/>
          </a:xfrm>
        </p:spPr>
        <p:txBody>
          <a:bodyPr/>
          <a:lstStyle/>
          <a:p>
            <a:fld id="{ADB23CE3-FE34-4A9A-9BAB-042273524FF3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09600"/>
            <a:ext cx="7086600" cy="487363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Use-case narrative: 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r>
              <a:rPr lang="en-US" dirty="0" smtClean="0">
                <a:latin typeface="Calibri" pitchFamily="34" charset="0"/>
                <a:cs typeface="Calibri" pitchFamily="34" charset="0"/>
              </a:rPr>
              <a:t>Get Update of Exam Schedule and Mark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33400" y="1611313"/>
          <a:ext cx="8191500" cy="388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750"/>
                <a:gridCol w="40957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UseCase name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Get Update of Exam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Schedule and Mark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UseCase ID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4.4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Priority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High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Primary business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Primary system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External server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Exam and class Management System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External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receiver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Generate Notification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Description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Get new scheduled exam details or marks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from </a:t>
                      </a: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Exam Management System and sent it to  generate notifications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and warning.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Trigger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Generate Notifications, Generate warning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191000" y="6477000"/>
            <a:ext cx="838200" cy="261938"/>
          </a:xfrm>
        </p:spPr>
        <p:txBody>
          <a:bodyPr/>
          <a:lstStyle/>
          <a:p>
            <a:fld id="{ADB23CE3-FE34-4A9A-9BAB-042273524FF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882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09600"/>
            <a:ext cx="7086600" cy="487363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Typical Course of Event: 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r>
              <a:rPr lang="en-US" dirty="0" smtClean="0">
                <a:latin typeface="Calibri" pitchFamily="34" charset="0"/>
                <a:cs typeface="Calibri" pitchFamily="34" charset="0"/>
              </a:rPr>
              <a:t>Get Update of Exam Schedule and Mark 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33400" y="1611313"/>
          <a:ext cx="81915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750"/>
                <a:gridCol w="40957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Actor  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  Response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Generate Notifications extends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it to get information of new scheduled exam or given marks.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b="0" dirty="0" smtClean="0">
                          <a:latin typeface="Calibri" pitchFamily="34" charset="0"/>
                          <a:cs typeface="Calibri" pitchFamily="34" charset="0"/>
                        </a:rPr>
                        <a:t>Gives </a:t>
                      </a:r>
                      <a:r>
                        <a:rPr lang="en-US" dirty="0" smtClean="0"/>
                        <a:t> 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the exam details and marks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download link to </a:t>
                      </a: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Generate Notification</a:t>
                      </a:r>
                      <a:endParaRPr lang="en-US" baseline="0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marL="342900" indent="-342900">
                        <a:buNone/>
                      </a:pP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and Generate warning.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4191000" y="6477000"/>
            <a:ext cx="838200" cy="261938"/>
          </a:xfrm>
        </p:spPr>
        <p:txBody>
          <a:bodyPr/>
          <a:lstStyle/>
          <a:p>
            <a:fld id="{ADB23CE3-FE34-4A9A-9BAB-042273524FF3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Use-case diagram for Notification and Warning system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191000" y="6477000"/>
            <a:ext cx="838200" cy="261938"/>
          </a:xfrm>
        </p:spPr>
        <p:txBody>
          <a:bodyPr/>
          <a:lstStyle/>
          <a:p>
            <a:fld id="{ADB23CE3-FE34-4A9A-9BAB-042273524FF3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818203"/>
            <a:ext cx="7000924" cy="6039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510237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09600"/>
            <a:ext cx="7010400" cy="487363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Documentation: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r>
              <a:rPr lang="en-US" dirty="0" smtClean="0">
                <a:latin typeface="Calibri" pitchFamily="34" charset="0"/>
                <a:cs typeface="Calibri" pitchFamily="34" charset="0"/>
              </a:rPr>
              <a:t>Get Update of Exam Schedule and Mark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: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Concludes after giving exam details and marks download link to Generate Notifications and Generate Warnings.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4191000" y="6477000"/>
            <a:ext cx="838200" cy="261938"/>
          </a:xfrm>
        </p:spPr>
        <p:txBody>
          <a:bodyPr/>
          <a:lstStyle/>
          <a:p>
            <a:fld id="{ADB23CE3-FE34-4A9A-9BAB-042273524FF3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Use-case narrative: 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r>
              <a:rPr lang="en-US" dirty="0" smtClean="0">
                <a:latin typeface="Calibri" pitchFamily="34" charset="0"/>
                <a:cs typeface="Calibri" pitchFamily="34" charset="0"/>
              </a:rPr>
              <a:t>Update Notice Board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33400" y="1611313"/>
          <a:ext cx="81915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750"/>
                <a:gridCol w="40957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UseCase name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Update Notice Board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UseCase ID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4.5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Priority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High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Primary business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Teacher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Primary system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External server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External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receiver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View Notice Board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Description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Creates new notices.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Trigger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Teacher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191000" y="6477000"/>
            <a:ext cx="838200" cy="261938"/>
          </a:xfrm>
        </p:spPr>
        <p:txBody>
          <a:bodyPr/>
          <a:lstStyle/>
          <a:p>
            <a:fld id="{ADB23CE3-FE34-4A9A-9BAB-042273524FF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882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Typical Course of Event: 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r>
              <a:rPr lang="en-US" dirty="0" smtClean="0">
                <a:latin typeface="Calibri" pitchFamily="34" charset="0"/>
                <a:cs typeface="Calibri" pitchFamily="34" charset="0"/>
              </a:rPr>
              <a:t>Update Notice Board 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33400" y="1611313"/>
          <a:ext cx="81915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750"/>
                <a:gridCol w="40957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Actor  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  Response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Teacher requests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to update notice board.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Request the teacher to select a notice 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category.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Teacher selects a notice category.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Gives the teacher a form to write notice.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Teacher writes the notice.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Updates the notice board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with that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notice.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4191000" y="6477000"/>
            <a:ext cx="838200" cy="261938"/>
          </a:xfrm>
        </p:spPr>
        <p:txBody>
          <a:bodyPr/>
          <a:lstStyle/>
          <a:p>
            <a:fld id="{ADB23CE3-FE34-4A9A-9BAB-042273524FF3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Outline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Subsystems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Actors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Actors Glossary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Subsystem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Use-case glossary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Use-case diagram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Use-case narrative: Table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Use-case narrative: Course of event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Use-case narrative: Documentation</a:t>
            </a:r>
          </a:p>
          <a:p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>
                <a:latin typeface="Calibri" pitchFamily="34" charset="0"/>
                <a:cs typeface="Calibri" pitchFamily="34" charset="0"/>
              </a:rPr>
              <a:pPr/>
              <a:t>3</a:t>
            </a:fld>
            <a:endParaRPr lang="en-US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Use-case diagram for Notification and Warning system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191000" y="6477000"/>
            <a:ext cx="838200" cy="261938"/>
          </a:xfrm>
        </p:spPr>
        <p:txBody>
          <a:bodyPr/>
          <a:lstStyle/>
          <a:p>
            <a:fld id="{ADB23CE3-FE34-4A9A-9BAB-042273524FF3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818203"/>
            <a:ext cx="7000924" cy="6039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510237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Documentation: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>
                <a:latin typeface="Calibri" pitchFamily="34" charset="0"/>
                <a:cs typeface="Calibri" pitchFamily="34" charset="0"/>
              </a:rPr>
              <a:t>Update Notice 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Conclusion: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Concludes after updating the notice board with the notice given.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Post condition: Informs the teacher about the notice update was successful or not.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4191000" y="6477000"/>
            <a:ext cx="838200" cy="261938"/>
          </a:xfrm>
        </p:spPr>
        <p:txBody>
          <a:bodyPr/>
          <a:lstStyle/>
          <a:p>
            <a:fld id="{ADB23CE3-FE34-4A9A-9BAB-042273524FF3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Use-case narrative: 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r>
              <a:rPr lang="en-US" dirty="0" smtClean="0">
                <a:latin typeface="Calibri" pitchFamily="34" charset="0"/>
                <a:cs typeface="Calibri" pitchFamily="34" charset="0"/>
              </a:rPr>
              <a:t>Send Notification and Warnings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r>
              <a:rPr lang="en-US" dirty="0" smtClean="0">
                <a:latin typeface="Calibri" pitchFamily="34" charset="0"/>
                <a:cs typeface="Calibri" pitchFamily="34" charset="0"/>
              </a:rPr>
              <a:t>	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33400" y="1611313"/>
          <a:ext cx="81915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750"/>
                <a:gridCol w="40957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UseCase name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View Notification and Warnings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UseCase ID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4.6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Priority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High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Primary business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Student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Primary system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External server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Generate Notification, Generate Warning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External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receiver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Description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Shows notifications and warnings.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Trigger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Student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191000" y="6477000"/>
            <a:ext cx="838200" cy="261938"/>
          </a:xfrm>
        </p:spPr>
        <p:txBody>
          <a:bodyPr/>
          <a:lstStyle/>
          <a:p>
            <a:fld id="{ADB23CE3-FE34-4A9A-9BAB-042273524FF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882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Typical Course of Event: 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r>
              <a:rPr lang="en-US" dirty="0" smtClean="0">
                <a:latin typeface="Calibri" pitchFamily="34" charset="0"/>
                <a:cs typeface="Calibri" pitchFamily="34" charset="0"/>
              </a:rPr>
              <a:t> Send Notification and Warnings 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33400" y="1611313"/>
          <a:ext cx="8191500" cy="193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750"/>
                <a:gridCol w="40957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Actor  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  Response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Generate Notification and Generate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Warning uses it to send notification.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System checks notification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detail.</a:t>
                      </a:r>
                      <a:endParaRPr lang="en-US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Finds appropriate students and sends the notification to their account.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Student views the new notifications.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Set the notification as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viewed.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4191000" y="6477000"/>
            <a:ext cx="838200" cy="261938"/>
          </a:xfrm>
        </p:spPr>
        <p:txBody>
          <a:bodyPr/>
          <a:lstStyle/>
          <a:p>
            <a:fld id="{ADB23CE3-FE34-4A9A-9BAB-042273524FF3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Use-case diagram for Notification and Warning system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191000" y="6477000"/>
            <a:ext cx="838200" cy="261938"/>
          </a:xfrm>
        </p:spPr>
        <p:txBody>
          <a:bodyPr/>
          <a:lstStyle/>
          <a:p>
            <a:fld id="{ADB23CE3-FE34-4A9A-9BAB-042273524FF3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818203"/>
            <a:ext cx="7000924" cy="6039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510237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Documentation: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>
                <a:latin typeface="Calibri" pitchFamily="34" charset="0"/>
                <a:cs typeface="Calibri" pitchFamily="34" charset="0"/>
              </a:rPr>
              <a:t> Send Notification and Warnings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Conclusion:</a:t>
            </a:r>
            <a:r>
              <a:rPr lang="en-US" dirty="0"/>
              <a:t>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Concludes after sending the notification.</a:t>
            </a:r>
          </a:p>
          <a:p>
            <a:r>
              <a:rPr lang="en-US" dirty="0" smtClean="0"/>
              <a:t>Post condition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: Set notification as viewed.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4191000" y="6477000"/>
            <a:ext cx="838200" cy="261938"/>
          </a:xfrm>
        </p:spPr>
        <p:txBody>
          <a:bodyPr/>
          <a:lstStyle/>
          <a:p>
            <a:fld id="{ADB23CE3-FE34-4A9A-9BAB-042273524FF3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Use-case narrative: 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r>
              <a:rPr lang="en-US" dirty="0" smtClean="0">
                <a:latin typeface="Calibri" pitchFamily="34" charset="0"/>
                <a:cs typeface="Calibri" pitchFamily="34" charset="0"/>
              </a:rPr>
              <a:t>View Notice Board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r>
              <a:rPr lang="en-US" dirty="0" smtClean="0">
                <a:latin typeface="Calibri" pitchFamily="34" charset="0"/>
                <a:cs typeface="Calibri" pitchFamily="34" charset="0"/>
              </a:rPr>
              <a:t>	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33400" y="1611313"/>
          <a:ext cx="81915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750"/>
                <a:gridCol w="40957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UseCase name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View Notice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Board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UseCase ID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4.7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Priority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High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Primary business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Student, Teacher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Primary system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External server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Generate Notice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External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receiver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Description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Shows new and old notices.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Trigger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Student, Teacher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191000" y="6477000"/>
            <a:ext cx="838200" cy="261938"/>
          </a:xfrm>
        </p:spPr>
        <p:txBody>
          <a:bodyPr/>
          <a:lstStyle/>
          <a:p>
            <a:fld id="{ADB23CE3-FE34-4A9A-9BAB-042273524FF3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882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Typical Course of Event: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r>
              <a:rPr lang="en-US" dirty="0" smtClean="0">
                <a:latin typeface="Calibri" pitchFamily="34" charset="0"/>
                <a:cs typeface="Calibri" pitchFamily="34" charset="0"/>
              </a:rPr>
              <a:t>View Notice Board 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33400" y="1611313"/>
          <a:ext cx="8191500" cy="275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750"/>
                <a:gridCol w="40957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Actor  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  Response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Student or teacher requests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to view notice board.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System checks student’s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or teacher’s </a:t>
                      </a: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login information.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Finds appropriate notice from notice board relevant to the teacher or student. 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Categorizes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new and old notice.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Show notice.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Student or teacher views the new notice.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Set the notice as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viewed for him/her.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4191000" y="6477000"/>
            <a:ext cx="838200" cy="261938"/>
          </a:xfrm>
        </p:spPr>
        <p:txBody>
          <a:bodyPr/>
          <a:lstStyle/>
          <a:p>
            <a:fld id="{ADB23CE3-FE34-4A9A-9BAB-042273524FF3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Use-case diagram for Notification and Warning system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191000" y="6477000"/>
            <a:ext cx="838200" cy="261938"/>
          </a:xfrm>
        </p:spPr>
        <p:txBody>
          <a:bodyPr/>
          <a:lstStyle/>
          <a:p>
            <a:fld id="{ADB23CE3-FE34-4A9A-9BAB-042273524FF3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818203"/>
            <a:ext cx="7000924" cy="6039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510237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Documentation: 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r>
              <a:rPr lang="en-US" dirty="0" smtClean="0">
                <a:latin typeface="Calibri" pitchFamily="34" charset="0"/>
                <a:cs typeface="Calibri" pitchFamily="34" charset="0"/>
              </a:rPr>
              <a:t>View Notice 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Conclusion:</a:t>
            </a:r>
            <a:r>
              <a:rPr lang="en-US" dirty="0"/>
              <a:t>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Concludes after setting the notice as viewed by teacher or student.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4191000" y="6477000"/>
            <a:ext cx="838200" cy="261938"/>
          </a:xfrm>
        </p:spPr>
        <p:txBody>
          <a:bodyPr/>
          <a:lstStyle/>
          <a:p>
            <a:fld id="{ADB23CE3-FE34-4A9A-9BAB-042273524FF3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Subsystems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Account management system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Course content management system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Exam and class management system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Notification and Warning system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Interactive routine system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>
                <a:latin typeface="Calibri" pitchFamily="34" charset="0"/>
                <a:cs typeface="Calibri" pitchFamily="34" charset="0"/>
              </a:rPr>
              <a:pPr/>
              <a:t>4</a:t>
            </a:fld>
            <a:endParaRPr lang="en-US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7204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16386" name="Picture 2" descr="C:\Program Files\Microsoft Office\MEDIA\CAGCAT10\j0301252.wmf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767638"/>
            <a:ext cx="5410200" cy="4628818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214810" y="6429396"/>
            <a:ext cx="838200" cy="428604"/>
          </a:xfrm>
        </p:spPr>
        <p:txBody>
          <a:bodyPr/>
          <a:lstStyle/>
          <a:p>
            <a:fld id="{ADB23CE3-FE34-4A9A-9BAB-042273524FF3}" type="slidenum">
              <a:rPr lang="en-US" sz="2000" smtClean="0"/>
              <a:pPr/>
              <a:t>40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001335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1. Account management system: Use-case glossary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5576108"/>
              </p:ext>
            </p:extLst>
          </p:nvPr>
        </p:nvGraphicFramePr>
        <p:xfrm>
          <a:off x="533400" y="1611313"/>
          <a:ext cx="8191500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1905000"/>
                <a:gridCol w="3124200"/>
                <a:gridCol w="2476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ID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UseCase name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Description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Participant actors and roles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1.1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Login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Providing access depending on accuracy of username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and password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Teacher and student provide username and password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1.2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Logout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Logging out of the system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Teacher and student log out of the system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1.3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Open account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Creating a new account for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access to certain courses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Teacher and student fill up a form, contents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of the form is forwarded to admin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>
                <a:latin typeface="Calibri" pitchFamily="34" charset="0"/>
                <a:cs typeface="Calibri" pitchFamily="34" charset="0"/>
              </a:rPr>
              <a:pPr/>
              <a:t>41</a:t>
            </a:fld>
            <a:endParaRPr lang="en-US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2396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1. Account management system: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Use-case </a:t>
            </a:r>
            <a:r>
              <a:rPr lang="en-US" dirty="0">
                <a:latin typeface="Calibri" pitchFamily="34" charset="0"/>
                <a:cs typeface="Calibri" pitchFamily="34" charset="0"/>
              </a:rPr>
              <a:t>glossary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4515525"/>
              </p:ext>
            </p:extLst>
          </p:nvPr>
        </p:nvGraphicFramePr>
        <p:xfrm>
          <a:off x="533400" y="1611313"/>
          <a:ext cx="8191500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2133600"/>
                <a:gridCol w="1752600"/>
                <a:gridCol w="3619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ID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UseCase name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Description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Participant actors and roles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Approve account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Approval of newly created account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Admin approves the account based on physical</a:t>
                      </a:r>
                      <a:r>
                        <a:rPr lang="en-US" baseline="0" dirty="0" smtClean="0"/>
                        <a:t> evidence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Show profile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Profile information is showed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Teacher</a:t>
                      </a:r>
                      <a:r>
                        <a:rPr lang="en-US" baseline="0" dirty="0" smtClean="0"/>
                        <a:t> and student can view their account information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Update profile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Profile information is updated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Teacher and student can update their profile; after completion of</a:t>
                      </a:r>
                      <a:r>
                        <a:rPr lang="en-US" baseline="0" dirty="0" smtClean="0"/>
                        <a:t> update, Show profile is initiated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348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UseCase diagram for Account management system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04" y="1214422"/>
            <a:ext cx="5715040" cy="5643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510237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1.1 Login: Use-case narrative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4331948"/>
              </p:ext>
            </p:extLst>
          </p:nvPr>
        </p:nvGraphicFramePr>
        <p:xfrm>
          <a:off x="533400" y="1611313"/>
          <a:ext cx="8191500" cy="388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750"/>
                <a:gridCol w="40957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UseCase name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Define route and price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UseCase ID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1.1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Priority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High 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Primary business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n/a 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Primary system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Teacher, student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External server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Course Content Management System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External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receiver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n/a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Description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Providing access depending on accuracy of username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and password</a:t>
                      </a:r>
                      <a:endParaRPr lang="en-US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Trigger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Teacher, student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882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Course of Event: Login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2112049"/>
              </p:ext>
            </p:extLst>
          </p:nvPr>
        </p:nvGraphicFramePr>
        <p:xfrm>
          <a:off x="533400" y="1611313"/>
          <a:ext cx="8191500" cy="193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750"/>
                <a:gridCol w="40957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Actor  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  Response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Teacher,</a:t>
                      </a:r>
                      <a:r>
                        <a:rPr lang="en-US" baseline="0" dirty="0" smtClean="0"/>
                        <a:t> student invokes Login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dirty="0" smtClean="0"/>
                        <a:t>Requests</a:t>
                      </a:r>
                      <a:r>
                        <a:rPr lang="en-US" baseline="0" dirty="0" smtClean="0"/>
                        <a:t> for ID and password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Teacher, student give ID and password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baseline="0" dirty="0" smtClean="0"/>
                        <a:t>Verifies ID and password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baseline="0" dirty="0" smtClean="0"/>
                        <a:t>If ID and password are correct, Course Content Management System is invoked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  <a:r>
              <a:rPr lang="en-US" dirty="0" smtClean="0"/>
              <a:t>: </a:t>
            </a:r>
            <a:r>
              <a:rPr lang="en-US" dirty="0"/>
              <a:t>Login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Conclusion: concludes after invoking the </a:t>
            </a:r>
            <a:r>
              <a:rPr lang="en-US" dirty="0" err="1" smtClean="0"/>
              <a:t>CCMS</a:t>
            </a:r>
            <a:endParaRPr lang="en-US" dirty="0" smtClean="0"/>
          </a:p>
          <a:p>
            <a:r>
              <a:rPr lang="en-US" dirty="0" smtClean="0"/>
              <a:t>Business rules</a:t>
            </a:r>
          </a:p>
          <a:p>
            <a:pPr lvl="1"/>
            <a:r>
              <a:rPr lang="en-US" dirty="0" smtClean="0"/>
              <a:t>Show Course page under </a:t>
            </a:r>
            <a:r>
              <a:rPr lang="en-US" dirty="0" err="1" smtClean="0"/>
              <a:t>CCMS</a:t>
            </a:r>
            <a:r>
              <a:rPr lang="en-US" dirty="0" smtClean="0"/>
              <a:t> </a:t>
            </a:r>
            <a:r>
              <a:rPr lang="en-US" dirty="0"/>
              <a:t>is only visible to appropriate receiver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890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1.2 Logout: Use-case narrative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4583744"/>
              </p:ext>
            </p:extLst>
          </p:nvPr>
        </p:nvGraphicFramePr>
        <p:xfrm>
          <a:off x="533400" y="1611313"/>
          <a:ext cx="81915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750"/>
                <a:gridCol w="40957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UseCase name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Define route and price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UseCase ID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1.2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Priority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High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Primary business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n/a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Primary system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Teacher, student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External server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n/a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External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receiver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n/a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Description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Logging out of the system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Trigger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Teacher, student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882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Course of Event: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Logout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4511759"/>
              </p:ext>
            </p:extLst>
          </p:nvPr>
        </p:nvGraphicFramePr>
        <p:xfrm>
          <a:off x="533400" y="1611313"/>
          <a:ext cx="81915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750"/>
                <a:gridCol w="40957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Actor  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  Response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Teacher,</a:t>
                      </a:r>
                      <a:r>
                        <a:rPr lang="en-US" baseline="0" dirty="0" smtClean="0"/>
                        <a:t> student invokes Logout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dirty="0" err="1" smtClean="0"/>
                        <a:t>Lets</a:t>
                      </a:r>
                      <a:r>
                        <a:rPr lang="en-US" dirty="0" smtClean="0"/>
                        <a:t> the user log out of the system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Documentation: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Logout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Conclusion: concludes after letting the user log out of the system</a:t>
            </a:r>
          </a:p>
          <a:p>
            <a:r>
              <a:rPr lang="en-US" dirty="0" smtClean="0"/>
              <a:t>Business rules</a:t>
            </a:r>
          </a:p>
          <a:p>
            <a:pPr lvl="1"/>
            <a:r>
              <a:rPr lang="en-US" dirty="0" smtClean="0"/>
              <a:t>Once a user is logged out, he/she cannot see any profile from his/her profile or courses until next Login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Actors Glossary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0" y="1611313"/>
          <a:ext cx="9143999" cy="477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6373"/>
                <a:gridCol w="1355660"/>
                <a:gridCol w="58319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Short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Activity Scope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Admin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Approves account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Teacher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Upload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course content, Schedule exam, Give Notice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Student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Download course content,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Submit offline, View notification, View routine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Class Representative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CR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Upload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course content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&lt;&lt;System&gt;&gt; Exam and class Management System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EMS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Invokes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to send notification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&lt;&lt;System&gt;&gt; Course content Management System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CCMS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Invokes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to send notification</a:t>
                      </a:r>
                      <a:endParaRPr lang="en-US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1.3 Open account: Use-case narrative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3638859"/>
              </p:ext>
            </p:extLst>
          </p:nvPr>
        </p:nvGraphicFramePr>
        <p:xfrm>
          <a:off x="533400" y="1611313"/>
          <a:ext cx="819150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750"/>
                <a:gridCol w="40957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UseCase name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Define route and price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UseCase ID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1.3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Priority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Primary business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n/a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Primary system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Teacher, student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External server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Admin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External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receiver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n/a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Description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Creating a new account for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access to certain courses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Trigger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Teacher, student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882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Course of Event: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Logout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2333058"/>
              </p:ext>
            </p:extLst>
          </p:nvPr>
        </p:nvGraphicFramePr>
        <p:xfrm>
          <a:off x="533400" y="1611313"/>
          <a:ext cx="8534400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/>
                <a:gridCol w="4267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Actor 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 Response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Teacher, student invokes Create account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Request information </a:t>
                      </a:r>
                      <a:r>
                        <a:rPr lang="en-US" baseline="0" dirty="0" smtClean="0"/>
                        <a:t>in a form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about the user who is trying to create a new account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Teacher, student submits the form with information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information is the form is sent to the Admin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552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Documentation: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Open account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Conclusion: concludes after sending the form to the admin</a:t>
            </a:r>
          </a:p>
          <a:p>
            <a:r>
              <a:rPr lang="en-US" dirty="0" smtClean="0"/>
              <a:t>Business rules</a:t>
            </a:r>
          </a:p>
          <a:p>
            <a:pPr lvl="1"/>
            <a:r>
              <a:rPr lang="en-US" dirty="0" smtClean="0"/>
              <a:t>Information in the form is hidden expect for the eyes of the admin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1.4 Approve account: Use-case narrative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7051446"/>
              </p:ext>
            </p:extLst>
          </p:nvPr>
        </p:nvGraphicFramePr>
        <p:xfrm>
          <a:off x="533400" y="1611313"/>
          <a:ext cx="81915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750"/>
                <a:gridCol w="40957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UseCase name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Define route and price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UseCase ID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1.4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Priority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High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Primary business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Teacher, student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Primary system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Admin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External server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External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receiver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n/a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Description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Approval of newly created account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Trigger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Admin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882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Course of Event: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Approve account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8190910"/>
              </p:ext>
            </p:extLst>
          </p:nvPr>
        </p:nvGraphicFramePr>
        <p:xfrm>
          <a:off x="533400" y="1611313"/>
          <a:ext cx="8191500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750"/>
                <a:gridCol w="40957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Actor 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 Response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Admin</a:t>
                      </a:r>
                      <a:r>
                        <a:rPr lang="en-US" baseline="0" dirty="0" smtClean="0"/>
                        <a:t> invokes Approve account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Presents</a:t>
                      </a:r>
                      <a:r>
                        <a:rPr lang="en-US" baseline="0" dirty="0" smtClean="0"/>
                        <a:t> a list of forms waiting to be approved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Admin selects the accounts to be approved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Information</a:t>
                      </a:r>
                      <a:r>
                        <a:rPr lang="en-US" baseline="0" dirty="0" smtClean="0"/>
                        <a:t> is sent to respective teacher/student informing the news of approving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Documentation: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Approve account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Conclusion: concludes after informing teacher/student of confirmation of approval</a:t>
            </a:r>
          </a:p>
          <a:p>
            <a:r>
              <a:rPr lang="en-US" dirty="0" smtClean="0"/>
              <a:t>Business rules:</a:t>
            </a:r>
          </a:p>
          <a:p>
            <a:pPr lvl="1"/>
            <a:r>
              <a:rPr lang="en-US" dirty="0" smtClean="0"/>
              <a:t>Only admin can approve accounts</a:t>
            </a:r>
          </a:p>
          <a:p>
            <a:pPr lvl="1"/>
            <a:r>
              <a:rPr lang="en-US" dirty="0" smtClean="0"/>
              <a:t>Only the respective teacher/student can know of approval of his/her account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1.4 Show Profile: Use-case narrative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0988222"/>
              </p:ext>
            </p:extLst>
          </p:nvPr>
        </p:nvGraphicFramePr>
        <p:xfrm>
          <a:off x="533400" y="1611313"/>
          <a:ext cx="81915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750"/>
                <a:gridCol w="40957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UseCase name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Define route and price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UseCase ID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1.5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Priority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Medium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Primary business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n/a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Primary system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Teacher, student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External server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External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receiver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n/a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Description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Profile information is showed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Trigger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Teacher, student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7511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Course of Event: </a:t>
            </a:r>
            <a:r>
              <a:rPr lang="en-US" dirty="0">
                <a:latin typeface="Calibri" pitchFamily="34" charset="0"/>
                <a:cs typeface="Calibri" pitchFamily="34" charset="0"/>
              </a:rPr>
              <a:t>Show Profile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309174"/>
              </p:ext>
            </p:extLst>
          </p:nvPr>
        </p:nvGraphicFramePr>
        <p:xfrm>
          <a:off x="533400" y="1611313"/>
          <a:ext cx="81915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750"/>
                <a:gridCol w="40957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Actor 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 Response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Teacher, student</a:t>
                      </a:r>
                      <a:r>
                        <a:rPr lang="en-US" baseline="0" dirty="0" smtClean="0"/>
                        <a:t> invokes </a:t>
                      </a: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Show Profile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Shows the profile information of the respective profile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318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Documentation: </a:t>
            </a:r>
            <a:r>
              <a:rPr lang="en-US" dirty="0">
                <a:latin typeface="Calibri" pitchFamily="34" charset="0"/>
                <a:cs typeface="Calibri" pitchFamily="34" charset="0"/>
              </a:rPr>
              <a:t>Show 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Conclusion: concludes after showing </a:t>
            </a:r>
            <a:r>
              <a:rPr lang="en-US" dirty="0"/>
              <a:t>teacher/student profile information of the respective </a:t>
            </a:r>
            <a:r>
              <a:rPr lang="en-US" dirty="0" smtClean="0"/>
              <a:t>profile</a:t>
            </a:r>
          </a:p>
          <a:p>
            <a:r>
              <a:rPr lang="en-US" dirty="0" smtClean="0"/>
              <a:t>Business rules:</a:t>
            </a:r>
          </a:p>
          <a:p>
            <a:pPr lvl="1"/>
            <a:r>
              <a:rPr lang="en-US" dirty="0" smtClean="0"/>
              <a:t>Only the respective teacher/student can see information of his/her account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7608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1.4 Update Profile: Use-case narrative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9737994"/>
              </p:ext>
            </p:extLst>
          </p:nvPr>
        </p:nvGraphicFramePr>
        <p:xfrm>
          <a:off x="533400" y="1611313"/>
          <a:ext cx="81915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750"/>
                <a:gridCol w="40957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UseCase name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Define route and price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UseCase ID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1.6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Priority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Medium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Primary business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n/a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Primary system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Teacher, student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External server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External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receiver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n/a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Description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Profile information is updated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Trigger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Teacher, student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995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4. Notification and Warning system: Actors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>
                <a:latin typeface="Calibri" pitchFamily="34" charset="0"/>
                <a:cs typeface="Calibri" pitchFamily="34" charset="0"/>
              </a:rPr>
              <a:t>Teacher</a:t>
            </a:r>
          </a:p>
          <a:p>
            <a:pPr lvl="0"/>
            <a:r>
              <a:rPr lang="en-US" dirty="0" smtClean="0">
                <a:latin typeface="Calibri" pitchFamily="34" charset="0"/>
                <a:cs typeface="Calibri" pitchFamily="34" charset="0"/>
              </a:rPr>
              <a:t>Student</a:t>
            </a:r>
          </a:p>
          <a:p>
            <a:pPr lvl="0"/>
            <a:r>
              <a:rPr lang="en-US" dirty="0" smtClean="0">
                <a:latin typeface="Calibri" pitchFamily="34" charset="0"/>
                <a:cs typeface="Calibri" pitchFamily="34" charset="0"/>
              </a:rPr>
              <a:t>&lt;&lt;System&gt;&gt;Exam and class Management System</a:t>
            </a:r>
          </a:p>
          <a:p>
            <a:pPr lvl="0"/>
            <a:r>
              <a:rPr lang="en-US" dirty="0" smtClean="0">
                <a:latin typeface="Calibri" pitchFamily="34" charset="0"/>
                <a:cs typeface="Calibri" pitchFamily="34" charset="0"/>
              </a:rPr>
              <a:t>&lt;&lt;System&gt;&gt; Course Content Management System</a:t>
            </a:r>
          </a:p>
          <a:p>
            <a:pPr lvl="0">
              <a:buNone/>
            </a:pPr>
            <a:endParaRPr lang="en-US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191000" y="6477000"/>
            <a:ext cx="838200" cy="261938"/>
          </a:xfrm>
        </p:spPr>
        <p:txBody>
          <a:bodyPr/>
          <a:lstStyle/>
          <a:p>
            <a:fld id="{ADB23CE3-FE34-4A9A-9BAB-042273524FF3}" type="slidenum">
              <a:rPr lang="en-US" smtClean="0">
                <a:latin typeface="Calibri" pitchFamily="34" charset="0"/>
                <a:cs typeface="Calibri" pitchFamily="34" charset="0"/>
              </a:rPr>
              <a:pPr/>
              <a:t>6</a:t>
            </a:fld>
            <a:endParaRPr lang="en-US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2396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Course of Event: </a:t>
            </a:r>
            <a:r>
              <a:rPr lang="en-US" dirty="0">
                <a:latin typeface="Calibri" pitchFamily="34" charset="0"/>
                <a:cs typeface="Calibri" pitchFamily="34" charset="0"/>
              </a:rPr>
              <a:t>Update Profile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4980095"/>
              </p:ext>
            </p:extLst>
          </p:nvPr>
        </p:nvGraphicFramePr>
        <p:xfrm>
          <a:off x="533400" y="1611313"/>
          <a:ext cx="8191500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750"/>
                <a:gridCol w="40957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Actor 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 Response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Teacher, student</a:t>
                      </a:r>
                      <a:r>
                        <a:rPr lang="en-US" baseline="0" dirty="0" smtClean="0"/>
                        <a:t> invokes </a:t>
                      </a: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Update Profile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Shows a list of items from the profile that can be updated/changed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Teacher, student selects and submits the information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to be updated 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dirty="0" smtClean="0"/>
                        <a:t>Information</a:t>
                      </a:r>
                      <a:r>
                        <a:rPr lang="en-US" baseline="0" dirty="0" smtClean="0"/>
                        <a:t> is updated in the main database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baseline="0" dirty="0" smtClean="0"/>
                        <a:t>Show Profile is invoked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8078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Documentation: </a:t>
            </a:r>
            <a:r>
              <a:rPr lang="en-US" dirty="0">
                <a:latin typeface="Calibri" pitchFamily="34" charset="0"/>
                <a:cs typeface="Calibri" pitchFamily="34" charset="0"/>
              </a:rPr>
              <a:t>Update 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Conclusion: concludes after Show Profile is invoked</a:t>
            </a:r>
          </a:p>
          <a:p>
            <a:r>
              <a:rPr lang="en-US" dirty="0" smtClean="0"/>
              <a:t>Business rules:</a:t>
            </a:r>
          </a:p>
          <a:p>
            <a:pPr lvl="1"/>
            <a:r>
              <a:rPr lang="en-US" dirty="0" smtClean="0"/>
              <a:t>Only the respective teacher/student can update information of  his/her account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509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Use-case Glossary: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Course Content Management System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1405" y="1500174"/>
          <a:ext cx="9072595" cy="4923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249"/>
                <a:gridCol w="1381396"/>
                <a:gridCol w="2500329"/>
                <a:gridCol w="3857621"/>
              </a:tblGrid>
              <a:tr h="1143008">
                <a:tc>
                  <a:txBody>
                    <a:bodyPr/>
                    <a:lstStyle/>
                    <a:p>
                      <a:endParaRPr lang="en-US" dirty="0" smtClean="0">
                        <a:latin typeface="Calibri" pitchFamily="34" charset="0"/>
                      </a:endParaRPr>
                    </a:p>
                    <a:p>
                      <a:r>
                        <a:rPr lang="en-US" dirty="0" smtClean="0">
                          <a:latin typeface="Calibri" pitchFamily="34" charset="0"/>
                        </a:rPr>
                        <a:t>Use-case id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>
                        <a:latin typeface="Calibri" pitchFamily="34" charset="0"/>
                      </a:endParaRPr>
                    </a:p>
                    <a:p>
                      <a:r>
                        <a:rPr lang="en-US" dirty="0" smtClean="0">
                          <a:latin typeface="Calibri" pitchFamily="34" charset="0"/>
                        </a:rPr>
                        <a:t>  Use-case Name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>
                        <a:latin typeface="Calibri" pitchFamily="34" charset="0"/>
                      </a:endParaRPr>
                    </a:p>
                    <a:p>
                      <a:r>
                        <a:rPr lang="en-US" dirty="0" smtClean="0">
                          <a:latin typeface="Calibri" pitchFamily="34" charset="0"/>
                        </a:rPr>
                        <a:t>           Actors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 smtClean="0">
                        <a:latin typeface="Calibri" pitchFamily="34" charset="0"/>
                      </a:endParaRPr>
                    </a:p>
                    <a:p>
                      <a:r>
                        <a:rPr lang="en-GB" dirty="0" smtClean="0">
                          <a:latin typeface="Calibri" pitchFamily="34" charset="0"/>
                        </a:rPr>
                        <a:t>Participant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actor and roles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857256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2.1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Show Course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pages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Student, Teacher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Actor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wants to see the course contents</a:t>
                      </a:r>
                      <a:endParaRPr lang="en-GB" dirty="0" smtClean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85725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2.2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 File Upload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 Course Teacher, Class Representative, Admin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Course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teacher/CR uploads course materials </a:t>
                      </a:r>
                      <a:endParaRPr lang="en-GB" dirty="0" smtClean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108287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 2.3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File Download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Student, Teacher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Student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 downloads the uploaded course materials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925501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 2.4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 Archiving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 Admin, student, teacher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Admin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archive the previous course contents and student and teacher can access them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4214810" y="6500834"/>
            <a:ext cx="838200" cy="357166"/>
          </a:xfrm>
        </p:spPr>
        <p:txBody>
          <a:bodyPr/>
          <a:lstStyle/>
          <a:p>
            <a:fld id="{ADB23CE3-FE34-4A9A-9BAB-042273524FF3}" type="slidenum">
              <a:rPr lang="en-US" sz="2000" smtClean="0"/>
              <a:pPr/>
              <a:t>62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433763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Use-case Diagram For Course Content Management System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63</a:t>
            </a:fld>
            <a:endParaRPr lang="en-US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500174"/>
            <a:ext cx="8786842" cy="5409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571480"/>
            <a:ext cx="6400800" cy="487363"/>
          </a:xfrm>
        </p:spPr>
        <p:txBody>
          <a:bodyPr/>
          <a:lstStyle/>
          <a:p>
            <a:r>
              <a:rPr lang="en-US" dirty="0" smtClean="0"/>
              <a:t>2.1 Show Course </a:t>
            </a:r>
            <a:r>
              <a:rPr lang="en-GB" dirty="0" smtClean="0">
                <a:latin typeface="Calibri" pitchFamily="34" charset="0"/>
              </a:rPr>
              <a:t>Pages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1500174"/>
            <a:ext cx="8191500" cy="4713287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Use-case Narrative: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71473" y="2357430"/>
          <a:ext cx="8358244" cy="3637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9122"/>
                <a:gridCol w="4179122"/>
              </a:tblGrid>
              <a:tr h="675485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Use-case Name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 Status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and Route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610162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Use-case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Id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2.1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610162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Priority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High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61016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Initialization Actor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Teacher, Student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56586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Receiver Actor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Student, Teacher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565863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Trigger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login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z="2000" smtClean="0"/>
              <a:pPr/>
              <a:t>64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946174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2.1Show Course Pages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Typical Course of events:</a:t>
            </a:r>
          </a:p>
          <a:p>
            <a:pPr>
              <a:buNone/>
            </a:pP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143372" y="6429396"/>
            <a:ext cx="838200" cy="261938"/>
          </a:xfrm>
        </p:spPr>
        <p:txBody>
          <a:bodyPr/>
          <a:lstStyle/>
          <a:p>
            <a:fld id="{ADB23CE3-FE34-4A9A-9BAB-042273524FF3}" type="slidenum">
              <a:rPr lang="en-US" sz="2000" smtClean="0"/>
              <a:pPr/>
              <a:t>65</a:t>
            </a:fld>
            <a:endParaRPr lang="en-US" sz="2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57158" y="2214554"/>
          <a:ext cx="8001056" cy="2928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28"/>
                <a:gridCol w="4000528"/>
              </a:tblGrid>
              <a:tr h="982562"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Calibri" pitchFamily="34" charset="0"/>
                        </a:rPr>
                        <a:t>         Actor Action</a:t>
                      </a:r>
                      <a:endParaRPr lang="en-US" dirty="0" smtClean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 System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Response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194639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Actors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login into the system 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System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will identify the actor using login info and redirect him to his/her respective course pages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 Show Course Pages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Documentation: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Initiation: </a:t>
            </a:r>
            <a:r>
              <a:rPr lang="en-US" dirty="0" smtClean="0">
                <a:latin typeface="Calibri" pitchFamily="34" charset="0"/>
              </a:rPr>
              <a:t>Process will start with the logging into the system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Pre Condition: </a:t>
            </a:r>
            <a:r>
              <a:rPr lang="en-US" dirty="0" smtClean="0">
                <a:latin typeface="Calibri" pitchFamily="34" charset="0"/>
              </a:rPr>
              <a:t>Actor must be logged in with valid information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Implementation Issue:</a:t>
            </a:r>
            <a:r>
              <a:rPr lang="en-US" dirty="0" smtClean="0">
                <a:latin typeface="Calibri" pitchFamily="34" charset="0"/>
              </a:rPr>
              <a:t> Proper GUI will be provided into the system for the actor to show the respective course pages.</a:t>
            </a:r>
            <a:endParaRPr lang="en-GB" b="1" dirty="0" smtClean="0"/>
          </a:p>
          <a:p>
            <a:pPr>
              <a:buNone/>
            </a:pP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z="2000" smtClean="0"/>
              <a:pPr/>
              <a:t>66</a:t>
            </a:fld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571480"/>
            <a:ext cx="6400800" cy="487363"/>
          </a:xfrm>
        </p:spPr>
        <p:txBody>
          <a:bodyPr/>
          <a:lstStyle/>
          <a:p>
            <a:r>
              <a:rPr lang="en-US" dirty="0" smtClean="0"/>
              <a:t>2.2File Upload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1500174"/>
            <a:ext cx="8191500" cy="4713287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Use-case Narrative: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71473" y="2357430"/>
          <a:ext cx="8358244" cy="3071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9122"/>
                <a:gridCol w="4179122"/>
              </a:tblGrid>
              <a:tr h="675485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Use-case Name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 Status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and Route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610162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Use-case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Id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2.2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610162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Priority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High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61016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Initialization Actor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Teacher, Class Representative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56586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Receiver Actor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Student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z="2000" smtClean="0"/>
              <a:pPr/>
              <a:t>67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946174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File Upload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Typical Course of events:</a:t>
            </a:r>
          </a:p>
          <a:p>
            <a:pPr>
              <a:buNone/>
            </a:pP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143372" y="6429396"/>
            <a:ext cx="838200" cy="261938"/>
          </a:xfrm>
        </p:spPr>
        <p:txBody>
          <a:bodyPr/>
          <a:lstStyle/>
          <a:p>
            <a:fld id="{ADB23CE3-FE34-4A9A-9BAB-042273524FF3}" type="slidenum">
              <a:rPr lang="en-US" sz="2000" smtClean="0"/>
              <a:pPr/>
              <a:t>68</a:t>
            </a:fld>
            <a:endParaRPr lang="en-US" sz="2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57158" y="2214554"/>
          <a:ext cx="8001056" cy="2928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28"/>
                <a:gridCol w="4000528"/>
              </a:tblGrid>
              <a:tr h="982562"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Calibri" pitchFamily="34" charset="0"/>
                        </a:rPr>
                        <a:t>         Actor Action</a:t>
                      </a:r>
                      <a:endParaRPr lang="en-US" dirty="0" smtClean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 System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Response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194639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Teacher/CR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uploads file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System will save the file in a specific location for the file and a notification will be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initiated to the students who registered in the course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File Upload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Documentation: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Initiation: </a:t>
            </a:r>
            <a:r>
              <a:rPr lang="en-US" dirty="0" smtClean="0">
                <a:latin typeface="Calibri" pitchFamily="34" charset="0"/>
              </a:rPr>
              <a:t>Process will start with the uploading of files by the teacher/CR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Pre Condition: </a:t>
            </a:r>
            <a:r>
              <a:rPr lang="en-US" dirty="0" smtClean="0">
                <a:latin typeface="Calibri" pitchFamily="34" charset="0"/>
              </a:rPr>
              <a:t>Actor must be logged in with his/her account in the system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Post Condition: </a:t>
            </a:r>
            <a:r>
              <a:rPr lang="en-US" dirty="0" smtClean="0">
                <a:latin typeface="Calibri" pitchFamily="34" charset="0"/>
              </a:rPr>
              <a:t>System must inform the students through notification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Implementation Issue:</a:t>
            </a:r>
            <a:r>
              <a:rPr lang="en-US" dirty="0" smtClean="0">
                <a:latin typeface="Calibri" pitchFamily="34" charset="0"/>
              </a:rPr>
              <a:t> Proper GUI and slots will be provided to upload the files.</a:t>
            </a:r>
            <a:endParaRPr lang="en-GB" b="1" dirty="0" smtClean="0"/>
          </a:p>
          <a:p>
            <a:pPr>
              <a:buNone/>
            </a:pP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z="2000" smtClean="0"/>
              <a:pPr/>
              <a:t>69</a:t>
            </a:fld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4. Notification and Warning system: Use-case glossary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533400" y="1611313"/>
          <a:ext cx="8191501" cy="485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2794838"/>
                <a:gridCol w="1680308"/>
                <a:gridCol w="30305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ID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UseCase name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Description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Participant actors and roles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4.1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Generate Notification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Generate appropriate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notification on initialization.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Exam Management System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and </a:t>
                      </a: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Course Content Management System request to make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notifications.</a:t>
                      </a:r>
                      <a:endParaRPr lang="en-US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4.2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Generate Warning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Generate warnings.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System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 gives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warning to the student.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4.3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Get Detail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of New Uploads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Deliver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new upload details to Generate Notification.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Course Content Management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System provides necessary information about new uploaded files.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4.4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Get Update of Exam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Schedule and Mark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Deliver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new exam schedule or marks to Generate Notification.</a:t>
                      </a:r>
                      <a:endParaRPr lang="en-US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Exam Management System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 provides necessary information about new exam schedule or marks.</a:t>
                      </a:r>
                      <a:endParaRPr lang="en-US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191000" y="6477000"/>
            <a:ext cx="838200" cy="261938"/>
          </a:xfrm>
        </p:spPr>
        <p:txBody>
          <a:bodyPr/>
          <a:lstStyle/>
          <a:p>
            <a:fld id="{ADB23CE3-FE34-4A9A-9BAB-042273524FF3}" type="slidenum">
              <a:rPr lang="en-US" smtClean="0">
                <a:latin typeface="Calibri" pitchFamily="34" charset="0"/>
                <a:cs typeface="Calibri" pitchFamily="34" charset="0"/>
              </a:rPr>
              <a:pPr/>
              <a:t>7</a:t>
            </a:fld>
            <a:endParaRPr lang="en-US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2396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571480"/>
            <a:ext cx="6400800" cy="487363"/>
          </a:xfrm>
        </p:spPr>
        <p:txBody>
          <a:bodyPr/>
          <a:lstStyle/>
          <a:p>
            <a:r>
              <a:rPr lang="en-US" dirty="0" smtClean="0"/>
              <a:t>2.3 File Download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1500174"/>
            <a:ext cx="8191500" cy="4713287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Use-case Narrative: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71473" y="2357430"/>
          <a:ext cx="8358244" cy="3253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9122"/>
                <a:gridCol w="4179122"/>
              </a:tblGrid>
              <a:tr h="596940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Use-case Name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 Status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and Route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539213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Use-case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Id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2.3</a:t>
                      </a:r>
                    </a:p>
                  </a:txBody>
                  <a:tcPr/>
                </a:tc>
              </a:tr>
              <a:tr h="539213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Priority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High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53921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Initialization Actor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Student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50006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Receiver Actor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Student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53921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Trigger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Notification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System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143372" y="6429396"/>
            <a:ext cx="838200" cy="261938"/>
          </a:xfrm>
        </p:spPr>
        <p:txBody>
          <a:bodyPr/>
          <a:lstStyle/>
          <a:p>
            <a:fld id="{ADB23CE3-FE34-4A9A-9BAB-042273524FF3}" type="slidenum">
              <a:rPr lang="en-US" sz="2000" smtClean="0"/>
              <a:pPr/>
              <a:t>70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946174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 File Download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Typical Course of events:</a:t>
            </a:r>
          </a:p>
          <a:p>
            <a:pPr>
              <a:buNone/>
            </a:pP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143372" y="6429396"/>
            <a:ext cx="838200" cy="261938"/>
          </a:xfrm>
        </p:spPr>
        <p:txBody>
          <a:bodyPr/>
          <a:lstStyle/>
          <a:p>
            <a:fld id="{ADB23CE3-FE34-4A9A-9BAB-042273524FF3}" type="slidenum">
              <a:rPr lang="en-US" sz="2000" smtClean="0"/>
              <a:pPr/>
              <a:t>71</a:t>
            </a:fld>
            <a:endParaRPr lang="en-US" sz="2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57158" y="2214554"/>
          <a:ext cx="8001056" cy="2071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28"/>
                <a:gridCol w="4000528"/>
              </a:tblGrid>
              <a:tr h="694983"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Calibri" pitchFamily="34" charset="0"/>
                        </a:rPr>
                        <a:t>         Actor Action</a:t>
                      </a:r>
                      <a:endParaRPr lang="en-US" dirty="0" smtClean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 System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Response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137671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Student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wants to download files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System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will allow the download process to start for those files that the student has access.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2.3File Download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Calibri" pitchFamily="34" charset="0"/>
              </a:rPr>
              <a:t>Documentation: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Initiation: </a:t>
            </a:r>
            <a:r>
              <a:rPr lang="en-US" dirty="0" smtClean="0">
                <a:latin typeface="Calibri" pitchFamily="34" charset="0"/>
              </a:rPr>
              <a:t>Process will start with the download request from the student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Pre Condition: </a:t>
            </a:r>
            <a:r>
              <a:rPr lang="en-US" dirty="0" smtClean="0">
                <a:latin typeface="Calibri" pitchFamily="34" charset="0"/>
              </a:rPr>
              <a:t>Actor must be logged in with his/her account in the system and must have access to the file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Implementation Issue:</a:t>
            </a:r>
            <a:r>
              <a:rPr lang="en-US" dirty="0" smtClean="0">
                <a:latin typeface="Calibri" pitchFamily="34" charset="0"/>
              </a:rPr>
              <a:t> Proper GUI and a link will be provided in the webpage for the download process</a:t>
            </a:r>
            <a:endParaRPr lang="en-GB" b="1" dirty="0" smtClean="0">
              <a:latin typeface="Calibri" pitchFamily="34" charset="0"/>
            </a:endParaRPr>
          </a:p>
          <a:p>
            <a:pPr>
              <a:buNone/>
            </a:pP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z="2000" smtClean="0"/>
              <a:pPr/>
              <a:t>72</a:t>
            </a:fld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500042"/>
            <a:ext cx="6400800" cy="487363"/>
          </a:xfrm>
        </p:spPr>
        <p:txBody>
          <a:bodyPr/>
          <a:lstStyle/>
          <a:p>
            <a:r>
              <a:rPr lang="en-US" dirty="0" smtClean="0"/>
              <a:t>  2.4 Archive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1500174"/>
            <a:ext cx="8191500" cy="4713287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Use-case Narrative: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71473" y="2357430"/>
          <a:ext cx="8358244" cy="3253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9122"/>
                <a:gridCol w="4179122"/>
              </a:tblGrid>
              <a:tr h="596940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Use-case Name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 Status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and Route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539213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Use-case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Id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2.4</a:t>
                      </a:r>
                    </a:p>
                  </a:txBody>
                  <a:tcPr/>
                </a:tc>
              </a:tr>
              <a:tr h="539213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Priority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High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53921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Initialization Actor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Admin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50006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Receiver Actor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Student ,Teacher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53921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Trigger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End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of each term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z="2000" smtClean="0"/>
              <a:pPr/>
              <a:t>73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946174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 Archive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Typical Course of events:</a:t>
            </a:r>
          </a:p>
          <a:p>
            <a:pPr>
              <a:buNone/>
            </a:pP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143372" y="6429396"/>
            <a:ext cx="838200" cy="261938"/>
          </a:xfrm>
        </p:spPr>
        <p:txBody>
          <a:bodyPr/>
          <a:lstStyle/>
          <a:p>
            <a:fld id="{ADB23CE3-FE34-4A9A-9BAB-042273524FF3}" type="slidenum">
              <a:rPr lang="en-US" sz="2000" smtClean="0"/>
              <a:pPr/>
              <a:t>74</a:t>
            </a:fld>
            <a:endParaRPr lang="en-US" sz="2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57158" y="2214554"/>
          <a:ext cx="8001056" cy="3448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28"/>
                <a:gridCol w="4000528"/>
              </a:tblGrid>
              <a:tr h="694983"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Calibri" pitchFamily="34" charset="0"/>
                        </a:rPr>
                        <a:t>         Actor Action</a:t>
                      </a:r>
                      <a:endParaRPr lang="en-US" dirty="0" smtClean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 System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Response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137671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After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each term finishes the Admin of the system puts all the files from the previous term in a archived folder 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System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will store the files in a specific folder naming it according to the term and batch  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137671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Students/Teachers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want to download archived files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System will redirect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to 1.3 for download process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 Archive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Calibri" pitchFamily="34" charset="0"/>
              </a:rPr>
              <a:t>Documentation: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Initiation: </a:t>
            </a:r>
            <a:r>
              <a:rPr lang="en-US" dirty="0" smtClean="0">
                <a:latin typeface="Calibri" pitchFamily="34" charset="0"/>
              </a:rPr>
              <a:t>Process will start with the end of each term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Post Condition: </a:t>
            </a:r>
            <a:r>
              <a:rPr lang="en-US" dirty="0" smtClean="0">
                <a:latin typeface="Calibri" pitchFamily="34" charset="0"/>
              </a:rPr>
              <a:t>Both teachers and students will be given access to the respective archived files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Implementation Issue:</a:t>
            </a:r>
            <a:r>
              <a:rPr lang="en-US" dirty="0" smtClean="0">
                <a:latin typeface="Calibri" pitchFamily="34" charset="0"/>
              </a:rPr>
              <a:t> Proper GUI and server space will be provided to store all the files</a:t>
            </a:r>
            <a:endParaRPr lang="en-GB" b="1" dirty="0" smtClean="0">
              <a:latin typeface="Calibri" pitchFamily="34" charset="0"/>
            </a:endParaRPr>
          </a:p>
          <a:p>
            <a:pPr>
              <a:buNone/>
            </a:pP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z="2000" smtClean="0"/>
              <a:pPr/>
              <a:t>75</a:t>
            </a:fld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Use-case Glossary: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609600"/>
            <a:ext cx="6400800" cy="487363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3. Exam and Class Management Subsystem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1405" y="2133600"/>
          <a:ext cx="9072595" cy="4063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249"/>
                <a:gridCol w="1381396"/>
                <a:gridCol w="2500329"/>
                <a:gridCol w="3857621"/>
              </a:tblGrid>
              <a:tr h="862026">
                <a:tc>
                  <a:txBody>
                    <a:bodyPr/>
                    <a:lstStyle/>
                    <a:p>
                      <a:endParaRPr lang="en-US" dirty="0" smtClean="0">
                        <a:latin typeface="Calibri" pitchFamily="34" charset="0"/>
                      </a:endParaRPr>
                    </a:p>
                    <a:p>
                      <a:r>
                        <a:rPr lang="en-US" dirty="0" smtClean="0">
                          <a:latin typeface="Calibri" pitchFamily="34" charset="0"/>
                        </a:rPr>
                        <a:t>Use-case id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>
                        <a:latin typeface="Calibri" pitchFamily="34" charset="0"/>
                      </a:endParaRPr>
                    </a:p>
                    <a:p>
                      <a:r>
                        <a:rPr lang="en-US" dirty="0" smtClean="0">
                          <a:latin typeface="Calibri" pitchFamily="34" charset="0"/>
                        </a:rPr>
                        <a:t>Use-case Name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>
                        <a:latin typeface="Calibri" pitchFamily="34" charset="0"/>
                      </a:endParaRPr>
                    </a:p>
                    <a:p>
                      <a:r>
                        <a:rPr lang="en-US" dirty="0" smtClean="0">
                          <a:latin typeface="Calibri" pitchFamily="34" charset="0"/>
                        </a:rPr>
                        <a:t>           Actors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 smtClean="0">
                        <a:latin typeface="Calibri" pitchFamily="34" charset="0"/>
                      </a:endParaRPr>
                    </a:p>
                    <a:p>
                      <a:r>
                        <a:rPr lang="en-GB" dirty="0" smtClean="0">
                          <a:latin typeface="Calibri" pitchFamily="34" charset="0"/>
                        </a:rPr>
                        <a:t>Participant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actor and roles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660212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3.1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Cancel Exam/Class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Teachers , IRS, 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Notification Subsystem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Teacher decides to cancel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exam or class , so routine is updated and notifies students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66021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3.2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Schedule Class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Teachers,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IRS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Teachers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decides time for class from available time  and IR is updated . </a:t>
                      </a:r>
                      <a:endParaRPr lang="en-GB" dirty="0" smtClean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660212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3.3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Schedule Exam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Teachers,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Notification Subsystem, IRS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Teachers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decides date for exam , notification goes to students and IR is updated . Can decide syllabus .</a:t>
                      </a:r>
                      <a:endParaRPr lang="en-GB" dirty="0" smtClean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66021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 3.4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Giving Syllabus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alibri" pitchFamily="34" charset="0"/>
                        </a:rPr>
                        <a:t>Teachers,</a:t>
                      </a:r>
                      <a:r>
                        <a:rPr lang="en-US" baseline="0" smtClean="0">
                          <a:latin typeface="Calibri" pitchFamily="34" charset="0"/>
                        </a:rPr>
                        <a:t> Notification Subsystem, IRS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Teachers decide syllabus , Students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are notified of syllabus  and IR updated .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4214810" y="6500834"/>
            <a:ext cx="838200" cy="357166"/>
          </a:xfrm>
        </p:spPr>
        <p:txBody>
          <a:bodyPr/>
          <a:lstStyle/>
          <a:p>
            <a:fld id="{ADB23CE3-FE34-4A9A-9BAB-042273524FF3}" type="slidenum">
              <a:rPr lang="en-US" sz="2000" smtClean="0"/>
              <a:pPr/>
              <a:t>76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433763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3. Exam and Class Management Subsystem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71405" y="1676400"/>
          <a:ext cx="9072595" cy="2489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249"/>
                <a:gridCol w="1381396"/>
                <a:gridCol w="2500329"/>
                <a:gridCol w="3857621"/>
              </a:tblGrid>
              <a:tr h="862026">
                <a:tc>
                  <a:txBody>
                    <a:bodyPr/>
                    <a:lstStyle/>
                    <a:p>
                      <a:endParaRPr lang="en-US" dirty="0" smtClean="0">
                        <a:latin typeface="Calibri" pitchFamily="34" charset="0"/>
                      </a:endParaRPr>
                    </a:p>
                    <a:p>
                      <a:r>
                        <a:rPr lang="en-US" dirty="0" smtClean="0">
                          <a:latin typeface="Calibri" pitchFamily="34" charset="0"/>
                        </a:rPr>
                        <a:t>Use-case id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>
                        <a:latin typeface="Calibri" pitchFamily="34" charset="0"/>
                      </a:endParaRPr>
                    </a:p>
                    <a:p>
                      <a:r>
                        <a:rPr lang="en-US" dirty="0" smtClean="0">
                          <a:latin typeface="Calibri" pitchFamily="34" charset="0"/>
                        </a:rPr>
                        <a:t>Use-case Name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>
                        <a:latin typeface="Calibri" pitchFamily="34" charset="0"/>
                      </a:endParaRPr>
                    </a:p>
                    <a:p>
                      <a:r>
                        <a:rPr lang="en-US" dirty="0" smtClean="0">
                          <a:latin typeface="Calibri" pitchFamily="34" charset="0"/>
                        </a:rPr>
                        <a:t>           Actors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 smtClean="0">
                        <a:latin typeface="Calibri" pitchFamily="34" charset="0"/>
                      </a:endParaRPr>
                    </a:p>
                    <a:p>
                      <a:r>
                        <a:rPr lang="en-GB" dirty="0" smtClean="0">
                          <a:latin typeface="Calibri" pitchFamily="34" charset="0"/>
                        </a:rPr>
                        <a:t>Participant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actor and roles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66021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3.5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Exam Mark upload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mtClean="0">
                          <a:latin typeface="Calibri" pitchFamily="34" charset="0"/>
                        </a:rPr>
                        <a:t>Teachers , </a:t>
                      </a:r>
                      <a:r>
                        <a:rPr lang="en-US" baseline="0" smtClean="0">
                          <a:latin typeface="Calibri" pitchFamily="34" charset="0"/>
                        </a:rPr>
                        <a:t>Notification Subsystem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Teachers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upload marks , </a:t>
                      </a:r>
                      <a:r>
                        <a:rPr lang="en-US" dirty="0" smtClean="0">
                          <a:latin typeface="Calibri" pitchFamily="34" charset="0"/>
                        </a:rPr>
                        <a:t>Students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will be notified that marks are uploaded</a:t>
                      </a:r>
                      <a:endParaRPr lang="en-GB" dirty="0" smtClean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660212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3.6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Give and submit offline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Teachers,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Notification Subsystem , Students , Time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Teachers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give offline and sets deadline time , system notifies student and. After deadline no offline is taken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77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Exam and Class Management: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r>
              <a:rPr lang="en-US" dirty="0" smtClean="0"/>
              <a:t>Use-case diagram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78</a:t>
            </a:fld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115414"/>
            <a:ext cx="6858048" cy="5742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142976" y="3071810"/>
            <a:ext cx="6735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Teacher</a:t>
            </a:r>
            <a:endParaRPr lang="en-US" sz="1000" b="1" dirty="0"/>
          </a:p>
        </p:txBody>
      </p:sp>
      <p:sp>
        <p:nvSpPr>
          <p:cNvPr id="6" name="Rectangle 5"/>
          <p:cNvSpPr/>
          <p:nvPr/>
        </p:nvSpPr>
        <p:spPr>
          <a:xfrm>
            <a:off x="1000100" y="4071942"/>
            <a:ext cx="78581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Teacher</a:t>
            </a:r>
            <a:endParaRPr lang="en-US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09600"/>
            <a:ext cx="6400800" cy="487363"/>
          </a:xfrm>
        </p:spPr>
        <p:txBody>
          <a:bodyPr/>
          <a:lstStyle/>
          <a:p>
            <a:r>
              <a:rPr lang="en-US" dirty="0" smtClean="0"/>
              <a:t>3.1 Cancel Exam /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1500174"/>
            <a:ext cx="8191500" cy="4713287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Use-case Narrative: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71473" y="2357430"/>
          <a:ext cx="8358244" cy="3071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9122"/>
                <a:gridCol w="4179122"/>
              </a:tblGrid>
              <a:tr h="675485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Use-case Name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 Status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and Route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610162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Use-case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Id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3.1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610162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Priority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Medium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61016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Initialization Actor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Teacher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56586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Receiver Actor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Notification  Subsystem , IRS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z="2000" smtClean="0"/>
              <a:pPr/>
              <a:t>79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946174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4. Notification and Warning system: Use-case glossary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533400" y="1611313"/>
          <a:ext cx="8191501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2794838"/>
                <a:gridCol w="1680308"/>
                <a:gridCol w="30305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ID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UseCase name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Description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Participant actors and roles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4.5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Update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Notice Board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Gives new notice to notice board.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Teacher gives notice.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4.6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Send Notification and Warnings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Sends 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notifications and warnings.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Student gets notification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about new uploaded file, exam schedule and marks. Also gets warning if given.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4.7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View Notice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Board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Shows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notices.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Teacher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and Student view notices.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191000" y="6477000"/>
            <a:ext cx="838200" cy="261938"/>
          </a:xfrm>
        </p:spPr>
        <p:txBody>
          <a:bodyPr/>
          <a:lstStyle/>
          <a:p>
            <a:fld id="{ADB23CE3-FE34-4A9A-9BAB-042273524FF3}" type="slidenum">
              <a:rPr lang="en-US" smtClean="0">
                <a:latin typeface="Calibri" pitchFamily="34" charset="0"/>
                <a:cs typeface="Calibri" pitchFamily="34" charset="0"/>
              </a:rPr>
              <a:pPr/>
              <a:t>8</a:t>
            </a:fld>
            <a:endParaRPr lang="en-US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2396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3.1 Cancel Exam / Class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Typical Course of events:</a:t>
            </a:r>
          </a:p>
          <a:p>
            <a:pPr>
              <a:buNone/>
            </a:pP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143372" y="6429396"/>
            <a:ext cx="838200" cy="261938"/>
          </a:xfrm>
        </p:spPr>
        <p:txBody>
          <a:bodyPr/>
          <a:lstStyle/>
          <a:p>
            <a:fld id="{ADB23CE3-FE34-4A9A-9BAB-042273524FF3}" type="slidenum">
              <a:rPr lang="en-US" sz="2000" smtClean="0"/>
              <a:pPr/>
              <a:t>80</a:t>
            </a:fld>
            <a:endParaRPr lang="en-US" sz="2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57158" y="2214554"/>
          <a:ext cx="8024842" cy="2071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28"/>
                <a:gridCol w="4024314"/>
              </a:tblGrid>
              <a:tr h="694983"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Calibri" pitchFamily="34" charset="0"/>
                        </a:rPr>
                        <a:t>         Actor Action</a:t>
                      </a:r>
                      <a:endParaRPr lang="en-US" dirty="0" smtClean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 System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Response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1376719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Teachers will cancel schedule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of exam or class 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When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exam or class is cancelled , then students will be notified through notification system , and also their IRS will be updated 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3.1 Cancel Exam / Class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Documentation: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Initiation: </a:t>
            </a:r>
            <a:r>
              <a:rPr lang="en-US" dirty="0" smtClean="0">
                <a:latin typeface="Calibri" pitchFamily="34" charset="0"/>
              </a:rPr>
              <a:t>Process will start with cancelling date of exam or class by teacher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Pre Condition: </a:t>
            </a:r>
            <a:r>
              <a:rPr lang="en-US" dirty="0" smtClean="0">
                <a:latin typeface="Calibri" pitchFamily="34" charset="0"/>
              </a:rPr>
              <a:t>Initiation must be done with an account with permission to cancel exam/class of that course , and it must exist class/exam in the system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Post Condition: </a:t>
            </a:r>
            <a:r>
              <a:rPr lang="en-US" dirty="0" smtClean="0">
                <a:latin typeface="Calibri" pitchFamily="34" charset="0"/>
              </a:rPr>
              <a:t>System must inform the students through notification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Implementation Issue:</a:t>
            </a:r>
            <a:r>
              <a:rPr lang="en-US" dirty="0" smtClean="0">
                <a:latin typeface="Calibri" pitchFamily="34" charset="0"/>
              </a:rPr>
              <a:t> Interacting with the notification subsystem and IRS .</a:t>
            </a:r>
            <a:endParaRPr lang="en-GB" b="1" dirty="0" smtClean="0"/>
          </a:p>
          <a:p>
            <a:pPr>
              <a:buNone/>
            </a:pP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z="2000" smtClean="0"/>
              <a:pPr/>
              <a:t>81</a:t>
            </a:fld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09600"/>
            <a:ext cx="6400800" cy="487363"/>
          </a:xfrm>
        </p:spPr>
        <p:txBody>
          <a:bodyPr/>
          <a:lstStyle/>
          <a:p>
            <a:r>
              <a:rPr lang="en-US" dirty="0" smtClean="0"/>
              <a:t>3.2 Schedule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1500174"/>
            <a:ext cx="8191500" cy="4713287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Use-case Narrative: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71473" y="2357430"/>
          <a:ext cx="8358244" cy="3071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9122"/>
                <a:gridCol w="4179122"/>
              </a:tblGrid>
              <a:tr h="675485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Use-case Name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 Status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and Route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610162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Use-case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Id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3.2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610162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Priority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Medium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61016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Initialization Actor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Teacher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56586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Receiver Actor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IRS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z="2000" smtClean="0"/>
              <a:pPr/>
              <a:t>82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946174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 Schedule Class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Typical Course of events:</a:t>
            </a:r>
          </a:p>
          <a:p>
            <a:pPr>
              <a:buNone/>
            </a:pP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143372" y="6429396"/>
            <a:ext cx="838200" cy="261938"/>
          </a:xfrm>
        </p:spPr>
        <p:txBody>
          <a:bodyPr/>
          <a:lstStyle/>
          <a:p>
            <a:fld id="{ADB23CE3-FE34-4A9A-9BAB-042273524FF3}" type="slidenum">
              <a:rPr lang="en-US" sz="2000" smtClean="0"/>
              <a:pPr/>
              <a:t>83</a:t>
            </a:fld>
            <a:endParaRPr lang="en-US" sz="2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57158" y="2214554"/>
          <a:ext cx="8024842" cy="2071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28"/>
                <a:gridCol w="4024314"/>
              </a:tblGrid>
              <a:tr h="694983"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Calibri" pitchFamily="34" charset="0"/>
                        </a:rPr>
                        <a:t>         Actor Action</a:t>
                      </a:r>
                      <a:endParaRPr lang="en-US" dirty="0" smtClean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 System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Response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1376719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Teachers will schedule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a class when routine shows available time 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When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class is placed on a free time of routine , IRS will change .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 Schedule Class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Documentation: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Initiation: </a:t>
            </a:r>
            <a:r>
              <a:rPr lang="en-US" dirty="0" smtClean="0">
                <a:latin typeface="Calibri" pitchFamily="34" charset="0"/>
              </a:rPr>
              <a:t>Process will start with scheduling time of class by teacher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Pre Condition: </a:t>
            </a:r>
            <a:r>
              <a:rPr lang="en-US" dirty="0" smtClean="0">
                <a:latin typeface="Calibri" pitchFamily="34" charset="0"/>
              </a:rPr>
              <a:t>Initiation must be done with an account with permission to schedule class of that course , and corresponding time is free in IR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Implementation Issue:</a:t>
            </a:r>
            <a:r>
              <a:rPr lang="en-US" dirty="0" smtClean="0">
                <a:latin typeface="Calibri" pitchFamily="34" charset="0"/>
              </a:rPr>
              <a:t> Interacting with IRS .</a:t>
            </a:r>
            <a:endParaRPr lang="en-GB" b="1" dirty="0" smtClean="0"/>
          </a:p>
          <a:p>
            <a:pPr>
              <a:buNone/>
            </a:pP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z="2000" smtClean="0"/>
              <a:pPr/>
              <a:t>84</a:t>
            </a:fld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09600"/>
            <a:ext cx="6400800" cy="487363"/>
          </a:xfrm>
        </p:spPr>
        <p:txBody>
          <a:bodyPr/>
          <a:lstStyle/>
          <a:p>
            <a:r>
              <a:rPr lang="en-US" dirty="0" smtClean="0"/>
              <a:t>3.3 Scheduling Exam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1500174"/>
            <a:ext cx="8191500" cy="4713287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Use-case Narrative: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71473" y="2357430"/>
          <a:ext cx="8358244" cy="3071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9122"/>
                <a:gridCol w="4179122"/>
              </a:tblGrid>
              <a:tr h="675485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Use-case Name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 Status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and Route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610162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Use-case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Id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3.3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610162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Priority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High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61016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Initialization Actor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Teacher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56586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Receiver Actor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Notification  Subsystem , IRS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z="2000" smtClean="0"/>
              <a:pPr/>
              <a:t>85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946174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3.3 Scheduling Exam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Typical Course of events:</a:t>
            </a:r>
          </a:p>
          <a:p>
            <a:pPr>
              <a:buNone/>
            </a:pP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143372" y="6429396"/>
            <a:ext cx="838200" cy="261938"/>
          </a:xfrm>
        </p:spPr>
        <p:txBody>
          <a:bodyPr/>
          <a:lstStyle/>
          <a:p>
            <a:fld id="{ADB23CE3-FE34-4A9A-9BAB-042273524FF3}" type="slidenum">
              <a:rPr lang="en-US" sz="2000" smtClean="0"/>
              <a:pPr/>
              <a:t>86</a:t>
            </a:fld>
            <a:endParaRPr lang="en-US" sz="2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57158" y="2214554"/>
          <a:ext cx="8001056" cy="3809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28"/>
                <a:gridCol w="4000528"/>
              </a:tblGrid>
              <a:tr h="694983"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Calibri" pitchFamily="34" charset="0"/>
                        </a:rPr>
                        <a:t>         Actor Action</a:t>
                      </a:r>
                      <a:endParaRPr lang="en-US" dirty="0" smtClean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 System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Response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1376719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Teachers will schedule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exam  on valid time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Exam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time will only be set on a free valid time . </a:t>
                      </a:r>
                      <a:r>
                        <a:rPr lang="en-US" dirty="0" smtClean="0">
                          <a:latin typeface="Calibri" pitchFamily="34" charset="0"/>
                        </a:rPr>
                        <a:t>Upon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setting exam schedule , it will use notification subsystem to notify all student corresponding to that subject and also add the event to his/her routine </a:t>
                      </a:r>
                      <a:r>
                        <a:rPr lang="en-US" dirty="0" smtClean="0">
                          <a:latin typeface="Calibri" pitchFamily="34" charset="0"/>
                        </a:rPr>
                        <a:t>with IRS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137671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While scheduling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exam , it is possible to give syllabus immediately or postpone it for later update 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Scheduling exam can use “giving syllabus” option 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of this subsystem to set syllabus immediately or postpone it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3.3 Scheduling Exam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Documentation: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Initiation: </a:t>
            </a:r>
            <a:r>
              <a:rPr lang="en-US" dirty="0" smtClean="0">
                <a:latin typeface="Calibri" pitchFamily="34" charset="0"/>
              </a:rPr>
              <a:t>Process will start with setting date of exam by teacher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Pre Condition: </a:t>
            </a:r>
            <a:r>
              <a:rPr lang="en-US" dirty="0" smtClean="0">
                <a:latin typeface="Calibri" pitchFamily="34" charset="0"/>
              </a:rPr>
              <a:t>Initiation must be done with an account with permission to schedule exam of that course and time of the exam must be free for those students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Post Condition: </a:t>
            </a:r>
            <a:r>
              <a:rPr lang="en-US" dirty="0" smtClean="0">
                <a:latin typeface="Calibri" pitchFamily="34" charset="0"/>
              </a:rPr>
              <a:t>System must inform the students through notification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Implementation Issue:</a:t>
            </a:r>
            <a:r>
              <a:rPr lang="en-US" dirty="0" smtClean="0">
                <a:latin typeface="Calibri" pitchFamily="34" charset="0"/>
              </a:rPr>
              <a:t> Interacting with the notification subsystem and IRS .</a:t>
            </a:r>
            <a:endParaRPr lang="en-GB" b="1" dirty="0" smtClean="0"/>
          </a:p>
          <a:p>
            <a:pPr>
              <a:buNone/>
            </a:pP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z="2000" smtClean="0"/>
              <a:pPr/>
              <a:t>87</a:t>
            </a:fld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09600"/>
            <a:ext cx="6400800" cy="487363"/>
          </a:xfrm>
        </p:spPr>
        <p:txBody>
          <a:bodyPr/>
          <a:lstStyle/>
          <a:p>
            <a:r>
              <a:rPr lang="en-US" dirty="0" smtClean="0"/>
              <a:t>3.4 Giving Syllabus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1500174"/>
            <a:ext cx="8191500" cy="4713287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Use-case Narrative: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71473" y="2357430"/>
          <a:ext cx="8358244" cy="3071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9122"/>
                <a:gridCol w="4179122"/>
              </a:tblGrid>
              <a:tr h="675485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Use-case Name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 Status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and Route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610162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Use-case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Id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3.4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610162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Priority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Medium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61016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Initialization Actor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Teachers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56586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Receiver Actor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Notification  Subsystem ,IRS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z="2000" smtClean="0"/>
              <a:pPr/>
              <a:t>88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946174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3.4 Giving Syllabus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Typical Course of events:</a:t>
            </a:r>
          </a:p>
          <a:p>
            <a:pPr>
              <a:buNone/>
            </a:pP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143372" y="6429396"/>
            <a:ext cx="838200" cy="261938"/>
          </a:xfrm>
        </p:spPr>
        <p:txBody>
          <a:bodyPr/>
          <a:lstStyle/>
          <a:p>
            <a:fld id="{ADB23CE3-FE34-4A9A-9BAB-042273524FF3}" type="slidenum">
              <a:rPr lang="en-US" sz="2000" smtClean="0"/>
              <a:pPr/>
              <a:t>89</a:t>
            </a:fld>
            <a:endParaRPr lang="en-US" sz="2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57158" y="2214554"/>
          <a:ext cx="8001056" cy="3043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28"/>
                <a:gridCol w="4000528"/>
              </a:tblGrid>
              <a:tr h="694983"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Calibri" pitchFamily="34" charset="0"/>
                        </a:rPr>
                        <a:t>         Actor Action</a:t>
                      </a:r>
                      <a:endParaRPr lang="en-US" dirty="0" smtClean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 System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Response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1376719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Teacher can set syllabus of his upcoming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exam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Saves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the document and then update the corresponding exam syllabus in IRS and if exam syllabus is given then notifies student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971544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Teacher can update syllabus the of exam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When updated notifies student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Use-case diagram for Notification and Warning system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191000" y="6477000"/>
            <a:ext cx="838200" cy="261938"/>
          </a:xfrm>
        </p:spPr>
        <p:txBody>
          <a:bodyPr/>
          <a:lstStyle/>
          <a:p>
            <a:fld id="{ADB23CE3-FE34-4A9A-9BAB-042273524FF3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818203"/>
            <a:ext cx="7000924" cy="6039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510237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3.4 Giving Syllabus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Documentation: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Initiation: </a:t>
            </a:r>
            <a:r>
              <a:rPr lang="en-US" dirty="0" smtClean="0">
                <a:latin typeface="Calibri" pitchFamily="34" charset="0"/>
              </a:rPr>
              <a:t>Process will start when teacher decides exam date  or when teacher gives syllabus of exam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Pre Condition: </a:t>
            </a:r>
            <a:r>
              <a:rPr lang="en-US" dirty="0" smtClean="0">
                <a:latin typeface="Calibri" pitchFamily="34" charset="0"/>
              </a:rPr>
              <a:t>Teacher has given date of that exam and that date hasn’t passed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Implementation Issue:</a:t>
            </a:r>
            <a:r>
              <a:rPr lang="en-US" dirty="0" smtClean="0">
                <a:latin typeface="Calibri" pitchFamily="34" charset="0"/>
              </a:rPr>
              <a:t> Interacting with the notification subsystem and notify all student of that course.</a:t>
            </a:r>
            <a:endParaRPr lang="en-GB" b="1" dirty="0" smtClean="0"/>
          </a:p>
          <a:p>
            <a:pPr>
              <a:buNone/>
            </a:pP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z="2000" smtClean="0"/>
              <a:pPr/>
              <a:t>90</a:t>
            </a:fld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6400800" cy="487363"/>
          </a:xfrm>
        </p:spPr>
        <p:txBody>
          <a:bodyPr/>
          <a:lstStyle/>
          <a:p>
            <a:r>
              <a:rPr lang="en-US" dirty="0" smtClean="0"/>
              <a:t>3.5 Exam Marks Upload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1500174"/>
            <a:ext cx="8191500" cy="4713287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Use-case Narrative: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71473" y="2357430"/>
          <a:ext cx="8358244" cy="3071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9122"/>
                <a:gridCol w="4179122"/>
              </a:tblGrid>
              <a:tr h="675485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Use-case Name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 Status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and Route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610162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Use-case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Id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3.5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610162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Priority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High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61016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Initialization Actor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Teachers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56586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Receiver Actor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Notification  Subsystem 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z="2000" smtClean="0"/>
              <a:pPr/>
              <a:t>91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946174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3.5 Exam Marks Upload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Typical Course of events:</a:t>
            </a:r>
          </a:p>
          <a:p>
            <a:pPr>
              <a:buNone/>
            </a:pP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143372" y="6429396"/>
            <a:ext cx="838200" cy="261938"/>
          </a:xfrm>
        </p:spPr>
        <p:txBody>
          <a:bodyPr/>
          <a:lstStyle/>
          <a:p>
            <a:fld id="{ADB23CE3-FE34-4A9A-9BAB-042273524FF3}" type="slidenum">
              <a:rPr lang="en-US" sz="2000" smtClean="0"/>
              <a:pPr/>
              <a:t>92</a:t>
            </a:fld>
            <a:endParaRPr lang="en-US" sz="2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57158" y="2214554"/>
          <a:ext cx="8001056" cy="24323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28"/>
                <a:gridCol w="4000528"/>
              </a:tblGrid>
              <a:tr h="694983"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Calibri" pitchFamily="34" charset="0"/>
                        </a:rPr>
                        <a:t>         Actor Action</a:t>
                      </a:r>
                      <a:endParaRPr lang="en-US" dirty="0" smtClean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 System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Response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1376719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Teacher upload mark sheet of a exam 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Save the document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uploaded by the teacher , then notify the students corresponding to that course with notification and address of the uploaded file </a:t>
                      </a:r>
                    </a:p>
                    <a:p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3.5 Exam Marks Upload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Documentation: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Initiation: </a:t>
            </a:r>
            <a:r>
              <a:rPr lang="en-US" dirty="0" smtClean="0">
                <a:latin typeface="Calibri" pitchFamily="34" charset="0"/>
              </a:rPr>
              <a:t>Process will start when teacher uploads the result sheet.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Pre Condition: </a:t>
            </a:r>
            <a:r>
              <a:rPr lang="en-US" dirty="0" smtClean="0">
                <a:latin typeface="Calibri" pitchFamily="34" charset="0"/>
              </a:rPr>
              <a:t>Only teacher of that course can upload result sheet.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Post Condition: </a:t>
            </a:r>
            <a:r>
              <a:rPr lang="en-US" dirty="0" smtClean="0">
                <a:latin typeface="Calibri" pitchFamily="34" charset="0"/>
              </a:rPr>
              <a:t>System must inform the students through notification that marks are uploaded.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Implementation Issue:</a:t>
            </a:r>
            <a:r>
              <a:rPr lang="en-US" dirty="0" smtClean="0">
                <a:latin typeface="Calibri" pitchFamily="34" charset="0"/>
              </a:rPr>
              <a:t> Interacting with the notification subsystem and notify all student of that course.</a:t>
            </a:r>
            <a:endParaRPr lang="en-GB" b="1" dirty="0" smtClean="0"/>
          </a:p>
          <a:p>
            <a:pPr>
              <a:buNone/>
            </a:pP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z="2000" smtClean="0"/>
              <a:pPr/>
              <a:t>93</a:t>
            </a:fld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09600"/>
            <a:ext cx="6400800" cy="487363"/>
          </a:xfrm>
        </p:spPr>
        <p:txBody>
          <a:bodyPr/>
          <a:lstStyle/>
          <a:p>
            <a:r>
              <a:rPr lang="en-GB" dirty="0" smtClean="0">
                <a:latin typeface="Calibri" pitchFamily="34" charset="0"/>
              </a:rPr>
              <a:t>3.6 Give and submit offline</a:t>
            </a:r>
            <a:endParaRPr lang="en-GB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1500174"/>
            <a:ext cx="8191500" cy="4713287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Use-case Narrative: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71473" y="2357430"/>
          <a:ext cx="8358244" cy="3071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9122"/>
                <a:gridCol w="4179122"/>
              </a:tblGrid>
              <a:tr h="675485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Use-case Name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 Status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and Route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610162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Use-case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Id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3.6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610162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Priority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High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61016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Initialization Actor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Teacher , Time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56586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Receiver Actor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Calibri" pitchFamily="34" charset="0"/>
                        </a:rPr>
                        <a:t>Notification Subsystem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z="2000" smtClean="0"/>
              <a:pPr/>
              <a:t>94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946174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Calibri" pitchFamily="34" charset="0"/>
              </a:rPr>
              <a:t>3.6 Give and submit offline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Typical Course of events:</a:t>
            </a:r>
          </a:p>
          <a:p>
            <a:pPr>
              <a:buNone/>
            </a:pP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143372" y="6429396"/>
            <a:ext cx="838200" cy="261938"/>
          </a:xfrm>
        </p:spPr>
        <p:txBody>
          <a:bodyPr/>
          <a:lstStyle/>
          <a:p>
            <a:fld id="{ADB23CE3-FE34-4A9A-9BAB-042273524FF3}" type="slidenum">
              <a:rPr lang="en-US" sz="2000" smtClean="0"/>
              <a:pPr/>
              <a:t>95</a:t>
            </a:fld>
            <a:endParaRPr lang="en-US" sz="2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57158" y="2214554"/>
          <a:ext cx="8001056" cy="3993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28"/>
                <a:gridCol w="4000528"/>
              </a:tblGrid>
              <a:tr h="694983"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Calibri" pitchFamily="34" charset="0"/>
                        </a:rPr>
                        <a:t>         Actor Action</a:t>
                      </a:r>
                      <a:endParaRPr lang="en-US" dirty="0" smtClean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 System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Response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1376719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Teacher gives offline for specific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students with deadline date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Saves what offline has been given and notifies student of the corresponding </a:t>
                      </a:r>
                      <a:r>
                        <a:rPr lang="en-GB" dirty="0" err="1" smtClean="0">
                          <a:latin typeface="Calibri" pitchFamily="34" charset="0"/>
                        </a:rPr>
                        <a:t>catagory</a:t>
                      </a:r>
                      <a:r>
                        <a:rPr lang="en-GB" dirty="0" smtClean="0">
                          <a:latin typeface="Calibri" pitchFamily="34" charset="0"/>
                        </a:rPr>
                        <a:t> with wha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t is</a:t>
                      </a:r>
                      <a:r>
                        <a:rPr lang="en-GB" dirty="0" smtClean="0">
                          <a:latin typeface="Calibri" pitchFamily="34" charset="0"/>
                        </a:rPr>
                        <a:t> given as offline and also its deadline . 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732823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Students submit offline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Saves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the offline corresponding to that student id and document it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1066800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When deadline is over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, no submission is further taken and notifies the teacher who gave the offline 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When deadline is over , then IRS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signals the offline given and stops further submissions . Sends  notification to the teacher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Calibri" pitchFamily="34" charset="0"/>
              </a:rPr>
              <a:t>3.6 Give and submit offline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Documentation: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Initiation: </a:t>
            </a:r>
            <a:r>
              <a:rPr lang="en-US" dirty="0" smtClean="0">
                <a:latin typeface="Calibri" pitchFamily="34" charset="0"/>
              </a:rPr>
              <a:t>Process will start when teacher gives offline to a group of students.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Pre Condition: </a:t>
            </a:r>
            <a:r>
              <a:rPr lang="en-US" dirty="0" smtClean="0">
                <a:latin typeface="Calibri" pitchFamily="34" charset="0"/>
              </a:rPr>
              <a:t>Only teacher of a course can give offline and set deadline of that offline after system time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Post Condition: </a:t>
            </a:r>
            <a:r>
              <a:rPr lang="en-US" dirty="0" smtClean="0">
                <a:latin typeface="Calibri" pitchFamily="34" charset="0"/>
              </a:rPr>
              <a:t>after deadline teacher is notified.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Implementation Issue:</a:t>
            </a:r>
            <a:r>
              <a:rPr lang="en-US" dirty="0" smtClean="0">
                <a:latin typeface="Calibri" pitchFamily="34" charset="0"/>
              </a:rPr>
              <a:t> System must inform the students through notification that offline is given . Also receive confirmation of deadline time and notifies corresponding teacher</a:t>
            </a:r>
            <a:endParaRPr lang="en-GB" b="1" dirty="0" smtClean="0"/>
          </a:p>
          <a:p>
            <a:pPr>
              <a:buNone/>
            </a:pP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z="2000" smtClean="0"/>
              <a:pPr/>
              <a:t>96</a:t>
            </a:fld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5. Interactive routine system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>
                <a:latin typeface="Calibri" pitchFamily="34" charset="0"/>
                <a:cs typeface="Calibri" pitchFamily="34" charset="0"/>
              </a:rPr>
              <a:pPr/>
              <a:t>97</a:t>
            </a:fld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752600"/>
            <a:ext cx="8191500" cy="4713287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7054420"/>
              </p:ext>
            </p:extLst>
          </p:nvPr>
        </p:nvGraphicFramePr>
        <p:xfrm>
          <a:off x="533400" y="1600200"/>
          <a:ext cx="8191500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500"/>
                <a:gridCol w="2730500"/>
                <a:gridCol w="2730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UseCase name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Description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Participant actors and roles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Update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exam and class information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Update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the routine information about exam and classes.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Exam and class management system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Update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routine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Changes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the interactive routine accordingly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n/a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Add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note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Add sticky note about a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 specific class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CR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View routine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Teacher, student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52396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Use-case diagram: interactive routine system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98</a:t>
            </a:fld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503909"/>
            <a:ext cx="6405572" cy="5354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650256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5.1 Update exam &amp; class information: Use-case narrative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99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5344059"/>
              </p:ext>
            </p:extLst>
          </p:nvPr>
        </p:nvGraphicFramePr>
        <p:xfrm>
          <a:off x="533400" y="1611313"/>
          <a:ext cx="81915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750"/>
                <a:gridCol w="40957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UseCase name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Define route and price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UseCase ID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5.1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Priority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high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Primary business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n/a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Primary system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Exam and class management system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External server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n/a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External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receiver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n/a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83403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db2004199l">
  <a:themeElements>
    <a:clrScheme name="Office Theme 3">
      <a:dk1>
        <a:srgbClr val="000000"/>
      </a:dk1>
      <a:lt1>
        <a:srgbClr val="FFFFFF"/>
      </a:lt1>
      <a:dk2>
        <a:srgbClr val="003366"/>
      </a:dk2>
      <a:lt2>
        <a:srgbClr val="C0C0C0"/>
      </a:lt2>
      <a:accent1>
        <a:srgbClr val="229450"/>
      </a:accent1>
      <a:accent2>
        <a:srgbClr val="E3892F"/>
      </a:accent2>
      <a:accent3>
        <a:srgbClr val="FFFFFF"/>
      </a:accent3>
      <a:accent4>
        <a:srgbClr val="000000"/>
      </a:accent4>
      <a:accent5>
        <a:srgbClr val="ABC8B3"/>
      </a:accent5>
      <a:accent6>
        <a:srgbClr val="CE7C2A"/>
      </a:accent6>
      <a:hlink>
        <a:srgbClr val="0099CC"/>
      </a:hlink>
      <a:folHlink>
        <a:srgbClr val="855ADA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64B4DC"/>
        </a:accent1>
        <a:accent2>
          <a:srgbClr val="EA4A46"/>
        </a:accent2>
        <a:accent3>
          <a:srgbClr val="FFFFFF"/>
        </a:accent3>
        <a:accent4>
          <a:srgbClr val="000000"/>
        </a:accent4>
        <a:accent5>
          <a:srgbClr val="B8D6EB"/>
        </a:accent5>
        <a:accent6>
          <a:srgbClr val="D4423F"/>
        </a:accent6>
        <a:hlink>
          <a:srgbClr val="441FCD"/>
        </a:hlink>
        <a:folHlink>
          <a:srgbClr val="AAC85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480048"/>
        </a:dk2>
        <a:lt2>
          <a:srgbClr val="C0C0C0"/>
        </a:lt2>
        <a:accent1>
          <a:srgbClr val="DE791E"/>
        </a:accent1>
        <a:accent2>
          <a:srgbClr val="38A0DA"/>
        </a:accent2>
        <a:accent3>
          <a:srgbClr val="FFFFFF"/>
        </a:accent3>
        <a:accent4>
          <a:srgbClr val="000000"/>
        </a:accent4>
        <a:accent5>
          <a:srgbClr val="ECBEAB"/>
        </a:accent5>
        <a:accent6>
          <a:srgbClr val="3291C5"/>
        </a:accent6>
        <a:hlink>
          <a:srgbClr val="009999"/>
        </a:hlink>
        <a:folHlink>
          <a:srgbClr val="66A44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229450"/>
        </a:accent1>
        <a:accent2>
          <a:srgbClr val="E3892F"/>
        </a:accent2>
        <a:accent3>
          <a:srgbClr val="FFFFFF"/>
        </a:accent3>
        <a:accent4>
          <a:srgbClr val="000000"/>
        </a:accent4>
        <a:accent5>
          <a:srgbClr val="ABC8B3"/>
        </a:accent5>
        <a:accent6>
          <a:srgbClr val="CE7C2A"/>
        </a:accent6>
        <a:hlink>
          <a:srgbClr val="0099CC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cdb2004199l</Template>
  <TotalTime>1541</TotalTime>
  <Words>4499</Words>
  <Application>Microsoft Office PowerPoint</Application>
  <PresentationFormat>On-screen Show (4:3)</PresentationFormat>
  <Paragraphs>1077</Paragraphs>
  <Slides>110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110</vt:i4>
      </vt:variant>
    </vt:vector>
  </HeadingPairs>
  <TitlesOfParts>
    <vt:vector size="113" baseType="lpstr">
      <vt:lpstr>Custom Design</vt:lpstr>
      <vt:lpstr>cdb2004199l</vt:lpstr>
      <vt:lpstr>Image</vt:lpstr>
      <vt:lpstr>Course Management System</vt:lpstr>
      <vt:lpstr>Prepared By</vt:lpstr>
      <vt:lpstr>Outline</vt:lpstr>
      <vt:lpstr>Subsystems</vt:lpstr>
      <vt:lpstr>Actors Glossary</vt:lpstr>
      <vt:lpstr>4. Notification and Warning system: Actors</vt:lpstr>
      <vt:lpstr>4. Notification and Warning system: Use-case glossary</vt:lpstr>
      <vt:lpstr>4. Notification and Warning system: Use-case glossary</vt:lpstr>
      <vt:lpstr>Use-case diagram for Notification and Warning system </vt:lpstr>
      <vt:lpstr>Use-case narrative:  Generate Notification </vt:lpstr>
      <vt:lpstr>Typical Course of Event:  Generate Notification  </vt:lpstr>
      <vt:lpstr>Use-case diagram for Notification and Warning system </vt:lpstr>
      <vt:lpstr>Typical Course of Event:  Generate Notification  </vt:lpstr>
      <vt:lpstr>Use-case diagram for Notification and Warning system </vt:lpstr>
      <vt:lpstr>Documentation:  Generate Notification</vt:lpstr>
      <vt:lpstr>Use-case narrative:  Generate Warning </vt:lpstr>
      <vt:lpstr>Typical Course of Event:  Generate Warning  </vt:lpstr>
      <vt:lpstr>Use-case diagram for Notification and Warning system </vt:lpstr>
      <vt:lpstr>Documentation:  Generate Warning </vt:lpstr>
      <vt:lpstr>Use-case narrative:  Get Detail of New Uploads </vt:lpstr>
      <vt:lpstr>Typical Course of Event:  Get Detail of New Uploads  </vt:lpstr>
      <vt:lpstr>Use-case diagram for Notification and Warning system </vt:lpstr>
      <vt:lpstr>Documentation: Get Detail of New Uploads</vt:lpstr>
      <vt:lpstr>Use-case narrative:  Get Update of Exam Schedule and Mark </vt:lpstr>
      <vt:lpstr>Typical Course of Event:  Get Update of Exam Schedule and Mark   </vt:lpstr>
      <vt:lpstr>Use-case diagram for Notification and Warning system </vt:lpstr>
      <vt:lpstr>Documentation: Get Update of Exam Schedule and Mark</vt:lpstr>
      <vt:lpstr>Use-case narrative:  Update Notice Board </vt:lpstr>
      <vt:lpstr>Typical Course of Event:  Update Notice Board   </vt:lpstr>
      <vt:lpstr>Use-case diagram for Notification and Warning system </vt:lpstr>
      <vt:lpstr>Documentation:  Update Notice Board</vt:lpstr>
      <vt:lpstr>Use-case narrative:  Send Notification and Warnings  </vt:lpstr>
      <vt:lpstr>Typical Course of Event:   Send Notification and Warnings   </vt:lpstr>
      <vt:lpstr>Use-case diagram for Notification and Warning system </vt:lpstr>
      <vt:lpstr>Documentation:   Send Notification and Warnings </vt:lpstr>
      <vt:lpstr>Use-case narrative:  View Notice Board  </vt:lpstr>
      <vt:lpstr>Typical Course of Event: View Notice Board   </vt:lpstr>
      <vt:lpstr>Use-case diagram for Notification and Warning system </vt:lpstr>
      <vt:lpstr>Documentation:  View Notice Board</vt:lpstr>
      <vt:lpstr>Thank You</vt:lpstr>
      <vt:lpstr>1. Account management system: Use-case glossary</vt:lpstr>
      <vt:lpstr>1. Account management system: Use-case glossary</vt:lpstr>
      <vt:lpstr>UseCase diagram for Account management system </vt:lpstr>
      <vt:lpstr>1.1 Login: Use-case narrative</vt:lpstr>
      <vt:lpstr>Typical Course of Event: Login</vt:lpstr>
      <vt:lpstr>Documentation: Login </vt:lpstr>
      <vt:lpstr>1.2 Logout: Use-case narrative</vt:lpstr>
      <vt:lpstr>Typical Course of Event: Logout</vt:lpstr>
      <vt:lpstr>Documentation: Logout</vt:lpstr>
      <vt:lpstr>1.3 Open account: Use-case narrative</vt:lpstr>
      <vt:lpstr>Typical Course of Event: Logout</vt:lpstr>
      <vt:lpstr>Documentation: Open account</vt:lpstr>
      <vt:lpstr>1.4 Approve account: Use-case narrative</vt:lpstr>
      <vt:lpstr>Typical Course of Event: Approve account</vt:lpstr>
      <vt:lpstr>Documentation: Approve account</vt:lpstr>
      <vt:lpstr>1.4 Show Profile: Use-case narrative</vt:lpstr>
      <vt:lpstr>Typical Course of Event: Show Profile</vt:lpstr>
      <vt:lpstr>Documentation: Show Profile</vt:lpstr>
      <vt:lpstr>1.4 Update Profile: Use-case narrative</vt:lpstr>
      <vt:lpstr>Typical Course of Event: Update Profile</vt:lpstr>
      <vt:lpstr>Documentation: Update Profile</vt:lpstr>
      <vt:lpstr>2. Course Content Management System</vt:lpstr>
      <vt:lpstr>Use-case Diagram For Course Content Management System</vt:lpstr>
      <vt:lpstr>2.1 Show Course Pages </vt:lpstr>
      <vt:lpstr>2.1Show Course Pages</vt:lpstr>
      <vt:lpstr>2.1 Show Course Pages</vt:lpstr>
      <vt:lpstr>2.2File Upload </vt:lpstr>
      <vt:lpstr>2.2 File Upload</vt:lpstr>
      <vt:lpstr>2.2 File Upload</vt:lpstr>
      <vt:lpstr>2.3 File Download </vt:lpstr>
      <vt:lpstr>2.3 File Download</vt:lpstr>
      <vt:lpstr>2.3File Download</vt:lpstr>
      <vt:lpstr>  2.4 Archive</vt:lpstr>
      <vt:lpstr>2.4 Archive</vt:lpstr>
      <vt:lpstr>2.4 Archive</vt:lpstr>
      <vt:lpstr>3. Exam and Class Management Subsystem</vt:lpstr>
      <vt:lpstr>3. Exam and Class Management Subsystem</vt:lpstr>
      <vt:lpstr>Exam and Class Management: Use-case diagram </vt:lpstr>
      <vt:lpstr>3.1 Cancel Exam / Class</vt:lpstr>
      <vt:lpstr>3.1 Cancel Exam / Class</vt:lpstr>
      <vt:lpstr>3.1 Cancel Exam / Class</vt:lpstr>
      <vt:lpstr>3.2 Schedule Class</vt:lpstr>
      <vt:lpstr>3.2 Schedule Class</vt:lpstr>
      <vt:lpstr>3.2 Schedule Class</vt:lpstr>
      <vt:lpstr>3.3 Scheduling Exam</vt:lpstr>
      <vt:lpstr>3.3 Scheduling Exam</vt:lpstr>
      <vt:lpstr>3.3 Scheduling Exam</vt:lpstr>
      <vt:lpstr>3.4 Giving Syllabus</vt:lpstr>
      <vt:lpstr>3.4 Giving Syllabus</vt:lpstr>
      <vt:lpstr>3.4 Giving Syllabus</vt:lpstr>
      <vt:lpstr>3.5 Exam Marks Upload</vt:lpstr>
      <vt:lpstr>3.5 Exam Marks Upload</vt:lpstr>
      <vt:lpstr>3.5 Exam Marks Upload</vt:lpstr>
      <vt:lpstr>3.6 Give and submit offline</vt:lpstr>
      <vt:lpstr>3.6 Give and submit offline</vt:lpstr>
      <vt:lpstr>3.6 Give and submit offline</vt:lpstr>
      <vt:lpstr>5. Interactive routine system</vt:lpstr>
      <vt:lpstr>Use-case diagram: interactive routine system</vt:lpstr>
      <vt:lpstr>5.1 Update exam &amp; class information: Use-case narrative</vt:lpstr>
      <vt:lpstr>Typical Course of Event: Update exam and class information</vt:lpstr>
      <vt:lpstr>Documentation: update exam and class information</vt:lpstr>
      <vt:lpstr>5.2 Update routine: Use-case narrative </vt:lpstr>
      <vt:lpstr>Typical Course of Event: Update routine</vt:lpstr>
      <vt:lpstr>Documentation: update routine</vt:lpstr>
      <vt:lpstr>5.3 Add note: Use-case narrative </vt:lpstr>
      <vt:lpstr>Typical Course of Event: Add note</vt:lpstr>
      <vt:lpstr>Documentation: Add note</vt:lpstr>
      <vt:lpstr>5.4 View routine: Use-case narrative </vt:lpstr>
      <vt:lpstr>Typical Course of Event:view routine</vt:lpstr>
      <vt:lpstr>Documentation: view routine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Classroom Management System</dc:title>
  <dc:creator>uyh</dc:creator>
  <cp:lastModifiedBy>Nahian</cp:lastModifiedBy>
  <cp:revision>309</cp:revision>
  <dcterms:created xsi:type="dcterms:W3CDTF">2014-01-14T13:42:26Z</dcterms:created>
  <dcterms:modified xsi:type="dcterms:W3CDTF">2014-02-05T15:55:50Z</dcterms:modified>
</cp:coreProperties>
</file>