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82" r:id="rId5"/>
    <p:sldId id="292" r:id="rId6"/>
    <p:sldId id="284" r:id="rId7"/>
    <p:sldId id="283" r:id="rId8"/>
    <p:sldId id="297" r:id="rId9"/>
    <p:sldId id="298" r:id="rId10"/>
    <p:sldId id="299" r:id="rId11"/>
    <p:sldId id="3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ipto Banerjee" initials="SB" lastIdx="2" clrIdx="0">
    <p:extLst>
      <p:ext uri="{19B8F6BF-5375-455C-9EA6-DF929625EA0E}">
        <p15:presenceInfo xmlns:p15="http://schemas.microsoft.com/office/powerpoint/2012/main" userId="Sudipto Banerj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31" autoAdjust="0"/>
  </p:normalViewPr>
  <p:slideViewPr>
    <p:cSldViewPr snapToGrid="0">
      <p:cViewPr varScale="1">
        <p:scale>
          <a:sx n="87" d="100"/>
          <a:sy n="87" d="100"/>
        </p:scale>
        <p:origin x="389" y="6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5/2/2021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5/2/2021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hadowandy.net/2017/09/my-blockchain-primer.htm/6" TargetMode="External"/><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b="0" i="0" spc="300" dirty="0">
                <a:solidFill>
                  <a:schemeClr val="accent6"/>
                </a:solidFill>
                <a:effectLst/>
                <a:latin typeface="Arial Narrow" panose="020B0606020202030204" pitchFamily="34" charset="0"/>
              </a:rPr>
              <a:t>TaxCode</a:t>
            </a:r>
            <a:br>
              <a:rPr lang="en-US" b="0" i="0" dirty="0">
                <a:solidFill>
                  <a:srgbClr val="E8E4DD"/>
                </a:solidFill>
                <a:effectLst/>
                <a:latin typeface="Arial" panose="020B0604020202020204" pitchFamily="34" charset="0"/>
              </a:rPr>
            </a:br>
            <a:r>
              <a:rPr lang="en-US" sz="1100" b="0" i="0" spc="-150" dirty="0">
                <a:solidFill>
                  <a:srgbClr val="E8E4DD"/>
                </a:solidFill>
                <a:effectLst/>
                <a:latin typeface="Arial" panose="020B0604020202020204" pitchFamily="34" charset="0"/>
              </a:rPr>
              <a:t>        </a:t>
            </a:r>
            <a:r>
              <a:rPr lang="en-US" sz="2800" b="0" i="0" spc="-150" dirty="0">
                <a:solidFill>
                  <a:schemeClr val="bg1"/>
                </a:solidFill>
                <a:effectLst/>
                <a:latin typeface="MoolBoran" panose="020B0604020202020204" pitchFamily="34" charset="0"/>
                <a:cs typeface="MoolBoran" panose="020B0604020202020204" pitchFamily="34" charset="0"/>
              </a:rPr>
              <a:t>CSE  -  350</a:t>
            </a:r>
            <a:r>
              <a:rPr lang="en-US" sz="2800" b="0" spc="-150" dirty="0"/>
              <a:t> </a:t>
            </a:r>
            <a:br>
              <a:rPr lang="en-US" sz="2800" dirty="0"/>
            </a:br>
            <a:endParaRPr lang="en-US" sz="28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239714" y="4624645"/>
            <a:ext cx="3891085" cy="690752"/>
          </a:xfrm>
        </p:spPr>
        <p:txBody>
          <a:bodyPr/>
          <a:lstStyle/>
          <a:p>
            <a:r>
              <a:rPr lang="en-US" sz="1800" i="0" spc="-150" dirty="0">
                <a:solidFill>
                  <a:schemeClr val="bg1"/>
                </a:solidFill>
                <a:effectLst/>
                <a:latin typeface="Lora-Bold"/>
              </a:rPr>
              <a:t>Fairuz Rahman Chowdhury</a:t>
            </a:r>
          </a:p>
          <a:p>
            <a:r>
              <a:rPr lang="en-US" sz="1800" i="0" spc="-150" dirty="0">
                <a:solidFill>
                  <a:schemeClr val="bg1"/>
                </a:solidFill>
                <a:effectLst/>
                <a:latin typeface="Lora-Bold"/>
              </a:rPr>
              <a:t>Masum Alam Nahid</a:t>
            </a:r>
            <a:r>
              <a:rPr lang="en-US" sz="1800" spc="-150" dirty="0">
                <a:solidFill>
                  <a:schemeClr val="bg1"/>
                </a:solidFill>
              </a:rPr>
              <a:t> </a:t>
            </a:r>
            <a:br>
              <a:rPr lang="en-US" sz="1200" dirty="0"/>
            </a:br>
            <a:r>
              <a:rPr lang="en-US" sz="1600" dirty="0">
                <a:solidFill>
                  <a:schemeClr val="bg1"/>
                </a:solidFill>
              </a:rPr>
              <a:t> </a:t>
            </a:r>
            <a:br>
              <a:rPr lang="en-US" dirty="0"/>
            </a:br>
            <a:endParaRPr lang="en-US" dirty="0"/>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5075" r="5075"/>
          <a:stretch/>
        </p:blipFill>
        <p:spPr>
          <a:xfrm>
            <a:off x="0" y="1031981"/>
            <a:ext cx="8687356" cy="521241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157144" y="59917"/>
            <a:ext cx="4459766" cy="4081259"/>
          </a:xfrm>
          <a:noFill/>
          <a:ln>
            <a:noFill/>
          </a:ln>
        </p:spPr>
        <p:txBody>
          <a:bodyPr/>
          <a:lstStyle/>
          <a:p>
            <a:r>
              <a:rPr lang="en-GB" spc="300" dirty="0">
                <a:solidFill>
                  <a:schemeClr val="accent6"/>
                </a:solidFill>
              </a:rPr>
              <a:t>Contents</a:t>
            </a:r>
            <a:endParaRPr lang="en-US" spc="300" dirty="0">
              <a:solidFill>
                <a:schemeClr val="accent6"/>
              </a:solidFill>
            </a:endParaRP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367953" y="1031981"/>
            <a:ext cx="3927775" cy="2819050"/>
          </a:xfrm>
        </p:spPr>
        <p:txBody>
          <a:bodyPr/>
          <a:lstStyle/>
          <a:p>
            <a:pPr marL="342900" indent="-342900">
              <a:buFont typeface="Wingdings" panose="05000000000000000000" pitchFamily="2" charset="2"/>
              <a:buChar char="v"/>
            </a:pPr>
            <a:r>
              <a:rPr lang="en-GB" sz="2000" dirty="0">
                <a:solidFill>
                  <a:schemeClr val="tx1"/>
                </a:solidFill>
                <a:latin typeface="+mj-lt"/>
              </a:rPr>
              <a:t>Introduction</a:t>
            </a:r>
          </a:p>
          <a:p>
            <a:pPr marL="342900" indent="-342900">
              <a:buFont typeface="Wingdings" panose="05000000000000000000" pitchFamily="2" charset="2"/>
              <a:buChar char="v"/>
            </a:pPr>
            <a:r>
              <a:rPr lang="en-GB" sz="2000" b="0" i="0" dirty="0">
                <a:solidFill>
                  <a:schemeClr val="tx1"/>
                </a:solidFill>
                <a:effectLst/>
                <a:latin typeface="+mj-lt"/>
              </a:rPr>
              <a:t>Why should current taxation system get involved with blockchain</a:t>
            </a:r>
          </a:p>
          <a:p>
            <a:pPr marL="342900" indent="-342900">
              <a:buFont typeface="Wingdings" panose="05000000000000000000" pitchFamily="2" charset="2"/>
              <a:buChar char="v"/>
            </a:pPr>
            <a:r>
              <a:rPr lang="en-GB" sz="2000" b="0" i="0" dirty="0">
                <a:solidFill>
                  <a:schemeClr val="tx1"/>
                </a:solidFill>
                <a:effectLst/>
                <a:latin typeface="+mj-lt"/>
              </a:rPr>
              <a:t>How our project works to get rid of the current flawed system and our tax generation process</a:t>
            </a:r>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5128F15D-8B84-4E80-8D49-73149E32EC7E}"/>
              </a:ext>
            </a:extLst>
          </p:cNvPr>
          <p:cNvSpPr txBox="1"/>
          <p:nvPr/>
        </p:nvSpPr>
        <p:spPr>
          <a:xfrm>
            <a:off x="0" y="6244394"/>
            <a:ext cx="8687356" cy="230832"/>
          </a:xfrm>
          <a:prstGeom prst="rect">
            <a:avLst/>
          </a:prstGeom>
          <a:noFill/>
        </p:spPr>
        <p:txBody>
          <a:bodyPr wrap="square" rtlCol="0">
            <a:spAutoFit/>
          </a:bodyPr>
          <a:lstStyle/>
          <a:p>
            <a:r>
              <a:rPr lang="en-US" sz="900">
                <a:hlinkClick r:id="rId3" tooltip="https://www.shadowandy.net/2017/09/my-blockchain-primer.htm/6"/>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40916746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67427A-4E32-4769-B30E-E11C628AFE52}"/>
              </a:ext>
            </a:extLst>
          </p:cNvPr>
          <p:cNvSpPr/>
          <p:nvPr/>
        </p:nvSpPr>
        <p:spPr>
          <a:xfrm>
            <a:off x="175847" y="789945"/>
            <a:ext cx="7417650" cy="83966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3600" b="1" spc="600" dirty="0">
                <a:solidFill>
                  <a:schemeClr val="accent6"/>
                </a:solidFill>
              </a:rPr>
              <a:t>Introduction</a:t>
            </a:r>
            <a:endParaRPr lang="en-US" sz="3600" b="1" spc="600" dirty="0">
              <a:solidFill>
                <a:schemeClr val="accent6"/>
              </a:solidFill>
            </a:endParaRPr>
          </a:p>
        </p:txBody>
      </p:sp>
      <p:pic>
        <p:nvPicPr>
          <p:cNvPr id="23" name="Picture 22" descr="Graphical user interface, application&#10;&#10;Description automatically generated">
            <a:extLst>
              <a:ext uri="{FF2B5EF4-FFF2-40B4-BE49-F238E27FC236}">
                <a16:creationId xmlns:a16="http://schemas.microsoft.com/office/drawing/2014/main" id="{0BC9B387-11B6-430F-B57B-4454A1D37795}"/>
              </a:ext>
            </a:extLst>
          </p:cNvPr>
          <p:cNvPicPr>
            <a:picLocks noChangeAspect="1"/>
          </p:cNvPicPr>
          <p:nvPr/>
        </p:nvPicPr>
        <p:blipFill>
          <a:blip r:embed="rId2"/>
          <a:stretch>
            <a:fillRect/>
          </a:stretch>
        </p:blipFill>
        <p:spPr>
          <a:xfrm>
            <a:off x="7593497" y="24860"/>
            <a:ext cx="1614121" cy="1629611"/>
          </a:xfrm>
          <a:prstGeom prst="rect">
            <a:avLst/>
          </a:prstGeom>
        </p:spPr>
      </p:pic>
      <p:sp>
        <p:nvSpPr>
          <p:cNvPr id="2" name="Rectangle: Rounded Corners 1">
            <a:extLst>
              <a:ext uri="{FF2B5EF4-FFF2-40B4-BE49-F238E27FC236}">
                <a16:creationId xmlns:a16="http://schemas.microsoft.com/office/drawing/2014/main" id="{5D1364CB-ECEC-4003-951F-51FBB08C4038}"/>
              </a:ext>
            </a:extLst>
          </p:cNvPr>
          <p:cNvSpPr/>
          <p:nvPr/>
        </p:nvSpPr>
        <p:spPr>
          <a:xfrm>
            <a:off x="175848" y="1855177"/>
            <a:ext cx="9170376" cy="259373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50000"/>
                    <a:lumOff val="50000"/>
                  </a:schemeClr>
                </a:solidFill>
              </a:rPr>
              <a:t>Blockchain technology – a distributed ledger that allows anything of value to be traded securely, transparently and without the risk of tampering – could be just what the world of tax is waiting for. It can deliver real-time, reliable information to a wide group of people, and create a system where both taxpayers and tax authorities have equal confidence in the veracity of the data collected. It could make it easier for people to pay tax and for governments to narrow the tax gap</a:t>
            </a:r>
            <a:r>
              <a:rPr lang="en-GB" sz="2000" dirty="0"/>
              <a:t>.</a:t>
            </a:r>
            <a:endParaRPr lang="en-US" sz="2000" dirty="0"/>
          </a:p>
        </p:txBody>
      </p:sp>
      <p:sp>
        <p:nvSpPr>
          <p:cNvPr id="3" name="Rectangle: Rounded Corners 2">
            <a:extLst>
              <a:ext uri="{FF2B5EF4-FFF2-40B4-BE49-F238E27FC236}">
                <a16:creationId xmlns:a16="http://schemas.microsoft.com/office/drawing/2014/main" id="{D8F0A031-EA0D-4B1A-BA59-EB3C7C4ADC91}"/>
              </a:ext>
            </a:extLst>
          </p:cNvPr>
          <p:cNvSpPr/>
          <p:nvPr/>
        </p:nvSpPr>
        <p:spPr>
          <a:xfrm>
            <a:off x="2558561" y="4674474"/>
            <a:ext cx="9064869" cy="19988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50000"/>
                  </a:schemeClr>
                </a:solidFill>
              </a:rPr>
              <a:t>Key characteristics of Blockchain</a:t>
            </a:r>
            <a:r>
              <a:rPr lang="en-US" sz="2000" dirty="0">
                <a:solidFill>
                  <a:schemeClr val="bg1">
                    <a:lumMod val="50000"/>
                  </a:schemeClr>
                </a:solidFill>
              </a:rPr>
              <a:t>:</a:t>
            </a:r>
          </a:p>
          <a:p>
            <a:pPr marL="285750" indent="-285750">
              <a:buFont typeface="Arial" panose="020B0604020202020204" pitchFamily="34" charset="0"/>
              <a:buChar char="•"/>
            </a:pPr>
            <a:r>
              <a:rPr lang="en-US" sz="2000" dirty="0">
                <a:solidFill>
                  <a:schemeClr val="bg1">
                    <a:lumMod val="50000"/>
                  </a:schemeClr>
                </a:solidFill>
              </a:rPr>
              <a:t>Based on consensus</a:t>
            </a:r>
          </a:p>
          <a:p>
            <a:pPr marL="285750" indent="-285750">
              <a:buFont typeface="Arial" panose="020B0604020202020204" pitchFamily="34" charset="0"/>
              <a:buChar char="•"/>
            </a:pPr>
            <a:r>
              <a:rPr lang="en-US" sz="2000" dirty="0">
                <a:solidFill>
                  <a:schemeClr val="bg1">
                    <a:lumMod val="50000"/>
                  </a:schemeClr>
                </a:solidFill>
              </a:rPr>
              <a:t>Sealed with cryptography</a:t>
            </a:r>
          </a:p>
          <a:p>
            <a:pPr marL="285750" indent="-285750">
              <a:buFont typeface="Arial" panose="020B0604020202020204" pitchFamily="34" charset="0"/>
              <a:buChar char="•"/>
            </a:pPr>
            <a:r>
              <a:rPr lang="en-US" sz="2000" dirty="0">
                <a:solidFill>
                  <a:schemeClr val="bg1">
                    <a:lumMod val="50000"/>
                  </a:schemeClr>
                </a:solidFill>
              </a:rPr>
              <a:t>Chronological and time-stamped</a:t>
            </a:r>
          </a:p>
          <a:p>
            <a:pPr marL="285750" indent="-285750">
              <a:buFont typeface="Arial" panose="020B0604020202020204" pitchFamily="34" charset="0"/>
              <a:buChar char="•"/>
            </a:pPr>
            <a:r>
              <a:rPr lang="en-US" sz="2000" dirty="0">
                <a:solidFill>
                  <a:schemeClr val="bg1">
                    <a:lumMod val="50000"/>
                  </a:schemeClr>
                </a:solidFill>
              </a:rPr>
              <a:t>Digital</a:t>
            </a:r>
          </a:p>
        </p:txBody>
      </p:sp>
    </p:spTree>
    <p:extLst>
      <p:ext uri="{BB962C8B-B14F-4D97-AF65-F5344CB8AC3E}">
        <p14:creationId xmlns:p14="http://schemas.microsoft.com/office/powerpoint/2010/main" val="3188837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19808" y="1228483"/>
            <a:ext cx="6317376" cy="2200518"/>
          </a:xfrm>
        </p:spPr>
        <p:txBody>
          <a:bodyPr/>
          <a:lstStyle/>
          <a:p>
            <a:pPr marL="0" indent="0">
              <a:buNone/>
            </a:pPr>
            <a:r>
              <a:rPr lang="en-GB" sz="2000" b="1" dirty="0">
                <a:solidFill>
                  <a:schemeClr val="tx1"/>
                </a:solidFill>
                <a:latin typeface="Calibri" panose="020F0502020204030204" pitchFamily="34" charset="0"/>
                <a:cs typeface="Calibri" panose="020F0502020204030204" pitchFamily="34" charset="0"/>
              </a:rPr>
              <a:t>Weakness in current taxation system</a:t>
            </a:r>
          </a:p>
          <a:p>
            <a:pPr>
              <a:buFont typeface="Wingdings" panose="05000000000000000000" pitchFamily="2" charset="2"/>
              <a:buChar char="Ø"/>
            </a:pPr>
            <a:r>
              <a:rPr lang="en-GB" dirty="0">
                <a:solidFill>
                  <a:schemeClr val="tx1"/>
                </a:solidFill>
                <a:latin typeface="Calibri" panose="020F0502020204030204" pitchFamily="34" charset="0"/>
                <a:cs typeface="Calibri" panose="020F0502020204030204" pitchFamily="34" charset="0"/>
              </a:rPr>
              <a:t>High degree of tax evasion</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Limited administrative capacity</a:t>
            </a:r>
            <a:endParaRPr lang="en-GB"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GB" dirty="0">
                <a:solidFill>
                  <a:schemeClr val="tx1"/>
                </a:solidFill>
                <a:latin typeface="Calibri" panose="020F0502020204030204" pitchFamily="34" charset="0"/>
                <a:cs typeface="Calibri" panose="020F0502020204030204" pitchFamily="34" charset="0"/>
              </a:rPr>
              <a:t>Resource constraints (Human and Logistics)</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Cumbersome legal procedures</a:t>
            </a:r>
            <a:endParaRPr lang="en-GB"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High tax incidence</a:t>
            </a:r>
            <a:endParaRPr lang="en-GB"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sz="2000" b="1" dirty="0">
                <a:solidFill>
                  <a:schemeClr val="tx1"/>
                </a:solidFill>
                <a:latin typeface="Calibri" panose="020F0502020204030204" pitchFamily="34" charset="0"/>
                <a:cs typeface="Calibri" panose="020F0502020204030204" pitchFamily="34" charset="0"/>
              </a:rPr>
              <a:t>Why Blockchain?</a:t>
            </a:r>
          </a:p>
          <a:p>
            <a:pPr>
              <a:buFont typeface="Wingdings" panose="05000000000000000000" pitchFamily="2" charset="2"/>
              <a:buChar char="ü"/>
            </a:pPr>
            <a:r>
              <a:rPr lang="en-GB" dirty="0">
                <a:solidFill>
                  <a:schemeClr val="tx1"/>
                </a:solidFill>
                <a:latin typeface="Calibri" panose="020F0502020204030204" pitchFamily="34" charset="0"/>
                <a:cs typeface="Calibri" panose="020F0502020204030204" pitchFamily="34" charset="0"/>
              </a:rPr>
              <a:t>Tracking where and when VAT has been paid, and in doing so reduce VAT fraud</a:t>
            </a:r>
          </a:p>
          <a:p>
            <a:pPr>
              <a:buFont typeface="Wingdings" panose="05000000000000000000" pitchFamily="2" charset="2"/>
              <a:buChar char="ü"/>
            </a:pPr>
            <a:r>
              <a:rPr lang="en-GB" dirty="0">
                <a:solidFill>
                  <a:schemeClr val="tx1"/>
                </a:solidFill>
                <a:latin typeface="Calibri" panose="020F0502020204030204" pitchFamily="34" charset="0"/>
                <a:cs typeface="Calibri" panose="020F0502020204030204" pitchFamily="34" charset="0"/>
              </a:rPr>
              <a:t>Giving more visibility to micro transactions such as those done by individuals as part of the sharing economy</a:t>
            </a:r>
          </a:p>
          <a:p>
            <a:pPr>
              <a:buFont typeface="Wingdings" panose="05000000000000000000" pitchFamily="2" charset="2"/>
              <a:buChar char="ü"/>
            </a:pPr>
            <a:r>
              <a:rPr lang="en-GB" dirty="0">
                <a:solidFill>
                  <a:schemeClr val="tx1"/>
                </a:solidFill>
                <a:latin typeface="Calibri" panose="020F0502020204030204" pitchFamily="34" charset="0"/>
                <a:cs typeface="Calibri" panose="020F0502020204030204" pitchFamily="34" charset="0"/>
              </a:rPr>
              <a:t>Giving tax authorities and other regulators more confidence in the data supplied to them</a:t>
            </a:r>
          </a:p>
          <a:p>
            <a:pPr>
              <a:buFont typeface="Wingdings" panose="05000000000000000000" pitchFamily="2" charset="2"/>
              <a:buChar char="ü"/>
            </a:pPr>
            <a:endParaRPr lang="en-US" dirty="0"/>
          </a:p>
        </p:txBody>
      </p:sp>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a:alphaModFix/>
            <a:extLst>
              <a:ext uri="{BEBA8EAE-BF5A-486C-A8C5-ECC9F3942E4B}">
                <a14:imgProps xmlns:a14="http://schemas.microsoft.com/office/drawing/2010/main">
                  <a14:imgLayer r:embed="rId3">
                    <a14:imgEffect>
                      <a14:sharpenSoften amount="42000"/>
                    </a14:imgEffect>
                    <a14:imgEffect>
                      <a14:saturation sat="201000"/>
                    </a14:imgEffect>
                    <a14:imgEffect>
                      <a14:brightnessContrast contrast="-10000"/>
                    </a14:imgEffect>
                  </a14:imgLayer>
                </a14:imgProps>
              </a:ext>
            </a:extLst>
          </a:blip>
          <a:srcRect/>
          <a:stretch/>
        </p:blipFill>
        <p:spPr>
          <a:xfrm>
            <a:off x="6784344" y="2110993"/>
            <a:ext cx="4333769" cy="4333769"/>
          </a:xfrm>
          <a:noFill/>
          <a:effectLst>
            <a:glow>
              <a:schemeClr val="accent1">
                <a:alpha val="40000"/>
              </a:schemeClr>
            </a:glow>
            <a:outerShdw blurRad="25400" dist="50800" dir="5400000" sx="1000" sy="1000" algn="ctr" rotWithShape="0">
              <a:schemeClr val="tx1"/>
            </a:outerShdw>
          </a:effectLst>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630718" y="1228483"/>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16">
            <a:extLst>
              <a:ext uri="{FF2B5EF4-FFF2-40B4-BE49-F238E27FC236}">
                <a16:creationId xmlns:a16="http://schemas.microsoft.com/office/drawing/2014/main" id="{032A3BA2-5D80-4AFD-967B-80042A1443DA}"/>
              </a:ext>
            </a:extLst>
          </p:cNvPr>
          <p:cNvSpPr/>
          <p:nvPr/>
        </p:nvSpPr>
        <p:spPr>
          <a:xfrm>
            <a:off x="96715" y="211015"/>
            <a:ext cx="11438793" cy="764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i="0" spc="300" dirty="0">
                <a:solidFill>
                  <a:schemeClr val="accent6"/>
                </a:solidFill>
                <a:effectLst/>
                <a:latin typeface="+mj-lt"/>
              </a:rPr>
              <a:t>Why should current taxation system get involved with blockchain</a:t>
            </a:r>
          </a:p>
        </p:txBody>
      </p:sp>
      <p:sp>
        <p:nvSpPr>
          <p:cNvPr id="2" name="Rectangle 1">
            <a:extLst>
              <a:ext uri="{FF2B5EF4-FFF2-40B4-BE49-F238E27FC236}">
                <a16:creationId xmlns:a16="http://schemas.microsoft.com/office/drawing/2014/main" id="{270E1467-1CD9-43FF-845D-462C51A67E9D}"/>
              </a:ext>
            </a:extLst>
          </p:cNvPr>
          <p:cNvSpPr/>
          <p:nvPr/>
        </p:nvSpPr>
        <p:spPr>
          <a:xfrm>
            <a:off x="158262" y="3552091"/>
            <a:ext cx="6378922" cy="2892671"/>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746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193431" y="180569"/>
            <a:ext cx="11534225" cy="1437216"/>
          </a:xfrm>
        </p:spPr>
        <p:txBody>
          <a:bodyPr/>
          <a:lstStyle/>
          <a:p>
            <a:r>
              <a:rPr lang="en-GB" sz="3200" b="1" i="0" spc="300" dirty="0">
                <a:solidFill>
                  <a:schemeClr val="accent6"/>
                </a:solidFill>
                <a:effectLst/>
                <a:latin typeface="+mj-lt"/>
              </a:rPr>
              <a:t>How our project works to get rid of the current flawed system and our tax generation process</a:t>
            </a:r>
            <a:br>
              <a:rPr lang="en-GB" sz="3200" b="0" i="0" dirty="0">
                <a:solidFill>
                  <a:srgbClr val="E8E4DD"/>
                </a:solidFill>
                <a:effectLst/>
                <a:latin typeface="+mj-lt"/>
              </a:rPr>
            </a:br>
            <a:endParaRPr lang="en-US" dirty="0"/>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193431" y="1176149"/>
            <a:ext cx="8255977" cy="5338952"/>
          </a:xfrm>
        </p:spPr>
        <p:txBody>
          <a:bodyPr/>
          <a:lstStyle/>
          <a:p>
            <a:pPr>
              <a:buFont typeface="Wingdings" panose="05000000000000000000" pitchFamily="2" charset="2"/>
              <a:buChar char="v"/>
            </a:pPr>
            <a:r>
              <a:rPr lang="en-GB" sz="2000" b="1" dirty="0"/>
              <a:t>Transparency</a:t>
            </a:r>
            <a:r>
              <a:rPr lang="en-GB" sz="2000" dirty="0"/>
              <a:t> – blockchain provides provenance, traceability and transparency of transactions.</a:t>
            </a:r>
          </a:p>
          <a:p>
            <a:pPr>
              <a:buFont typeface="Wingdings" panose="05000000000000000000" pitchFamily="2" charset="2"/>
              <a:buChar char="v"/>
            </a:pPr>
            <a:r>
              <a:rPr lang="en-GB" sz="2000" b="1" dirty="0"/>
              <a:t>Control</a:t>
            </a:r>
            <a:r>
              <a:rPr lang="en-GB" sz="2000" dirty="0"/>
              <a:t> – access to permissioned networks is restricted to identified users.</a:t>
            </a:r>
          </a:p>
          <a:p>
            <a:pPr>
              <a:buFont typeface="Wingdings" panose="05000000000000000000" pitchFamily="2" charset="2"/>
              <a:buChar char="v"/>
            </a:pPr>
            <a:r>
              <a:rPr lang="en-GB" sz="2000" b="1" dirty="0"/>
              <a:t>Security</a:t>
            </a:r>
            <a:r>
              <a:rPr lang="en-GB" sz="2000" dirty="0"/>
              <a:t> – the digital ledger cannot be altered or tampered with once the data is entered. Fraud is less likely and easier to spot.</a:t>
            </a:r>
          </a:p>
          <a:p>
            <a:pPr>
              <a:buFont typeface="Wingdings" panose="05000000000000000000" pitchFamily="2" charset="2"/>
              <a:buChar char="v"/>
            </a:pPr>
            <a:r>
              <a:rPr lang="en-GB" sz="2000" b="1" dirty="0"/>
              <a:t>Real-time information </a:t>
            </a:r>
            <a:r>
              <a:rPr lang="en-GB" sz="2000" dirty="0"/>
              <a:t>– when information is updated, it’s updated for everyone in the network at the same time.</a:t>
            </a:r>
          </a:p>
          <a:p>
            <a:pPr>
              <a:buFont typeface="Wingdings" panose="05000000000000000000" pitchFamily="2" charset="2"/>
              <a:buChar char="v"/>
            </a:pPr>
            <a:endParaRPr lang="en-GB" sz="2000" dirty="0"/>
          </a:p>
          <a:p>
            <a:pPr marL="0" indent="0">
              <a:buNone/>
            </a:pPr>
            <a:r>
              <a:rPr lang="en-GB" sz="2000" dirty="0"/>
              <a:t> Therefore, Blockchain could allow us to capture information from many perspectives. The result is more detail, more visibility, more useful information and more certainty.</a:t>
            </a:r>
            <a:endParaRPr lang="en-US" sz="2000" dirty="0"/>
          </a:p>
        </p:txBody>
      </p:sp>
      <p:pic>
        <p:nvPicPr>
          <p:cNvPr id="12" name="Picture Placeholder 11" descr="Graphical user interface, application&#10;&#10;Description automatically generated">
            <a:extLst>
              <a:ext uri="{FF2B5EF4-FFF2-40B4-BE49-F238E27FC236}">
                <a16:creationId xmlns:a16="http://schemas.microsoft.com/office/drawing/2014/main" id="{29E7A397-8D6B-4D14-A030-9FA679EC94A0}"/>
              </a:ext>
            </a:extLst>
          </p:cNvPr>
          <p:cNvPicPr>
            <a:picLocks noGrp="1" noChangeAspect="1"/>
          </p:cNvPicPr>
          <p:nvPr>
            <p:ph type="pic" sz="quarter" idx="34"/>
          </p:nvPr>
        </p:nvPicPr>
        <p:blipFill>
          <a:blip r:embed="rId2"/>
          <a:srcRect t="6229" b="6229"/>
          <a:stretch>
            <a:fillRect/>
          </a:stretch>
        </p:blipFill>
        <p:spPr>
          <a:xfrm>
            <a:off x="8597348" y="1176148"/>
            <a:ext cx="2620333" cy="2252852"/>
          </a:xfrm>
        </p:spPr>
      </p:pic>
    </p:spTree>
    <p:extLst>
      <p:ext uri="{BB962C8B-B14F-4D97-AF65-F5344CB8AC3E}">
        <p14:creationId xmlns:p14="http://schemas.microsoft.com/office/powerpoint/2010/main" val="2893854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fad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xEl>
                                              <p:pRg st="3" end="3"/>
                                            </p:txEl>
                                          </p:spTgt>
                                        </p:tgtEl>
                                        <p:attrNameLst>
                                          <p:attrName>style.visibility</p:attrName>
                                        </p:attrNameLst>
                                      </p:cBhvr>
                                      <p:to>
                                        <p:strVal val="visible"/>
                                      </p:to>
                                    </p:set>
                                    <p:animEffect transition="in" filter="fade">
                                      <p:cBhvr>
                                        <p:cTn id="22" dur="500"/>
                                        <p:tgtEl>
                                          <p:spTgt spid="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animEffect transition="in" filter="fade">
                                      <p:cBhvr>
                                        <p:cTn id="27"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574A-ED4C-426F-BDBC-4809FE195E89}"/>
              </a:ext>
            </a:extLst>
          </p:cNvPr>
          <p:cNvSpPr>
            <a:spLocks noGrp="1"/>
          </p:cNvSpPr>
          <p:nvPr>
            <p:ph type="title"/>
          </p:nvPr>
        </p:nvSpPr>
        <p:spPr>
          <a:xfrm>
            <a:off x="4035668" y="248778"/>
            <a:ext cx="3288321" cy="432000"/>
          </a:xfrm>
          <a:ln>
            <a:solidFill>
              <a:schemeClr val="accent1">
                <a:lumMod val="75000"/>
              </a:schemeClr>
            </a:solidFill>
            <a:prstDash val="lgDashDot"/>
          </a:ln>
        </p:spPr>
        <p:txBody>
          <a:bodyPr/>
          <a:lstStyle/>
          <a:p>
            <a:r>
              <a:rPr lang="en-GB" dirty="0">
                <a:solidFill>
                  <a:schemeClr val="accent1">
                    <a:lumMod val="75000"/>
                  </a:schemeClr>
                </a:solidFill>
              </a:rPr>
              <a:t>      Authentication</a:t>
            </a:r>
            <a:endParaRPr lang="en-US" dirty="0">
              <a:solidFill>
                <a:schemeClr val="accent1">
                  <a:lumMod val="75000"/>
                </a:schemeClr>
              </a:solidFill>
            </a:endParaRPr>
          </a:p>
        </p:txBody>
      </p:sp>
      <p:pic>
        <p:nvPicPr>
          <p:cNvPr id="6" name="Picture 5" descr="Diagram&#10;&#10;Description automatically generated">
            <a:extLst>
              <a:ext uri="{FF2B5EF4-FFF2-40B4-BE49-F238E27FC236}">
                <a16:creationId xmlns:a16="http://schemas.microsoft.com/office/drawing/2014/main" id="{6C4D7F38-1BA1-4A57-B97A-042E0D7CB247}"/>
              </a:ext>
            </a:extLst>
          </p:cNvPr>
          <p:cNvPicPr>
            <a:picLocks noChangeAspect="1"/>
          </p:cNvPicPr>
          <p:nvPr/>
        </p:nvPicPr>
        <p:blipFill rotWithShape="1">
          <a:blip r:embed="rId2"/>
          <a:srcRect l="54111" t="29069" r="15954" b="4803"/>
          <a:stretch/>
        </p:blipFill>
        <p:spPr>
          <a:xfrm>
            <a:off x="5120223" y="4337297"/>
            <a:ext cx="1694330" cy="1672092"/>
          </a:xfrm>
          <a:prstGeom prst="rect">
            <a:avLst/>
          </a:prstGeom>
        </p:spPr>
      </p:pic>
      <p:cxnSp>
        <p:nvCxnSpPr>
          <p:cNvPr id="12" name="Straight Arrow Connector 11">
            <a:extLst>
              <a:ext uri="{FF2B5EF4-FFF2-40B4-BE49-F238E27FC236}">
                <a16:creationId xmlns:a16="http://schemas.microsoft.com/office/drawing/2014/main" id="{A8FFB653-B46D-40C2-9F12-A73A3A0C791B}"/>
              </a:ext>
            </a:extLst>
          </p:cNvPr>
          <p:cNvCxnSpPr/>
          <p:nvPr/>
        </p:nvCxnSpPr>
        <p:spPr>
          <a:xfrm>
            <a:off x="4545623" y="680778"/>
            <a:ext cx="0" cy="69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7CA75C-96D3-4DBA-B441-6A12AF6A2328}"/>
              </a:ext>
            </a:extLst>
          </p:cNvPr>
          <p:cNvCxnSpPr>
            <a:cxnSpLocks/>
          </p:cNvCxnSpPr>
          <p:nvPr/>
        </p:nvCxnSpPr>
        <p:spPr>
          <a:xfrm>
            <a:off x="6963508" y="680778"/>
            <a:ext cx="0" cy="69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DAD081-7D5F-481D-A9A4-AA27F39795F0}"/>
              </a:ext>
            </a:extLst>
          </p:cNvPr>
          <p:cNvSpPr/>
          <p:nvPr/>
        </p:nvSpPr>
        <p:spPr>
          <a:xfrm>
            <a:off x="3965331" y="1371600"/>
            <a:ext cx="1134208" cy="367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Client</a:t>
            </a:r>
            <a:endParaRPr lang="en-US" dirty="0"/>
          </a:p>
        </p:txBody>
      </p:sp>
      <p:sp>
        <p:nvSpPr>
          <p:cNvPr id="17" name="Rectangle 16">
            <a:extLst>
              <a:ext uri="{FF2B5EF4-FFF2-40B4-BE49-F238E27FC236}">
                <a16:creationId xmlns:a16="http://schemas.microsoft.com/office/drawing/2014/main" id="{8D5BA020-D24E-4DBE-9306-711AF594B86A}"/>
              </a:ext>
            </a:extLst>
          </p:cNvPr>
          <p:cNvSpPr/>
          <p:nvPr/>
        </p:nvSpPr>
        <p:spPr>
          <a:xfrm>
            <a:off x="6453554" y="1371600"/>
            <a:ext cx="1134206" cy="367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Admin</a:t>
            </a:r>
            <a:endParaRPr lang="en-US" dirty="0"/>
          </a:p>
        </p:txBody>
      </p:sp>
      <p:cxnSp>
        <p:nvCxnSpPr>
          <p:cNvPr id="19" name="Straight Arrow Connector 18">
            <a:extLst>
              <a:ext uri="{FF2B5EF4-FFF2-40B4-BE49-F238E27FC236}">
                <a16:creationId xmlns:a16="http://schemas.microsoft.com/office/drawing/2014/main" id="{24C3CE62-7C54-4B17-925D-7DEBA96D794F}"/>
              </a:ext>
            </a:extLst>
          </p:cNvPr>
          <p:cNvCxnSpPr>
            <a:stCxn id="16" idx="2"/>
          </p:cNvCxnSpPr>
          <p:nvPr/>
        </p:nvCxnSpPr>
        <p:spPr>
          <a:xfrm>
            <a:off x="4532435" y="1739087"/>
            <a:ext cx="0" cy="50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FD59601-E340-4319-A67C-17AE445CCCDD}"/>
              </a:ext>
            </a:extLst>
          </p:cNvPr>
          <p:cNvSpPr/>
          <p:nvPr/>
        </p:nvSpPr>
        <p:spPr>
          <a:xfrm>
            <a:off x="3648516" y="2244404"/>
            <a:ext cx="1459518" cy="502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transaction</a:t>
            </a:r>
            <a:endParaRPr lang="en-US" dirty="0"/>
          </a:p>
        </p:txBody>
      </p:sp>
      <p:cxnSp>
        <p:nvCxnSpPr>
          <p:cNvPr id="22" name="Straight Arrow Connector 21">
            <a:extLst>
              <a:ext uri="{FF2B5EF4-FFF2-40B4-BE49-F238E27FC236}">
                <a16:creationId xmlns:a16="http://schemas.microsoft.com/office/drawing/2014/main" id="{D8650176-825E-4956-8CD3-E2FF7C51C688}"/>
              </a:ext>
            </a:extLst>
          </p:cNvPr>
          <p:cNvCxnSpPr>
            <a:cxnSpLocks/>
          </p:cNvCxnSpPr>
          <p:nvPr/>
        </p:nvCxnSpPr>
        <p:spPr>
          <a:xfrm>
            <a:off x="6961311" y="1739087"/>
            <a:ext cx="0" cy="382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A2FA284-8B1B-4E88-99AD-14991F6EBFA1}"/>
              </a:ext>
            </a:extLst>
          </p:cNvPr>
          <p:cNvSpPr/>
          <p:nvPr/>
        </p:nvSpPr>
        <p:spPr>
          <a:xfrm>
            <a:off x="6453554" y="2121098"/>
            <a:ext cx="2123341" cy="600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Query company by tax status</a:t>
            </a:r>
            <a:endParaRPr lang="en-US" dirty="0"/>
          </a:p>
        </p:txBody>
      </p:sp>
      <p:cxnSp>
        <p:nvCxnSpPr>
          <p:cNvPr id="25" name="Straight Arrow Connector 24">
            <a:extLst>
              <a:ext uri="{FF2B5EF4-FFF2-40B4-BE49-F238E27FC236}">
                <a16:creationId xmlns:a16="http://schemas.microsoft.com/office/drawing/2014/main" id="{1C4CA43F-8CB1-4B97-8A0E-EC2AD912B491}"/>
              </a:ext>
            </a:extLst>
          </p:cNvPr>
          <p:cNvCxnSpPr>
            <a:cxnSpLocks/>
          </p:cNvCxnSpPr>
          <p:nvPr/>
        </p:nvCxnSpPr>
        <p:spPr>
          <a:xfrm flipH="1">
            <a:off x="4528552" y="2725933"/>
            <a:ext cx="1" cy="42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91ED55B-4593-4749-A011-16B31B0A9AB7}"/>
              </a:ext>
            </a:extLst>
          </p:cNvPr>
          <p:cNvSpPr/>
          <p:nvPr/>
        </p:nvSpPr>
        <p:spPr>
          <a:xfrm>
            <a:off x="3121270" y="3132213"/>
            <a:ext cx="1978269" cy="502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Update transaction</a:t>
            </a:r>
            <a:endParaRPr lang="en-US" dirty="0"/>
          </a:p>
        </p:txBody>
      </p:sp>
      <p:cxnSp>
        <p:nvCxnSpPr>
          <p:cNvPr id="28" name="Straight Arrow Connector 27">
            <a:extLst>
              <a:ext uri="{FF2B5EF4-FFF2-40B4-BE49-F238E27FC236}">
                <a16:creationId xmlns:a16="http://schemas.microsoft.com/office/drawing/2014/main" id="{E214B17E-E1D1-4B1E-9985-E582122279C5}"/>
              </a:ext>
            </a:extLst>
          </p:cNvPr>
          <p:cNvCxnSpPr>
            <a:cxnSpLocks/>
          </p:cNvCxnSpPr>
          <p:nvPr/>
        </p:nvCxnSpPr>
        <p:spPr>
          <a:xfrm>
            <a:off x="4528553" y="3616421"/>
            <a:ext cx="17070" cy="50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C7BF6C9-9488-4185-887C-EE7CD84C448E}"/>
              </a:ext>
            </a:extLst>
          </p:cNvPr>
          <p:cNvSpPr/>
          <p:nvPr/>
        </p:nvSpPr>
        <p:spPr>
          <a:xfrm>
            <a:off x="2637693" y="4119372"/>
            <a:ext cx="2461846" cy="435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Pay generated tax</a:t>
            </a:r>
            <a:endParaRPr lang="en-US" dirty="0"/>
          </a:p>
        </p:txBody>
      </p:sp>
      <p:cxnSp>
        <p:nvCxnSpPr>
          <p:cNvPr id="31" name="Straight Arrow Connector 30">
            <a:extLst>
              <a:ext uri="{FF2B5EF4-FFF2-40B4-BE49-F238E27FC236}">
                <a16:creationId xmlns:a16="http://schemas.microsoft.com/office/drawing/2014/main" id="{AEE14F39-EC52-4CEC-AF79-E141C54487A2}"/>
              </a:ext>
            </a:extLst>
          </p:cNvPr>
          <p:cNvCxnSpPr>
            <a:cxnSpLocks/>
          </p:cNvCxnSpPr>
          <p:nvPr/>
        </p:nvCxnSpPr>
        <p:spPr>
          <a:xfrm flipH="1">
            <a:off x="6954715" y="2638038"/>
            <a:ext cx="6596" cy="527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9A5BC38-03B4-44BC-A754-BC48BFF50035}"/>
              </a:ext>
            </a:extLst>
          </p:cNvPr>
          <p:cNvSpPr/>
          <p:nvPr/>
        </p:nvSpPr>
        <p:spPr>
          <a:xfrm>
            <a:off x="6454179" y="3169899"/>
            <a:ext cx="2384400" cy="600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Give permission to update a transaction</a:t>
            </a:r>
            <a:endParaRPr lang="en-US" dirty="0"/>
          </a:p>
        </p:txBody>
      </p:sp>
      <p:cxnSp>
        <p:nvCxnSpPr>
          <p:cNvPr id="35" name="Straight Arrow Connector 34">
            <a:extLst>
              <a:ext uri="{FF2B5EF4-FFF2-40B4-BE49-F238E27FC236}">
                <a16:creationId xmlns:a16="http://schemas.microsoft.com/office/drawing/2014/main" id="{3D69E034-F7AD-4C47-992B-D0AF8008EF4C}"/>
              </a:ext>
            </a:extLst>
          </p:cNvPr>
          <p:cNvCxnSpPr>
            <a:cxnSpLocks/>
            <a:stCxn id="29" idx="2"/>
          </p:cNvCxnSpPr>
          <p:nvPr/>
        </p:nvCxnSpPr>
        <p:spPr>
          <a:xfrm>
            <a:off x="3868616" y="4555223"/>
            <a:ext cx="1292466" cy="48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Diagram&#10;&#10;Description automatically generated">
            <a:extLst>
              <a:ext uri="{FF2B5EF4-FFF2-40B4-BE49-F238E27FC236}">
                <a16:creationId xmlns:a16="http://schemas.microsoft.com/office/drawing/2014/main" id="{69BBE42B-494C-4FE1-BC36-CEF0B4048BCF}"/>
              </a:ext>
            </a:extLst>
          </p:cNvPr>
          <p:cNvPicPr>
            <a:picLocks noChangeAspect="1"/>
          </p:cNvPicPr>
          <p:nvPr/>
        </p:nvPicPr>
        <p:blipFill rotWithShape="1">
          <a:blip r:embed="rId2"/>
          <a:srcRect l="84709" t="30146" r="2486" b="5095"/>
          <a:stretch/>
        </p:blipFill>
        <p:spPr>
          <a:xfrm rot="5400000">
            <a:off x="5636292" y="5420385"/>
            <a:ext cx="719531" cy="1776047"/>
          </a:xfrm>
          <a:prstGeom prst="rect">
            <a:avLst/>
          </a:prstGeom>
        </p:spPr>
      </p:pic>
    </p:spTree>
    <p:extLst>
      <p:ext uri="{BB962C8B-B14F-4D97-AF65-F5344CB8AC3E}">
        <p14:creationId xmlns:p14="http://schemas.microsoft.com/office/powerpoint/2010/main" val="31432118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4A94-6359-49D2-9BC6-84C45F3E931C}"/>
              </a:ext>
            </a:extLst>
          </p:cNvPr>
          <p:cNvSpPr>
            <a:spLocks noGrp="1"/>
          </p:cNvSpPr>
          <p:nvPr>
            <p:ph type="title"/>
          </p:nvPr>
        </p:nvSpPr>
        <p:spPr>
          <a:xfrm>
            <a:off x="3745522" y="132191"/>
            <a:ext cx="4413738" cy="432000"/>
          </a:xfrm>
          <a:ln>
            <a:solidFill>
              <a:schemeClr val="accent1">
                <a:lumMod val="75000"/>
              </a:schemeClr>
            </a:solidFill>
            <a:prstDash val="lgDashDotDot"/>
          </a:ln>
        </p:spPr>
        <p:txBody>
          <a:bodyPr/>
          <a:lstStyle/>
          <a:p>
            <a:r>
              <a:rPr lang="en-GB" dirty="0">
                <a:solidFill>
                  <a:schemeClr val="accent1">
                    <a:lumMod val="75000"/>
                  </a:schemeClr>
                </a:solidFill>
              </a:rPr>
              <a:t>   </a:t>
            </a:r>
            <a:r>
              <a:rPr lang="en-GB" b="1" dirty="0">
                <a:solidFill>
                  <a:schemeClr val="accent1">
                    <a:lumMod val="75000"/>
                  </a:schemeClr>
                </a:solidFill>
              </a:rPr>
              <a:t>Tax generation process</a:t>
            </a:r>
            <a:endParaRPr lang="en-US" b="1" dirty="0">
              <a:solidFill>
                <a:schemeClr val="accent1">
                  <a:lumMod val="75000"/>
                </a:schemeClr>
              </a:solidFill>
            </a:endParaRPr>
          </a:p>
        </p:txBody>
      </p:sp>
      <p:cxnSp>
        <p:nvCxnSpPr>
          <p:cNvPr id="15" name="Straight Connector 14">
            <a:extLst>
              <a:ext uri="{FF2B5EF4-FFF2-40B4-BE49-F238E27FC236}">
                <a16:creationId xmlns:a16="http://schemas.microsoft.com/office/drawing/2014/main" id="{C0B81CCE-3E51-4248-8B4A-81A97C8D64E0}"/>
              </a:ext>
            </a:extLst>
          </p:cNvPr>
          <p:cNvCxnSpPr>
            <a:stCxn id="5" idx="2"/>
          </p:cNvCxnSpPr>
          <p:nvPr/>
        </p:nvCxnSpPr>
        <p:spPr>
          <a:xfrm>
            <a:off x="5952391" y="564191"/>
            <a:ext cx="0" cy="569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195AA6-7F5C-45E6-9200-1C8B09D20553}"/>
              </a:ext>
            </a:extLst>
          </p:cNvPr>
          <p:cNvCxnSpPr/>
          <p:nvPr/>
        </p:nvCxnSpPr>
        <p:spPr>
          <a:xfrm>
            <a:off x="5952392" y="893596"/>
            <a:ext cx="1204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5E8DCB-88A8-410B-BBEB-EE5A7B39BD9A}"/>
              </a:ext>
            </a:extLst>
          </p:cNvPr>
          <p:cNvCxnSpPr>
            <a:cxnSpLocks/>
          </p:cNvCxnSpPr>
          <p:nvPr/>
        </p:nvCxnSpPr>
        <p:spPr>
          <a:xfrm flipH="1">
            <a:off x="4744914" y="893596"/>
            <a:ext cx="1207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3D90B9D-4D39-4521-BAD2-AB34E116AB60}"/>
              </a:ext>
            </a:extLst>
          </p:cNvPr>
          <p:cNvSpPr/>
          <p:nvPr/>
        </p:nvSpPr>
        <p:spPr>
          <a:xfrm>
            <a:off x="7156937" y="695462"/>
            <a:ext cx="3426066" cy="527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Tax based on transaction</a:t>
            </a:r>
            <a:endParaRPr lang="en-US" dirty="0"/>
          </a:p>
        </p:txBody>
      </p:sp>
      <p:sp>
        <p:nvSpPr>
          <p:cNvPr id="30" name="Rectangle 29">
            <a:extLst>
              <a:ext uri="{FF2B5EF4-FFF2-40B4-BE49-F238E27FC236}">
                <a16:creationId xmlns:a16="http://schemas.microsoft.com/office/drawing/2014/main" id="{E266B8D1-D1EC-4D54-9CE6-2692A2986071}"/>
              </a:ext>
            </a:extLst>
          </p:cNvPr>
          <p:cNvSpPr/>
          <p:nvPr/>
        </p:nvSpPr>
        <p:spPr>
          <a:xfrm>
            <a:off x="1318847" y="695463"/>
            <a:ext cx="3426067" cy="5275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Tax based on company creation</a:t>
            </a:r>
            <a:endParaRPr lang="en-US" dirty="0"/>
          </a:p>
        </p:txBody>
      </p:sp>
      <p:sp>
        <p:nvSpPr>
          <p:cNvPr id="34" name="Rectangle: Rounded Corners 33">
            <a:extLst>
              <a:ext uri="{FF2B5EF4-FFF2-40B4-BE49-F238E27FC236}">
                <a16:creationId xmlns:a16="http://schemas.microsoft.com/office/drawing/2014/main" id="{FFB9C34E-5B6C-4723-A35B-FDBC8CFF5EFD}"/>
              </a:ext>
            </a:extLst>
          </p:cNvPr>
          <p:cNvSpPr/>
          <p:nvPr/>
        </p:nvSpPr>
        <p:spPr>
          <a:xfrm>
            <a:off x="395654" y="1681127"/>
            <a:ext cx="11122269" cy="5044670"/>
          </a:xfrm>
          <a:prstGeom prst="roundRect">
            <a:avLst/>
          </a:prstGeom>
          <a:noFill/>
          <a:ln>
            <a:solidFill>
              <a:schemeClr val="accent1">
                <a:lumMod val="5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63BFD71-3069-45CD-9E5F-0ACD1E05740A}"/>
              </a:ext>
            </a:extLst>
          </p:cNvPr>
          <p:cNvSpPr/>
          <p:nvPr/>
        </p:nvSpPr>
        <p:spPr>
          <a:xfrm>
            <a:off x="607364" y="1804769"/>
            <a:ext cx="3182815" cy="3914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spc="600" dirty="0">
                <a:solidFill>
                  <a:schemeClr val="tx1"/>
                </a:solidFill>
              </a:rPr>
              <a:t>Tax based on company creation</a:t>
            </a:r>
            <a:endParaRPr lang="en-US" b="1" spc="600" dirty="0">
              <a:solidFill>
                <a:schemeClr val="tx1"/>
              </a:solidFill>
            </a:endParaRPr>
          </a:p>
        </p:txBody>
      </p:sp>
      <p:sp>
        <p:nvSpPr>
          <p:cNvPr id="38" name="Rectangle 37">
            <a:extLst>
              <a:ext uri="{FF2B5EF4-FFF2-40B4-BE49-F238E27FC236}">
                <a16:creationId xmlns:a16="http://schemas.microsoft.com/office/drawing/2014/main" id="{956C6892-D9EE-484E-B86E-597087D5BDCF}"/>
              </a:ext>
            </a:extLst>
          </p:cNvPr>
          <p:cNvSpPr/>
          <p:nvPr/>
        </p:nvSpPr>
        <p:spPr>
          <a:xfrm>
            <a:off x="4921275" y="1967988"/>
            <a:ext cx="2062227" cy="896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Company create </a:t>
            </a:r>
          </a:p>
          <a:p>
            <a:pPr algn="ctr"/>
            <a:r>
              <a:rPr lang="en-GB" dirty="0"/>
              <a:t>-Revenue</a:t>
            </a:r>
          </a:p>
          <a:p>
            <a:pPr algn="ctr"/>
            <a:r>
              <a:rPr lang="en-GB" dirty="0"/>
              <a:t>-Share market value</a:t>
            </a:r>
            <a:endParaRPr lang="en-US" dirty="0"/>
          </a:p>
        </p:txBody>
      </p:sp>
      <p:cxnSp>
        <p:nvCxnSpPr>
          <p:cNvPr id="40" name="Straight Arrow Connector 39">
            <a:extLst>
              <a:ext uri="{FF2B5EF4-FFF2-40B4-BE49-F238E27FC236}">
                <a16:creationId xmlns:a16="http://schemas.microsoft.com/office/drawing/2014/main" id="{5804FF9F-86E2-4349-939A-322786278682}"/>
              </a:ext>
            </a:extLst>
          </p:cNvPr>
          <p:cNvCxnSpPr>
            <a:cxnSpLocks/>
          </p:cNvCxnSpPr>
          <p:nvPr/>
        </p:nvCxnSpPr>
        <p:spPr>
          <a:xfrm flipH="1">
            <a:off x="5952390" y="2828441"/>
            <a:ext cx="1" cy="37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Decision 40">
            <a:extLst>
              <a:ext uri="{FF2B5EF4-FFF2-40B4-BE49-F238E27FC236}">
                <a16:creationId xmlns:a16="http://schemas.microsoft.com/office/drawing/2014/main" id="{7197B32B-8892-438E-BCF6-6AC5C195A3A5}"/>
              </a:ext>
            </a:extLst>
          </p:cNvPr>
          <p:cNvSpPr/>
          <p:nvPr/>
        </p:nvSpPr>
        <p:spPr>
          <a:xfrm>
            <a:off x="5109234" y="3209324"/>
            <a:ext cx="1686312" cy="1364780"/>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Share market value</a:t>
            </a:r>
            <a:endParaRPr lang="en-US" dirty="0"/>
          </a:p>
        </p:txBody>
      </p:sp>
      <p:cxnSp>
        <p:nvCxnSpPr>
          <p:cNvPr id="43" name="Straight Arrow Connector 42">
            <a:extLst>
              <a:ext uri="{FF2B5EF4-FFF2-40B4-BE49-F238E27FC236}">
                <a16:creationId xmlns:a16="http://schemas.microsoft.com/office/drawing/2014/main" id="{A445F09C-FFB1-4B3F-827F-28705C19D475}"/>
              </a:ext>
            </a:extLst>
          </p:cNvPr>
          <p:cNvCxnSpPr>
            <a:stCxn id="41" idx="3"/>
          </p:cNvCxnSpPr>
          <p:nvPr/>
        </p:nvCxnSpPr>
        <p:spPr>
          <a:xfrm>
            <a:off x="6795546" y="3891714"/>
            <a:ext cx="1021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CCCF1D42-D6C1-4313-AB96-C7C57A80C48F}"/>
              </a:ext>
            </a:extLst>
          </p:cNvPr>
          <p:cNvSpPr/>
          <p:nvPr/>
        </p:nvSpPr>
        <p:spPr>
          <a:xfrm>
            <a:off x="7811879" y="3479344"/>
            <a:ext cx="1990164" cy="8247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Greater than 10% of revenue</a:t>
            </a:r>
            <a:endParaRPr lang="en-US" dirty="0"/>
          </a:p>
        </p:txBody>
      </p:sp>
      <p:cxnSp>
        <p:nvCxnSpPr>
          <p:cNvPr id="45" name="Straight Arrow Connector 44">
            <a:extLst>
              <a:ext uri="{FF2B5EF4-FFF2-40B4-BE49-F238E27FC236}">
                <a16:creationId xmlns:a16="http://schemas.microsoft.com/office/drawing/2014/main" id="{E952A642-C7AD-4899-A00A-5FA44E6FDD28}"/>
              </a:ext>
            </a:extLst>
          </p:cNvPr>
          <p:cNvCxnSpPr>
            <a:cxnSpLocks/>
          </p:cNvCxnSpPr>
          <p:nvPr/>
        </p:nvCxnSpPr>
        <p:spPr>
          <a:xfrm flipH="1">
            <a:off x="4168588" y="3886592"/>
            <a:ext cx="940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BEFD0FB4-7BF7-4433-8B22-5BF1C6D6EF00}"/>
              </a:ext>
            </a:extLst>
          </p:cNvPr>
          <p:cNvSpPr/>
          <p:nvPr/>
        </p:nvSpPr>
        <p:spPr>
          <a:xfrm flipH="1">
            <a:off x="2198772" y="3495590"/>
            <a:ext cx="1969816" cy="8364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Less than 10% of revenue</a:t>
            </a:r>
            <a:endParaRPr lang="en-US" dirty="0"/>
          </a:p>
        </p:txBody>
      </p:sp>
      <p:cxnSp>
        <p:nvCxnSpPr>
          <p:cNvPr id="54" name="Connector: Elbow 53">
            <a:extLst>
              <a:ext uri="{FF2B5EF4-FFF2-40B4-BE49-F238E27FC236}">
                <a16:creationId xmlns:a16="http://schemas.microsoft.com/office/drawing/2014/main" id="{8C9DC868-F6B3-4497-BED1-FEA689FF32D5}"/>
              </a:ext>
            </a:extLst>
          </p:cNvPr>
          <p:cNvCxnSpPr>
            <a:cxnSpLocks/>
          </p:cNvCxnSpPr>
          <p:nvPr/>
        </p:nvCxnSpPr>
        <p:spPr>
          <a:xfrm rot="16200000" flipH="1">
            <a:off x="9722757" y="3959592"/>
            <a:ext cx="1402805" cy="1308530"/>
          </a:xfrm>
          <a:prstGeom prst="bentConnector3">
            <a:avLst>
              <a:gd name="adj1" fmla="val 2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1B4E58D2-6A5A-4892-9A4B-E9FD18E197DE}"/>
              </a:ext>
            </a:extLst>
          </p:cNvPr>
          <p:cNvCxnSpPr>
            <a:cxnSpLocks/>
          </p:cNvCxnSpPr>
          <p:nvPr/>
        </p:nvCxnSpPr>
        <p:spPr>
          <a:xfrm rot="5400000">
            <a:off x="906989" y="3898949"/>
            <a:ext cx="1428666" cy="1397864"/>
          </a:xfrm>
          <a:prstGeom prst="bentConnector3">
            <a:avLst>
              <a:gd name="adj1" fmla="val -145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09B74471-0F5C-48F8-A100-599EDCF7FAED}"/>
              </a:ext>
            </a:extLst>
          </p:cNvPr>
          <p:cNvSpPr/>
          <p:nvPr/>
        </p:nvSpPr>
        <p:spPr>
          <a:xfrm>
            <a:off x="350174" y="3141461"/>
            <a:ext cx="2064493" cy="8364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Non-Publicly traded company</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2DC0D34F-4B6E-43F0-A098-D6294C71DB50}"/>
              </a:ext>
            </a:extLst>
          </p:cNvPr>
          <p:cNvSpPr/>
          <p:nvPr/>
        </p:nvSpPr>
        <p:spPr>
          <a:xfrm>
            <a:off x="9603545" y="3319447"/>
            <a:ext cx="1686312" cy="5321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Publicly traded company</a:t>
            </a:r>
            <a:endParaRPr lang="en-US" sz="1600" dirty="0">
              <a:solidFill>
                <a:schemeClr val="tx1"/>
              </a:solidFill>
            </a:endParaRPr>
          </a:p>
        </p:txBody>
      </p:sp>
      <p:sp>
        <p:nvSpPr>
          <p:cNvPr id="66" name="Rectangle: Rounded Corners 65">
            <a:extLst>
              <a:ext uri="{FF2B5EF4-FFF2-40B4-BE49-F238E27FC236}">
                <a16:creationId xmlns:a16="http://schemas.microsoft.com/office/drawing/2014/main" id="{E5ED85A1-07C6-4D11-98E2-ECCA8181CF47}"/>
              </a:ext>
            </a:extLst>
          </p:cNvPr>
          <p:cNvSpPr/>
          <p:nvPr/>
        </p:nvSpPr>
        <p:spPr>
          <a:xfrm>
            <a:off x="445708" y="5308123"/>
            <a:ext cx="2151180" cy="61909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Tax=40% of revenue</a:t>
            </a:r>
            <a:endParaRPr lang="en-US" dirty="0"/>
          </a:p>
        </p:txBody>
      </p:sp>
      <p:sp>
        <p:nvSpPr>
          <p:cNvPr id="67" name="Rectangle: Rounded Corners 66">
            <a:extLst>
              <a:ext uri="{FF2B5EF4-FFF2-40B4-BE49-F238E27FC236}">
                <a16:creationId xmlns:a16="http://schemas.microsoft.com/office/drawing/2014/main" id="{08F2AB56-0585-4B9F-BB7A-902E3B8B158B}"/>
              </a:ext>
            </a:extLst>
          </p:cNvPr>
          <p:cNvSpPr/>
          <p:nvPr/>
        </p:nvSpPr>
        <p:spPr>
          <a:xfrm>
            <a:off x="9313384" y="5315258"/>
            <a:ext cx="2151180" cy="6970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Tax=35% of revenue</a:t>
            </a:r>
            <a:endParaRPr lang="en-US" dirty="0"/>
          </a:p>
        </p:txBody>
      </p:sp>
      <p:sp>
        <p:nvSpPr>
          <p:cNvPr id="68" name="Oval 67">
            <a:extLst>
              <a:ext uri="{FF2B5EF4-FFF2-40B4-BE49-F238E27FC236}">
                <a16:creationId xmlns:a16="http://schemas.microsoft.com/office/drawing/2014/main" id="{3F1C16FD-22AC-4204-BDE0-9604C5ED06A3}"/>
              </a:ext>
            </a:extLst>
          </p:cNvPr>
          <p:cNvSpPr/>
          <p:nvPr/>
        </p:nvSpPr>
        <p:spPr>
          <a:xfrm>
            <a:off x="3886198" y="5300971"/>
            <a:ext cx="4132383" cy="6970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Company corporate tax</a:t>
            </a:r>
            <a:endParaRPr lang="en-US" dirty="0"/>
          </a:p>
        </p:txBody>
      </p:sp>
      <p:cxnSp>
        <p:nvCxnSpPr>
          <p:cNvPr id="70" name="Straight Arrow Connector 69">
            <a:extLst>
              <a:ext uri="{FF2B5EF4-FFF2-40B4-BE49-F238E27FC236}">
                <a16:creationId xmlns:a16="http://schemas.microsoft.com/office/drawing/2014/main" id="{C3F5B39B-49CA-4B09-8C82-88F76B4721A1}"/>
              </a:ext>
            </a:extLst>
          </p:cNvPr>
          <p:cNvCxnSpPr>
            <a:cxnSpLocks/>
          </p:cNvCxnSpPr>
          <p:nvPr/>
        </p:nvCxnSpPr>
        <p:spPr>
          <a:xfrm flipH="1">
            <a:off x="8018581" y="5663771"/>
            <a:ext cx="1272064" cy="2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BC8FE5-A4D7-4BEC-A38C-FECE52B9AB47}"/>
              </a:ext>
            </a:extLst>
          </p:cNvPr>
          <p:cNvCxnSpPr>
            <a:cxnSpLocks/>
            <a:endCxn id="68" idx="2"/>
          </p:cNvCxnSpPr>
          <p:nvPr/>
        </p:nvCxnSpPr>
        <p:spPr>
          <a:xfrm>
            <a:off x="2572615" y="5649475"/>
            <a:ext cx="13135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2593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353805-2A28-4C29-AE60-EF8E3210C8E7}"/>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
        <p:nvSpPr>
          <p:cNvPr id="5" name="Rectangle: Rounded Corners 4">
            <a:extLst>
              <a:ext uri="{FF2B5EF4-FFF2-40B4-BE49-F238E27FC236}">
                <a16:creationId xmlns:a16="http://schemas.microsoft.com/office/drawing/2014/main" id="{0D116FEB-790A-449D-B8FC-A9B515AE64DE}"/>
              </a:ext>
            </a:extLst>
          </p:cNvPr>
          <p:cNvSpPr/>
          <p:nvPr/>
        </p:nvSpPr>
        <p:spPr>
          <a:xfrm>
            <a:off x="422031" y="325315"/>
            <a:ext cx="10964007" cy="6277708"/>
          </a:xfrm>
          <a:prstGeom prst="roundRect">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F189C40-1167-4F7D-BC83-BB2CFD2C397A}"/>
              </a:ext>
            </a:extLst>
          </p:cNvPr>
          <p:cNvSpPr/>
          <p:nvPr/>
        </p:nvSpPr>
        <p:spPr>
          <a:xfrm>
            <a:off x="580292" y="835269"/>
            <a:ext cx="4492870" cy="43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spc="600" dirty="0">
                <a:solidFill>
                  <a:schemeClr val="tx1"/>
                </a:solidFill>
              </a:rPr>
              <a:t>Tax based on transaction</a:t>
            </a:r>
            <a:endParaRPr lang="en-US" b="1" spc="600" dirty="0">
              <a:solidFill>
                <a:schemeClr val="tx1"/>
              </a:solidFill>
            </a:endParaRPr>
          </a:p>
        </p:txBody>
      </p:sp>
      <p:cxnSp>
        <p:nvCxnSpPr>
          <p:cNvPr id="12" name="Straight Connector 11">
            <a:extLst>
              <a:ext uri="{FF2B5EF4-FFF2-40B4-BE49-F238E27FC236}">
                <a16:creationId xmlns:a16="http://schemas.microsoft.com/office/drawing/2014/main" id="{D6ABBC8F-81F3-4C76-8576-C6D7A51F6CBB}"/>
              </a:ext>
            </a:extLst>
          </p:cNvPr>
          <p:cNvCxnSpPr/>
          <p:nvPr/>
        </p:nvCxnSpPr>
        <p:spPr>
          <a:xfrm>
            <a:off x="823546" y="1274884"/>
            <a:ext cx="0" cy="4501662"/>
          </a:xfrm>
          <a:prstGeom prst="line">
            <a:avLst/>
          </a:prstGeom>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F0C0680A-FB95-40A1-BBF5-29106DF93439}"/>
              </a:ext>
            </a:extLst>
          </p:cNvPr>
          <p:cNvCxnSpPr>
            <a:cxnSpLocks/>
          </p:cNvCxnSpPr>
          <p:nvPr/>
        </p:nvCxnSpPr>
        <p:spPr>
          <a:xfrm>
            <a:off x="823546" y="2558561"/>
            <a:ext cx="170863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3A5BE772-FADA-4C77-BED0-652E950DCD0F}"/>
              </a:ext>
            </a:extLst>
          </p:cNvPr>
          <p:cNvCxnSpPr>
            <a:cxnSpLocks/>
          </p:cNvCxnSpPr>
          <p:nvPr/>
        </p:nvCxnSpPr>
        <p:spPr>
          <a:xfrm>
            <a:off x="810359" y="5776545"/>
            <a:ext cx="1572356"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6F65BC59-AF1F-4D24-A87C-ED8438D9DFEB}"/>
              </a:ext>
            </a:extLst>
          </p:cNvPr>
          <p:cNvCxnSpPr>
            <a:cxnSpLocks/>
          </p:cNvCxnSpPr>
          <p:nvPr/>
        </p:nvCxnSpPr>
        <p:spPr>
          <a:xfrm>
            <a:off x="2532185" y="1582615"/>
            <a:ext cx="0" cy="1943100"/>
          </a:xfrm>
          <a:prstGeom prst="line">
            <a:avLst/>
          </a:prstGeom>
        </p:spPr>
        <p:style>
          <a:lnRef idx="1">
            <a:schemeClr val="accent5"/>
          </a:lnRef>
          <a:fillRef idx="0">
            <a:schemeClr val="accent5"/>
          </a:fillRef>
          <a:effectRef idx="0">
            <a:schemeClr val="accent5"/>
          </a:effectRef>
          <a:fontRef idx="minor">
            <a:schemeClr val="tx1"/>
          </a:fontRef>
        </p:style>
      </p:cxnSp>
      <p:sp>
        <p:nvSpPr>
          <p:cNvPr id="22" name="Rectangle: Rounded Corners 21">
            <a:extLst>
              <a:ext uri="{FF2B5EF4-FFF2-40B4-BE49-F238E27FC236}">
                <a16:creationId xmlns:a16="http://schemas.microsoft.com/office/drawing/2014/main" id="{0AF5AD9E-1B07-4C1E-9920-FF5390062002}"/>
              </a:ext>
            </a:extLst>
          </p:cNvPr>
          <p:cNvSpPr/>
          <p:nvPr/>
        </p:nvSpPr>
        <p:spPr>
          <a:xfrm>
            <a:off x="810359" y="2307981"/>
            <a:ext cx="1644161" cy="2022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Duty tax</a:t>
            </a:r>
            <a:endParaRPr lang="en-US" dirty="0">
              <a:solidFill>
                <a:schemeClr val="tx1"/>
              </a:solidFill>
            </a:endParaRPr>
          </a:p>
        </p:txBody>
      </p:sp>
      <p:sp>
        <p:nvSpPr>
          <p:cNvPr id="24" name="Rectangle: Rounded Corners 23">
            <a:extLst>
              <a:ext uri="{FF2B5EF4-FFF2-40B4-BE49-F238E27FC236}">
                <a16:creationId xmlns:a16="http://schemas.microsoft.com/office/drawing/2014/main" id="{2AFE0D5E-3A55-4516-B572-4A68D168511F}"/>
              </a:ext>
            </a:extLst>
          </p:cNvPr>
          <p:cNvSpPr/>
          <p:nvPr/>
        </p:nvSpPr>
        <p:spPr>
          <a:xfrm>
            <a:off x="1155457" y="5508382"/>
            <a:ext cx="967153" cy="268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VAT</a:t>
            </a:r>
            <a:endParaRPr lang="en-US" dirty="0">
              <a:solidFill>
                <a:schemeClr val="tx1"/>
              </a:solidFill>
            </a:endParaRPr>
          </a:p>
        </p:txBody>
      </p:sp>
      <p:sp>
        <p:nvSpPr>
          <p:cNvPr id="25" name="Rectangle 24">
            <a:extLst>
              <a:ext uri="{FF2B5EF4-FFF2-40B4-BE49-F238E27FC236}">
                <a16:creationId xmlns:a16="http://schemas.microsoft.com/office/drawing/2014/main" id="{26E7B811-B3EB-47E3-9F62-654B4E8501D6}"/>
              </a:ext>
            </a:extLst>
          </p:cNvPr>
          <p:cNvSpPr/>
          <p:nvPr/>
        </p:nvSpPr>
        <p:spPr>
          <a:xfrm>
            <a:off x="1677865" y="5392116"/>
            <a:ext cx="3371845" cy="768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15% for all company</a:t>
            </a:r>
            <a:endParaRPr lang="en-US" dirty="0">
              <a:solidFill>
                <a:schemeClr val="tx1"/>
              </a:solidFill>
            </a:endParaRPr>
          </a:p>
        </p:txBody>
      </p:sp>
      <p:cxnSp>
        <p:nvCxnSpPr>
          <p:cNvPr id="27" name="Straight Arrow Connector 26">
            <a:extLst>
              <a:ext uri="{FF2B5EF4-FFF2-40B4-BE49-F238E27FC236}">
                <a16:creationId xmlns:a16="http://schemas.microsoft.com/office/drawing/2014/main" id="{4C8F0ECF-7BE5-4E4E-B629-F5B6E1614E24}"/>
              </a:ext>
            </a:extLst>
          </p:cNvPr>
          <p:cNvCxnSpPr/>
          <p:nvPr/>
        </p:nvCxnSpPr>
        <p:spPr>
          <a:xfrm>
            <a:off x="2532185" y="1582615"/>
            <a:ext cx="624253"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8" name="Rectangle 27">
            <a:extLst>
              <a:ext uri="{FF2B5EF4-FFF2-40B4-BE49-F238E27FC236}">
                <a16:creationId xmlns:a16="http://schemas.microsoft.com/office/drawing/2014/main" id="{7941B027-E7C8-4961-99C0-CA2871A1ED85}"/>
              </a:ext>
            </a:extLst>
          </p:cNvPr>
          <p:cNvSpPr/>
          <p:nvPr/>
        </p:nvSpPr>
        <p:spPr>
          <a:xfrm>
            <a:off x="2963003" y="1348408"/>
            <a:ext cx="5081955" cy="43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Manufacturing &amp; assembling on abroad carry 57%</a:t>
            </a:r>
            <a:endParaRPr lang="en-US" dirty="0">
              <a:solidFill>
                <a:schemeClr val="tx1"/>
              </a:solidFill>
            </a:endParaRPr>
          </a:p>
        </p:txBody>
      </p:sp>
      <p:cxnSp>
        <p:nvCxnSpPr>
          <p:cNvPr id="32" name="Straight Arrow Connector 31">
            <a:extLst>
              <a:ext uri="{FF2B5EF4-FFF2-40B4-BE49-F238E27FC236}">
                <a16:creationId xmlns:a16="http://schemas.microsoft.com/office/drawing/2014/main" id="{E49FFC27-47DB-4057-9077-DE8EC3291F7D}"/>
              </a:ext>
            </a:extLst>
          </p:cNvPr>
          <p:cNvCxnSpPr/>
          <p:nvPr/>
        </p:nvCxnSpPr>
        <p:spPr>
          <a:xfrm>
            <a:off x="2532185" y="3525715"/>
            <a:ext cx="597872"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3" name="Rectangle 32">
            <a:extLst>
              <a:ext uri="{FF2B5EF4-FFF2-40B4-BE49-F238E27FC236}">
                <a16:creationId xmlns:a16="http://schemas.microsoft.com/office/drawing/2014/main" id="{2E751C0B-6979-4CB3-AE02-6670C6EF5528}"/>
              </a:ext>
            </a:extLst>
          </p:cNvPr>
          <p:cNvSpPr/>
          <p:nvPr/>
        </p:nvSpPr>
        <p:spPr>
          <a:xfrm>
            <a:off x="2963003" y="3332285"/>
            <a:ext cx="3851030" cy="580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Manufacturing &amp; assembling at home carry 5%</a:t>
            </a:r>
            <a:endParaRPr lang="en-US" dirty="0">
              <a:solidFill>
                <a:schemeClr val="tx1"/>
              </a:solidFill>
            </a:endParaRPr>
          </a:p>
        </p:txBody>
      </p:sp>
      <p:cxnSp>
        <p:nvCxnSpPr>
          <p:cNvPr id="35" name="Straight Arrow Connector 34">
            <a:extLst>
              <a:ext uri="{FF2B5EF4-FFF2-40B4-BE49-F238E27FC236}">
                <a16:creationId xmlns:a16="http://schemas.microsoft.com/office/drawing/2014/main" id="{E4A5790F-103C-48B6-A6A7-C6E89E4CECC9}"/>
              </a:ext>
            </a:extLst>
          </p:cNvPr>
          <p:cNvCxnSpPr/>
          <p:nvPr/>
        </p:nvCxnSpPr>
        <p:spPr>
          <a:xfrm>
            <a:off x="2532185" y="2409092"/>
            <a:ext cx="597873"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6" name="Rectangle 35">
            <a:extLst>
              <a:ext uri="{FF2B5EF4-FFF2-40B4-BE49-F238E27FC236}">
                <a16:creationId xmlns:a16="http://schemas.microsoft.com/office/drawing/2014/main" id="{C3C5669A-CCDD-4D43-A152-1E82851B239E}"/>
              </a:ext>
            </a:extLst>
          </p:cNvPr>
          <p:cNvSpPr/>
          <p:nvPr/>
        </p:nvSpPr>
        <p:spPr>
          <a:xfrm>
            <a:off x="3042138" y="2271834"/>
            <a:ext cx="5240215" cy="485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Manufacturing on abroad &amp; assembling at home carry 17%</a:t>
            </a:r>
            <a:endParaRPr lang="en-US" dirty="0">
              <a:solidFill>
                <a:schemeClr val="tx1"/>
              </a:solidFill>
            </a:endParaRPr>
          </a:p>
        </p:txBody>
      </p:sp>
    </p:spTree>
    <p:extLst>
      <p:ext uri="{BB962C8B-B14F-4D97-AF65-F5344CB8AC3E}">
        <p14:creationId xmlns:p14="http://schemas.microsoft.com/office/powerpoint/2010/main" val="4116115268"/>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ln>
          <a:headEnd/>
          <a:tailEnd/>
        </a:ln>
      </a:spPr>
      <a:bodyPr vert="horz" wrap="square" lIns="91440" tIns="45720" rIns="91440" bIns="45720" numCol="1" anchor="t" anchorCtr="0" compatLnSpc="1">
        <a:prstTxWarp prst="textNoShape">
          <a:avLst/>
        </a:prstTxWarp>
      </a:bodyPr>
      <a:lstStyle>
        <a:defPPr algn="l">
          <a:defRPr dirty="0"/>
        </a:defPPr>
      </a:lstStyle>
      <a:style>
        <a:lnRef idx="2">
          <a:schemeClr val="accent5"/>
        </a:lnRef>
        <a:fillRef idx="1">
          <a:schemeClr val="lt1"/>
        </a:fillRef>
        <a:effectRef idx="0">
          <a:schemeClr val="accent5"/>
        </a:effectRef>
        <a:fontRef idx="minor">
          <a:schemeClr val="dk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{56C2B377-BBF9-4277-9B3F-16C49B67CCFC}tf16411253</Template>
  <TotalTime>1013</TotalTime>
  <Words>487</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Narrow</vt:lpstr>
      <vt:lpstr>Calibri</vt:lpstr>
      <vt:lpstr>Calibri Light</vt:lpstr>
      <vt:lpstr>Corbel</vt:lpstr>
      <vt:lpstr>Lora-Bold</vt:lpstr>
      <vt:lpstr>MoolBoran</vt:lpstr>
      <vt:lpstr>Times New Roman</vt:lpstr>
      <vt:lpstr>Wingdings</vt:lpstr>
      <vt:lpstr>Office Theme</vt:lpstr>
      <vt:lpstr>TaxCode         CSE  -  350  </vt:lpstr>
      <vt:lpstr>Contents</vt:lpstr>
      <vt:lpstr>PowerPoint Presentation</vt:lpstr>
      <vt:lpstr>PowerPoint Presentation</vt:lpstr>
      <vt:lpstr>How our project works to get rid of the current flawed system and our tax generation process </vt:lpstr>
      <vt:lpstr>      Authentication</vt:lpstr>
      <vt:lpstr>   Tax generation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TaxCode</dc:title>
  <dc:creator>Sudipto Banerjee</dc:creator>
  <cp:lastModifiedBy>Sudipto Banerjee</cp:lastModifiedBy>
  <cp:revision>33</cp:revision>
  <dcterms:created xsi:type="dcterms:W3CDTF">2021-04-30T07:00:50Z</dcterms:created>
  <dcterms:modified xsi:type="dcterms:W3CDTF">2021-05-02T05:56:03Z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