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9" r:id="rId4"/>
    <p:sldId id="257" r:id="rId5"/>
    <p:sldId id="258" r:id="rId6"/>
    <p:sldId id="261" r:id="rId7"/>
    <p:sldId id="270" r:id="rId8"/>
    <p:sldId id="262" r:id="rId9"/>
    <p:sldId id="269" r:id="rId10"/>
    <p:sldId id="265" r:id="rId11"/>
    <p:sldId id="266" r:id="rId12"/>
    <p:sldId id="267" r:id="rId13"/>
    <p:sldId id="268" r:id="rId14"/>
    <p:sldId id="26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CA" dirty="0"/>
              <a:t/>
            </a:r>
            <a:br>
              <a:rPr lang="en-CA" dirty="0"/>
            </a:br>
            <a:r>
              <a:rPr lang="en-CA" b="1" dirty="0"/>
              <a:t>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Weather </a:t>
            </a:r>
            <a:r>
              <a:rPr lang="en-CA" b="1" dirty="0"/>
              <a:t>Forecasting </a:t>
            </a:r>
            <a:r>
              <a:rPr lang="en-CA" b="1" dirty="0" smtClean="0"/>
              <a:t>using </a:t>
            </a:r>
            <a:br>
              <a:rPr lang="en-CA" b="1" dirty="0" smtClean="0"/>
            </a:br>
            <a:r>
              <a:rPr lang="en-CA" b="1" dirty="0" smtClean="0"/>
              <a:t>Machine Learning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b="1" dirty="0" smtClean="0"/>
              <a:t>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6" name="Picture 5" descr="C:\Users\saeed\Desktop\Preview_ima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105" y="3657600"/>
            <a:ext cx="5939790" cy="30232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32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results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98260"/>
            <a:ext cx="60007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152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1447800"/>
            <a:ext cx="5895975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10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CA" sz="3100" dirty="0" smtClean="0"/>
          </a:p>
          <a:p>
            <a:endParaRPr lang="en-CA" sz="3100" dirty="0"/>
          </a:p>
          <a:p>
            <a:r>
              <a:rPr lang="en-CA" sz="3100" dirty="0"/>
              <a:t>In overall, the model performed </a:t>
            </a:r>
            <a:r>
              <a:rPr lang="en-CA" sz="3100" dirty="0" smtClean="0"/>
              <a:t>well specially for temperature</a:t>
            </a:r>
            <a:endParaRPr lang="en-CA" sz="3100" dirty="0"/>
          </a:p>
          <a:p>
            <a:endParaRPr lang="en-CA" sz="3100" dirty="0" smtClean="0"/>
          </a:p>
          <a:p>
            <a:r>
              <a:rPr lang="en-CA" sz="3100" dirty="0" smtClean="0"/>
              <a:t>Other </a:t>
            </a:r>
            <a:r>
              <a:rPr lang="en-CA" sz="3100" dirty="0"/>
              <a:t>features such as wind speed proved more difficult to </a:t>
            </a:r>
            <a:r>
              <a:rPr lang="en-CA" sz="3100" dirty="0" smtClean="0"/>
              <a:t>predict</a:t>
            </a:r>
            <a:endParaRPr lang="en-CA" sz="3100" dirty="0"/>
          </a:p>
          <a:p>
            <a:endParaRPr lang="en-CA" sz="3100" dirty="0" smtClean="0"/>
          </a:p>
          <a:p>
            <a:r>
              <a:rPr lang="en-CA" sz="3100" dirty="0" smtClean="0"/>
              <a:t>For future work it is suggested to use </a:t>
            </a:r>
            <a:r>
              <a:rPr lang="en-CA" sz="3100" dirty="0"/>
              <a:t>more features and </a:t>
            </a:r>
            <a:r>
              <a:rPr lang="en-CA" sz="3100" dirty="0" smtClean="0"/>
              <a:t>data </a:t>
            </a:r>
            <a:r>
              <a:rPr lang="en-CA" sz="3100" dirty="0"/>
              <a:t>points from surrounding areas for each </a:t>
            </a:r>
            <a:r>
              <a:rPr lang="en-CA" sz="3100" dirty="0" smtClean="0"/>
              <a:t>city</a:t>
            </a:r>
          </a:p>
          <a:p>
            <a:endParaRPr lang="en-CA" sz="3100" dirty="0"/>
          </a:p>
          <a:p>
            <a:r>
              <a:rPr lang="en-CA" sz="3100" dirty="0" smtClean="0"/>
              <a:t>More historical data points and features such as  </a:t>
            </a:r>
            <a:r>
              <a:rPr lang="en-CA" sz="3100" dirty="0"/>
              <a:t>amount of precipitation, amount of water vapor in atmosphere or pressure difference between a city and the areas around it, could provide better prediction for the </a:t>
            </a:r>
            <a:r>
              <a:rPr lang="en-CA" sz="3100" dirty="0" smtClean="0"/>
              <a:t>user</a:t>
            </a:r>
            <a:endParaRPr lang="en-CA" sz="3100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1019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aeed\Documents\Data Science\assignments\assignment visualization\q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8229600" cy="4064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668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aeed\Desktop\wind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97674"/>
            <a:ext cx="4128441" cy="406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eed\Desktop\humdity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524000"/>
            <a:ext cx="4495800" cy="4038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871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Accuracy </a:t>
            </a:r>
            <a:r>
              <a:rPr lang="en-CA" dirty="0" smtClean="0"/>
              <a:t>Scores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800" b="1" dirty="0" smtClean="0"/>
              <a:t>Continuous </a:t>
            </a:r>
            <a:r>
              <a:rPr lang="en-CA" sz="1800" b="1" dirty="0"/>
              <a:t>variables:</a:t>
            </a:r>
            <a:endParaRPr lang="en-CA" sz="1800" dirty="0"/>
          </a:p>
          <a:p>
            <a:r>
              <a:rPr lang="en-CA" sz="1800" dirty="0"/>
              <a:t>Linear Regression, Temperature Score: % 92.96</a:t>
            </a:r>
          </a:p>
          <a:p>
            <a:r>
              <a:rPr lang="en-CA" sz="1800" dirty="0"/>
              <a:t>Linear Regression, Pressure Score:   </a:t>
            </a:r>
            <a:r>
              <a:rPr lang="en-CA" sz="1800" dirty="0" smtClean="0"/>
              <a:t>      </a:t>
            </a:r>
            <a:r>
              <a:rPr lang="en-CA" sz="1800" dirty="0"/>
              <a:t>% 77.98</a:t>
            </a:r>
          </a:p>
          <a:p>
            <a:r>
              <a:rPr lang="en-CA" sz="1800" dirty="0"/>
              <a:t>Linear Regression, Humidity Score</a:t>
            </a:r>
            <a:r>
              <a:rPr lang="en-CA" sz="1800" dirty="0" smtClean="0"/>
              <a:t>:        </a:t>
            </a:r>
            <a:r>
              <a:rPr lang="en-CA" sz="1800" dirty="0"/>
              <a:t>% 67.98</a:t>
            </a:r>
          </a:p>
          <a:p>
            <a:r>
              <a:rPr lang="en-CA" sz="1800" dirty="0"/>
              <a:t>Linear Regression, Wind Score:     </a:t>
            </a:r>
            <a:r>
              <a:rPr lang="en-CA" sz="1800" dirty="0" smtClean="0"/>
              <a:t>          </a:t>
            </a:r>
            <a:r>
              <a:rPr lang="en-CA" sz="1800" dirty="0"/>
              <a:t>% 40.49</a:t>
            </a:r>
          </a:p>
          <a:p>
            <a:pPr marL="0" indent="0">
              <a:buNone/>
            </a:pPr>
            <a:r>
              <a:rPr lang="en-CA" sz="1800" b="1" dirty="0"/>
              <a:t> </a:t>
            </a:r>
            <a:endParaRPr lang="en-CA" sz="1800" dirty="0"/>
          </a:p>
          <a:p>
            <a:r>
              <a:rPr lang="en-CA" sz="1800" b="1" dirty="0" smtClean="0"/>
              <a:t>Categorical </a:t>
            </a:r>
            <a:r>
              <a:rPr lang="en-CA" sz="1800" b="1" dirty="0"/>
              <a:t>variables:</a:t>
            </a:r>
            <a:endParaRPr lang="en-CA" sz="1800" dirty="0"/>
          </a:p>
          <a:p>
            <a:r>
              <a:rPr lang="en-CA" sz="1800" dirty="0"/>
              <a:t>XG Boost, Weather Description score</a:t>
            </a:r>
            <a:r>
              <a:rPr lang="en-CA" sz="1800" dirty="0" smtClean="0"/>
              <a:t>:   </a:t>
            </a:r>
            <a:r>
              <a:rPr lang="en-CA" sz="1800" dirty="0"/>
              <a:t>% </a:t>
            </a:r>
            <a:r>
              <a:rPr lang="en-CA" sz="1800" dirty="0" smtClean="0"/>
              <a:t>67.63</a:t>
            </a:r>
          </a:p>
          <a:p>
            <a:r>
              <a:rPr lang="en-CA" sz="1800" dirty="0" smtClean="0"/>
              <a:t>XG </a:t>
            </a:r>
            <a:r>
              <a:rPr lang="en-CA" sz="1800" dirty="0"/>
              <a:t>Boost, Wind Direction score:   </a:t>
            </a:r>
            <a:r>
              <a:rPr lang="en-CA" sz="1800" dirty="0" smtClean="0"/>
              <a:t>          </a:t>
            </a:r>
            <a:r>
              <a:rPr lang="en-CA" sz="1800" dirty="0"/>
              <a:t>% 39.84</a:t>
            </a:r>
          </a:p>
        </p:txBody>
      </p:sp>
    </p:spTree>
    <p:extLst>
      <p:ext uri="{BB962C8B-B14F-4D97-AF65-F5344CB8AC3E}">
        <p14:creationId xmlns:p14="http://schemas.microsoft.com/office/powerpoint/2010/main" val="118037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sz="3100" b="1" dirty="0"/>
              <a:t>hyper-parameter optimization for </a:t>
            </a:r>
            <a:r>
              <a:rPr lang="en-CA" sz="3100" b="1" dirty="0" err="1" smtClean="0"/>
              <a:t>XGBoost</a:t>
            </a:r>
            <a:r>
              <a:rPr lang="en-CA" sz="3100" b="1" dirty="0" smtClean="0"/>
              <a:t> Model</a:t>
            </a:r>
            <a:r>
              <a:rPr lang="en-CA" b="1" dirty="0"/>
              <a:t/>
            </a:r>
            <a:br>
              <a:rPr lang="en-CA" b="1" dirty="0"/>
            </a:br>
            <a:endParaRPr lang="en-CA" dirty="0"/>
          </a:p>
        </p:txBody>
      </p:sp>
      <p:sp>
        <p:nvSpPr>
          <p:cNvPr id="4" name="AutoShape 2" descr="data:image/png;base64,iVBORw0KGgoAAAANSUhEUgAAAVQAAAFACAYAAADj1YQ4AAAABHNCSVQICAgIfAhkiAAAAAlwSFlzAAALEgAACxIB0t1+/AAAADl0RVh0U29mdHdhcmUAbWF0cGxvdGxpYiB2ZXJzaW9uIDMuMC4xLCBodHRwOi8vbWF0cGxvdGxpYi5vcmcvDW2N/gAAHjxJREFUeJzt3X101dWd7/H3pwElBW2sQluICu0AUp4xpQ9ohVqFervUekVh2Y7KKNWOOtOO3IpzV3uXs+Zqi7VOW3odax8dLFetRpa1Rqu2WlvmEgREQmMR6JjEaqRgRaMG/N4/zgk9hAAh2b+cnOTzWisr57ezs883hPPJ/u3fw1FEYGZm3feOYhdgZtZXOFDNzBJxoJqZJeJANTNLxIFqZpaIA9XMLBEHqplZIg5UM7NEHKhmZokMKHYBqRxzzDExcuTIYpdhZn3M6tWrX46IoZ3p22cCdeTIkdTW1ha7DDPrYyT9sbN9vctvZpaIA9XMLBEHqplZIn1mDdWsp7W2ttLQ0MAbb7xR7FIsgUGDBlFZWcnAgQO7PIYD1ayLGhoaOOKIIxg5ciSSil2OdUNEsG3bNhoaGhg1alSXx/Euv1kXvfHGGxx99NEO0z5AEkcffXS39zYcqGbd4DDtO1L8Lh2oZmaJOFDNStTMmTOpqanZq+3mm2/mC1/4wgG/b8iQIQA0NTVx7rnn7nfsg10oc/PNN/P666/v2T7jjDPYsWNHZ0o/oPr6embOnMmUKVMYN24cCxcu7PaYPcWBatZDqtc0MuOGRxl1zc+ZccOjVK9p7NZ48+fPZ/ny5Xu1LV++nPnz53fq+4cPH87dd9/d5edvH6gPPPAAFRUVXR6vzVVXXcUXv/hF1q5dy8aNG7nyyiu7Pebu3bu7PUZnOFDNekD1mkYW37Oexh0tBNC4o4XF96zvVqiee+653H///bz55psAbN26laamJk466SR27tzJqaeeyrRp05g4cSL33XffPt+/detWJkyYAEBLSwvz5s1j0qRJnH/++bS0tOzpd/nll1NVVcX48eP56le/CsC3vvUtmpqamDVrFrNmzQJyl3+//PLLANx0001MmDCBCRMmcPPNN+95vnHjxnHppZcyfvx4Tj/99L2ep80LL7xAZWXlnu2JEycCuVC8+uqrmThxIpMmTeLb3/42AI888ghTp05l4sSJLFiwYM+/x8iRI7nuuus46aSTuOuuu3juueeYM2cOJ554IieffDK///3vu/xvv18R0Sc+TjzxxDDrSXV1dZ3u+7HrH4njv3z/Ph8fu/6RbtVwxhlnRHV1dUREXH/99XH11VdHRERra2u88sorERHR3NwcH/jAB+Ltt9+OiIjBgwdHRMSWLVti/PjxERHxjW98Iy6++OKIiFi3bl2UlZXFqlWrIiJi27ZtERGxa9euOOWUU2LdunUREXH88cdHc3Pznlratmtra2PChAmxc+fOePXVV+ODH/xgPPXUU7Fly5YoKyuLNWvWRETE3Llz4/bbb9/nZ/rBD34QRx55ZMyZMyduuumm2L59e0REfPe7341zzjknWltb99TV0tISlZWVUV9fHxERn/vc5+Kb3/zmnnq+9rWv7Rn3E5/4RDz77LMREbFy5cqYNWvWPs/d0e8UqI1O5pBnqGY9oGnHvjOxA7V3VuFuf+HufkRw7bXXMmnSJD75yU/S2NjIiy++uN9xHn/8cT772c8CMGnSJCZNmrTna3feeSfTpk1j6tSpbNiwgbq6ugPW9Jvf/IbPfOYzDB48mCFDhnDOOefwxBNPADBq1CimTJkCwIknnsjWrVv3+f6LL76YjRs3MnfuXH71q1/xkY98hDfffJNf/vKXXHbZZQwYkDt9/t3vfjf19fWMGjWKMWPGAHDhhRfy+OOP7xnr/PPPB2Dnzp389re/Ze7cuUyZMoXPf/7zvPDCCwf8ObrCJ/ab9YDhFeU0dhCewyvKuzXu2WefzZe+9CWeeuopWlpamDZtGgDLli2jubmZ1atXM3DgQEaOHHnQcyw7Om1oy5Yt3HjjjaxatYqjjjqKiy666KDj5CZ1HTv88MP3PC4rK+twlx9y67sLFixgwYIFTJgwgWeeeYaI2KfGAz0XwODBgwF4++23qaioYO3atQfs312eoZr1gEWzx1I+sGyvtvKBZSyaPbZb4w4ZMoSZM2eyYMGCvQ5GvfLKKwwbNoyBAwfy2GOP8cc/HvgOdB//+MdZtmwZAM888wxPP/00AH/5y18YPHgw73rXu3jxxRf5xS9+sed7jjjiCF599dUOx6qurub111/ntdde49577+Xkk0/u9M/04IMP0traCsCf/vQntm3bxogRIzj99NO55ZZb2LVrFwB//vOfOeGEE9i6dSubNm0C4Pbbb+eUU07ZZ8wjjzySUaNGcddddwG5IF63bl2na+osB6pZDzh76giuP2ciIyrKETCiopzrz5nI2VNHdHvs+fPns27dOubNm7en7YILLqC2tpaqqiqWLVvGCSeccMAxLr/8cnbu3MmkSZP4+te/zvTp0wGYPHkyU6dOZfz48SxYsIAZM2bs+Z6FCxfyqU99as9BqTbTpk3joosuYvr06Xz4wx/mkksuYerUqZ3+eR566CEmTJjA5MmTmT17NkuWLOG9730vl1xyCccddxyTJk1i8uTJ3HHHHQwaNIgf/vCHzJ07l4kTJ/KOd7yDyy67rMNxly1bxve//30mT57M+PHjOzxQ11062JS5VFRVVYVvMG09aePGjYwbN67YZVhCHf1OJa2OiKrOfL9nqGZmiThQzcwScaCadUNfWTKzNL9LB6pZFw0aNIht27Y5VPuAyN8PddCgQd0ax+ehmnVRZWUlDQ0NNDc3F7sUS6Dtjv3d4UA166KBAwd26+7u1vd4l9/MLBEHqplZIg5UM7NEHKhmZok4UM3MEnGgmpkl4kA1M0vEgWpmlogD1cwsEQeqmVkimQaqpDmS6iVtknTNfvqcJ6lO0gZJdxS0HyfpIUkb818fmWWtZmbdldm1/JLKgKXAaUADsErSioioK+gzGlgMzIiI7ZKGFQzxE+BfI+JhSUOAt7Oq1cwshSxnqNOBTRGxOSLeApYDZ7XrcymwNCK2A0TESwCSPggMiIiH8+07I+L1DGs1M+u2LAN1BPB8wXZDvq3QGGCMpCclrZQ0p6B9h6R7JK2RtCQ/4zUz67WyDNR93+Qb2t+JdwAwGpgJzAduk1SRbz8ZuBr4EPB+4KJ9nkBaKKlWUq3vSWlmxZZloDYAxxZsVwJNHfS5LyJaI2ILUE8uYBuANfnlgl1ANTCt/RNExK0RURURVUOHDs3khzAz66wsA3UVMFrSKEmHAfOAFe36VAOzACQdQ25Xf3P+e4+S1JaSnwDqMDPrxTIL1PzM8gqgBtgI3BkRGyRdJ+nMfLcaYJukOuAxYFFEbIuI3eR29x+RtJ7c8sH3sqrVzCwF9ZU3GKuqqora2tpil2FmfYyk1RFR1Zm+vlLKzCwRB6qZWSIOVDOzRByoZmaJOFDNzBJxoJqZJeJANTNLxIFqZpaIA9XMLBEHqplZIpndsd96h+o1jSypqadpRwvDK8pZNHssZ09tf1vanh8ri/HMis2B2odVr2lk8T3raWndDUDjjhYW37Me4JCDK+VYWYxn1ht4l78PW1JTvyew2rS07mZJTX1Rx8piPLPewIHahzXtaDmk9p4aK4vxzHoDB2ofNryi/JDae2qsLMYz6w0cqH3YotljKR+493sblg8sY9HssUUdK4vxzHoDH5Tqw9oO7qQ4kp5yrCzGM+sNfMd+M7MD8B37zcyKwLv81if4IgHrDRyoVvJ8kYD1Ft7lt5LniwSst3CgWsnzRQLWWzhQreT5IgHrLRyoVvJ8kYD1Fj4oZSXPFwlYb+FAtT7h7KkjkgaoT8OyrnCgmrXj07CsqxyoZu0c6DSsvhaonomn5UA1a6e/nIblmXh6Pspv1k5/OQ3LF0Sk50A1a6e/nIbVX2biPSnTQJU0R1K9pE2SrtlPn/Mk1UnaIOmOgvbdktbmP1ZkWadZobOnjuD6cyYyoqIcASMqyrn+nIl9bje4v8zEe1Jma6iSyoClwGlAA7BK0oqIqCvoMxpYDMyIiO2ShhUM0RIRU7Kqz+xAUp6G1VsP/CyaPXavNVTomzPxnpTlQanpwKaI2AwgaTlwFlBX0OdSYGlEbAeIiJcyrMesx/XmAz++ICK9LAN1BPB8wXYD8OF2fcYASHoSKAP+V0Q8mP/aIEm1wC7ghoiobv8EkhYCCwGOO+64tNWbJdDbT8FKfUFEf5dloKqDtvbvtzIAGA3MBCqBJyRNiIgdwHER0STp/cCjktZHxHN7DRZxK3Ar5N4CJfUPYNZdPvDTv2QZqA3AsQXblUBTB31WRkQrsEVSPbmAXRURTQARsVnSr4CpwHP0cb11vc26ZnhFOY0dhKcP/PS8nnhtZXmUfxUwWtIoSYcB84D2R+urgVkAko4htwSwWdJRkg4vaJ/B3muvfVLbelvjjhaCv663Va9pLHZp1kX95RSs3q6nXluZBWpE7AKuAGqAjcCdEbFB0nWSzsx3qwG2SaoDHgMWRcQ2YBxQK2ldvv2GwrMD+iqfaN339JdTsHq7nnptZXrpaUQ8ADzQru0rBY8D+FL+o7DPb4GJWdbWG3m9rW/ygZ/i66nXlq/l70W83mad4XX2Q9dTry1fetqLeL3NDqY/rbNXr2lkxg2PMuqanzPjhke79TP21GvLgdqLeL3NDqa/rLOn/sPRU68t7/L3Ml5vswPpL+vsWVwQ0ROvLc9QzUpIf7mhSan+4XCgmpWQ/rLOXqp/OByoZiWkt6+zpzqQVKp/OLyGalZieus6e8o7a5XqnbAcqGaWROoDSb31D8eBeJffzJIo1QNJKTlQzSyJUj2QlJID1cySKNUDSSl5DdXMkijVA0kpOVDNLJlSPJCUknf5zcwScaCamSXiQDUzS8SBamaWiAPVzCwRB6qZWSIOVDOzRByoZmaJOFDNzBJxoJqZJeJANTNLxIFqZpaIA9XMLBEHqplZIg5UM7NEHKhmZok4UM3MEsk0UCXNkVQvaZOka/bT5zxJdZI2SLqj3deOlNQo6TtZ1mlmlkJmb4EiqQxYCpwGNACrJK2IiLqCPqOBxcCMiNguaVi7Yf4F+HVWNaZSvaaxX7+PjpnlZDlDnQ5siojNEfEWsBw4q12fS4GlEbEdICJeavuCpBOB9wAPZVhjt1WvaWTxPetp3NFCAI07Wlh8z3qq1zQWuzQz62FZBuoI4PmC7YZ8W6ExwBhJT0paKWkOgKR3AN8AFh3oCSQtlFQrqba5uTlh6Z23pKaeltbde7W1tO5mSU19Ueoxs+LJMlDVQVu02x4AjAZmAvOB2yRVAF8AHoiI5zmAiLg1Iqoiomro0KEJSj50TTtaDqndzPquLN9GugE4tmC7EmjqoM/KiGgFtkiqJxewHwVOlvQFYAhwmKSdEdHhga1iGl5RTmMH4Tm8orwI1ZhZMWU5Q10FjJY0StJhwDxgRbs+1cAsAEnHkFsC2BwRF0TEcRExErga+ElvDFOARbPHUj6wbK+28oFlLJo9tkgVmVmxZDZDjYhdkq4AaoAy4AcRsUHSdUBtRKzIf+10SXXAbmBRRGzLqqYstB3N91F+M1NE+2XN0lRVVRW1tbXFLsPM+hhJqyOiqjN9O73LL+kkSRfnHw+VNKqrBZqZ9UWdClRJXwW+TO4kfICBwH9kVZSZWSnq7Az1M8CZwGsAEdEEHJFVUWZmpaizgfpW5BZbA0DS4OxKMjMrTZ0N1Dsl/TtQIelS4JfA97Iry8ys9HTqtKmIuFHSacBfgLHAVyLi4UwrMzMrMQcN1Pxdo2oi4pOAQ9TMbD8OussfEbuB1yW9qwfqMTMrWZ29UuoNYL2kh8kf6QeIiKsyqcrMrAR1NlB/nv8wM7P96OxBqR/nb3AyJt9Un79DlJmZ5XUqUCXNBH4MbCV3n9NjJV0YEY9nV5qZWWnp7C7/N4DTI6IeQNIY4KfAiVkVZmZWajp7Yv/AtjAFiIhnyV3Pb2ZmeZ2dodZK+j5we377AmB1NiWZmZWmzgbq5cDfA1eRW0N9HPhuVkWZmZWizgbqAODfIuIm2HP11OGZVWVmVoI6u4b6CFD4rnPl5G6QYmZmeZ0N1EERsbNtI//4ndmUZGZWmjobqK9Jmta2IakK8BvPm5kV6Owa6j8Cd0lqIneT6eHA+ZlVZWZWgg44Q5X0IUnvjYhVwAnA/wV2AQ8CW3qgPjOzknGwXf5/B97KP/4ocC2wFNgO3JphXWZmJedgu/xlEfHn/OPzgVsj4mfAzyStzbY0M7PScrAZapmkttA9FXi04GudXX81M+sXDhaKPwV+Lellckf1nwCQ9DfAKxnXZmZWUg4YqBHxr5IeAd4HPJR/K2nIzWyvzLo4M7NSctDd9ohY2UHbs9mUY2ZWujp7Yr+ZmR2EA9XMLBEHqplZIpkGqqQ5kuolbZJ0zX76nCepTtIGSXfk246XtFrS2nz7ZVnWaWaWQmbnkubvmboUOA1oAFZJWhERdQV9RgOLgRkRsV3SsPyXXgA+FhFvShoCPJP/3qas6jUz664sZ6jTgU0RsTki3gKWA2e163MpsDQitgNExEv5z29FxJv5PodnXKeZWRJZBtUI4PmC7YZ8W6ExwBhJT0paKWlO2xckHSvp6fwYX+todippoaRaSbXNzc0Z/AhmZp2XZaCqg7Zotz0AGA3MBOYDt0mqAIiI5yNiEvA3wIWS3rPPYBG3RkRVRFQNHTo0afFmZocqy0BtAI4t2K4E2s8yG4D7IqI1IrYA9eQCdo/8zHQDcHKGtZqZdVuWgboKGC1plKTDgHnAinZ9qoFZAJKOIbcEsFlSpaTyfPtRwAxyYWtm1mtlFqgRsQu4AqgBNgJ3RsQGSddJOjPfrQbYJqkOeAxYFBHbgHHAf0paB/wauDEi1mdVq5lZCvrr/U5KW1VVVdTW1ha7DDPrYyStjoiqzvT16UhmZok4UM3MEnGgmpkl4kA1M0vEgWpmlogD1cwsEQeqmVkiDlQzs0QcqGZmiThQzcwScaCamSXiQDUzS8SBamaWiAPVzCwRB6qZWSIOVDOzRByoZmaJOFDNzBJxoJqZJeJANTNLxIFqZpaIA9XMLBEHqplZIg5UM7NEHKhmZok4UM3MEnGgmpkl4kA1M0vEgWpmlogD1cwsEQeqmVkimQaqpDmS6iVtknTNfvqcJ6lO0gZJd+Tbpkj6Xb7taUnnZ1mnmVkKA7IaWFIZsBQ4DWgAVklaERF1BX1GA4uBGRGxXdKw/JdeB/42Iv4gaTiwWlJNROzIql4zs+7KcoY6HdgUEZsj4i1gOXBWuz6XAksjYjtARLyU//xsRPwh/7gJeAkYmmGtZmbdlmWgjgCeL9huyLcVGgOMkfSkpJWS5rQfRNJ04DDgucwqNTNLILNdfkAdtEUHzz8amAlUAk9ImtC2ay/pfcDtwIUR8fY+TyAtBBYCHHfccekqNzPrgixnqA3AsQXblUBTB33ui4jWiNgC1JMLWCQdCfwc+J8RsbKjJ4iIWyOiKiKqhg71ioCZFVeWgboKGC1plKTDgHnAinZ9qoFZAJKOIbcEsDnf/17gJxFxV4Y1mpklk1mgRsQu4AqgBtgI3BkRGyRdJ+nMfLcaYJukOuAxYFFEbAPOAz4OXCRpbf5jSla1mpmloIj2y5qlqaqqKmpra4tdhpn1MZJWR0RVZ/r6Sikzs0QcqGZmiThQzcwScaCamSXiQDUzS8SBamaWiAPVzCyRLK/l77Wq1zSypKaeph0tDK8oZ9HssZw9tf19W8zMDk2/C9TqNY0svmc9La27AWjc0cLie9YDOFTNrFv63S7/kpr6PWHapqV1N0tq6otUkZn1Ff0uUJt2tBxSu5lZZ/W7QB1eUX5I7WZmndXvAnXR7LGUDyzbq618YBmLZo8tUkVm1lf0u4NSbQeefJTfzFLrd4EKuVB1gJpZav1ul9/MLCsOVDOzRByoZmaJOFDNzBJxoJqZJeJANTNLxIFqZpaIA9XMLBEHqplZIg5UM7NEHKhmZok4UM3MEnGgmpkl4kA1M0vEgWpmlogD1cwsEQeqmVkimQaqpDmS6iVtknTNfvqcJ6lO0gZJdxS0Pyhph6T7s6zRzCyVzN4CRVIZsBQ4DWgAVklaERF1BX1GA4uBGRGxXdKwgiGWAO8EPp9VjWZmKWU5Q50ObIqIzRHxFrAcOKtdn0uBpRGxHSAiXmr7QkQ8AryaYX1mZkllGagjgOcLthvybYXGAGMkPSlppaQ5h/IEkhZKqpVU29zc3M1yzcy6J8tAVQdt0W57ADAamAnMB26TVNHZJ4iIWyOiKiKqhg4d2uVCzcxSyDJQG4BjC7YrgaYO+twXEa0RsQWoJxewZmYlJ8tAXQWMljRK0mHAPGBFuz7VwCwASceQWwLYnGFNZmaZySxQI2IXcAVQA2wE7oyIDZKuk3RmvlsNsE1SHfAYsCgitgFIegK4CzhVUoOk2VnVamaWgiLaL2uWpqqqqqitrS12GWbWx0haHRFVnenrK6XMzBJxoJqZJeJANTNLxIFqZpaIA9XMLBEHqplZIg5UM7NEHKhmZok4UM3MEnGgmpkl4kA1M0vEgWpmlogD1cwsEQeqmVkiDlQzs0QcqGZmiThQzcwScaCamSXiQDUzS8SBamaWiAPVzCwRB6qZWSIOVDOzRByoZmaJOFDNzBJxoJqZJaKIKHYNSUhqBv5Y5DKOAV4ucg3749q6xrV1TV+q7fiIGNqZjn0mUHsDSbURUVXsOjri2rrGtXVNf63Nu/xmZok4UM3MEnGgpnVrsQs4ANfWNa6ta/plbV5DNTNLxDNUM7NEHKhmZok4ULtJ0rGSHpO0UdIGSf9Q7Jrak1QmaY2k+4tdSyFJFZLulvT7/L/fR4tdUxtJX8z/Pp+R9FNJg4pYyw8kvSTpmYK2d0t6WNIf8p+P6kW1Lcn/Tp+WdK+kit5SW8HXrpYUko5J+ZwO1O7bBfxTRIwDPgL8vaQPFrmm9v4B2FjsIjrwb8CDEXECMJleUqOkEcBVQFVETADKgHlFLOlHwJx2bdcAj0TEaOCR/HYx/Ih9a3sYmBARk4BngcU9XVTej9i3NiQdC5wG/FfqJ3SgdlNEvBART+Ufv0ouFEYUt6q/klQJ/DfgtmLXUkjSkcDHge8DRMRbEbGjuFXtZQBQLmkA8E6gqViFRMTjwJ/bNZ8F/Dj/+MfA2T1aVF5HtUXEQxGxK7+5Eqjs8cLY778bwDeB/wEkPyLvQE1I0khgKvCfxa1kLzeT+8/zdrELaef9QDPww/xyxG2SBhe7KICIaARuJDeDeQF4JSIeKm5V+3hPRLwAuT/qwLAi17M/C4BfFLuINpLOBBojYl0W4ztQE5E0BPgZ8I8R8Zdi1wMg6dPASxGxuti1dGAAMA34PxExFXiN4u227iW/HnkWMAoYDgyW9NniVlV6JP0zuSWxZcWuBUDSO4F/Br6S1XM4UBOQNJBcmC6LiHuKXU+BGcCZkrYCy4FPSPqP4pa0RwPQEBFts/m7yQVsb/BJYEtENEdEK3AP8LEi19Tei5LeB5D//FKR69mLpAuBTwMXRO852f0D5P5Irsu/JiqBpyS9N9UTOFC7SZLIrQNujIibil1PoYhYHBGVETGS3EGVRyOiV8y0IuJPwPOSxuabTgXqilhSof8CPiLpnfnf76n0kgNmBVYAF+YfXwjcV8Ra9iJpDvBl4MyIeL3Y9bSJiPURMSwiRuZfEw3AtPz/xSQcqN03A/gcudnf2vzHGcUuqkRcCSyT9DQwBfjfRa4HgPys+W7gKWA9uddJ0S6llPRT4HfAWEkNkv4OuAE4TdIfyB2xvqEX1fYd4Ajg4fzr4ZZeVFu2z9l7ZuNmZqXNM1Qzs0QcqGZmiThQzcwScaCamSXiQDUzS8SBaiVN0u78qTkbJK2T9CVJXf5/LenagscjO7pTkdn+OFCt1LVExJSIGE/ufMwzgK92Y7xrD97FrGMOVOszIuIlYCFwhXLK8vfmXJW/N+fnASTNlPR4/l6ddZJukfQOSTeQu8PUWklt15+XSfpefgb8kKTyYv181vs5UK1PiYjN5P5fDwP+jtydoj4EfAi4VNKofNfpwD8BE8ld431ORFzDX2e8F+T7jQaW5mfAO4D/3nM/jZUaB6r1Rcp/Ph34W0lryd1S8WhyAQnw/yJic0TsBn4KnLSfsbZExNr849XAyGxKtr5gQLELMEtJ0vuB3eTuviTgyoioaddnJvveXHh/12C/WfB4N+Bdftsvz1Ctz5A0FLgF+E7+lnE1wOX52ysiaUzBTaynSxqVPyPgfOA3+fbWtv5mh8ozVCt15fld+oHkbmZ8O9B2G8XbyO2iP5W/DV8zf32rkN+Ru0PTROBx4N58+63A05KeInczYrNO892mrN/J7/JfHRGfLnYt1rd4l9/MLBHPUM3MEvEM1cwsEQeqmVkiDlQzs0QcqGZmiThQzcwS+f8iTAT5SpjO3AAAAABJRU5ErkJggg==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US" dirty="0" smtClean="0"/>
          </a:p>
          <a:p>
            <a:endParaRPr lang="en-US" dirty="0"/>
          </a:p>
          <a:p>
            <a:endParaRPr lang="en-CA" dirty="0"/>
          </a:p>
          <a:p>
            <a:r>
              <a:rPr lang="en-CA" sz="1800" dirty="0" smtClean="0"/>
              <a:t>Best </a:t>
            </a:r>
            <a:r>
              <a:rPr lang="en-CA" sz="1800" dirty="0"/>
              <a:t>Model: Depth: 5 </a:t>
            </a:r>
            <a:endParaRPr lang="en-CA" sz="1800" dirty="0" smtClean="0"/>
          </a:p>
          <a:p>
            <a:r>
              <a:rPr lang="en-CA" sz="1800" dirty="0" smtClean="0"/>
              <a:t>Accuracy</a:t>
            </a:r>
            <a:r>
              <a:rPr lang="en-CA" sz="1800" dirty="0"/>
              <a:t>: </a:t>
            </a:r>
            <a:r>
              <a:rPr lang="en-CA" sz="1800" dirty="0" smtClean="0"/>
              <a:t> % 65.55</a:t>
            </a:r>
            <a:endParaRPr lang="en-CA" sz="1800" dirty="0"/>
          </a:p>
        </p:txBody>
      </p:sp>
      <p:sp>
        <p:nvSpPr>
          <p:cNvPr id="5" name="AutoShape 4" descr="data:image/png;base64,iVBORw0KGgoAAAANSUhEUgAAAVQAAAFACAYAAADj1YQ4AAAABHNCSVQICAgIfAhkiAAAAAlwSFlzAAALEgAACxIB0t1+/AAAADl0RVh0U29mdHdhcmUAbWF0cGxvdGxpYiB2ZXJzaW9uIDMuMC4xLCBodHRwOi8vbWF0cGxvdGxpYi5vcmcvDW2N/gAAHjxJREFUeJzt3X101dWd7/H3pwElBW2sQluICu0AUp4xpQ9ohVqFervUekVh2Y7KKNWOOtOO3IpzV3uXs+Zqi7VOW3odax8dLFetRpa1Rqu2WlvmEgREQmMR6JjEaqRgRaMG/N4/zgk9hAAh2b+cnOTzWisr57ezs883hPPJ/u3fw1FEYGZm3feOYhdgZtZXOFDNzBJxoJqZJeJANTNLxIFqZpaIA9XMLBEHqplZIg5UM7NEHKhmZokMKHYBqRxzzDExcuTIYpdhZn3M6tWrX46IoZ3p22cCdeTIkdTW1ha7DDPrYyT9sbN9vctvZpaIA9XMLBEHqplZIn1mDdWsp7W2ttLQ0MAbb7xR7FIsgUGDBlFZWcnAgQO7PIYD1ayLGhoaOOKIIxg5ciSSil2OdUNEsG3bNhoaGhg1alSXx/Euv1kXvfHGGxx99NEO0z5AEkcffXS39zYcqGbd4DDtO1L8Lh2oZmaJOFDNStTMmTOpqanZq+3mm2/mC1/4wgG/b8iQIQA0NTVx7rnn7nfsg10oc/PNN/P666/v2T7jjDPYsWNHZ0o/oPr6embOnMmUKVMYN24cCxcu7PaYPcWBatZDqtc0MuOGRxl1zc+ZccOjVK9p7NZ48+fPZ/ny5Xu1LV++nPnz53fq+4cPH87dd9/d5edvH6gPPPAAFRUVXR6vzVVXXcUXv/hF1q5dy8aNG7nyyiu7Pebu3bu7PUZnOFDNekD1mkYW37Oexh0tBNC4o4XF96zvVqiee+653H///bz55psAbN26laamJk466SR27tzJqaeeyrRp05g4cSL33XffPt+/detWJkyYAEBLSwvz5s1j0qRJnH/++bS0tOzpd/nll1NVVcX48eP56le/CsC3vvUtmpqamDVrFrNmzQJyl3+//PLLANx0001MmDCBCRMmcPPNN+95vnHjxnHppZcyfvx4Tj/99L2ep80LL7xAZWXlnu2JEycCuVC8+uqrmThxIpMmTeLb3/42AI888ghTp05l4sSJLFiwYM+/x8iRI7nuuus46aSTuOuuu3juueeYM2cOJ554IieffDK///3vu/xvv18R0Sc+TjzxxDDrSXV1dZ3u+7HrH4njv3z/Ph8fu/6RbtVwxhlnRHV1dUREXH/99XH11VdHRERra2u88sorERHR3NwcH/jAB+Ltt9+OiIjBgwdHRMSWLVti/PjxERHxjW98Iy6++OKIiFi3bl2UlZXFqlWrIiJi27ZtERGxa9euOOWUU2LdunUREXH88cdHc3Pznlratmtra2PChAmxc+fOePXVV+ODH/xgPPXUU7Fly5YoKyuLNWvWRETE3Llz4/bbb9/nZ/rBD34QRx55ZMyZMyduuumm2L59e0REfPe7341zzjknWltb99TV0tISlZWVUV9fHxERn/vc5+Kb3/zmnnq+9rWv7Rn3E5/4RDz77LMREbFy5cqYNWvWPs/d0e8UqI1O5pBnqGY9oGnHvjOxA7V3VuFuf+HufkRw7bXXMmnSJD75yU/S2NjIiy++uN9xHn/8cT772c8CMGnSJCZNmrTna3feeSfTpk1j6tSpbNiwgbq6ugPW9Jvf/IbPfOYzDB48mCFDhnDOOefwxBNPADBq1CimTJkCwIknnsjWrVv3+f6LL76YjRs3MnfuXH71q1/xkY98hDfffJNf/vKXXHbZZQwYkDt9/t3vfjf19fWMGjWKMWPGAHDhhRfy+OOP7xnr/PPPB2Dnzp389re/Ze7cuUyZMoXPf/7zvPDCCwf8ObrCJ/ab9YDhFeU0dhCewyvKuzXu2WefzZe+9CWeeuopWlpamDZtGgDLli2jubmZ1atXM3DgQEaOHHnQcyw7Om1oy5Yt3HjjjaxatYqjjjqKiy666KDj5CZ1HTv88MP3PC4rK+twlx9y67sLFixgwYIFTJgwgWeeeYaI2KfGAz0XwODBgwF4++23qaioYO3atQfs312eoZr1gEWzx1I+sGyvtvKBZSyaPbZb4w4ZMoSZM2eyYMGCvQ5GvfLKKwwbNoyBAwfy2GOP8cc/HvgOdB//+MdZtmwZAM888wxPP/00AH/5y18YPHgw73rXu3jxxRf5xS9+sed7jjjiCF599dUOx6qurub111/ntdde49577+Xkk0/u9M/04IMP0traCsCf/vQntm3bxogRIzj99NO55ZZb2LVrFwB//vOfOeGEE9i6dSubNm0C4Pbbb+eUU07ZZ8wjjzySUaNGcddddwG5IF63bl2na+osB6pZDzh76giuP2ciIyrKETCiopzrz5nI2VNHdHvs+fPns27dOubNm7en7YILLqC2tpaqqiqWLVvGCSeccMAxLr/8cnbu3MmkSZP4+te/zvTp0wGYPHkyU6dOZfz48SxYsIAZM2bs+Z6FCxfyqU99as9BqTbTpk3joosuYvr06Xz4wx/mkksuYerUqZ3+eR566CEmTJjA5MmTmT17NkuWLOG9730vl1xyCccddxyTJk1i8uTJ3HHHHQwaNIgf/vCHzJ07l4kTJ/KOd7yDyy67rMNxly1bxve//30mT57M+PHjOzxQ11062JS5VFRVVYVvMG09aePGjYwbN67YZVhCHf1OJa2OiKrOfL9nqGZmiThQzcwScaCadUNfWTKzNL9LB6pZFw0aNIht27Y5VPuAyN8PddCgQd0ax+ehmnVRZWUlDQ0NNDc3F7sUS6Dtjv3d4UA166KBAwd26+7u1vd4l9/MLBEHqplZIg5UM7NEHKhmZok4UM3MEnGgmpkl4kA1M0vEgWpmlogD1cwsEQeqmVkimQaqpDmS6iVtknTNfvqcJ6lO0gZJdxS0HyfpIUkb818fmWWtZmbdldm1/JLKgKXAaUADsErSioioK+gzGlgMzIiI7ZKGFQzxE+BfI+JhSUOAt7Oq1cwshSxnqNOBTRGxOSLeApYDZ7XrcymwNCK2A0TESwCSPggMiIiH8+07I+L1DGs1M+u2LAN1BPB8wXZDvq3QGGCMpCclrZQ0p6B9h6R7JK2RtCQ/4zUz67WyDNR93+Qb2t+JdwAwGpgJzAduk1SRbz8ZuBr4EPB+4KJ9nkBaKKlWUq3vSWlmxZZloDYAxxZsVwJNHfS5LyJaI2ILUE8uYBuANfnlgl1ANTCt/RNExK0RURURVUOHDs3khzAz66wsA3UVMFrSKEmHAfOAFe36VAOzACQdQ25Xf3P+e4+S1JaSnwDqMDPrxTIL1PzM8gqgBtgI3BkRGyRdJ+nMfLcaYJukOuAxYFFEbIuI3eR29x+RtJ7c8sH3sqrVzCwF9ZU3GKuqqora2tpil2FmfYyk1RFR1Zm+vlLKzCwRB6qZWSIOVDOzRByoZmaJOFDNzBJxoJqZJeJANTNLxIFqZpaIA9XMLBEHqplZIpndsd96h+o1jSypqadpRwvDK8pZNHssZ09tf1vanh8ri/HMis2B2odVr2lk8T3raWndDUDjjhYW37Me4JCDK+VYWYxn1ht4l78PW1JTvyew2rS07mZJTX1Rx8piPLPewIHahzXtaDmk9p4aK4vxzHoDB2ofNryi/JDae2qsLMYz6w0cqH3YotljKR+493sblg8sY9HssUUdK4vxzHoDH5Tqw9oO7qQ4kp5yrCzGM+sNfMd+M7MD8B37zcyKwLv81if4IgHrDRyoVvJ8kYD1Ft7lt5LniwSst3CgWsnzRQLWWzhQreT5IgHrLRyoVvJ8kYD1Fj4oZSXPFwlYb+FAtT7h7KkjkgaoT8OyrnCgmrXj07CsqxyoZu0c6DSsvhaonomn5UA1a6e/nIblmXh6Pspv1k5/OQ3LF0Sk50A1a6e/nIbVX2biPSnTQJU0R1K9pE2SrtlPn/Mk1UnaIOmOgvbdktbmP1ZkWadZobOnjuD6cyYyoqIcASMqyrn+nIl9bje4v8zEe1Jma6iSyoClwGlAA7BK0oqIqCvoMxpYDMyIiO2ShhUM0RIRU7Kqz+xAUp6G1VsP/CyaPXavNVTomzPxnpTlQanpwKaI2AwgaTlwFlBX0OdSYGlEbAeIiJcyrMesx/XmAz++ICK9LAN1BPB8wXYD8OF2fcYASHoSKAP+V0Q8mP/aIEm1wC7ghoiobv8EkhYCCwGOO+64tNWbJdDbT8FKfUFEf5dloKqDtvbvtzIAGA3MBCqBJyRNiIgdwHER0STp/cCjktZHxHN7DRZxK3Ar5N4CJfUPYNZdPvDTv2QZqA3AsQXblUBTB31WRkQrsEVSPbmAXRURTQARsVnSr4CpwHP0cb11vc26ZnhFOY0dhKcP/PS8nnhtZXmUfxUwWtIoSYcB84D2R+urgVkAko4htwSwWdJRkg4vaJ/B3muvfVLbelvjjhaCv663Va9pLHZp1kX95RSs3q6nXluZBWpE7AKuAGqAjcCdEbFB0nWSzsx3qwG2SaoDHgMWRcQ2YBxQK2ldvv2GwrMD+iqfaN339JdTsHq7nnptZXrpaUQ8ADzQru0rBY8D+FL+o7DPb4GJWdbWG3m9rW/ygZ/i66nXlq/l70W83mad4XX2Q9dTry1fetqLeL3NDqY/rbNXr2lkxg2PMuqanzPjhke79TP21GvLgdqLeL3NDqa/rLOn/sPRU68t7/L3Ml5vswPpL+vsWVwQ0ROvLc9QzUpIf7mhSan+4XCgmpWQ/rLOXqp/OByoZiWkt6+zpzqQVKp/OLyGalZieus6e8o7a5XqnbAcqGaWROoDSb31D8eBeJffzJIo1QNJKTlQzSyJUj2QlJID1cySKNUDSSl5DdXMkijVA0kpOVDNLJlSPJCUknf5zcwScaCamSXiQDUzS8SBamaWiAPVzCwRB6qZWSIOVDOzRByoZmaJOFDNzBJxoJqZJeJANTNLxIFqZpaIA9XMLBEHqplZIg5UM7NEHKhmZok4UM3MEsk0UCXNkVQvaZOka/bT5zxJdZI2SLqj3deOlNQo6TtZ1mlmlkJmb4EiqQxYCpwGNACrJK2IiLqCPqOBxcCMiNguaVi7Yf4F+HVWNaZSvaaxX7+PjpnlZDlDnQ5siojNEfEWsBw4q12fS4GlEbEdICJeavuCpBOB9wAPZVhjt1WvaWTxPetp3NFCAI07Wlh8z3qq1zQWuzQz62FZBuoI4PmC7YZ8W6ExwBhJT0paKWkOgKR3AN8AFh3oCSQtlFQrqba5uTlh6Z23pKaeltbde7W1tO5mSU19Ueoxs+LJMlDVQVu02x4AjAZmAvOB2yRVAF8AHoiI5zmAiLg1Iqoiomro0KEJSj50TTtaDqndzPquLN9GugE4tmC7EmjqoM/KiGgFtkiqJxewHwVOlvQFYAhwmKSdEdHhga1iGl5RTmMH4Tm8orwI1ZhZMWU5Q10FjJY0StJhwDxgRbs+1cAsAEnHkFsC2BwRF0TEcRExErga+ElvDFOARbPHUj6wbK+28oFlLJo9tkgVmVmxZDZDjYhdkq4AaoAy4AcRsUHSdUBtRKzIf+10SXXAbmBRRGzLqqYstB3N91F+M1NE+2XN0lRVVRW1tbXFLsPM+hhJqyOiqjN9O73LL+kkSRfnHw+VNKqrBZqZ9UWdClRJXwW+TO4kfICBwH9kVZSZWSnq7Az1M8CZwGsAEdEEHJFVUWZmpaizgfpW5BZbA0DS4OxKMjMrTZ0N1Dsl/TtQIelS4JfA97Iry8ys9HTqtKmIuFHSacBfgLHAVyLi4UwrMzMrMQcN1Pxdo2oi4pOAQ9TMbD8OussfEbuB1yW9qwfqMTMrWZ29UuoNYL2kh8kf6QeIiKsyqcrMrAR1NlB/nv8wM7P96OxBqR/nb3AyJt9Un79DlJmZ5XUqUCXNBH4MbCV3n9NjJV0YEY9nV5qZWWnp7C7/N4DTI6IeQNIY4KfAiVkVZmZWajp7Yv/AtjAFiIhnyV3Pb2ZmeZ2dodZK+j5we377AmB1NiWZmZWmzgbq5cDfA1eRW0N9HPhuVkWZmZWizgbqAODfIuIm2HP11OGZVWVmVoI6u4b6CFD4rnPl5G6QYmZmeZ0N1EERsbNtI//4ndmUZGZWmjobqK9Jmta2IakK8BvPm5kV6Owa6j8Cd0lqIneT6eHA+ZlVZWZWgg44Q5X0IUnvjYhVwAnA/wV2AQ8CW3qgPjOzknGwXf5/B97KP/4ocC2wFNgO3JphXWZmJedgu/xlEfHn/OPzgVsj4mfAzyStzbY0M7PScrAZapmkttA9FXi04GudXX81M+sXDhaKPwV+Lellckf1nwCQ9DfAKxnXZmZWUg4YqBHxr5IeAd4HPJR/K2nIzWyvzLo4M7NSctDd9ohY2UHbs9mUY2ZWujp7Yr+ZmR2EA9XMLBEHqplZIpkGqqQ5kuolbZJ0zX76nCepTtIGSXfk246XtFrS2nz7ZVnWaWaWQmbnkubvmboUOA1oAFZJWhERdQV9RgOLgRkRsV3SsPyXXgA+FhFvShoCPJP/3qas6jUz664sZ6jTgU0RsTki3gKWA2e163MpsDQitgNExEv5z29FxJv5PodnXKeZWRJZBtUI4PmC7YZ8W6ExwBhJT0paKWlO2xckHSvp6fwYX+todippoaRaSbXNzc0Z/AhmZp2XZaCqg7Zotz0AGA3MBOYDt0mqAIiI5yNiEvA3wIWS3rPPYBG3RkRVRFQNHTo0afFmZocqy0BtAI4t2K4E2s8yG4D7IqI1IrYA9eQCdo/8zHQDcHKGtZqZdVuWgboKGC1plKTDgHnAinZ9qoFZAJKOIbcEsFlSpaTyfPtRwAxyYWtm1mtlFqgRsQu4AqgBNgJ3RsQGSddJOjPfrQbYJqkOeAxYFBHbgHHAf0paB/wauDEi1mdVq5lZCvrr/U5KW1VVVdTW1ha7DDPrYyStjoiqzvT16UhmZok4UM3MEnGgmpkl4kA1M0vEgWpmlogD1cwsEQeqmVkiDlQzs0QcqGZmiThQzcwScaCamSXiQDUzS8SBamaWiAPVzCwRB6qZWSIOVDOzRByoZmaJOFDNzBJxoJqZJeJANTNLxIFqZpaIA9XMLBEHqplZIg5UM7NEHKhmZok4UM3MEnGgmpkl4kA1M0vEgWpmlogD1cwsEQeqmVkimQaqpDmS6iVtknTNfvqcJ6lO0gZJd+Tbpkj6Xb7taUnnZ1mnmVkKA7IaWFIZsBQ4DWgAVklaERF1BX1GA4uBGRGxXdKw/JdeB/42Iv4gaTiwWlJNROzIql4zs+7KcoY6HdgUEZsj4i1gOXBWuz6XAksjYjtARLyU//xsRPwh/7gJeAkYmmGtZmbdlmWgjgCeL9huyLcVGgOMkfSkpJWS5rQfRNJ04DDgucwqNTNLILNdfkAdtEUHzz8amAlUAk9ImtC2ay/pfcDtwIUR8fY+TyAtBBYCHHfccekqNzPrgixnqA3AsQXblUBTB33ui4jWiNgC1JMLWCQdCfwc+J8RsbKjJ4iIWyOiKiKqhg71ioCZFVeWgboKGC1plKTDgHnAinZ9qoFZAJKOIbcEsDnf/17gJxFxV4Y1mpklk1mgRsQu4AqgBtgI3BkRGyRdJ+nMfLcaYJukOuAxYFFEbAPOAz4OXCRpbf5jSla1mpmloIj2y5qlqaqqKmpra4tdhpn1MZJWR0RVZ/r6Sikzs0QcqGZmiThQzcwScaCamSXiQDUzS8SBamaWiAPVzCyRLK/l77Wq1zSypKaeph0tDK8oZ9HssZw9tf19W8zMDk2/C9TqNY0svmc9La27AWjc0cLie9YDOFTNrFv63S7/kpr6PWHapqV1N0tq6otUkZn1Ff0uUJt2tBxSu5lZZ/W7QB1eUX5I7WZmndXvAnXR7LGUDyzbq618YBmLZo8tUkVm1lf0u4NSbQeefJTfzFLrd4EKuVB1gJpZav1ul9/MLCsOVDOzRByoZmaJOFDNzBJxoJqZJeJANTNLxIFqZpaIA9XMLBEHqplZIg5UM7NEHKhmZok4UM3MEnGgmpkl4kA1M0vEgWpmlogD1cwsEQeqmVkimQaqpDmS6iVtknTNfvqcJ6lO0gZJdxS0Pyhph6T7s6zRzCyVzN4CRVIZsBQ4DWgAVklaERF1BX1GA4uBGRGxXdKwgiGWAO8EPp9VjWZmKWU5Q50ObIqIzRHxFrAcOKtdn0uBpRGxHSAiXmr7QkQ8AryaYX1mZkllGagjgOcLthvybYXGAGMkPSlppaQ5h/IEkhZKqpVU29zc3M1yzcy6J8tAVQdt0W57ADAamAnMB26TVNHZJ4iIWyOiKiKqhg4d2uVCzcxSyDJQG4BjC7YrgaYO+twXEa0RsQWoJxewZmYlJ8tAXQWMljRK0mHAPGBFuz7VwCwASceQWwLYnGFNZmaZySxQI2IXcAVQA2wE7oyIDZKuk3RmvlsNsE1SHfAYsCgitgFIegK4CzhVUoOk2VnVamaWgiLaL2uWpqqqqqitrS12GWbWx0haHRFVnenrK6XMzBJxoJqZJeJANTNLxIFqZpaIA9XMLBEHqplZIg5UM7NEHKhmZok4UM3MEnGgmpkl4kA1M0vEgWpmlogD1cwsEQeqmVkiDlQzs0QcqGZmiThQzcwScaCamSXiQDUzS8SBamaWiAPVzCwRB6qZWSIOVDOzRByoZmaJOFDNzBJxoJqZJaKIKHYNSUhqBv5Y5DKOAV4ucg3749q6xrV1TV+q7fiIGNqZjn0mUHsDSbURUVXsOjri2rrGtXVNf63Nu/xmZok4UM3MEnGgpnVrsQs4ANfWNa6ta/plbV5DNTNLxDNUM7NEHKhmZok4ULtJ0rGSHpO0UdIGSf9Q7Jrak1QmaY2k+4tdSyFJFZLulvT7/L/fR4tdUxtJX8z/Pp+R9FNJg4pYyw8kvSTpmYK2d0t6WNIf8p+P6kW1Lcn/Tp+WdK+kit5SW8HXrpYUko5J+ZwO1O7bBfxTRIwDPgL8vaQPFrmm9v4B2FjsIjrwb8CDEXECMJleUqOkEcBVQFVETADKgHlFLOlHwJx2bdcAj0TEaOCR/HYx/Ih9a3sYmBARk4BngcU9XVTej9i3NiQdC5wG/FfqJ3SgdlNEvBART+Ufv0ouFEYUt6q/klQJ/DfgtmLXUkjSkcDHge8DRMRbEbGjuFXtZQBQLmkA8E6gqViFRMTjwJ/bNZ8F/Dj/+MfA2T1aVF5HtUXEQxGxK7+5Eqjs8cLY778bwDeB/wEkPyLvQE1I0khgKvCfxa1kLzeT+8/zdrELaef9QDPww/xyxG2SBhe7KICIaARuJDeDeQF4JSIeKm5V+3hPRLwAuT/qwLAi17M/C4BfFLuINpLOBBojYl0W4ztQE5E0BPgZ8I8R8Zdi1wMg6dPASxGxuti1dGAAMA34PxExFXiN4u227iW/HnkWMAoYDgyW9NniVlV6JP0zuSWxZcWuBUDSO4F/Br6S1XM4UBOQNJBcmC6LiHuKXU+BGcCZkrYCy4FPSPqP4pa0RwPQEBFts/m7yQVsb/BJYEtENEdEK3AP8LEi19Tei5LeB5D//FKR69mLpAuBTwMXRO852f0D5P5Irsu/JiqBpyS9N9UTOFC7SZLIrQNujIibil1PoYhYHBGVETGS3EGVRyOiV8y0IuJPwPOSxuabTgXqilhSof8CPiLpnfnf76n0kgNmBVYAF+YfXwjcV8Ra9iJpDvBl4MyIeL3Y9bSJiPURMSwiRuZfEw3AtPz/xSQcqN03A/gcudnf2vzHGcUuqkRcCSyT9DQwBfjfRa4HgPys+W7gKWA9uddJ0S6llPRT4HfAWEkNkv4OuAE4TdIfyB2xvqEX1fYd4Ajg4fzr4ZZeVFu2z9l7ZuNmZqXNM1Qzs0QcqGZmiThQzcwScaCamSXiQDUzS8SBaiVN0u78qTkbJK2T9CVJXf5/LenagscjO7pTkdn+OFCt1LVExJSIGE/ufMwzgK92Y7xrD97FrGMOVOszIuIlYCFwhXLK8vfmXJW/N+fnASTNlPR4/l6ddZJukfQOSTeQu8PUWklt15+XSfpefgb8kKTyYv181vs5UK1PiYjN5P5fDwP+jtydoj4EfAi4VNKofNfpwD8BE8ld431ORFzDX2e8F+T7jQaW5mfAO4D/3nM/jZUaB6r1Rcp/Ph34W0lryd1S8WhyAQnw/yJic0TsBn4KnLSfsbZExNr849XAyGxKtr5gQLELMEtJ0vuB3eTuviTgyoioaddnJvveXHh/12C/WfB4N+Bdftsvz1Ctz5A0FLgF+E7+lnE1wOX52ysiaUzBTaynSxqVPyPgfOA3+fbWtv5mh8ozVCt15fld+oHkbmZ8O9B2G8XbyO2iP5W/DV8zf32rkN+Ru0PTROBx4N58+63A05KeInczYrNO892mrN/J7/JfHRGfLnYt1rd4l9/MLBHPUM3MEvEM1cwsEQeqmVkiDlQzs0QcqGZmiThQzcwS+f8iTAT5SpjO3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3078" name="Picture 6" descr="C:\Users\saeed\Desktop\inde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394" y="1295400"/>
            <a:ext cx="4318984" cy="406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83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CA" dirty="0"/>
              <a:t>Weather forecasting is a multi-billion dollar industry with </a:t>
            </a:r>
            <a:r>
              <a:rPr lang="en-CA" dirty="0" smtClean="0"/>
              <a:t>many applications </a:t>
            </a:r>
            <a:r>
              <a:rPr lang="en-CA" dirty="0"/>
              <a:t>such as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i="1" dirty="0"/>
              <a:t>Transportation</a:t>
            </a:r>
          </a:p>
          <a:p>
            <a:r>
              <a:rPr lang="en-CA" i="1" dirty="0"/>
              <a:t>Aviation</a:t>
            </a:r>
          </a:p>
          <a:p>
            <a:r>
              <a:rPr lang="en-CA" i="1" dirty="0"/>
              <a:t>Agriculture</a:t>
            </a:r>
          </a:p>
          <a:p>
            <a:r>
              <a:rPr lang="en-CA" i="1" dirty="0"/>
              <a:t>Sport &amp; Entertainment</a:t>
            </a:r>
          </a:p>
          <a:p>
            <a:r>
              <a:rPr lang="en-CA" i="1" dirty="0"/>
              <a:t>Military</a:t>
            </a:r>
          </a:p>
          <a:p>
            <a:r>
              <a:rPr lang="en-CA" i="1" dirty="0"/>
              <a:t>Power Generation </a:t>
            </a:r>
          </a:p>
          <a:p>
            <a:r>
              <a:rPr lang="en-CA" i="1" dirty="0"/>
              <a:t>Etc…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219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 </a:t>
            </a:r>
          </a:p>
          <a:p>
            <a:r>
              <a:rPr lang="en-CA" sz="2400" dirty="0" smtClean="0"/>
              <a:t>To </a:t>
            </a:r>
            <a:r>
              <a:rPr lang="en-CA" sz="2400" dirty="0"/>
              <a:t>look at weather forecasting from a data-driven </a:t>
            </a:r>
            <a:r>
              <a:rPr lang="en-CA" sz="2400" dirty="0" smtClean="0"/>
              <a:t>perspective</a:t>
            </a:r>
          </a:p>
          <a:p>
            <a:endParaRPr lang="en-CA" sz="2400" dirty="0"/>
          </a:p>
          <a:p>
            <a:r>
              <a:rPr lang="en-CA" sz="2400" dirty="0"/>
              <a:t>Use machine learning tools to predict the weather using past </a:t>
            </a:r>
            <a:r>
              <a:rPr lang="en-CA" sz="2400" dirty="0" smtClean="0"/>
              <a:t>two days</a:t>
            </a:r>
            <a:endParaRPr lang="en-CA" sz="24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3813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lvl="0"/>
            <a:endParaRPr lang="en-CA" sz="2000" dirty="0" smtClean="0"/>
          </a:p>
          <a:p>
            <a:pPr lvl="0"/>
            <a:endParaRPr lang="en-CA" sz="2000" dirty="0"/>
          </a:p>
          <a:p>
            <a:pPr lvl="0"/>
            <a:endParaRPr lang="en-CA" sz="2000" dirty="0" smtClean="0"/>
          </a:p>
          <a:p>
            <a:pPr lvl="0"/>
            <a:endParaRPr lang="en-CA" sz="2000" dirty="0"/>
          </a:p>
          <a:p>
            <a:pPr lvl="0"/>
            <a:endParaRPr lang="en-CA" sz="2000" dirty="0" smtClean="0"/>
          </a:p>
          <a:p>
            <a:pPr lvl="0"/>
            <a:r>
              <a:rPr lang="en-CA" sz="2000" dirty="0" smtClean="0"/>
              <a:t>Five </a:t>
            </a:r>
            <a:r>
              <a:rPr lang="en-CA" sz="2000" dirty="0"/>
              <a:t>years (2012 to 2017) of hourly data (temperature, pressure, humidity, wind speed, wind direction)</a:t>
            </a:r>
          </a:p>
          <a:p>
            <a:pPr lvl="0"/>
            <a:r>
              <a:rPr lang="en-CA" sz="2000" dirty="0"/>
              <a:t>30 US &amp; Canadian Cities + 6 Israeli Cities</a:t>
            </a:r>
          </a:p>
          <a:p>
            <a:pPr lvl="0"/>
            <a:r>
              <a:rPr lang="en-CA" sz="2000" dirty="0"/>
              <a:t>45,000 rows of data</a:t>
            </a:r>
          </a:p>
          <a:p>
            <a:pPr lvl="0"/>
            <a:r>
              <a:rPr lang="en-CA" sz="2000" dirty="0"/>
              <a:t>Hourly weather description (sunny, rainy, clear …)</a:t>
            </a:r>
          </a:p>
          <a:p>
            <a:pPr lvl="0"/>
            <a:r>
              <a:rPr lang="en-CA" sz="2000" dirty="0"/>
              <a:t>It contains geographical coordinates such as latitude, longitude </a:t>
            </a:r>
          </a:p>
          <a:p>
            <a:r>
              <a:rPr lang="en-CA" sz="2000" dirty="0"/>
              <a:t>Elevation and </a:t>
            </a:r>
            <a:r>
              <a:rPr lang="en-CA" sz="2000" dirty="0" smtClean="0"/>
              <a:t>proximity </a:t>
            </a:r>
            <a:r>
              <a:rPr lang="en-CA" sz="2000" dirty="0"/>
              <a:t>to water was added </a:t>
            </a:r>
            <a:r>
              <a:rPr lang="en-CA" sz="2000" dirty="0" smtClean="0"/>
              <a:t>later</a:t>
            </a:r>
          </a:p>
          <a:p>
            <a:endParaRPr lang="en-CA" sz="2000" dirty="0"/>
          </a:p>
        </p:txBody>
      </p:sp>
      <p:pic>
        <p:nvPicPr>
          <p:cNvPr id="4" name="Picture 3" descr="C:\Users\saeed\Desktop\kagg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836" y="1545609"/>
            <a:ext cx="5939790" cy="1602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9593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Exploratory Data </a:t>
            </a:r>
            <a:r>
              <a:rPr lang="en-CA" dirty="0" smtClean="0"/>
              <a:t>Analysis</a:t>
            </a:r>
            <a:r>
              <a:rPr lang="en-CA" dirty="0"/>
              <a:t/>
            </a:r>
            <a:br>
              <a:rPr lang="en-CA" dirty="0"/>
            </a:br>
            <a:endParaRPr lang="en-CA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919" y="1600200"/>
            <a:ext cx="771416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7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saeed\Desktop\NY day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09722"/>
            <a:ext cx="5079430" cy="3353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aeed\Desktop\jerusalem days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07641"/>
            <a:ext cx="5181600" cy="31810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06991" y="533400"/>
            <a:ext cx="17646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i="1" dirty="0"/>
              <a:t>Total: 1850 Days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5278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914400"/>
            <a:ext cx="8229600" cy="2438400"/>
          </a:xfrm>
        </p:spPr>
        <p:txBody>
          <a:bodyPr>
            <a:noAutofit/>
          </a:bodyPr>
          <a:lstStyle/>
          <a:p>
            <a:pPr lvl="0" algn="l"/>
            <a:r>
              <a:rPr lang="en-CA" sz="3600" dirty="0">
                <a:solidFill>
                  <a:prstClr val="black"/>
                </a:solidFill>
              </a:rPr>
              <a:t/>
            </a:r>
            <a:br>
              <a:rPr lang="en-CA" sz="3600" dirty="0">
                <a:solidFill>
                  <a:prstClr val="black"/>
                </a:solidFill>
              </a:rPr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/>
              <a:t/>
            </a:r>
            <a:br>
              <a:rPr lang="en-CA" sz="3600" dirty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3600" dirty="0" smtClean="0"/>
              <a:t/>
            </a:r>
            <a:br>
              <a:rPr lang="en-CA" sz="3600" dirty="0" smtClean="0"/>
            </a:br>
            <a:r>
              <a:rPr lang="en-CA" sz="2400" dirty="0" smtClean="0"/>
              <a:t>clear </a:t>
            </a:r>
            <a:r>
              <a:rPr lang="en-CA" sz="2400" dirty="0" err="1" smtClean="0"/>
              <a:t>vs</a:t>
            </a:r>
            <a:r>
              <a:rPr lang="en-CA" sz="2400" dirty="0" smtClean="0"/>
              <a:t> rainy days </a:t>
            </a:r>
            <a:br>
              <a:rPr lang="en-CA" sz="2400" dirty="0" smtClean="0"/>
            </a:br>
            <a:endParaRPr lang="en-CA" sz="2400" dirty="0"/>
          </a:p>
        </p:txBody>
      </p:sp>
      <p:pic>
        <p:nvPicPr>
          <p:cNvPr id="4098" name="Picture 2" descr="C:\Users\saeed\Desktop\index45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905000"/>
            <a:ext cx="4268172" cy="406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981200" y="3810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CA" sz="3600" dirty="0"/>
              <a:t>Weather </a:t>
            </a:r>
            <a:r>
              <a:rPr lang="en-CA" sz="3600" dirty="0" smtClean="0"/>
              <a:t>Description </a:t>
            </a:r>
            <a:r>
              <a:rPr lang="en-CA" sz="3600" dirty="0"/>
              <a:t/>
            </a:r>
            <a:br>
              <a:rPr lang="en-CA" sz="3600" dirty="0"/>
            </a:br>
            <a:r>
              <a:rPr lang="en-CA" sz="2800" dirty="0">
                <a:solidFill>
                  <a:prstClr val="black"/>
                </a:solidFill>
              </a:rPr>
              <a:t>Nashville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2070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57722"/>
              </p:ext>
            </p:extLst>
          </p:nvPr>
        </p:nvGraphicFramePr>
        <p:xfrm>
          <a:off x="1219200" y="2286000"/>
          <a:ext cx="6400800" cy="1515779"/>
        </p:xfrm>
        <a:graphic>
          <a:graphicData uri="http://schemas.openxmlformats.org/drawingml/2006/table">
            <a:tbl>
              <a:tblPr firstRow="1" firstCol="1" bandRow="1"/>
              <a:tblGrid>
                <a:gridCol w="990600"/>
                <a:gridCol w="1063533"/>
                <a:gridCol w="809659"/>
                <a:gridCol w="793915"/>
                <a:gridCol w="1029316"/>
                <a:gridCol w="949849"/>
                <a:gridCol w="763928"/>
              </a:tblGrid>
              <a:tr h="7578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Temperature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Pressure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Humidity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Wind Speed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Wind Direction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 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Weather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Status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Two days ago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2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Yesterday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MS Gothic"/>
                          <a:ea typeface="Calibri"/>
                          <a:cs typeface="MS Gothic"/>
                        </a:rPr>
                        <a:t>✔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2526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Today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?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?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?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?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?</a:t>
                      </a:r>
                      <a:endParaRPr lang="en-CA" sz="11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100" b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Times New Roman"/>
                          <a:cs typeface="Times New Roman"/>
                        </a:rPr>
                        <a:t>?</a:t>
                      </a:r>
                      <a:endParaRPr lang="en-CA" sz="11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609600"/>
            <a:ext cx="792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Approach</a:t>
            </a:r>
            <a:endParaRPr lang="en-CA" dirty="0"/>
          </a:p>
          <a:p>
            <a:r>
              <a:rPr lang="en-CA" dirty="0"/>
              <a:t> </a:t>
            </a:r>
          </a:p>
          <a:p>
            <a:r>
              <a:rPr lang="en-CA" dirty="0"/>
              <a:t>Using the data from past two days to predict the weather for the next day</a:t>
            </a:r>
            <a:r>
              <a:rPr lang="en-CA" dirty="0" smtClean="0"/>
              <a:t>!</a:t>
            </a:r>
          </a:p>
          <a:p>
            <a:endParaRPr lang="en-CA" dirty="0"/>
          </a:p>
          <a:p>
            <a:r>
              <a:rPr lang="en-CA" b="1" dirty="0"/>
              <a:t>Time-Series:</a:t>
            </a:r>
            <a:endParaRPr lang="en-CA" dirty="0"/>
          </a:p>
        </p:txBody>
      </p:sp>
      <p:sp>
        <p:nvSpPr>
          <p:cNvPr id="9" name="Rectangle 8"/>
          <p:cNvSpPr/>
          <p:nvPr/>
        </p:nvSpPr>
        <p:spPr>
          <a:xfrm>
            <a:off x="457200" y="41148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Scikit Learn Machine Learning Models:</a:t>
            </a:r>
            <a:endParaRPr lang="en-CA" dirty="0"/>
          </a:p>
          <a:p>
            <a:pPr marL="285750" indent="-285750">
              <a:buFont typeface="Arial" pitchFamily="34" charset="0"/>
              <a:buChar char="•"/>
            </a:pPr>
            <a:r>
              <a:rPr lang="en-CA" b="1" i="1" dirty="0"/>
              <a:t>Linear Regression Model</a:t>
            </a:r>
            <a:r>
              <a:rPr lang="en-CA" dirty="0"/>
              <a:t> is used to predict continuous variables such as temperature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CA" b="1" i="1" dirty="0" err="1"/>
              <a:t>XGBoost</a:t>
            </a:r>
            <a:r>
              <a:rPr lang="en-CA" b="1" i="1" dirty="0"/>
              <a:t> Model </a:t>
            </a:r>
            <a:r>
              <a:rPr lang="en-CA" dirty="0"/>
              <a:t>is used for classification of weather description and wind direction</a:t>
            </a:r>
          </a:p>
        </p:txBody>
      </p:sp>
      <p:pic>
        <p:nvPicPr>
          <p:cNvPr id="10" name="Picture 9" descr="C:\Users\saeed\Desktop\1200px-Scikit_learn_logo_small.sv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57800"/>
            <a:ext cx="2536190" cy="12611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0127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Confusion Matrix</a:t>
            </a:r>
            <a:endParaRPr lang="en-CA" sz="32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030104"/>
            <a:ext cx="6753225" cy="353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52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282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   Weather Forecasting using  Machine Learning    </vt:lpstr>
      <vt:lpstr>Overview</vt:lpstr>
      <vt:lpstr>Goal</vt:lpstr>
      <vt:lpstr>Dataset</vt:lpstr>
      <vt:lpstr>Exploratory Data Analysis </vt:lpstr>
      <vt:lpstr>PowerPoint Presentation</vt:lpstr>
      <vt:lpstr>      clear vs rainy days  </vt:lpstr>
      <vt:lpstr>PowerPoint Presentation</vt:lpstr>
      <vt:lpstr>Confusion Matrix</vt:lpstr>
      <vt:lpstr>Sample results</vt:lpstr>
      <vt:lpstr>PowerPoint Presentation</vt:lpstr>
      <vt:lpstr>Conclusion</vt:lpstr>
      <vt:lpstr>PowerPoint Presentation</vt:lpstr>
      <vt:lpstr>PowerPoint Presentation</vt:lpstr>
      <vt:lpstr>Accuracy Scores</vt:lpstr>
      <vt:lpstr>hyper-parameter optimization for XGBoost Model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Capstone Project   Weather Forecasting using  Machine Learning   Saeed Manavipour </dc:title>
  <dc:creator>saeed</dc:creator>
  <cp:lastModifiedBy>saeed</cp:lastModifiedBy>
  <cp:revision>15</cp:revision>
  <dcterms:created xsi:type="dcterms:W3CDTF">2006-08-16T00:00:00Z</dcterms:created>
  <dcterms:modified xsi:type="dcterms:W3CDTF">2018-12-12T22:33:46Z</dcterms:modified>
</cp:coreProperties>
</file>