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4"/>
  </p:notesMasterIdLst>
  <p:sldIdLst>
    <p:sldId id="256" r:id="rId2"/>
    <p:sldId id="257" r:id="rId3"/>
    <p:sldId id="258" r:id="rId4"/>
    <p:sldId id="260" r:id="rId5"/>
    <p:sldId id="261" r:id="rId6"/>
    <p:sldId id="262" r:id="rId7"/>
    <p:sldId id="263" r:id="rId8"/>
    <p:sldId id="264" r:id="rId9"/>
    <p:sldId id="265" r:id="rId10"/>
    <p:sldId id="266" r:id="rId11"/>
    <p:sldId id="269" r:id="rId12"/>
    <p:sldId id="267" r:id="rId13"/>
    <p:sldId id="268" r:id="rId14"/>
    <p:sldId id="270" r:id="rId15"/>
    <p:sldId id="271" r:id="rId16"/>
    <p:sldId id="273" r:id="rId17"/>
    <p:sldId id="272" r:id="rId18"/>
    <p:sldId id="275" r:id="rId19"/>
    <p:sldId id="277" r:id="rId20"/>
    <p:sldId id="276" r:id="rId21"/>
    <p:sldId id="274" r:id="rId22"/>
    <p:sldId id="25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3F6EC-7B4F-405A-81AC-0B5C9C9EFABF}" type="datetimeFigureOut">
              <a:rPr lang="en-US" smtClean="0"/>
              <a:pPr/>
              <a:t>11/26/2024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4DBD7-118E-45EF-8365-1ADB8A2312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AA6E820-2906-41FF-BD66-FD915C28D13A}" type="datetime1">
              <a:rPr lang="en-US" smtClean="0"/>
              <a:pPr/>
              <a:t>11/26/2024</a:t>
            </a:fld>
            <a:endParaRPr lang="en-US"/>
          </a:p>
        </p:txBody>
      </p:sp>
      <p:sp>
        <p:nvSpPr>
          <p:cNvPr id="5" name="Footer Placeholder 4"/>
          <p:cNvSpPr>
            <a:spLocks noGrp="1"/>
          </p:cNvSpPr>
          <p:nvPr>
            <p:ph type="ftr" sz="quarter" idx="11"/>
          </p:nvPr>
        </p:nvSpPr>
        <p:spPr/>
        <p:txBody>
          <a:bodyPr/>
          <a:lstStyle/>
          <a:p>
            <a:r>
              <a:rPr lang="en-US" dirty="0" smtClean="0"/>
              <a:t>nahid hassan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561F4A-0AD4-4DDA-8334-4C55377432B7}" type="datetime1">
              <a:rPr lang="en-US" smtClean="0"/>
              <a:pPr/>
              <a:t>11/26/2024</a:t>
            </a:fld>
            <a:endParaRPr lang="en-US"/>
          </a:p>
        </p:txBody>
      </p:sp>
      <p:sp>
        <p:nvSpPr>
          <p:cNvPr id="5" name="Footer Placeholder 4"/>
          <p:cNvSpPr>
            <a:spLocks noGrp="1"/>
          </p:cNvSpPr>
          <p:nvPr>
            <p:ph type="ftr" sz="quarter" idx="11"/>
          </p:nvPr>
        </p:nvSpPr>
        <p:spPr/>
        <p:txBody>
          <a:bodyPr/>
          <a:lstStyle/>
          <a:p>
            <a:r>
              <a:rPr lang="en-US" dirty="0" smtClean="0"/>
              <a:t>nahid hassan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CE4C9E-F574-4D4C-85E6-9BDA71574CA1}" type="datetime1">
              <a:rPr lang="en-US" smtClean="0"/>
              <a:pPr/>
              <a:t>11/26/2024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dirty="0" smtClean="0"/>
              <a:t>nahid hassan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1F0348-3315-4108-AE23-60DC7FF62315}" type="datetime1">
              <a:rPr lang="en-US" smtClean="0"/>
              <a:pPr/>
              <a:t>11/26/2024</a:t>
            </a:fld>
            <a:endParaRPr lang="en-US"/>
          </a:p>
        </p:txBody>
      </p:sp>
      <p:sp>
        <p:nvSpPr>
          <p:cNvPr id="5" name="Footer Placeholder 4"/>
          <p:cNvSpPr>
            <a:spLocks noGrp="1"/>
          </p:cNvSpPr>
          <p:nvPr>
            <p:ph type="ftr" sz="quarter" idx="11"/>
          </p:nvPr>
        </p:nvSpPr>
        <p:spPr/>
        <p:txBody>
          <a:bodyPr/>
          <a:lstStyle/>
          <a:p>
            <a:r>
              <a:rPr lang="en-US" dirty="0" smtClean="0"/>
              <a:t>nahid hassan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2DDE88-8A51-4838-B274-481603BA0A45}" type="datetime1">
              <a:rPr lang="en-US" smtClean="0"/>
              <a:pPr/>
              <a:t>11/26/2024</a:t>
            </a:fld>
            <a:endParaRPr lang="en-US"/>
          </a:p>
        </p:txBody>
      </p:sp>
      <p:sp>
        <p:nvSpPr>
          <p:cNvPr id="5" name="Footer Placeholder 4"/>
          <p:cNvSpPr>
            <a:spLocks noGrp="1"/>
          </p:cNvSpPr>
          <p:nvPr>
            <p:ph type="ftr" sz="quarter" idx="11"/>
          </p:nvPr>
        </p:nvSpPr>
        <p:spPr/>
        <p:txBody>
          <a:bodyPr/>
          <a:lstStyle/>
          <a:p>
            <a:r>
              <a:rPr lang="en-US" dirty="0" smtClean="0"/>
              <a:t>nahid hassan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DC8A20-C31F-4B0C-925E-C230EC95EB7F}" type="datetime1">
              <a:rPr lang="en-US" smtClean="0"/>
              <a:pPr/>
              <a:t>11/26/2024</a:t>
            </a:fld>
            <a:endParaRPr lang="en-US"/>
          </a:p>
        </p:txBody>
      </p:sp>
      <p:sp>
        <p:nvSpPr>
          <p:cNvPr id="6" name="Footer Placeholder 5"/>
          <p:cNvSpPr>
            <a:spLocks noGrp="1"/>
          </p:cNvSpPr>
          <p:nvPr>
            <p:ph type="ftr" sz="quarter" idx="11"/>
          </p:nvPr>
        </p:nvSpPr>
        <p:spPr/>
        <p:txBody>
          <a:bodyPr/>
          <a:lstStyle/>
          <a:p>
            <a:r>
              <a:rPr lang="en-US" dirty="0" smtClean="0"/>
              <a:t>nahid hassan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C95D90-DD0C-434E-91B0-DD37F444B245}" type="datetime1">
              <a:rPr lang="en-US" smtClean="0"/>
              <a:pPr/>
              <a:t>11/26/2024</a:t>
            </a:fld>
            <a:endParaRPr lang="en-US"/>
          </a:p>
        </p:txBody>
      </p:sp>
      <p:sp>
        <p:nvSpPr>
          <p:cNvPr id="8" name="Footer Placeholder 7"/>
          <p:cNvSpPr>
            <a:spLocks noGrp="1"/>
          </p:cNvSpPr>
          <p:nvPr>
            <p:ph type="ftr" sz="quarter" idx="11"/>
          </p:nvPr>
        </p:nvSpPr>
        <p:spPr/>
        <p:txBody>
          <a:bodyPr/>
          <a:lstStyle/>
          <a:p>
            <a:r>
              <a:rPr lang="en-US" dirty="0" smtClean="0"/>
              <a:t>nahid hassan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2CFF17-A2D6-4422-B566-F7AA2F858743}" type="datetime1">
              <a:rPr lang="en-US" smtClean="0"/>
              <a:pPr/>
              <a:t>11/26/2024</a:t>
            </a:fld>
            <a:endParaRPr lang="en-US"/>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BAE86-79A8-48C1-A2D7-E89FC55DEDDD}" type="datetime1">
              <a:rPr lang="en-US" smtClean="0"/>
              <a:pPr/>
              <a:t>11/26/2024</a:t>
            </a:fld>
            <a:endParaRPr lang="en-US"/>
          </a:p>
        </p:txBody>
      </p:sp>
      <p:sp>
        <p:nvSpPr>
          <p:cNvPr id="3" name="Footer Placeholder 2"/>
          <p:cNvSpPr>
            <a:spLocks noGrp="1"/>
          </p:cNvSpPr>
          <p:nvPr>
            <p:ph type="ftr" sz="quarter" idx="11"/>
          </p:nvPr>
        </p:nvSpPr>
        <p:spPr/>
        <p:txBody>
          <a:bodyPr/>
          <a:lstStyle/>
          <a:p>
            <a:r>
              <a:rPr lang="en-US" dirty="0" smtClean="0"/>
              <a:t>nahid hassan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090A02-1D6E-44F9-AD74-3DEB03601AE6}" type="datetime1">
              <a:rPr lang="en-US" smtClean="0"/>
              <a:pPr/>
              <a:t>11/26/2024</a:t>
            </a:fld>
            <a:endParaRPr lang="en-US"/>
          </a:p>
        </p:txBody>
      </p:sp>
      <p:sp>
        <p:nvSpPr>
          <p:cNvPr id="6" name="Footer Placeholder 5"/>
          <p:cNvSpPr>
            <a:spLocks noGrp="1"/>
          </p:cNvSpPr>
          <p:nvPr>
            <p:ph type="ftr" sz="quarter" idx="11"/>
          </p:nvPr>
        </p:nvSpPr>
        <p:spPr/>
        <p:txBody>
          <a:bodyPr/>
          <a:lstStyle/>
          <a:p>
            <a:r>
              <a:rPr lang="en-US" dirty="0" smtClean="0"/>
              <a:t>nahid hassan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F17E37E-B96A-49C6-89C9-E90D51FA4F22}" type="datetime1">
              <a:rPr lang="en-US" smtClean="0"/>
              <a:pPr/>
              <a:t>11/26/2024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dirty="0" smtClean="0"/>
              <a:t>nahid hassan</a:t>
            </a:r>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C8DA379-A54B-4A8F-B010-2B28572B34C7}" type="datetime1">
              <a:rPr lang="en-US" smtClean="0"/>
              <a:pPr/>
              <a:t>11/26/2024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dirty="0" smtClean="0"/>
              <a:t>nahid hassan</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slow"/>
  <p:hf sldNum="0"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oz.com/learn/seo/what-is-se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emrush.com/blog/serp/?utm_campaign=serps&amp;utm_source=backlinko.com&amp;utm_medium=referral" TargetMode="External"/><Relationship Id="rId2" Type="http://schemas.openxmlformats.org/officeDocument/2006/relationships/hyperlink" Target="https://backlinko.com/hub/seo/featured-snipp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startupnation.com/grow-your-business/maximize-your-marketing/importance-seo-digital-marketing-shibli/" TargetMode="External"/><Relationship Id="rId13" Type="http://schemas.openxmlformats.org/officeDocument/2006/relationships/hyperlink" Target="https://www.hurix.com/tips-technical-seo/" TargetMode="External"/><Relationship Id="rId3" Type="http://schemas.openxmlformats.org/officeDocument/2006/relationships/hyperlink" Target="https://www.quora.com/What-is-SEO-in-simple-words-and-why-is-SEO-needed" TargetMode="External"/><Relationship Id="rId7" Type="http://schemas.openxmlformats.org/officeDocument/2006/relationships/hyperlink" Target="https://www.semrush.com/blog/importance-of-seo/" TargetMode="External"/><Relationship Id="rId12" Type="http://schemas.openxmlformats.org/officeDocument/2006/relationships/hyperlink" Target="https://blog.hubspot.com/marketing/anchor-text"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s://www.semrush.com/blog/what-is-seo/" TargetMode="External"/><Relationship Id="rId11" Type="http://schemas.openxmlformats.org/officeDocument/2006/relationships/hyperlink" Target="https://backlinko.com/hub/seo/serps" TargetMode="External"/><Relationship Id="rId5" Type="http://schemas.openxmlformats.org/officeDocument/2006/relationships/hyperlink" Target="https://ahrefs.com/blog/what-is-seo/" TargetMode="External"/><Relationship Id="rId15" Type="http://schemas.openxmlformats.org/officeDocument/2006/relationships/hyperlink" Target="https://www.searchenginejournal.com/google-eat/what-is-it/" TargetMode="External"/><Relationship Id="rId10" Type="http://schemas.openxmlformats.org/officeDocument/2006/relationships/hyperlink" Target="https://www.geeksforgeeks.org/seo-techniques-introduction-tips-and-how-it-helps-to-increase-traffic-and-ranking/" TargetMode="External"/><Relationship Id="rId4" Type="http://schemas.openxmlformats.org/officeDocument/2006/relationships/hyperlink" Target="https://developers.google.com/search/docs/fundamentals/do-i-need-seo" TargetMode="External"/><Relationship Id="rId9" Type="http://schemas.openxmlformats.org/officeDocument/2006/relationships/hyperlink" Target="https://www.geeksforgeeks.org/search-engines-work/" TargetMode="External"/><Relationship Id="rId14" Type="http://schemas.openxmlformats.org/officeDocument/2006/relationships/hyperlink" Target="https://www.quora.com/Why-is-E-E-A-T-important-for-your-SEO-strate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SEO</a:t>
            </a:r>
            <a:endParaRPr lang="en-US" dirty="0"/>
          </a:p>
        </p:txBody>
      </p:sp>
      <p:sp>
        <p:nvSpPr>
          <p:cNvPr id="3" name="Subtitle 2"/>
          <p:cNvSpPr>
            <a:spLocks noGrp="1"/>
          </p:cNvSpPr>
          <p:nvPr>
            <p:ph type="subTitle" idx="1"/>
          </p:nvPr>
        </p:nvSpPr>
        <p:spPr/>
        <p:txBody>
          <a:bodyPr/>
          <a:lstStyle/>
          <a:p>
            <a:r>
              <a:rPr lang="en-US" i="1" dirty="0" smtClean="0">
                <a:solidFill>
                  <a:srgbClr val="FFFF00"/>
                </a:solidFill>
              </a:rPr>
              <a:t>MyInterestedArea:</a:t>
            </a:r>
          </a:p>
          <a:p>
            <a:r>
              <a:rPr lang="en-US" dirty="0" smtClean="0"/>
              <a:t>SEO | Digital marketing |  Affiliate marketing |  Amazon | Social media ads | Google ads &amp; campaign | YouTube ads</a:t>
            </a:r>
            <a:endParaRPr lang="en-US" dirty="0"/>
          </a:p>
        </p:txBody>
      </p:sp>
      <p:sp>
        <p:nvSpPr>
          <p:cNvPr id="4" name="Footer Placeholder 3"/>
          <p:cNvSpPr>
            <a:spLocks noGrp="1"/>
          </p:cNvSpPr>
          <p:nvPr>
            <p:ph type="ftr" sz="quarter" idx="11"/>
          </p:nvPr>
        </p:nvSpPr>
        <p:spPr>
          <a:xfrm>
            <a:off x="304800" y="6324600"/>
            <a:ext cx="5507719" cy="274320"/>
          </a:xfrm>
        </p:spPr>
        <p:txBody>
          <a:bodyPr/>
          <a:lstStyle/>
          <a:p>
            <a:r>
              <a:rPr lang="en-US" dirty="0" smtClean="0"/>
              <a:t>Learner: Nahid Hassan</a:t>
            </a: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Technologies</a:t>
            </a:r>
            <a:endParaRPr lang="en-US" dirty="0"/>
          </a:p>
        </p:txBody>
      </p:sp>
      <p:sp>
        <p:nvSpPr>
          <p:cNvPr id="3" name="Content Placeholder 2"/>
          <p:cNvSpPr>
            <a:spLocks noGrp="1"/>
          </p:cNvSpPr>
          <p:nvPr>
            <p:ph idx="1"/>
          </p:nvPr>
        </p:nvSpPr>
        <p:spPr>
          <a:xfrm>
            <a:off x="304800" y="1600201"/>
            <a:ext cx="8610600" cy="3124200"/>
          </a:xfrm>
        </p:spPr>
        <p:txBody>
          <a:bodyPr>
            <a:normAutofit/>
          </a:bodyPr>
          <a:lstStyle/>
          <a:p>
            <a:pPr fontAlgn="base"/>
            <a:r>
              <a:rPr lang="en-US" b="1" dirty="0" smtClean="0"/>
              <a:t>Keyword search:</a:t>
            </a:r>
          </a:p>
          <a:p>
            <a:pPr fontAlgn="base">
              <a:buFont typeface="Wingdings" pitchFamily="2" charset="2"/>
              <a:buChar char="ü"/>
            </a:pPr>
            <a:r>
              <a:rPr lang="en-US" dirty="0" smtClean="0"/>
              <a:t>In </a:t>
            </a:r>
            <a:r>
              <a:rPr lang="en-US" dirty="0" smtClean="0"/>
              <a:t>search engine optimization (SEO), keywords are words or phrases that are added to online content to improve search engine rankings. They are also known as </a:t>
            </a:r>
            <a:r>
              <a:rPr lang="en-US" dirty="0" smtClean="0"/>
              <a:t>key phrases </a:t>
            </a:r>
            <a:r>
              <a:rPr lang="en-US" dirty="0" smtClean="0"/>
              <a:t>or focus keywords</a:t>
            </a:r>
            <a:endParaRPr lang="en-US" sz="2800"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graphicFrame>
        <p:nvGraphicFramePr>
          <p:cNvPr id="5" name="Table 4"/>
          <p:cNvGraphicFramePr>
            <a:graphicFrameLocks noGrp="1"/>
          </p:cNvGraphicFramePr>
          <p:nvPr/>
        </p:nvGraphicFramePr>
        <p:xfrm>
          <a:off x="685800" y="5257800"/>
          <a:ext cx="7467600" cy="741680"/>
        </p:xfrm>
        <a:graphic>
          <a:graphicData uri="http://schemas.openxmlformats.org/drawingml/2006/table">
            <a:tbl>
              <a:tblPr firstRow="1" bandRow="1">
                <a:tableStyleId>{E8B1032C-EA38-4F05-BA0D-38AFFFC7BED3}</a:tableStyleId>
              </a:tblPr>
              <a:tblGrid>
                <a:gridCol w="2188308"/>
                <a:gridCol w="2489200"/>
                <a:gridCol w="2790092"/>
              </a:tblGrid>
              <a:tr h="370840">
                <a:tc>
                  <a:txBody>
                    <a:bodyPr/>
                    <a:lstStyle/>
                    <a:p>
                      <a:r>
                        <a:rPr lang="en-US" dirty="0" smtClean="0"/>
                        <a:t>Long tail keyword</a:t>
                      </a:r>
                      <a:endParaRPr lang="en-US" dirty="0"/>
                    </a:p>
                  </a:txBody>
                  <a:tcPr/>
                </a:tc>
                <a:tc>
                  <a:txBody>
                    <a:bodyPr/>
                    <a:lstStyle/>
                    <a:p>
                      <a:r>
                        <a:rPr kumimoji="0" lang="en-US" b="1" i="0" kern="1200" dirty="0" smtClean="0">
                          <a:solidFill>
                            <a:schemeClr val="tx1"/>
                          </a:solidFill>
                          <a:latin typeface="+mn-lt"/>
                          <a:ea typeface="+mn-ea"/>
                          <a:cs typeface="+mn-cs"/>
                        </a:rPr>
                        <a:t>Short-tail keywords</a:t>
                      </a:r>
                      <a:endParaRPr lang="en-US" dirty="0"/>
                    </a:p>
                  </a:txBody>
                  <a:tcPr/>
                </a:tc>
                <a:tc>
                  <a:txBody>
                    <a:bodyPr/>
                    <a:lstStyle/>
                    <a:p>
                      <a:r>
                        <a:rPr kumimoji="0" lang="en-US" b="1" i="0" kern="1200" dirty="0" smtClean="0">
                          <a:solidFill>
                            <a:schemeClr val="tx1"/>
                          </a:solidFill>
                          <a:latin typeface="+mn-lt"/>
                          <a:ea typeface="+mn-ea"/>
                          <a:cs typeface="+mn-cs"/>
                        </a:rPr>
                        <a:t>Transactional keywords</a:t>
                      </a:r>
                      <a:endParaRPr kumimoji="0" lang="en-US" b="0" i="0" kern="1200" dirty="0" smtClean="0">
                        <a:solidFill>
                          <a:schemeClr val="tx1"/>
                        </a:solidFill>
                        <a:latin typeface="+mn-lt"/>
                        <a:ea typeface="+mn-ea"/>
                        <a:cs typeface="+mn-cs"/>
                      </a:endParaRPr>
                    </a:p>
                  </a:txBody>
                  <a:tcPr/>
                </a:tc>
              </a:tr>
              <a:tr h="370840">
                <a:tc>
                  <a:txBody>
                    <a:bodyPr/>
                    <a:lstStyle/>
                    <a:p>
                      <a:r>
                        <a:rPr kumimoji="0" lang="en-US" b="1" i="0" kern="1200" dirty="0" smtClean="0">
                          <a:solidFill>
                            <a:schemeClr val="tx1"/>
                          </a:solidFill>
                          <a:latin typeface="+mn-lt"/>
                          <a:ea typeface="+mn-ea"/>
                          <a:cs typeface="+mn-cs"/>
                        </a:rPr>
                        <a:t>Branded keywords</a:t>
                      </a:r>
                      <a:endParaRPr kumimoji="0" lang="en-US" b="0" i="0" kern="1200" dirty="0" smtClean="0">
                        <a:solidFill>
                          <a:schemeClr val="tx1"/>
                        </a:solidFill>
                        <a:latin typeface="+mn-lt"/>
                        <a:ea typeface="+mn-ea"/>
                        <a:cs typeface="+mn-cs"/>
                      </a:endParaRPr>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Seo</a:t>
            </a:r>
            <a:r>
              <a:rPr lang="en-US" dirty="0" smtClean="0"/>
              <a:t> Tech continue</a:t>
            </a:r>
            <a:endParaRPr lang="en-US" dirty="0"/>
          </a:p>
        </p:txBody>
      </p:sp>
      <p:sp>
        <p:nvSpPr>
          <p:cNvPr id="3" name="Content Placeholder 2"/>
          <p:cNvSpPr>
            <a:spLocks noGrp="1"/>
          </p:cNvSpPr>
          <p:nvPr>
            <p:ph idx="1"/>
          </p:nvPr>
        </p:nvSpPr>
        <p:spPr/>
        <p:txBody>
          <a:bodyPr/>
          <a:lstStyle/>
          <a:p>
            <a:r>
              <a:rPr lang="en-US" b="1" dirty="0" smtClean="0"/>
              <a:t>Backlinks:</a:t>
            </a:r>
          </a:p>
          <a:p>
            <a:pPr>
              <a:buNone/>
            </a:pPr>
            <a:endParaRPr lang="en-US" b="1" dirty="0" smtClean="0"/>
          </a:p>
          <a:p>
            <a:pPr>
              <a:buFont typeface="Wingdings" pitchFamily="2" charset="2"/>
              <a:buChar char="ü"/>
            </a:pPr>
            <a:r>
              <a:rPr lang="en-US" dirty="0" smtClean="0"/>
              <a:t>A </a:t>
            </a:r>
            <a:r>
              <a:rPr lang="en-US" dirty="0" err="1" smtClean="0"/>
              <a:t>backlink</a:t>
            </a:r>
            <a:r>
              <a:rPr lang="en-US" dirty="0" smtClean="0"/>
              <a:t> is a link created when one website links to another. Backlinks are also called “links”, or "inbound links", or "incoming links." Backlinks are important to people moving around the internet and to </a:t>
            </a:r>
            <a:r>
              <a:rPr lang="en-US" dirty="0" smtClean="0">
                <a:hlinkClick r:id="rId2"/>
              </a:rPr>
              <a:t>Search Engine Optimization (SEO)</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SEO </a:t>
            </a:r>
            <a:r>
              <a:rPr lang="en-US" dirty="0" smtClean="0"/>
              <a:t>Technologies</a:t>
            </a:r>
            <a:br>
              <a:rPr lang="en-US" dirty="0" smtClean="0"/>
            </a:br>
            <a:r>
              <a:rPr lang="en-US" sz="3100" dirty="0" smtClean="0">
                <a:solidFill>
                  <a:srgbClr val="FF0000"/>
                </a:solidFill>
              </a:rPr>
              <a:t> </a:t>
            </a:r>
            <a:endParaRPr lang="en-US" sz="3100" dirty="0">
              <a:solidFill>
                <a:srgbClr val="0070C0"/>
              </a:solidFill>
            </a:endParaRPr>
          </a:p>
        </p:txBody>
      </p:sp>
      <p:sp>
        <p:nvSpPr>
          <p:cNvPr id="3" name="Content Placeholder 2"/>
          <p:cNvSpPr>
            <a:spLocks noGrp="1"/>
          </p:cNvSpPr>
          <p:nvPr>
            <p:ph idx="1"/>
          </p:nvPr>
        </p:nvSpPr>
        <p:spPr>
          <a:xfrm>
            <a:off x="457200" y="1752600"/>
            <a:ext cx="4038600" cy="4800600"/>
          </a:xfrm>
        </p:spPr>
        <p:txBody>
          <a:bodyPr>
            <a:normAutofit/>
          </a:bodyPr>
          <a:lstStyle/>
          <a:p>
            <a:pPr marL="633222" indent="-514350" fontAlgn="base">
              <a:buNone/>
            </a:pPr>
            <a:r>
              <a:rPr lang="en-US" sz="2000" b="1" dirty="0" smtClean="0"/>
              <a:t>1.   Build high quality</a:t>
            </a:r>
            <a:r>
              <a:rPr lang="en-US" sz="2000" b="1" dirty="0" smtClean="0"/>
              <a:t> backlinks</a:t>
            </a:r>
            <a:r>
              <a:rPr lang="en-US" sz="2000" b="1" dirty="0" smtClean="0"/>
              <a:t>:</a:t>
            </a:r>
          </a:p>
          <a:p>
            <a:pPr marL="633222" indent="-514350" fontAlgn="base">
              <a:buFont typeface="+mj-lt"/>
              <a:buAutoNum type="arabicPeriod"/>
            </a:pPr>
            <a:endParaRPr lang="en-US" sz="2000" b="1" dirty="0" smtClean="0"/>
          </a:p>
          <a:p>
            <a:pPr fontAlgn="base">
              <a:buFont typeface="Wingdings" pitchFamily="2" charset="2"/>
              <a:buChar char="ü"/>
            </a:pPr>
            <a:r>
              <a:rPr lang="en-US" sz="2000" b="1" dirty="0" smtClean="0"/>
              <a:t>Content </a:t>
            </a:r>
            <a:r>
              <a:rPr lang="en-US" sz="2000" b="1" dirty="0" smtClean="0"/>
              <a:t>Quality:</a:t>
            </a:r>
            <a:r>
              <a:rPr lang="en-US" sz="2000" dirty="0" smtClean="0"/>
              <a:t> Produce high-quality content that others would naturally want to link </a:t>
            </a:r>
            <a:r>
              <a:rPr lang="en-US" sz="2000" dirty="0" smtClean="0"/>
              <a:t>to.</a:t>
            </a:r>
          </a:p>
          <a:p>
            <a:pPr fontAlgn="base">
              <a:buFont typeface="Wingdings" pitchFamily="2" charset="2"/>
              <a:buChar char="ü"/>
            </a:pPr>
            <a:r>
              <a:rPr lang="en-US" sz="2000" b="1" dirty="0" smtClean="0"/>
              <a:t>Outreach</a:t>
            </a:r>
            <a:r>
              <a:rPr lang="en-US" sz="2000" b="1" dirty="0" smtClean="0"/>
              <a:t>:</a:t>
            </a:r>
            <a:r>
              <a:rPr lang="en-US" sz="2000" dirty="0" smtClean="0"/>
              <a:t> Actively engage in outreach to relevant websites, asking for </a:t>
            </a:r>
            <a:r>
              <a:rPr lang="en-US" sz="2000" dirty="0" smtClean="0"/>
              <a:t>backlinks.</a:t>
            </a:r>
          </a:p>
          <a:p>
            <a:pPr fontAlgn="base">
              <a:buFont typeface="Wingdings" pitchFamily="2" charset="2"/>
              <a:buChar char="ü"/>
            </a:pPr>
            <a:r>
              <a:rPr lang="en-US" sz="2000" b="1" dirty="0" smtClean="0"/>
              <a:t>Guest </a:t>
            </a:r>
            <a:r>
              <a:rPr lang="en-US" sz="2000" b="1" dirty="0" smtClean="0"/>
              <a:t>Posting:</a:t>
            </a:r>
            <a:r>
              <a:rPr lang="en-US" sz="2000" dirty="0" smtClean="0"/>
              <a:t> Contribute guest posts to authoritative websites in your niche</a:t>
            </a:r>
            <a:r>
              <a:rPr lang="en-US" sz="2000" dirty="0" smtClean="0"/>
              <a:t>. [9]</a:t>
            </a:r>
            <a:endParaRPr lang="en-US" sz="2000" dirty="0" smtClean="0"/>
          </a:p>
          <a:p>
            <a:pPr marL="633222" indent="-514350">
              <a:buNone/>
            </a:pPr>
            <a:endParaRPr lang="en-US" sz="2000"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
        <p:nvSpPr>
          <p:cNvPr id="5" name="Content Placeholder 2"/>
          <p:cNvSpPr txBox="1">
            <a:spLocks/>
          </p:cNvSpPr>
          <p:nvPr/>
        </p:nvSpPr>
        <p:spPr>
          <a:xfrm>
            <a:off x="4724400" y="1447800"/>
            <a:ext cx="4038600" cy="5105400"/>
          </a:xfrm>
          <a:prstGeom prst="rect">
            <a:avLst/>
          </a:prstGeom>
        </p:spPr>
        <p:txBody>
          <a:bodyPr vert="horz" lIns="54864" tIns="91440" rtlCol="0">
            <a:normAutofit/>
          </a:bodyPr>
          <a:lstStyle/>
          <a:p>
            <a:pPr fontAlgn="base"/>
            <a:endParaRPr lang="en-US" sz="2000" b="1" dirty="0" smtClean="0"/>
          </a:p>
          <a:p>
            <a:pPr marL="342900" indent="-342900" fontAlgn="base"/>
            <a:r>
              <a:rPr lang="en-US" sz="2000" b="1" dirty="0" smtClean="0"/>
              <a:t>2.	Manage </a:t>
            </a:r>
            <a:r>
              <a:rPr lang="en-US" sz="2000" b="1" dirty="0" smtClean="0"/>
              <a:t>your </a:t>
            </a:r>
            <a:r>
              <a:rPr lang="en-US" sz="2000" b="1" dirty="0" smtClean="0"/>
              <a:t>backlinks </a:t>
            </a:r>
            <a:r>
              <a:rPr lang="en-US" sz="2000" b="1" dirty="0" smtClean="0"/>
              <a:t>profile:</a:t>
            </a:r>
          </a:p>
          <a:p>
            <a:pPr fontAlgn="base"/>
            <a:endParaRPr lang="en-US" sz="2000" b="1" dirty="0" smtClean="0"/>
          </a:p>
          <a:p>
            <a:pPr marL="342900" indent="-342900" fontAlgn="base">
              <a:buFont typeface="Wingdings" pitchFamily="2" charset="2"/>
              <a:buChar char="ü"/>
            </a:pPr>
            <a:r>
              <a:rPr lang="en-US" sz="2000" b="1" dirty="0" smtClean="0"/>
              <a:t>Quality over </a:t>
            </a:r>
            <a:r>
              <a:rPr lang="en-US" sz="2000" b="1" dirty="0" smtClean="0"/>
              <a:t>Quantity:</a:t>
            </a:r>
            <a:r>
              <a:rPr lang="en-US" sz="2000" dirty="0" smtClean="0"/>
              <a:t> Focus on getting links from reputable and relevant websites rather than pursuing a large quantity of </a:t>
            </a:r>
            <a:r>
              <a:rPr lang="en-US" sz="2000" dirty="0" smtClean="0"/>
              <a:t>links.</a:t>
            </a:r>
          </a:p>
          <a:p>
            <a:pPr marL="342900" indent="-342900" fontAlgn="base">
              <a:buFont typeface="Wingdings" pitchFamily="2" charset="2"/>
              <a:buChar char="ü"/>
            </a:pPr>
            <a:r>
              <a:rPr lang="en-US" sz="2000" b="1" dirty="0" smtClean="0"/>
              <a:t>Regular </a:t>
            </a:r>
            <a:r>
              <a:rPr lang="en-US" sz="2000" b="1" dirty="0" smtClean="0"/>
              <a:t>Audit:</a:t>
            </a:r>
            <a:r>
              <a:rPr lang="en-US" sz="2000" dirty="0" smtClean="0"/>
              <a:t> Periodically audit your backlinks to ensure they are from reputable </a:t>
            </a:r>
            <a:r>
              <a:rPr lang="en-US" sz="2000" dirty="0" smtClean="0"/>
              <a:t>sources.</a:t>
            </a:r>
          </a:p>
          <a:p>
            <a:pPr marL="342900" indent="-342900" fontAlgn="base">
              <a:buFont typeface="Wingdings" pitchFamily="2" charset="2"/>
              <a:buChar char="ü"/>
            </a:pPr>
            <a:r>
              <a:rPr lang="en-US" sz="2000" b="1" dirty="0" smtClean="0"/>
              <a:t>Disavow </a:t>
            </a:r>
            <a:r>
              <a:rPr lang="en-US" sz="2000" b="1" dirty="0" smtClean="0"/>
              <a:t>Harmful Links:</a:t>
            </a:r>
            <a:r>
              <a:rPr lang="en-US" sz="2000" dirty="0" smtClean="0"/>
              <a:t> If necessary, use the disavow tool to remove harmful or spammy backlinks</a:t>
            </a:r>
            <a:r>
              <a:rPr lang="en-US" sz="2000" dirty="0" smtClean="0"/>
              <a:t>.[9]</a:t>
            </a:r>
            <a:endParaRPr lang="en-US" sz="2000" dirty="0"/>
          </a:p>
        </p:txBody>
      </p:sp>
      <p:sp>
        <p:nvSpPr>
          <p:cNvPr id="6" name="TextBox 5"/>
          <p:cNvSpPr txBox="1"/>
          <p:nvPr/>
        </p:nvSpPr>
        <p:spPr>
          <a:xfrm>
            <a:off x="7010400" y="533400"/>
            <a:ext cx="1676400" cy="461665"/>
          </a:xfrm>
          <a:prstGeom prst="rect">
            <a:avLst/>
          </a:prstGeom>
          <a:noFill/>
        </p:spPr>
        <p:txBody>
          <a:bodyPr wrap="square" rtlCol="0">
            <a:spAutoFit/>
          </a:bodyPr>
          <a:lstStyle/>
          <a:p>
            <a:r>
              <a:rPr lang="en-US" sz="2400" b="1" dirty="0" smtClean="0">
                <a:solidFill>
                  <a:srgbClr val="FF0000"/>
                </a:solidFill>
              </a:rPr>
              <a:t>BackLinks</a:t>
            </a:r>
            <a:endParaRPr lang="en-US" sz="2400" b="1" dirty="0">
              <a:solidFill>
                <a:srgbClr val="FF0000"/>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Technologies</a:t>
            </a:r>
            <a:endParaRPr lang="en-US" dirty="0"/>
          </a:p>
        </p:txBody>
      </p:sp>
      <p:sp>
        <p:nvSpPr>
          <p:cNvPr id="3" name="Content Placeholder 2"/>
          <p:cNvSpPr>
            <a:spLocks noGrp="1"/>
          </p:cNvSpPr>
          <p:nvPr>
            <p:ph idx="1"/>
          </p:nvPr>
        </p:nvSpPr>
        <p:spPr>
          <a:xfrm>
            <a:off x="457200" y="1775191"/>
            <a:ext cx="8382000" cy="4625609"/>
          </a:xfrm>
        </p:spPr>
        <p:txBody>
          <a:bodyPr>
            <a:normAutofit fontScale="92500" lnSpcReduction="20000"/>
          </a:bodyPr>
          <a:lstStyle/>
          <a:p>
            <a:r>
              <a:rPr lang="en-US" b="1" dirty="0" smtClean="0"/>
              <a:t>What Are </a:t>
            </a:r>
            <a:r>
              <a:rPr lang="en-US" b="1" dirty="0" smtClean="0"/>
              <a:t>SERPs</a:t>
            </a:r>
          </a:p>
          <a:p>
            <a:endParaRPr lang="en-US" b="1" dirty="0" smtClean="0"/>
          </a:p>
          <a:p>
            <a:pPr>
              <a:buFont typeface="Wingdings" pitchFamily="2" charset="2"/>
              <a:buChar char="ü"/>
            </a:pPr>
            <a:r>
              <a:rPr lang="en-US" dirty="0" smtClean="0"/>
              <a:t>Search </a:t>
            </a:r>
            <a:r>
              <a:rPr lang="en-US" dirty="0" smtClean="0"/>
              <a:t>Engine Results Pages (also known as “SERPs” or “SERP”) are Google’s response to a user’s search query. SERPs tend to include organic search results, paid Google Ads results, </a:t>
            </a:r>
            <a:r>
              <a:rPr lang="en-US" dirty="0" smtClean="0">
                <a:hlinkClick r:id="rId2"/>
              </a:rPr>
              <a:t>Featured Snippets</a:t>
            </a:r>
            <a:r>
              <a:rPr lang="en-US" dirty="0" smtClean="0"/>
              <a:t>, Knowledge Graphs and video results</a:t>
            </a:r>
            <a:r>
              <a:rPr lang="en-US" dirty="0" smtClean="0"/>
              <a:t>. [10]</a:t>
            </a:r>
          </a:p>
          <a:p>
            <a:pPr>
              <a:buFont typeface="Wingdings" pitchFamily="2" charset="2"/>
              <a:buChar char="ü"/>
            </a:pPr>
            <a:endParaRPr lang="en-US" dirty="0" smtClean="0"/>
          </a:p>
          <a:p>
            <a:pPr>
              <a:buFont typeface="Wingdings" pitchFamily="2" charset="2"/>
              <a:buChar char="ü"/>
            </a:pPr>
            <a:r>
              <a:rPr lang="en-US" dirty="0" smtClean="0"/>
              <a:t>The </a:t>
            </a:r>
            <a:r>
              <a:rPr lang="en-US" dirty="0" smtClean="0">
                <a:hlinkClick r:id="rId3" tooltip="What Is a SERP?"/>
              </a:rPr>
              <a:t>SERPs</a:t>
            </a:r>
            <a:r>
              <a:rPr lang="en-US" dirty="0" smtClean="0"/>
              <a:t> determine how your site appears on Google’s first page</a:t>
            </a:r>
            <a:r>
              <a:rPr lang="en-US" dirty="0" smtClean="0"/>
              <a:t>. [10]</a:t>
            </a:r>
            <a:endParaRPr lang="en-US" b="0"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tech</a:t>
            </a:r>
            <a:endParaRPr lang="en-US" dirty="0"/>
          </a:p>
        </p:txBody>
      </p:sp>
      <p:sp>
        <p:nvSpPr>
          <p:cNvPr id="3" name="Content Placeholder 2"/>
          <p:cNvSpPr>
            <a:spLocks noGrp="1"/>
          </p:cNvSpPr>
          <p:nvPr>
            <p:ph idx="1"/>
          </p:nvPr>
        </p:nvSpPr>
        <p:spPr>
          <a:xfrm>
            <a:off x="457200" y="1775191"/>
            <a:ext cx="5638800" cy="4701809"/>
          </a:xfrm>
        </p:spPr>
        <p:txBody>
          <a:bodyPr>
            <a:normAutofit fontScale="77500" lnSpcReduction="20000"/>
          </a:bodyPr>
          <a:lstStyle/>
          <a:p>
            <a:r>
              <a:rPr lang="en-US" b="1" dirty="0" smtClean="0"/>
              <a:t>Meta </a:t>
            </a:r>
            <a:r>
              <a:rPr lang="en-US" b="1" dirty="0" smtClean="0"/>
              <a:t>Tags in SEO: </a:t>
            </a:r>
          </a:p>
          <a:p>
            <a:pPr>
              <a:buNone/>
            </a:pPr>
            <a:endParaRPr lang="en-US" b="1" dirty="0" smtClean="0"/>
          </a:p>
          <a:p>
            <a:pPr>
              <a:buFont typeface="Wingdings 2" pitchFamily="18" charset="2"/>
              <a:buChar char=""/>
            </a:pPr>
            <a:r>
              <a:rPr lang="en-US" b="1" dirty="0" smtClean="0"/>
              <a:t>Meta tags are elements within your HTML code that aren’t visible to the user</a:t>
            </a:r>
            <a:r>
              <a:rPr lang="en-US" dirty="0" smtClean="0"/>
              <a:t> and yet play a crucial role in your SEO performance and the user experience you </a:t>
            </a:r>
            <a:r>
              <a:rPr lang="en-US" dirty="0" smtClean="0"/>
              <a:t>provide.</a:t>
            </a:r>
          </a:p>
          <a:p>
            <a:pPr>
              <a:buFont typeface="Wingdings 2" pitchFamily="18" charset="2"/>
              <a:buChar char=""/>
            </a:pPr>
            <a:endParaRPr lang="en-US" dirty="0" smtClean="0"/>
          </a:p>
          <a:p>
            <a:pPr>
              <a:buFont typeface="Wingdings 2" pitchFamily="18" charset="2"/>
              <a:buChar char=""/>
            </a:pPr>
            <a:r>
              <a:rPr lang="en-US" dirty="0" smtClean="0"/>
              <a:t>By </a:t>
            </a:r>
            <a:r>
              <a:rPr lang="en-US" dirty="0" smtClean="0"/>
              <a:t>using meta tags, </a:t>
            </a:r>
            <a:r>
              <a:rPr lang="en-US" b="1" dirty="0" smtClean="0"/>
              <a:t>you can make sure browsers and search engines behave as you want them to</a:t>
            </a:r>
            <a:r>
              <a:rPr lang="en-US" dirty="0" smtClean="0"/>
              <a:t>, and display your content in SERPs according to your preferences</a:t>
            </a:r>
            <a:r>
              <a:rPr lang="en-US" dirty="0" smtClean="0"/>
              <a:t>.</a:t>
            </a:r>
            <a:endParaRPr lang="en-US" dirty="0" smtClean="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
        <p:nvSpPr>
          <p:cNvPr id="5" name="TextBox 4"/>
          <p:cNvSpPr txBox="1"/>
          <p:nvPr/>
        </p:nvSpPr>
        <p:spPr>
          <a:xfrm>
            <a:off x="5943600" y="1600200"/>
            <a:ext cx="2819400" cy="4524315"/>
          </a:xfrm>
          <a:prstGeom prst="rect">
            <a:avLst/>
          </a:prstGeom>
          <a:noFill/>
        </p:spPr>
        <p:txBody>
          <a:bodyPr wrap="square" rtlCol="0">
            <a:spAutoFit/>
          </a:bodyPr>
          <a:lstStyle/>
          <a:p>
            <a:r>
              <a:rPr lang="en-US" sz="2400" b="1" dirty="0" smtClean="0"/>
              <a:t>Most important meta tags for SEO</a:t>
            </a:r>
            <a:r>
              <a:rPr lang="en-US" sz="2400" b="1" dirty="0" smtClean="0"/>
              <a:t>:</a:t>
            </a:r>
          </a:p>
          <a:p>
            <a:r>
              <a:rPr lang="en-US" sz="2400" dirty="0" smtClean="0"/>
              <a:t> </a:t>
            </a:r>
            <a:endParaRPr lang="en-US" sz="2400" dirty="0" smtClean="0"/>
          </a:p>
          <a:p>
            <a:pPr>
              <a:buNone/>
            </a:pPr>
            <a:r>
              <a:rPr lang="en-US" sz="2400" i="1" u="sng" dirty="0" smtClean="0">
                <a:solidFill>
                  <a:schemeClr val="accent3">
                    <a:lumMod val="75000"/>
                  </a:schemeClr>
                </a:solidFill>
              </a:rPr>
              <a:t>meta title,</a:t>
            </a:r>
          </a:p>
          <a:p>
            <a:pPr>
              <a:buNone/>
            </a:pPr>
            <a:r>
              <a:rPr lang="en-US" sz="2400" i="1" u="sng" dirty="0" smtClean="0">
                <a:solidFill>
                  <a:schemeClr val="accent3">
                    <a:lumMod val="75000"/>
                  </a:schemeClr>
                </a:solidFill>
              </a:rPr>
              <a:t>meta </a:t>
            </a:r>
            <a:r>
              <a:rPr lang="en-US" sz="2400" i="1" u="sng" dirty="0" smtClean="0">
                <a:solidFill>
                  <a:schemeClr val="accent3">
                    <a:lumMod val="75000"/>
                  </a:schemeClr>
                </a:solidFill>
              </a:rPr>
              <a:t>description, meta </a:t>
            </a:r>
            <a:r>
              <a:rPr lang="en-US" sz="2400" i="1" u="sng" dirty="0" smtClean="0">
                <a:solidFill>
                  <a:schemeClr val="accent3">
                    <a:lumMod val="75000"/>
                  </a:schemeClr>
                </a:solidFill>
              </a:rPr>
              <a:t>robots,</a:t>
            </a:r>
          </a:p>
          <a:p>
            <a:r>
              <a:rPr lang="en-US" sz="2400" i="1" u="sng" dirty="0" smtClean="0">
                <a:solidFill>
                  <a:schemeClr val="accent3">
                    <a:lumMod val="75000"/>
                  </a:schemeClr>
                </a:solidFill>
              </a:rPr>
              <a:t>Meta refresh </a:t>
            </a:r>
            <a:r>
              <a:rPr lang="en-US" sz="2400" i="1" u="sng" dirty="0" smtClean="0">
                <a:solidFill>
                  <a:schemeClr val="accent3">
                    <a:lumMod val="75000"/>
                  </a:schemeClr>
                </a:solidFill>
              </a:rPr>
              <a:t>tag,</a:t>
            </a:r>
            <a:endParaRPr lang="en-US" sz="2400" i="1" u="sng" dirty="0" smtClean="0">
              <a:solidFill>
                <a:schemeClr val="accent3">
                  <a:lumMod val="75000"/>
                </a:schemeClr>
              </a:solidFill>
            </a:endParaRPr>
          </a:p>
          <a:p>
            <a:r>
              <a:rPr lang="en-US" sz="2400" i="1" u="sng" dirty="0" smtClean="0">
                <a:solidFill>
                  <a:schemeClr val="accent3">
                    <a:lumMod val="75000"/>
                  </a:schemeClr>
                </a:solidFill>
              </a:rPr>
              <a:t>abandoned </a:t>
            </a:r>
            <a:r>
              <a:rPr lang="en-US" sz="2400" i="1" u="sng" dirty="0" smtClean="0">
                <a:solidFill>
                  <a:schemeClr val="accent3">
                    <a:lumMod val="75000"/>
                  </a:schemeClr>
                </a:solidFill>
              </a:rPr>
              <a:t>meta </a:t>
            </a:r>
            <a:r>
              <a:rPr lang="en-US" sz="2400" i="1" u="sng" dirty="0" smtClean="0">
                <a:solidFill>
                  <a:schemeClr val="accent3">
                    <a:lumMod val="75000"/>
                  </a:schemeClr>
                </a:solidFill>
              </a:rPr>
              <a:t>tag,</a:t>
            </a:r>
            <a:endParaRPr lang="en-US" sz="2400" i="1" u="sng" dirty="0" smtClean="0">
              <a:solidFill>
                <a:schemeClr val="accent3">
                  <a:lumMod val="75000"/>
                </a:schemeClr>
              </a:solidFill>
            </a:endParaRPr>
          </a:p>
          <a:p>
            <a:r>
              <a:rPr lang="en-US" sz="2400" i="1" u="sng" dirty="0" smtClean="0">
                <a:solidFill>
                  <a:schemeClr val="accent3">
                    <a:lumMod val="75000"/>
                  </a:schemeClr>
                </a:solidFill>
              </a:rPr>
              <a:t>Charset meta </a:t>
            </a:r>
            <a:r>
              <a:rPr lang="en-US" sz="2400" i="1" u="sng" dirty="0" smtClean="0">
                <a:solidFill>
                  <a:schemeClr val="accent3">
                    <a:lumMod val="75000"/>
                  </a:schemeClr>
                </a:solidFill>
              </a:rPr>
              <a:t>tag,</a:t>
            </a:r>
            <a:endParaRPr lang="en-US" sz="2400" i="1" u="sng" dirty="0" smtClean="0">
              <a:solidFill>
                <a:schemeClr val="accent3">
                  <a:lumMod val="75000"/>
                </a:schemeClr>
              </a:solidFill>
            </a:endParaRPr>
          </a:p>
          <a:p>
            <a:r>
              <a:rPr lang="en-US" sz="2400" i="1" u="sng" dirty="0" smtClean="0">
                <a:solidFill>
                  <a:schemeClr val="accent3">
                    <a:lumMod val="75000"/>
                  </a:schemeClr>
                </a:solidFill>
              </a:rPr>
              <a:t>Viewport meta </a:t>
            </a:r>
            <a:r>
              <a:rPr lang="en-US" sz="2400" i="1" u="sng" dirty="0" smtClean="0">
                <a:solidFill>
                  <a:schemeClr val="accent3">
                    <a:lumMod val="75000"/>
                  </a:schemeClr>
                </a:solidFill>
              </a:rPr>
              <a:t>tag,</a:t>
            </a:r>
          </a:p>
          <a:p>
            <a:r>
              <a:rPr lang="en-US" sz="2400" i="1" u="sng" dirty="0" smtClean="0">
                <a:solidFill>
                  <a:schemeClr val="accent3">
                    <a:lumMod val="75000"/>
                  </a:schemeClr>
                </a:solidFill>
              </a:rPr>
              <a:t>Language meta </a:t>
            </a:r>
            <a:r>
              <a:rPr lang="en-US" sz="2400" i="1" u="sng" dirty="0" smtClean="0">
                <a:solidFill>
                  <a:schemeClr val="accent3">
                    <a:lumMod val="75000"/>
                  </a:schemeClr>
                </a:solidFill>
              </a:rPr>
              <a:t>tag</a:t>
            </a:r>
          </a:p>
          <a:p>
            <a:r>
              <a:rPr lang="en-US" sz="2400" i="1" u="sng" dirty="0" smtClean="0">
                <a:solidFill>
                  <a:schemeClr val="accent3">
                    <a:lumMod val="75000"/>
                  </a:schemeClr>
                </a:solidFill>
              </a:rPr>
              <a:t>Adult meta tag</a:t>
            </a:r>
            <a:endParaRPr lang="en-US" sz="2400" i="1" u="sng" dirty="0" smtClean="0">
              <a:solidFill>
                <a:schemeClr val="accent3">
                  <a:lumMod val="75000"/>
                </a:scheme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tech</a:t>
            </a:r>
            <a:endParaRPr lang="en-US" dirty="0"/>
          </a:p>
        </p:txBody>
      </p:sp>
      <p:sp>
        <p:nvSpPr>
          <p:cNvPr id="4" name="Footer Placeholder 3"/>
          <p:cNvSpPr>
            <a:spLocks noGrp="1"/>
          </p:cNvSpPr>
          <p:nvPr>
            <p:ph type="ftr" sz="quarter" idx="11"/>
          </p:nvPr>
        </p:nvSpPr>
        <p:spPr>
          <a:xfrm>
            <a:off x="7391400" y="990600"/>
            <a:ext cx="1447800" cy="381000"/>
          </a:xfrm>
        </p:spPr>
        <p:txBody>
          <a:bodyPr/>
          <a:lstStyle/>
          <a:p>
            <a:r>
              <a:rPr lang="en-US" dirty="0" smtClean="0">
                <a:solidFill>
                  <a:schemeClr val="bg1">
                    <a:lumMod val="95000"/>
                  </a:schemeClr>
                </a:solidFill>
              </a:rPr>
              <a:t>nahid hassan</a:t>
            </a:r>
            <a:endParaRPr lang="en-US" dirty="0">
              <a:solidFill>
                <a:schemeClr val="bg1">
                  <a:lumMod val="95000"/>
                </a:schemeClr>
              </a:solidFill>
            </a:endParaRPr>
          </a:p>
        </p:txBody>
      </p:sp>
      <p:pic>
        <p:nvPicPr>
          <p:cNvPr id="6" name="Picture 5" descr="Screenshot_1.jpg"/>
          <p:cNvPicPr>
            <a:picLocks noChangeAspect="1"/>
          </p:cNvPicPr>
          <p:nvPr/>
        </p:nvPicPr>
        <p:blipFill>
          <a:blip r:embed="rId2"/>
          <a:stretch>
            <a:fillRect/>
          </a:stretch>
        </p:blipFill>
        <p:spPr>
          <a:xfrm>
            <a:off x="0" y="1143000"/>
            <a:ext cx="7086600" cy="5715000"/>
          </a:xfrm>
          <a:prstGeom prst="rect">
            <a:avLst/>
          </a:prstGeom>
        </p:spPr>
      </p:pic>
      <p:sp>
        <p:nvSpPr>
          <p:cNvPr id="7" name="TextBox 6"/>
          <p:cNvSpPr txBox="1"/>
          <p:nvPr/>
        </p:nvSpPr>
        <p:spPr>
          <a:xfrm>
            <a:off x="7239000" y="6211669"/>
            <a:ext cx="762000" cy="369332"/>
          </a:xfrm>
          <a:prstGeom prst="rect">
            <a:avLst/>
          </a:prstGeom>
          <a:noFill/>
        </p:spPr>
        <p:txBody>
          <a:bodyPr wrap="square" rtlCol="0">
            <a:spAutoFit/>
          </a:bodyPr>
          <a:lstStyle/>
          <a:p>
            <a:r>
              <a:rPr lang="en-US" dirty="0" smtClean="0"/>
              <a:t>[11]</a:t>
            </a:r>
            <a:endParaRPr lang="en-US" dirty="0"/>
          </a:p>
        </p:txBody>
      </p:sp>
      <p:sp>
        <p:nvSpPr>
          <p:cNvPr id="8" name="TextBox 7"/>
          <p:cNvSpPr txBox="1"/>
          <p:nvPr/>
        </p:nvSpPr>
        <p:spPr>
          <a:xfrm>
            <a:off x="6477000" y="1524000"/>
            <a:ext cx="2362200" cy="3785652"/>
          </a:xfrm>
          <a:prstGeom prst="rect">
            <a:avLst/>
          </a:prstGeom>
          <a:solidFill>
            <a:schemeClr val="accent6">
              <a:lumMod val="60000"/>
              <a:lumOff val="40000"/>
            </a:schemeClr>
          </a:solidFill>
        </p:spPr>
        <p:txBody>
          <a:bodyPr wrap="square" rtlCol="0">
            <a:spAutoFit/>
          </a:bodyPr>
          <a:lstStyle/>
          <a:p>
            <a:r>
              <a:rPr lang="en-US" sz="2400" b="1" dirty="0" smtClean="0"/>
              <a:t>Anchor text, </a:t>
            </a:r>
            <a:endParaRPr lang="en-US" sz="2400" b="1" dirty="0" smtClean="0"/>
          </a:p>
          <a:p>
            <a:endParaRPr lang="en-US" sz="2400" b="1" dirty="0" smtClean="0"/>
          </a:p>
          <a:p>
            <a:r>
              <a:rPr lang="en-US" sz="2400" dirty="0" smtClean="0"/>
              <a:t>also </a:t>
            </a:r>
            <a:r>
              <a:rPr lang="en-US" sz="2400" dirty="0" smtClean="0"/>
              <a:t>known as link text or link title, is the clickable text in a hyperlink that takes users to another page or website</a:t>
            </a:r>
            <a:endParaRPr lang="en-US" sz="24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911352"/>
          </a:xfrm>
        </p:spPr>
        <p:txBody>
          <a:bodyPr/>
          <a:lstStyle/>
          <a:p>
            <a:r>
              <a:rPr lang="en-US" dirty="0" smtClean="0"/>
              <a:t>An overview of SEO tech</a:t>
            </a:r>
            <a:endParaRPr lang="en-US"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pic>
        <p:nvPicPr>
          <p:cNvPr id="5" name="Picture 4" descr="Screenshot_2.jpg"/>
          <p:cNvPicPr>
            <a:picLocks noChangeAspect="1"/>
          </p:cNvPicPr>
          <p:nvPr/>
        </p:nvPicPr>
        <p:blipFill>
          <a:blip r:embed="rId2"/>
          <a:stretch>
            <a:fillRect/>
          </a:stretch>
        </p:blipFill>
        <p:spPr>
          <a:xfrm>
            <a:off x="990600" y="1524000"/>
            <a:ext cx="6629399" cy="5029200"/>
          </a:xfrm>
          <a:prstGeom prst="rect">
            <a:avLst/>
          </a:prstGeom>
        </p:spPr>
      </p:pic>
      <p:sp>
        <p:nvSpPr>
          <p:cNvPr id="6" name="TextBox 5"/>
          <p:cNvSpPr txBox="1"/>
          <p:nvPr/>
        </p:nvSpPr>
        <p:spPr>
          <a:xfrm>
            <a:off x="7315200" y="6019800"/>
            <a:ext cx="685800" cy="369332"/>
          </a:xfrm>
          <a:prstGeom prst="rect">
            <a:avLst/>
          </a:prstGeom>
          <a:noFill/>
        </p:spPr>
        <p:txBody>
          <a:bodyPr wrap="square" rtlCol="0">
            <a:spAutoFit/>
          </a:bodyPr>
          <a:lstStyle/>
          <a:p>
            <a:r>
              <a:rPr lang="en-US" dirty="0" smtClean="0"/>
              <a:t>[12]</a:t>
            </a:r>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Algorithms</a:t>
            </a:r>
            <a:endParaRPr lang="en-US" dirty="0"/>
          </a:p>
        </p:txBody>
      </p:sp>
      <p:sp>
        <p:nvSpPr>
          <p:cNvPr id="3" name="Content Placeholder 2"/>
          <p:cNvSpPr>
            <a:spLocks noGrp="1"/>
          </p:cNvSpPr>
          <p:nvPr>
            <p:ph idx="1"/>
          </p:nvPr>
        </p:nvSpPr>
        <p:spPr>
          <a:xfrm>
            <a:off x="457200" y="1524001"/>
            <a:ext cx="8458200" cy="4876800"/>
          </a:xfrm>
        </p:spPr>
        <p:txBody>
          <a:bodyPr>
            <a:noAutofit/>
          </a:bodyPr>
          <a:lstStyle/>
          <a:p>
            <a:r>
              <a:rPr lang="en-US" b="1" dirty="0" smtClean="0">
                <a:solidFill>
                  <a:srgbClr val="FF0000"/>
                </a:solidFill>
                <a:latin typeface="Bell MT" pitchFamily="18" charset="0"/>
              </a:rPr>
              <a:t>Google page rank :</a:t>
            </a:r>
          </a:p>
          <a:p>
            <a:pPr>
              <a:buFont typeface="Courier New" pitchFamily="49" charset="0"/>
              <a:buChar char="o"/>
            </a:pPr>
            <a:r>
              <a:rPr lang="en-US" sz="2800" dirty="0" smtClean="0">
                <a:latin typeface="Bell MT" pitchFamily="18" charset="0"/>
              </a:rPr>
              <a:t>Google PageRank is an algorithm that ranks web pages in search results based on the quality and quantity of links pointing to </a:t>
            </a:r>
            <a:r>
              <a:rPr lang="en-US" sz="2800" dirty="0" smtClean="0">
                <a:latin typeface="Bell MT" pitchFamily="18" charset="0"/>
              </a:rPr>
              <a:t>them.</a:t>
            </a:r>
          </a:p>
          <a:p>
            <a:pPr>
              <a:buFont typeface="Courier New" pitchFamily="49" charset="0"/>
              <a:buChar char="o"/>
            </a:pPr>
            <a:endParaRPr lang="en-US" sz="2800" dirty="0" smtClean="0">
              <a:latin typeface="Bell MT" pitchFamily="18" charset="0"/>
            </a:endParaRPr>
          </a:p>
          <a:p>
            <a:r>
              <a:rPr lang="en-US" sz="2800" b="1" dirty="0" smtClean="0">
                <a:latin typeface="Bell MT" pitchFamily="18" charset="0"/>
              </a:rPr>
              <a:t>How it works</a:t>
            </a:r>
            <a:endParaRPr lang="en-US" sz="2800" dirty="0" smtClean="0">
              <a:latin typeface="Bell MT" pitchFamily="18" charset="0"/>
            </a:endParaRPr>
          </a:p>
          <a:p>
            <a:pPr>
              <a:buFont typeface="Courier New" pitchFamily="49" charset="0"/>
              <a:buChar char="o"/>
            </a:pPr>
            <a:r>
              <a:rPr lang="en-US" sz="2800" dirty="0" smtClean="0">
                <a:latin typeface="Bell MT" pitchFamily="18" charset="0"/>
              </a:rPr>
              <a:t>PageRank estimates a page's importance by counting the number and quality of links to it. The algorithm assumes that more important websites receive more links from other websites.</a:t>
            </a:r>
          </a:p>
          <a:p>
            <a:pPr>
              <a:buFont typeface="Courier New" pitchFamily="49" charset="0"/>
              <a:buChar char="o"/>
            </a:pPr>
            <a:endParaRPr lang="en-US" sz="2800" dirty="0">
              <a:latin typeface="Bell MT" pitchFamily="18" charset="0"/>
            </a:endParaRPr>
          </a:p>
        </p:txBody>
      </p:sp>
      <p:sp>
        <p:nvSpPr>
          <p:cNvPr id="4" name="Footer Placeholder 3"/>
          <p:cNvSpPr>
            <a:spLocks noGrp="1"/>
          </p:cNvSpPr>
          <p:nvPr>
            <p:ph type="ftr" sz="quarter" idx="11"/>
          </p:nvPr>
        </p:nvSpPr>
        <p:spPr/>
        <p:txBody>
          <a:bodyPr/>
          <a:lstStyle/>
          <a:p>
            <a:r>
              <a:rPr lang="en-US" smtClean="0"/>
              <a:t>nahid hassan</a:t>
            </a:r>
            <a:endParaRPr 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Algorithms</a:t>
            </a:r>
            <a:endParaRPr lang="en-US" dirty="0"/>
          </a:p>
        </p:txBody>
      </p:sp>
      <p:sp>
        <p:nvSpPr>
          <p:cNvPr id="3" name="Content Placeholder 2"/>
          <p:cNvSpPr>
            <a:spLocks noGrp="1"/>
          </p:cNvSpPr>
          <p:nvPr>
            <p:ph idx="1"/>
          </p:nvPr>
        </p:nvSpPr>
        <p:spPr>
          <a:xfrm>
            <a:off x="457200" y="1524001"/>
            <a:ext cx="8458200" cy="4876800"/>
          </a:xfrm>
        </p:spPr>
        <p:txBody>
          <a:bodyPr>
            <a:noAutofit/>
          </a:bodyPr>
          <a:lstStyle/>
          <a:p>
            <a:pPr>
              <a:buNone/>
            </a:pPr>
            <a:r>
              <a:rPr lang="en-US" b="1" dirty="0" smtClean="0">
                <a:solidFill>
                  <a:srgbClr val="FF0000"/>
                </a:solidFill>
                <a:latin typeface="Bell MT" pitchFamily="18" charset="0"/>
              </a:rPr>
              <a:t>Panda</a:t>
            </a:r>
          </a:p>
          <a:p>
            <a:pPr fontAlgn="ctr"/>
            <a:r>
              <a:rPr lang="en-US" sz="2800" b="1" dirty="0" smtClean="0">
                <a:latin typeface="Bell MT" pitchFamily="18" charset="0"/>
              </a:rPr>
              <a:t>Identifying </a:t>
            </a:r>
            <a:r>
              <a:rPr lang="en-US" sz="2800" b="1" dirty="0" smtClean="0">
                <a:latin typeface="Bell MT" pitchFamily="18" charset="0"/>
              </a:rPr>
              <a:t>high-quality content</a:t>
            </a:r>
            <a:r>
              <a:rPr lang="en-US" sz="2800" dirty="0" smtClean="0">
                <a:latin typeface="Bell MT" pitchFamily="18" charset="0"/>
              </a:rPr>
              <a:t>: Panda rated content based on factors like originality, depth, and analysis </a:t>
            </a:r>
          </a:p>
          <a:p>
            <a:pPr fontAlgn="ctr"/>
            <a:r>
              <a:rPr lang="en-US" sz="2800" b="1" dirty="0" smtClean="0">
                <a:latin typeface="Bell MT" pitchFamily="18" charset="0"/>
              </a:rPr>
              <a:t>Lowering the ranking of low-quality content</a:t>
            </a:r>
            <a:r>
              <a:rPr lang="en-US" sz="2800" dirty="0" smtClean="0">
                <a:latin typeface="Bell MT" pitchFamily="18" charset="0"/>
              </a:rPr>
              <a:t>: Panda penalized sites with thin, duplicated, or spam content </a:t>
            </a:r>
          </a:p>
          <a:p>
            <a:r>
              <a:rPr lang="en-US" sz="2800" b="1" dirty="0" smtClean="0">
                <a:latin typeface="Bell MT" pitchFamily="18" charset="0"/>
              </a:rPr>
              <a:t>Improving user experience</a:t>
            </a:r>
            <a:r>
              <a:rPr lang="en-US" sz="2800" dirty="0" smtClean="0">
                <a:latin typeface="Bell MT" pitchFamily="18" charset="0"/>
              </a:rPr>
              <a:t>: Panda helped users find more useful content on search engine results pages (SERPs) </a:t>
            </a:r>
          </a:p>
          <a:p>
            <a:pPr>
              <a:buFont typeface="Courier New" pitchFamily="49" charset="0"/>
              <a:buChar char="o"/>
            </a:pPr>
            <a:r>
              <a:rPr lang="en-US" sz="2800" dirty="0" smtClean="0">
                <a:latin typeface="Bell MT" pitchFamily="18" charset="0"/>
              </a:rPr>
              <a:t>.</a:t>
            </a:r>
            <a:endParaRPr lang="en-US" sz="2800" dirty="0">
              <a:latin typeface="Bell MT" pitchFamily="18" charset="0"/>
            </a:endParaRPr>
          </a:p>
        </p:txBody>
      </p:sp>
      <p:sp>
        <p:nvSpPr>
          <p:cNvPr id="4" name="Footer Placeholder 3"/>
          <p:cNvSpPr>
            <a:spLocks noGrp="1"/>
          </p:cNvSpPr>
          <p:nvPr>
            <p:ph type="ftr" sz="quarter" idx="11"/>
          </p:nvPr>
        </p:nvSpPr>
        <p:spPr/>
        <p:txBody>
          <a:bodyPr/>
          <a:lstStyle/>
          <a:p>
            <a:r>
              <a:rPr lang="en-US" smtClean="0"/>
              <a:t>nahid hassan</a:t>
            </a:r>
            <a:endParaRPr 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Algorithms</a:t>
            </a:r>
            <a:endParaRPr lang="en-US" dirty="0"/>
          </a:p>
        </p:txBody>
      </p:sp>
      <p:sp>
        <p:nvSpPr>
          <p:cNvPr id="3" name="Content Placeholder 2"/>
          <p:cNvSpPr>
            <a:spLocks noGrp="1"/>
          </p:cNvSpPr>
          <p:nvPr>
            <p:ph idx="1"/>
          </p:nvPr>
        </p:nvSpPr>
        <p:spPr>
          <a:xfrm>
            <a:off x="457200" y="1524001"/>
            <a:ext cx="5334000" cy="4724399"/>
          </a:xfrm>
          <a:solidFill>
            <a:schemeClr val="accent2">
              <a:lumMod val="40000"/>
              <a:lumOff val="60000"/>
            </a:schemeClr>
          </a:solidFill>
          <a:scene3d>
            <a:camera prst="orthographicFront"/>
            <a:lightRig rig="threePt" dir="t"/>
          </a:scene3d>
          <a:sp3d contourW="12700">
            <a:bevelT prst="relaxedInset"/>
            <a:contourClr>
              <a:schemeClr val="accent2">
                <a:lumMod val="50000"/>
              </a:schemeClr>
            </a:contourClr>
          </a:sp3d>
        </p:spPr>
        <p:txBody>
          <a:bodyPr>
            <a:noAutofit/>
          </a:bodyPr>
          <a:lstStyle/>
          <a:p>
            <a:pPr>
              <a:buNone/>
            </a:pPr>
            <a:r>
              <a:rPr lang="en-US" dirty="0" smtClean="0">
                <a:solidFill>
                  <a:srgbClr val="FF0000"/>
                </a:solidFill>
                <a:latin typeface="Bell MT" pitchFamily="18" charset="0"/>
              </a:rPr>
              <a:t>Penguin</a:t>
            </a:r>
          </a:p>
          <a:p>
            <a:pPr>
              <a:buFont typeface="Courier New" pitchFamily="49" charset="0"/>
              <a:buChar char="o"/>
            </a:pPr>
            <a:r>
              <a:rPr lang="en-US" dirty="0" smtClean="0">
                <a:latin typeface="Bell MT" pitchFamily="18" charset="0"/>
              </a:rPr>
              <a:t>It penalizes </a:t>
            </a:r>
            <a:r>
              <a:rPr lang="en-US" dirty="0" smtClean="0">
                <a:latin typeface="Bell MT" pitchFamily="18" charset="0"/>
              </a:rPr>
              <a:t>websites that use low-quality </a:t>
            </a:r>
            <a:r>
              <a:rPr lang="en-US" dirty="0" smtClean="0">
                <a:latin typeface="Bell MT" pitchFamily="18" charset="0"/>
              </a:rPr>
              <a:t>links</a:t>
            </a:r>
            <a:endParaRPr lang="en-US" sz="2800" dirty="0" smtClean="0">
              <a:latin typeface="Bell MT" pitchFamily="18" charset="0"/>
            </a:endParaRPr>
          </a:p>
          <a:p>
            <a:r>
              <a:rPr lang="en-US" sz="2800" b="1" dirty="0" smtClean="0">
                <a:latin typeface="Bell MT" pitchFamily="18" charset="0"/>
              </a:rPr>
              <a:t>How </a:t>
            </a:r>
            <a:r>
              <a:rPr lang="en-US" sz="2800" b="1" dirty="0" smtClean="0">
                <a:latin typeface="Bell MT" pitchFamily="18" charset="0"/>
              </a:rPr>
              <a:t>it works</a:t>
            </a:r>
            <a:endParaRPr lang="en-US" sz="2800" dirty="0" smtClean="0">
              <a:latin typeface="Bell MT" pitchFamily="18" charset="0"/>
            </a:endParaRPr>
          </a:p>
          <a:p>
            <a:pPr fontAlgn="ctr">
              <a:buFont typeface="Courier New" pitchFamily="49" charset="0"/>
              <a:buChar char="o"/>
            </a:pPr>
            <a:r>
              <a:rPr lang="en-US" sz="2800" dirty="0" smtClean="0">
                <a:latin typeface="Bell MT" pitchFamily="18" charset="0"/>
              </a:rPr>
              <a:t>The Penguin algorithm targets specific pages on a website, rather than penalizing the entire site. It focuses on links, but other factors can also affect a site's ranking. </a:t>
            </a:r>
          </a:p>
          <a:p>
            <a:pPr>
              <a:buNone/>
            </a:pPr>
            <a:endParaRPr lang="en-US" sz="2800" dirty="0">
              <a:latin typeface="Bell MT" pitchFamily="18" charset="0"/>
            </a:endParaRPr>
          </a:p>
        </p:txBody>
      </p:sp>
      <p:sp>
        <p:nvSpPr>
          <p:cNvPr id="4" name="Footer Placeholder 3"/>
          <p:cNvSpPr>
            <a:spLocks noGrp="1"/>
          </p:cNvSpPr>
          <p:nvPr>
            <p:ph type="ftr" sz="quarter" idx="11"/>
          </p:nvPr>
        </p:nvSpPr>
        <p:spPr/>
        <p:txBody>
          <a:bodyPr/>
          <a:lstStyle/>
          <a:p>
            <a:r>
              <a:rPr lang="en-US" smtClean="0"/>
              <a:t>nahid hassan</a:t>
            </a:r>
            <a:endParaRPr lang="en-US" dirty="0"/>
          </a:p>
        </p:txBody>
      </p:sp>
      <p:sp>
        <p:nvSpPr>
          <p:cNvPr id="5" name="TextBox 4"/>
          <p:cNvSpPr txBox="1"/>
          <p:nvPr/>
        </p:nvSpPr>
        <p:spPr>
          <a:xfrm>
            <a:off x="5867400" y="2514600"/>
            <a:ext cx="2895600" cy="2677656"/>
          </a:xfrm>
          <a:prstGeom prst="rect">
            <a:avLst/>
          </a:prstGeom>
          <a:noFill/>
        </p:spPr>
        <p:txBody>
          <a:bodyPr wrap="square" rtlCol="0">
            <a:spAutoFit/>
          </a:bodyPr>
          <a:lstStyle/>
          <a:p>
            <a:r>
              <a:rPr lang="en-US" sz="2400" b="1" dirty="0" smtClean="0">
                <a:latin typeface="Bell MT" pitchFamily="18" charset="0"/>
              </a:rPr>
              <a:t>What it </a:t>
            </a:r>
            <a:r>
              <a:rPr lang="en-US" sz="2400" b="1" dirty="0" smtClean="0">
                <a:latin typeface="Bell MT" pitchFamily="18" charset="0"/>
              </a:rPr>
              <a:t>targets</a:t>
            </a:r>
          </a:p>
          <a:p>
            <a:endParaRPr lang="en-US" sz="2400" dirty="0" smtClean="0">
              <a:latin typeface="Bell MT" pitchFamily="18" charset="0"/>
            </a:endParaRPr>
          </a:p>
          <a:p>
            <a:pPr fontAlgn="ctr">
              <a:buFont typeface="Courier New" pitchFamily="49" charset="0"/>
              <a:buChar char="o"/>
            </a:pPr>
            <a:r>
              <a:rPr lang="en-US" sz="2400" dirty="0" smtClean="0">
                <a:latin typeface="Bell MT" pitchFamily="18" charset="0"/>
              </a:rPr>
              <a:t>Buying links </a:t>
            </a:r>
          </a:p>
          <a:p>
            <a:pPr fontAlgn="ctr">
              <a:buFont typeface="Courier New" pitchFamily="49" charset="0"/>
              <a:buChar char="o"/>
            </a:pPr>
            <a:r>
              <a:rPr lang="en-US" sz="2400" dirty="0" smtClean="0">
                <a:latin typeface="Bell MT" pitchFamily="18" charset="0"/>
              </a:rPr>
              <a:t>Link farming </a:t>
            </a:r>
          </a:p>
          <a:p>
            <a:pPr fontAlgn="ctr">
              <a:buFont typeface="Courier New" pitchFamily="49" charset="0"/>
              <a:buChar char="o"/>
            </a:pPr>
            <a:r>
              <a:rPr lang="en-US" sz="2400" dirty="0" smtClean="0">
                <a:latin typeface="Bell MT" pitchFamily="18" charset="0"/>
              </a:rPr>
              <a:t>Automated links </a:t>
            </a:r>
          </a:p>
          <a:p>
            <a:pPr fontAlgn="ctr">
              <a:buFont typeface="Courier New" pitchFamily="49" charset="0"/>
              <a:buChar char="o"/>
            </a:pPr>
            <a:r>
              <a:rPr lang="en-US" sz="2400" dirty="0" smtClean="0">
                <a:latin typeface="Bell MT" pitchFamily="18" charset="0"/>
              </a:rPr>
              <a:t>PBNs </a:t>
            </a:r>
          </a:p>
          <a:p>
            <a:endParaRPr lang="en-US" sz="24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Module : 01 </a:t>
            </a:r>
            <a:r>
              <a:rPr lang="en-US" sz="4000" dirty="0" smtClean="0"/>
              <a:t>Introduction to SEO</a:t>
            </a:r>
            <a:endParaRPr lang="en-US" dirty="0"/>
          </a:p>
        </p:txBody>
      </p:sp>
      <p:sp>
        <p:nvSpPr>
          <p:cNvPr id="3" name="Content Placeholder 2"/>
          <p:cNvSpPr>
            <a:spLocks noGrp="1"/>
          </p:cNvSpPr>
          <p:nvPr>
            <p:ph idx="1"/>
          </p:nvPr>
        </p:nvSpPr>
        <p:spPr/>
        <p:txBody>
          <a:bodyPr>
            <a:normAutofit/>
          </a:bodyPr>
          <a:lstStyle/>
          <a:p>
            <a:pPr lvl="1"/>
            <a:r>
              <a:rPr lang="en-US" dirty="0" smtClean="0">
                <a:latin typeface="Gill Sans MT" pitchFamily="34" charset="0"/>
              </a:rPr>
              <a:t> What is SEO?  Definition and importance</a:t>
            </a:r>
          </a:p>
          <a:p>
            <a:pPr lvl="1">
              <a:buNone/>
            </a:pPr>
            <a:r>
              <a:rPr lang="en-US" dirty="0" smtClean="0">
                <a:latin typeface="Gill Sans MT" pitchFamily="34" charset="0"/>
              </a:rPr>
              <a:t>	-  How search engines work.</a:t>
            </a:r>
          </a:p>
          <a:p>
            <a:pPr lvl="1">
              <a:buNone/>
            </a:pPr>
            <a:r>
              <a:rPr lang="en-US" dirty="0" smtClean="0">
                <a:latin typeface="Gill Sans MT" pitchFamily="34" charset="0"/>
              </a:rPr>
              <a:t>	- Difference between organic and paid search. </a:t>
            </a:r>
          </a:p>
          <a:p>
            <a:pPr lvl="1"/>
            <a:r>
              <a:rPr lang="en-US" dirty="0" smtClean="0">
                <a:latin typeface="Gill Sans MT" pitchFamily="34" charset="0"/>
              </a:rPr>
              <a:t> SEO Terminologies ○ Keywords, SERPs, backlinks, meta tags, anchor text, etc. </a:t>
            </a:r>
          </a:p>
          <a:p>
            <a:pPr lvl="1"/>
            <a:r>
              <a:rPr lang="en-US" dirty="0" smtClean="0">
                <a:latin typeface="Gill Sans MT" pitchFamily="34" charset="0"/>
              </a:rPr>
              <a:t> Understanding Search Engine Algorithms, Brief on algorithms like Google’s PageRank, Panda, Penguin, and others. ○ Emphasis on E-A-T (Expertise, Authoritativeness, Trustworthiness)</a:t>
            </a:r>
            <a:endParaRPr lang="en-US" dirty="0">
              <a:latin typeface="Gill Sans MT" pitchFamily="34" charset="0"/>
            </a:endParaRPr>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Algorithms</a:t>
            </a:r>
            <a:endParaRPr lang="en-US" dirty="0"/>
          </a:p>
        </p:txBody>
      </p:sp>
      <p:sp>
        <p:nvSpPr>
          <p:cNvPr id="3" name="Content Placeholder 2"/>
          <p:cNvSpPr>
            <a:spLocks noGrp="1"/>
          </p:cNvSpPr>
          <p:nvPr>
            <p:ph idx="1"/>
          </p:nvPr>
        </p:nvSpPr>
        <p:spPr>
          <a:xfrm>
            <a:off x="152400" y="1447800"/>
            <a:ext cx="8763000" cy="4495799"/>
          </a:xfrm>
          <a:blipFill dpi="0" rotWithShape="1">
            <a:blip r:embed="rId2"/>
            <a:srcRect/>
            <a:tile tx="0" ty="0" sx="100000" sy="100000" flip="none" algn="tl"/>
          </a:blipFill>
        </p:spPr>
        <p:txBody>
          <a:bodyPr>
            <a:normAutofit fontScale="85000" lnSpcReduction="20000"/>
          </a:bodyPr>
          <a:lstStyle/>
          <a:p>
            <a:r>
              <a:rPr lang="en-US" b="1" dirty="0" err="1" smtClean="0"/>
              <a:t>RankBrain</a:t>
            </a:r>
            <a:r>
              <a:rPr lang="en-US" b="1" dirty="0" smtClean="0"/>
              <a:t>: </a:t>
            </a:r>
          </a:p>
          <a:p>
            <a:endParaRPr lang="en-US" dirty="0" smtClean="0"/>
          </a:p>
          <a:p>
            <a:pPr>
              <a:buFont typeface="Courier New" pitchFamily="49" charset="0"/>
              <a:buChar char="o"/>
            </a:pPr>
            <a:r>
              <a:rPr lang="en-US" dirty="0" err="1" smtClean="0"/>
              <a:t>RankBrain</a:t>
            </a:r>
            <a:r>
              <a:rPr lang="en-US" dirty="0" smtClean="0"/>
              <a:t> </a:t>
            </a:r>
            <a:r>
              <a:rPr lang="en-US" dirty="0" smtClean="0"/>
              <a:t>is a major part </a:t>
            </a:r>
            <a:r>
              <a:rPr lang="en-US" dirty="0" smtClean="0"/>
              <a:t>of the</a:t>
            </a:r>
            <a:r>
              <a:rPr lang="en-US" dirty="0" smtClean="0"/>
              <a:t> Google algorithm that uses artificial intelligence and machine learning to learn about users and how they respond to the search results, particularly on previously unseen queries</a:t>
            </a:r>
            <a:r>
              <a:rPr lang="en-US" dirty="0" smtClean="0"/>
              <a:t>.</a:t>
            </a:r>
          </a:p>
          <a:p>
            <a:pPr>
              <a:buFont typeface="Courier New" pitchFamily="49" charset="0"/>
              <a:buChar char="o"/>
            </a:pPr>
            <a:endParaRPr lang="en-US" dirty="0" smtClean="0"/>
          </a:p>
          <a:p>
            <a:pPr>
              <a:buFont typeface="Wingdings" pitchFamily="2" charset="2"/>
              <a:buChar char="§"/>
            </a:pPr>
            <a:r>
              <a:rPr lang="en-US" b="1" dirty="0" smtClean="0"/>
              <a:t>Hummingbird:</a:t>
            </a:r>
          </a:p>
          <a:p>
            <a:pPr>
              <a:buFont typeface="Wingdings" pitchFamily="2" charset="2"/>
              <a:buChar char="§"/>
            </a:pPr>
            <a:endParaRPr lang="en-US" dirty="0" smtClean="0"/>
          </a:p>
          <a:p>
            <a:pPr>
              <a:buFont typeface="Courier New" pitchFamily="49" charset="0"/>
              <a:buChar char="o"/>
            </a:pPr>
            <a:r>
              <a:rPr lang="en-US" dirty="0" smtClean="0"/>
              <a:t>It </a:t>
            </a:r>
            <a:r>
              <a:rPr lang="en-US" dirty="0" smtClean="0"/>
              <a:t>is a search algorithm used by Google. It was first introduced in August 2013, to replace the previous Caffeine algorithm, and focused on making search more predictive and topically relevant</a:t>
            </a:r>
            <a:endParaRPr lang="en-US" dirty="0" smtClean="0"/>
          </a:p>
          <a:p>
            <a:pPr>
              <a:buFont typeface="Courier New" pitchFamily="49" charset="0"/>
              <a:buChar char="o"/>
            </a:pPr>
            <a:endParaRPr lang="en-US" dirty="0"/>
          </a:p>
        </p:txBody>
      </p:sp>
      <p:sp>
        <p:nvSpPr>
          <p:cNvPr id="4" name="Footer Placeholder 3"/>
          <p:cNvSpPr>
            <a:spLocks noGrp="1"/>
          </p:cNvSpPr>
          <p:nvPr>
            <p:ph type="ftr" sz="quarter" idx="11"/>
          </p:nvPr>
        </p:nvSpPr>
        <p:spPr/>
        <p:txBody>
          <a:bodyPr/>
          <a:lstStyle/>
          <a:p>
            <a:r>
              <a:rPr lang="en-US" smtClean="0"/>
              <a:t>nahid hassan</a:t>
            </a:r>
            <a:endParaRPr 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SEO </a:t>
            </a:r>
            <a:r>
              <a:rPr lang="en-US" dirty="0" smtClean="0"/>
              <a:t>Algorithms                 E-E-A-T</a:t>
            </a:r>
            <a:endParaRPr lang="en-US" dirty="0"/>
          </a:p>
        </p:txBody>
      </p:sp>
      <p:sp>
        <p:nvSpPr>
          <p:cNvPr id="3" name="Content Placeholder 2"/>
          <p:cNvSpPr>
            <a:spLocks noGrp="1"/>
          </p:cNvSpPr>
          <p:nvPr>
            <p:ph idx="1"/>
          </p:nvPr>
        </p:nvSpPr>
        <p:spPr>
          <a:xfrm>
            <a:off x="6781800" y="1524000"/>
            <a:ext cx="2133600" cy="1577609"/>
          </a:xfrm>
          <a:solidFill>
            <a:schemeClr val="accent1">
              <a:lumMod val="20000"/>
              <a:lumOff val="80000"/>
            </a:schemeClr>
          </a:solidFill>
        </p:spPr>
        <p:txBody>
          <a:bodyPr>
            <a:normAutofit/>
          </a:bodyPr>
          <a:lstStyle/>
          <a:p>
            <a:r>
              <a:rPr lang="en-US" sz="1800" b="1" dirty="0" smtClean="0"/>
              <a:t>E-E-A-T</a:t>
            </a:r>
            <a:r>
              <a:rPr lang="en-US" sz="1800" b="1" dirty="0" smtClean="0"/>
              <a:t>,</a:t>
            </a:r>
          </a:p>
          <a:p>
            <a:pPr>
              <a:buNone/>
            </a:pPr>
            <a:r>
              <a:rPr lang="en-US" sz="1800" i="1" u="sng" dirty="0" smtClean="0"/>
              <a:t>Experience,</a:t>
            </a:r>
          </a:p>
          <a:p>
            <a:pPr>
              <a:buNone/>
            </a:pPr>
            <a:r>
              <a:rPr lang="en-US" sz="1800" i="1" u="sng" dirty="0" smtClean="0"/>
              <a:t>Expertise,</a:t>
            </a:r>
          </a:p>
          <a:p>
            <a:pPr>
              <a:buNone/>
            </a:pPr>
            <a:r>
              <a:rPr lang="en-US" sz="1800" i="1" u="sng" dirty="0" smtClean="0"/>
              <a:t>Authoritativeness,</a:t>
            </a:r>
          </a:p>
          <a:p>
            <a:pPr>
              <a:buNone/>
            </a:pPr>
            <a:r>
              <a:rPr lang="en-US" sz="1800" i="1" u="sng" dirty="0" smtClean="0"/>
              <a:t>Trustworthiness</a:t>
            </a:r>
            <a:endParaRPr lang="en-US" sz="1800" i="1" u="sng"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
        <p:nvSpPr>
          <p:cNvPr id="5" name="TextBox 4"/>
          <p:cNvSpPr txBox="1"/>
          <p:nvPr/>
        </p:nvSpPr>
        <p:spPr>
          <a:xfrm>
            <a:off x="0" y="1524000"/>
            <a:ext cx="6705600" cy="4876800"/>
          </a:xfrm>
          <a:prstGeom prst="rect">
            <a:avLst/>
          </a:prstGeom>
          <a:gradFill flip="none" rotWithShape="1">
            <a:gsLst>
              <a:gs pos="0">
                <a:srgbClr val="5E9EFF"/>
              </a:gs>
              <a:gs pos="39999">
                <a:srgbClr val="85C2FF"/>
              </a:gs>
              <a:gs pos="70000">
                <a:srgbClr val="C4D6EB"/>
              </a:gs>
              <a:gs pos="100000">
                <a:srgbClr val="FFEBFA"/>
              </a:gs>
            </a:gsLst>
            <a:lin ang="2700000" scaled="0"/>
            <a:tileRect/>
          </a:gradFill>
        </p:spPr>
        <p:txBody>
          <a:bodyPr wrap="square" rtlCol="0">
            <a:spAutoFit/>
          </a:bodyPr>
          <a:lstStyle/>
          <a:p>
            <a:r>
              <a:rPr lang="en-US" sz="2000" b="1" dirty="0" smtClean="0"/>
              <a:t>Experience</a:t>
            </a:r>
            <a:r>
              <a:rPr lang="en-US" sz="2000" dirty="0" smtClean="0"/>
              <a:t>: This new element emphasizes the importance of first-hand experience in content creation. Google now favors content written by individuals who have direct knowledge or practical experience related to the topic.</a:t>
            </a:r>
          </a:p>
          <a:p>
            <a:r>
              <a:rPr lang="en-US" sz="2000" b="1" dirty="0" smtClean="0"/>
              <a:t>Expertise</a:t>
            </a:r>
            <a:r>
              <a:rPr lang="en-US" sz="2000" dirty="0" smtClean="0"/>
              <a:t>: Content should be produced by individuals who are knowledgeable in their fields. For instance, health-related content must ideally be authored or reviewed by medical professionals.</a:t>
            </a:r>
          </a:p>
          <a:p>
            <a:r>
              <a:rPr lang="en-US" sz="2000" b="1" dirty="0" smtClean="0"/>
              <a:t>Authoritativeness</a:t>
            </a:r>
            <a:r>
              <a:rPr lang="en-US" sz="2000" dirty="0" smtClean="0"/>
              <a:t>: This refers to the overall credibility of the website and its authors. A site that is recognized as a </a:t>
            </a:r>
            <a:r>
              <a:rPr lang="en-US" sz="2000" dirty="0" smtClean="0"/>
              <a:t>leader</a:t>
            </a:r>
          </a:p>
          <a:p>
            <a:r>
              <a:rPr lang="en-US" sz="2000" dirty="0" smtClean="0"/>
              <a:t> </a:t>
            </a:r>
            <a:r>
              <a:rPr lang="en-US" sz="2000" dirty="0" smtClean="0"/>
              <a:t>in its niche will rank better than one that lacks authority.</a:t>
            </a:r>
          </a:p>
          <a:p>
            <a:r>
              <a:rPr lang="en-US" sz="2000" b="1" dirty="0" smtClean="0"/>
              <a:t>Trustworthiness</a:t>
            </a:r>
            <a:r>
              <a:rPr lang="en-US" sz="2000" dirty="0" smtClean="0"/>
              <a:t>: Trust is paramount; websites must demonstrate reliability through accurate information, transparent practices, and positive user experiences</a:t>
            </a:r>
            <a:r>
              <a:rPr lang="en-US" sz="2000" dirty="0" smtClean="0"/>
              <a:t>.  [13]</a:t>
            </a:r>
            <a:endParaRPr lang="en-US" sz="2000" dirty="0" smtClean="0"/>
          </a:p>
          <a:p>
            <a:endParaRPr lang="en-US" sz="2000" dirty="0"/>
          </a:p>
        </p:txBody>
      </p:sp>
      <p:sp>
        <p:nvSpPr>
          <p:cNvPr id="7" name="TextBox 6"/>
          <p:cNvSpPr txBox="1"/>
          <p:nvPr/>
        </p:nvSpPr>
        <p:spPr>
          <a:xfrm>
            <a:off x="6553200" y="3124200"/>
            <a:ext cx="2590800" cy="3416320"/>
          </a:xfrm>
          <a:prstGeom prst="rect">
            <a:avLst/>
          </a:prstGeom>
          <a:solidFill>
            <a:schemeClr val="accent4">
              <a:lumMod val="60000"/>
              <a:lumOff val="40000"/>
            </a:schemeClr>
          </a:solidFill>
        </p:spPr>
        <p:txBody>
          <a:bodyPr wrap="square" rtlCol="0">
            <a:spAutoFit/>
          </a:bodyPr>
          <a:lstStyle/>
          <a:p>
            <a:r>
              <a:rPr lang="en-US" dirty="0" smtClean="0"/>
              <a:t>&gt;The</a:t>
            </a:r>
            <a:r>
              <a:rPr lang="en-US" dirty="0" smtClean="0"/>
              <a:t> </a:t>
            </a:r>
            <a:r>
              <a:rPr lang="en-US" b="1" dirty="0" smtClean="0"/>
              <a:t>expertise</a:t>
            </a:r>
            <a:r>
              <a:rPr lang="en-US" dirty="0" smtClean="0"/>
              <a:t> of the creator of the content</a:t>
            </a:r>
            <a:r>
              <a:rPr lang="en-US" dirty="0" smtClean="0"/>
              <a:t>.</a:t>
            </a:r>
          </a:p>
          <a:p>
            <a:r>
              <a:rPr lang="en-US" dirty="0" smtClean="0"/>
              <a:t>&gt;The</a:t>
            </a:r>
            <a:r>
              <a:rPr lang="en-US" b="1" dirty="0" smtClean="0"/>
              <a:t> authoritativeness</a:t>
            </a:r>
            <a:r>
              <a:rPr lang="en-US" dirty="0" smtClean="0"/>
              <a:t> of the creator of the content, the content itself, and the website.</a:t>
            </a:r>
          </a:p>
          <a:p>
            <a:r>
              <a:rPr lang="en-US" dirty="0" smtClean="0"/>
              <a:t>&gt;The</a:t>
            </a:r>
            <a:r>
              <a:rPr lang="en-US" b="1" dirty="0" smtClean="0"/>
              <a:t> trustworthiness</a:t>
            </a:r>
            <a:r>
              <a:rPr lang="en-US" dirty="0" smtClean="0"/>
              <a:t> of the creator of the content, the content itself, and the website</a:t>
            </a:r>
            <a:r>
              <a:rPr lang="en-US" dirty="0" smtClean="0"/>
              <a:t>.[14]</a:t>
            </a:r>
          </a:p>
          <a:p>
            <a:endParaRPr lang="en-US" dirty="0" smtClean="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buNone/>
            </a:pPr>
            <a:r>
              <a:rPr lang="en-US" sz="1400" dirty="0" smtClean="0"/>
              <a:t>[1]  </a:t>
            </a:r>
            <a:r>
              <a:rPr lang="en-US" sz="1400" dirty="0" smtClean="0">
                <a:hlinkClick r:id="rId2"/>
              </a:rPr>
              <a:t>www.google.com</a:t>
            </a:r>
            <a:endParaRPr lang="en-US" sz="1400" dirty="0" smtClean="0"/>
          </a:p>
          <a:p>
            <a:pPr>
              <a:buNone/>
            </a:pPr>
            <a:r>
              <a:rPr lang="en-US" sz="1400" dirty="0" smtClean="0"/>
              <a:t>[2] </a:t>
            </a:r>
            <a:r>
              <a:rPr lang="en-US" sz="1400" dirty="0" smtClean="0">
                <a:hlinkClick r:id="rId3"/>
              </a:rPr>
              <a:t>https://www.quora.com/What-is-SEO-in-simple-words-and-why-is-SEO-needed</a:t>
            </a:r>
            <a:endParaRPr lang="en-US" sz="1400" dirty="0" smtClean="0"/>
          </a:p>
          <a:p>
            <a:pPr>
              <a:buNone/>
            </a:pPr>
            <a:r>
              <a:rPr lang="en-US" sz="1400" dirty="0" smtClean="0"/>
              <a:t>[3] </a:t>
            </a:r>
            <a:r>
              <a:rPr lang="en-US" sz="1400" dirty="0" smtClean="0">
                <a:hlinkClick r:id="rId4"/>
              </a:rPr>
              <a:t>https://developers.google.com/search/docs/fundamentals/do-i-need-seo</a:t>
            </a:r>
            <a:endParaRPr lang="en-US" sz="1400" dirty="0" smtClean="0"/>
          </a:p>
          <a:p>
            <a:pPr>
              <a:buNone/>
            </a:pPr>
            <a:r>
              <a:rPr lang="en-US" sz="1400" dirty="0" smtClean="0"/>
              <a:t>[4] </a:t>
            </a:r>
            <a:r>
              <a:rPr lang="en-US" sz="1400" dirty="0" smtClean="0">
                <a:hlinkClick r:id="rId5"/>
              </a:rPr>
              <a:t>https://ahrefs.com/blog/what-is-seo/</a:t>
            </a:r>
            <a:endParaRPr lang="en-US" sz="1400" dirty="0" smtClean="0"/>
          </a:p>
          <a:p>
            <a:pPr>
              <a:buNone/>
            </a:pPr>
            <a:r>
              <a:rPr lang="en-US" sz="1400" dirty="0" smtClean="0"/>
              <a:t>[5] </a:t>
            </a:r>
            <a:r>
              <a:rPr lang="en-US" sz="1400" dirty="0" smtClean="0">
                <a:hlinkClick r:id="rId6"/>
              </a:rPr>
              <a:t>https://www.semrush.com/blog/what-is-seo</a:t>
            </a:r>
            <a:r>
              <a:rPr lang="en-US" sz="1400" dirty="0" smtClean="0">
                <a:hlinkClick r:id="rId6"/>
              </a:rPr>
              <a:t>/</a:t>
            </a:r>
            <a:endParaRPr lang="en-US" sz="1400" dirty="0" smtClean="0"/>
          </a:p>
          <a:p>
            <a:pPr>
              <a:buNone/>
            </a:pPr>
            <a:r>
              <a:rPr lang="en-US" sz="1400" dirty="0" smtClean="0"/>
              <a:t>[6] </a:t>
            </a:r>
            <a:r>
              <a:rPr lang="en-US" sz="1400" dirty="0" smtClean="0">
                <a:hlinkClick r:id="rId7"/>
              </a:rPr>
              <a:t>https://www.semrush.com/blog/importance-of-seo</a:t>
            </a:r>
            <a:r>
              <a:rPr lang="en-US" sz="1400" dirty="0" smtClean="0">
                <a:hlinkClick r:id="rId7"/>
              </a:rPr>
              <a:t>/</a:t>
            </a:r>
            <a:endParaRPr lang="en-US" sz="1400" dirty="0" smtClean="0"/>
          </a:p>
          <a:p>
            <a:pPr>
              <a:buNone/>
            </a:pPr>
            <a:r>
              <a:rPr lang="en-US" sz="1400" dirty="0" smtClean="0"/>
              <a:t>[7] </a:t>
            </a:r>
            <a:r>
              <a:rPr lang="en-US" sz="1400" dirty="0" smtClean="0">
                <a:hlinkClick r:id="rId8"/>
              </a:rPr>
              <a:t>https://startupnation.com/grow-your-business/maximize-your-marketing/importance-seo-digital-marketing-shibli</a:t>
            </a:r>
            <a:r>
              <a:rPr lang="en-US" sz="1400" dirty="0" smtClean="0">
                <a:hlinkClick r:id="rId8"/>
              </a:rPr>
              <a:t>/</a:t>
            </a:r>
            <a:endParaRPr lang="en-US" sz="1400" dirty="0" smtClean="0"/>
          </a:p>
          <a:p>
            <a:pPr>
              <a:buNone/>
            </a:pPr>
            <a:r>
              <a:rPr lang="en-US" sz="1400" dirty="0" smtClean="0"/>
              <a:t>[</a:t>
            </a:r>
            <a:r>
              <a:rPr lang="en-US" sz="1400" dirty="0" smtClean="0"/>
              <a:t>8] </a:t>
            </a:r>
            <a:r>
              <a:rPr lang="en-US" sz="1400" dirty="0" smtClean="0">
                <a:hlinkClick r:id="rId9"/>
              </a:rPr>
              <a:t>https://www.geeksforgeeks.org/search-engines-work</a:t>
            </a:r>
            <a:r>
              <a:rPr lang="en-US" sz="1400" dirty="0" smtClean="0">
                <a:hlinkClick r:id="rId9"/>
              </a:rPr>
              <a:t>/</a:t>
            </a:r>
            <a:endParaRPr lang="en-US" sz="1400" dirty="0" smtClean="0"/>
          </a:p>
          <a:p>
            <a:pPr>
              <a:buNone/>
            </a:pPr>
            <a:r>
              <a:rPr lang="en-US" sz="1400" dirty="0" smtClean="0"/>
              <a:t>[9</a:t>
            </a:r>
            <a:r>
              <a:rPr lang="en-US" sz="1400" dirty="0" smtClean="0"/>
              <a:t>] </a:t>
            </a:r>
            <a:r>
              <a:rPr lang="en-US" sz="1400" dirty="0" smtClean="0">
                <a:hlinkClick r:id="rId10"/>
              </a:rPr>
              <a:t>https://www.geeksforgeeks.org/seo-techniques-introduction-tips-and-how-it-helps-to-increase-traffic-and-ranking</a:t>
            </a:r>
            <a:r>
              <a:rPr lang="en-US" sz="1400" dirty="0" smtClean="0">
                <a:hlinkClick r:id="rId10"/>
              </a:rPr>
              <a:t>/</a:t>
            </a:r>
            <a:endParaRPr lang="en-US" sz="1400" dirty="0" smtClean="0"/>
          </a:p>
          <a:p>
            <a:pPr>
              <a:buNone/>
            </a:pPr>
            <a:r>
              <a:rPr lang="en-US" sz="1400" dirty="0" smtClean="0"/>
              <a:t>[10] </a:t>
            </a:r>
            <a:r>
              <a:rPr lang="en-US" sz="1400" dirty="0" smtClean="0">
                <a:hlinkClick r:id="rId11"/>
              </a:rPr>
              <a:t>https://</a:t>
            </a:r>
            <a:r>
              <a:rPr lang="en-US" sz="1400" dirty="0" smtClean="0">
                <a:hlinkClick r:id="rId11"/>
              </a:rPr>
              <a:t>backlinko.com/hub/seo/serps</a:t>
            </a:r>
            <a:endParaRPr lang="en-US" sz="1400" dirty="0" smtClean="0"/>
          </a:p>
          <a:p>
            <a:pPr>
              <a:buNone/>
            </a:pPr>
            <a:r>
              <a:rPr lang="en-US" sz="1400" dirty="0" smtClean="0"/>
              <a:t>[11</a:t>
            </a:r>
            <a:r>
              <a:rPr lang="en-US" sz="1400" dirty="0" smtClean="0"/>
              <a:t>] </a:t>
            </a:r>
            <a:r>
              <a:rPr lang="en-US" sz="1400" dirty="0" smtClean="0">
                <a:hlinkClick r:id="rId12"/>
              </a:rPr>
              <a:t>https://</a:t>
            </a:r>
            <a:r>
              <a:rPr lang="en-US" sz="1400" dirty="0" smtClean="0">
                <a:hlinkClick r:id="rId12"/>
              </a:rPr>
              <a:t>blog.hubspot.com/marketing/anchor-text</a:t>
            </a:r>
            <a:endParaRPr lang="en-US" sz="1400" dirty="0" smtClean="0"/>
          </a:p>
          <a:p>
            <a:pPr>
              <a:buNone/>
            </a:pPr>
            <a:r>
              <a:rPr lang="en-US" sz="1400" dirty="0" smtClean="0"/>
              <a:t>[12] </a:t>
            </a:r>
            <a:r>
              <a:rPr lang="en-US" sz="1400" dirty="0" smtClean="0">
                <a:hlinkClick r:id="rId13"/>
              </a:rPr>
              <a:t>https://www.hurix.com/tips-technical-seo</a:t>
            </a:r>
            <a:r>
              <a:rPr lang="en-US" sz="1400" dirty="0" smtClean="0">
                <a:hlinkClick r:id="rId13"/>
              </a:rPr>
              <a:t>/</a:t>
            </a:r>
            <a:endParaRPr lang="en-US" sz="1400" dirty="0" smtClean="0"/>
          </a:p>
          <a:p>
            <a:pPr>
              <a:buNone/>
            </a:pPr>
            <a:r>
              <a:rPr lang="en-US" sz="1400" dirty="0" smtClean="0"/>
              <a:t>[13] </a:t>
            </a:r>
            <a:r>
              <a:rPr lang="en-US" sz="1400" dirty="0" smtClean="0">
                <a:hlinkClick r:id="rId14"/>
              </a:rPr>
              <a:t>https://</a:t>
            </a:r>
            <a:r>
              <a:rPr lang="en-US" sz="1400" dirty="0" smtClean="0">
                <a:hlinkClick r:id="rId14"/>
              </a:rPr>
              <a:t>www.quora.com/Why-is-E-E-A-T-important-for-your-SEO-strategy</a:t>
            </a:r>
            <a:endParaRPr lang="en-US" sz="1400" dirty="0" smtClean="0"/>
          </a:p>
          <a:p>
            <a:pPr>
              <a:buNone/>
            </a:pPr>
            <a:r>
              <a:rPr lang="en-US" sz="1400" dirty="0" smtClean="0"/>
              <a:t>[14] </a:t>
            </a:r>
            <a:r>
              <a:rPr lang="en-US" sz="1400" dirty="0" smtClean="0">
                <a:hlinkClick r:id="rId15"/>
              </a:rPr>
              <a:t>https://www.searchenginejournal.com/google-eat/what-is-it</a:t>
            </a:r>
            <a:r>
              <a:rPr lang="en-US" sz="1400" dirty="0" smtClean="0">
                <a:hlinkClick r:id="rId15"/>
              </a:rPr>
              <a:t>/</a:t>
            </a: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SEO                                             def’  </a:t>
            </a:r>
            <a:r>
              <a:rPr lang="en-US" sz="1600" dirty="0" smtClean="0"/>
              <a:t>	</a:t>
            </a:r>
            <a:endParaRPr lang="en-US" dirty="0"/>
          </a:p>
        </p:txBody>
      </p:sp>
      <p:sp>
        <p:nvSpPr>
          <p:cNvPr id="3" name="Content Placeholder 2"/>
          <p:cNvSpPr>
            <a:spLocks noGrp="1"/>
          </p:cNvSpPr>
          <p:nvPr>
            <p:ph idx="1"/>
          </p:nvPr>
        </p:nvSpPr>
        <p:spPr>
          <a:xfrm>
            <a:off x="0" y="1676400"/>
            <a:ext cx="8991600" cy="4953000"/>
          </a:xfrm>
        </p:spPr>
        <p:txBody>
          <a:bodyPr>
            <a:normAutofit lnSpcReduction="10000"/>
          </a:bodyPr>
          <a:lstStyle/>
          <a:p>
            <a:pPr>
              <a:buFont typeface="Wingdings" pitchFamily="2" charset="2"/>
              <a:buChar char="Ø"/>
            </a:pPr>
            <a:r>
              <a:rPr lang="en-US" sz="2000" b="1" dirty="0" smtClean="0"/>
              <a:t>SEO</a:t>
            </a:r>
            <a:r>
              <a:rPr lang="en-US" sz="2000" dirty="0" smtClean="0"/>
              <a:t> stands for </a:t>
            </a:r>
            <a:r>
              <a:rPr lang="en-US" sz="2000" dirty="0" smtClean="0">
                <a:latin typeface="Bernard MT Condensed" pitchFamily="18" charset="0"/>
              </a:rPr>
              <a:t>”search engine optimization</a:t>
            </a:r>
            <a:r>
              <a:rPr lang="en-US" sz="2000" dirty="0" smtClean="0"/>
              <a:t>”, and it's the </a:t>
            </a:r>
            <a:r>
              <a:rPr lang="en-US" sz="2000" dirty="0" smtClean="0">
                <a:latin typeface="Eras Demi ITC" pitchFamily="34" charset="0"/>
              </a:rPr>
              <a:t>process of improving a website's visibility</a:t>
            </a:r>
            <a:r>
              <a:rPr lang="en-US" sz="2000" dirty="0" smtClean="0"/>
              <a:t> in search results. [1]</a:t>
            </a:r>
          </a:p>
          <a:p>
            <a:pPr>
              <a:buFont typeface="Wingdings" pitchFamily="2" charset="2"/>
              <a:buChar char="Ø"/>
            </a:pPr>
            <a:endParaRPr lang="en-US" sz="2000" dirty="0" smtClean="0"/>
          </a:p>
          <a:p>
            <a:pPr>
              <a:buFont typeface="Wingdings" pitchFamily="2" charset="2"/>
              <a:buChar char="Ø"/>
            </a:pPr>
            <a:r>
              <a:rPr lang="en-US" sz="2000" b="1" dirty="0" smtClean="0"/>
              <a:t>SEO</a:t>
            </a:r>
            <a:r>
              <a:rPr lang="en-US" sz="2000" dirty="0" smtClean="0"/>
              <a:t> is the </a:t>
            </a:r>
            <a:r>
              <a:rPr lang="en-US" sz="2000" dirty="0" smtClean="0">
                <a:latin typeface="Eras Demi ITC" pitchFamily="34" charset="0"/>
              </a:rPr>
              <a:t>process of improving a website </a:t>
            </a:r>
            <a:r>
              <a:rPr lang="en-US" sz="2000" dirty="0" smtClean="0"/>
              <a:t>so that </a:t>
            </a:r>
            <a:r>
              <a:rPr lang="en-US" sz="2000" dirty="0" smtClean="0">
                <a:latin typeface="Franklin Gothic Medium" pitchFamily="34" charset="0"/>
              </a:rPr>
              <a:t>it ranks higher in search engine results</a:t>
            </a:r>
            <a:r>
              <a:rPr lang="en-US" sz="2000" i="1" dirty="0" smtClean="0"/>
              <a:t>, like Google</a:t>
            </a:r>
            <a:r>
              <a:rPr lang="en-US" sz="2000" dirty="0" smtClean="0"/>
              <a:t>. [2]</a:t>
            </a:r>
          </a:p>
          <a:p>
            <a:pPr>
              <a:buFont typeface="Wingdings" pitchFamily="2" charset="2"/>
              <a:buChar char="Ø"/>
            </a:pPr>
            <a:endParaRPr lang="en-US" sz="2000" dirty="0" smtClean="0"/>
          </a:p>
          <a:p>
            <a:pPr>
              <a:buFont typeface="Wingdings" pitchFamily="2" charset="2"/>
              <a:buChar char="Ø"/>
            </a:pPr>
            <a:r>
              <a:rPr lang="en-US" sz="2000" i="1" dirty="0" smtClean="0"/>
              <a:t>By optimizing various element s of a website </a:t>
            </a:r>
            <a:r>
              <a:rPr lang="en-US" sz="2000" dirty="0" smtClean="0"/>
              <a:t> such as its </a:t>
            </a:r>
            <a:r>
              <a:rPr lang="en-US" sz="2000" b="1" dirty="0" smtClean="0"/>
              <a:t>content , structure and links  </a:t>
            </a:r>
          </a:p>
          <a:p>
            <a:pPr>
              <a:buFont typeface="Wingdings" pitchFamily="2" charset="2"/>
              <a:buChar char="Ø"/>
            </a:pPr>
            <a:endParaRPr lang="en-US" sz="2000" b="1" dirty="0" smtClean="0"/>
          </a:p>
          <a:p>
            <a:pPr>
              <a:buFont typeface="Wingdings" pitchFamily="2" charset="2"/>
              <a:buChar char="Ø"/>
            </a:pPr>
            <a:r>
              <a:rPr lang="en-US" sz="2000" dirty="0" smtClean="0"/>
              <a:t> </a:t>
            </a:r>
            <a:r>
              <a:rPr lang="en-US" sz="2000" dirty="0" smtClean="0">
                <a:latin typeface="Ink Free" pitchFamily="66" charset="0"/>
              </a:rPr>
              <a:t>SEO helps increase the visibility of the site, making it easier for people to find when they search for relevant topics or keywords. </a:t>
            </a:r>
          </a:p>
          <a:p>
            <a:pPr>
              <a:buFont typeface="Wingdings" pitchFamily="2" charset="2"/>
              <a:buChar char="Ø"/>
            </a:pPr>
            <a:endParaRPr lang="en-US" sz="2000" dirty="0" smtClean="0">
              <a:latin typeface="Britannic Bold" pitchFamily="34" charset="0"/>
            </a:endParaRPr>
          </a:p>
          <a:p>
            <a:pPr>
              <a:buFont typeface="Wingdings" pitchFamily="2" charset="2"/>
              <a:buChar char="Ø"/>
            </a:pPr>
            <a:r>
              <a:rPr lang="en-US" sz="2000" dirty="0" smtClean="0">
                <a:latin typeface="Britannic Bold" pitchFamily="34" charset="0"/>
              </a:rPr>
              <a:t>Deciding to hire an SEO is a big decision </a:t>
            </a:r>
            <a:r>
              <a:rPr lang="en-US" sz="2000" dirty="0" smtClean="0">
                <a:latin typeface="Ink Free" pitchFamily="66" charset="0"/>
              </a:rPr>
              <a:t>that can potentially improve your site and save time, but you can also risk damage to your site and reputation. </a:t>
            </a:r>
            <a:r>
              <a:rPr lang="en-US" sz="2000" dirty="0" smtClean="0">
                <a:latin typeface="Britannic Bold" pitchFamily="34" charset="0"/>
              </a:rPr>
              <a:t>Make sure to research the potential advantages as well as the damage that an irresponsible SEO can do to your site.[3]</a:t>
            </a:r>
          </a:p>
          <a:p>
            <a:pPr>
              <a:buFont typeface="Wingdings" pitchFamily="2" charset="2"/>
              <a:buChar char="Ø"/>
            </a:pPr>
            <a:endParaRPr lang="en-US" sz="2000"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Tree>
  </p:cSld>
  <p:clrMapOvr>
    <a:masterClrMapping/>
  </p:clrMapOvr>
  <p:transition spd="slow">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SEO				 def’ </a:t>
            </a:r>
            <a:endParaRPr lang="en-US" dirty="0"/>
          </a:p>
        </p:txBody>
      </p:sp>
      <p:sp>
        <p:nvSpPr>
          <p:cNvPr id="3" name="Content Placeholder 2"/>
          <p:cNvSpPr>
            <a:spLocks noGrp="1"/>
          </p:cNvSpPr>
          <p:nvPr>
            <p:ph idx="1"/>
          </p:nvPr>
        </p:nvSpPr>
        <p:spPr>
          <a:xfrm>
            <a:off x="228600" y="2895600"/>
            <a:ext cx="8229600" cy="1676400"/>
          </a:xfrm>
        </p:spPr>
        <p:txBody>
          <a:bodyPr>
            <a:normAutofit/>
          </a:bodyPr>
          <a:lstStyle/>
          <a:p>
            <a:pPr>
              <a:buNone/>
            </a:pPr>
            <a:endParaRPr lang="en-US" sz="2000" dirty="0" smtClean="0"/>
          </a:p>
          <a:p>
            <a:pPr>
              <a:buFont typeface="Wingdings" pitchFamily="2" charset="2"/>
              <a:buChar char="Ø"/>
            </a:pPr>
            <a:r>
              <a:rPr lang="en-US" sz="2000" i="1" dirty="0" smtClean="0">
                <a:latin typeface="Arial" pitchFamily="34" charset="0"/>
                <a:cs typeface="Arial" pitchFamily="34" charset="0"/>
              </a:rPr>
              <a:t>For example, if you sell coffee, SEO can help your website show up on the first page of Google when people search for “buy coffee”. Higher rankings lead to more clicks to your website, and that means more potential customers for your business.[4]</a:t>
            </a:r>
          </a:p>
        </p:txBody>
      </p:sp>
      <p:sp>
        <p:nvSpPr>
          <p:cNvPr id="4" name="Footer Placeholder 3"/>
          <p:cNvSpPr>
            <a:spLocks noGrp="1"/>
          </p:cNvSpPr>
          <p:nvPr>
            <p:ph type="ftr" sz="quarter" idx="11"/>
          </p:nvPr>
        </p:nvSpPr>
        <p:spPr/>
        <p:txBody>
          <a:bodyPr/>
          <a:lstStyle/>
          <a:p>
            <a:r>
              <a:rPr lang="en-US" dirty="0" smtClean="0"/>
              <a:t>nahid hassan</a:t>
            </a:r>
            <a:endParaRPr lang="en-US" dirty="0"/>
          </a:p>
        </p:txBody>
      </p:sp>
      <p:sp>
        <p:nvSpPr>
          <p:cNvPr id="5" name="Rectangle 4"/>
          <p:cNvSpPr/>
          <p:nvPr/>
        </p:nvSpPr>
        <p:spPr>
          <a:xfrm>
            <a:off x="457200" y="4724400"/>
            <a:ext cx="7772400" cy="1569660"/>
          </a:xfrm>
          <a:prstGeom prst="rect">
            <a:avLst/>
          </a:prstGeom>
          <a:noFill/>
        </p:spPr>
        <p:txBody>
          <a:bodyPr wrap="squar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skerville Old Face" pitchFamily="18" charset="0"/>
              </a:rPr>
              <a:t>SEO is sometimes called SEO marketing, SEO optimization, or organic search marketing. [5]</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381000" y="1447800"/>
            <a:ext cx="8077200" cy="1731243"/>
          </a:xfrm>
          <a:prstGeom prst="rect">
            <a:avLst/>
          </a:prstGeom>
        </p:spPr>
        <p:style>
          <a:lnRef idx="1">
            <a:schemeClr val="accent5"/>
          </a:lnRef>
          <a:fillRef idx="3">
            <a:schemeClr val="accent5"/>
          </a:fillRef>
          <a:effectRef idx="2">
            <a:schemeClr val="accent5"/>
          </a:effectRef>
          <a:fontRef idx="minor">
            <a:schemeClr val="lt1"/>
          </a:fontRef>
        </p:style>
        <p:txBody>
          <a:bodyPr wrap="square" lIns="91440" tIns="45720" rIns="91440" bIns="45720">
            <a:spAutoFit/>
          </a:bodyPr>
          <a:lstStyle/>
          <a:p>
            <a:pPr algn="ctr">
              <a:buNone/>
            </a:pPr>
            <a:endParaRPr lang="en-US" sz="105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Bookman Old Style" pitchFamily="18" charset="0"/>
            </a:endParaRPr>
          </a:p>
          <a:p>
            <a:pPr algn="ctr">
              <a:buFont typeface="Wingdings" pitchFamily="2" charset="2"/>
              <a:buChar char="Ø"/>
            </a:pP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pitchFamily="18" charset="0"/>
              </a:rPr>
              <a:t>It’s a process that helps your website rank higher in search engine results. The goal is to get your site to appear at the top when someone searches for products or services you offer. </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SEO</a:t>
            </a:r>
            <a:endParaRPr lang="en-US" dirty="0"/>
          </a:p>
        </p:txBody>
      </p:sp>
      <p:pic>
        <p:nvPicPr>
          <p:cNvPr id="5" name="Content Placeholder 4" descr="3.jpg"/>
          <p:cNvPicPr>
            <a:picLocks noGrp="1" noChangeAspect="1"/>
          </p:cNvPicPr>
          <p:nvPr>
            <p:ph idx="1"/>
          </p:nvPr>
        </p:nvPicPr>
        <p:blipFill>
          <a:blip r:embed="rId2"/>
          <a:stretch>
            <a:fillRect/>
          </a:stretch>
        </p:blipFill>
        <p:spPr>
          <a:xfrm>
            <a:off x="304799" y="1524000"/>
            <a:ext cx="6934201" cy="4572000"/>
          </a:xfrm>
        </p:spPr>
      </p:pic>
      <p:sp>
        <p:nvSpPr>
          <p:cNvPr id="4" name="Footer Placeholder 3"/>
          <p:cNvSpPr>
            <a:spLocks noGrp="1"/>
          </p:cNvSpPr>
          <p:nvPr>
            <p:ph type="ftr" sz="quarter" idx="11"/>
          </p:nvPr>
        </p:nvSpPr>
        <p:spPr/>
        <p:txBody>
          <a:bodyPr/>
          <a:lstStyle/>
          <a:p>
            <a:r>
              <a:rPr lang="en-US" dirty="0" smtClean="0"/>
              <a:t>nahid hassan</a:t>
            </a:r>
            <a:endParaRPr lang="en-US" dirty="0"/>
          </a:p>
        </p:txBody>
      </p:sp>
      <p:sp>
        <p:nvSpPr>
          <p:cNvPr id="6" name="TextBox 5"/>
          <p:cNvSpPr txBox="1"/>
          <p:nvPr/>
        </p:nvSpPr>
        <p:spPr>
          <a:xfrm>
            <a:off x="7010400" y="3276600"/>
            <a:ext cx="1981200"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Ranking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Visitor</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Backlink</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Cost</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SEO difficulty</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On-page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Off page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Domain Authority</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age</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Keyword research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35152"/>
          </a:xfrm>
        </p:spPr>
        <p:txBody>
          <a:bodyPr/>
          <a:lstStyle/>
          <a:p>
            <a:r>
              <a:rPr lang="en-US" dirty="0" smtClean="0"/>
              <a:t>Continue the importance</a:t>
            </a:r>
            <a:endParaRPr lang="en-US" dirty="0"/>
          </a:p>
        </p:txBody>
      </p:sp>
      <p:sp>
        <p:nvSpPr>
          <p:cNvPr id="3" name="Content Placeholder 2"/>
          <p:cNvSpPr>
            <a:spLocks noGrp="1"/>
          </p:cNvSpPr>
          <p:nvPr>
            <p:ph idx="1"/>
          </p:nvPr>
        </p:nvSpPr>
        <p:spPr>
          <a:xfrm>
            <a:off x="457200" y="1524001"/>
            <a:ext cx="8534400" cy="1371599"/>
          </a:xfrm>
        </p:spPr>
        <p:txBody>
          <a:bodyPr>
            <a:normAutofit fontScale="92500"/>
          </a:bodyPr>
          <a:lstStyle/>
          <a:p>
            <a:r>
              <a:rPr lang="en-US" sz="2800" b="1" dirty="0" smtClean="0"/>
              <a:t>Search Engine Optimization (SEO) </a:t>
            </a:r>
            <a:r>
              <a:rPr lang="en-US" sz="2800" dirty="0" smtClean="0"/>
              <a:t>is a </a:t>
            </a:r>
            <a:r>
              <a:rPr lang="en-US" sz="2800" dirty="0" smtClean="0">
                <a:solidFill>
                  <a:srgbClr val="FF0000"/>
                </a:solidFill>
              </a:rPr>
              <a:t>powerful digital marketing strategy </a:t>
            </a:r>
            <a:r>
              <a:rPr lang="en-US" sz="2800" dirty="0" smtClean="0"/>
              <a:t>that can help businesses improve their </a:t>
            </a:r>
            <a:r>
              <a:rPr lang="en-US" sz="2800" i="1" dirty="0" smtClean="0"/>
              <a:t>visibility, drive traffic, and build trust with </a:t>
            </a:r>
            <a:r>
              <a:rPr lang="en-US" sz="2800" i="1" dirty="0" smtClean="0"/>
              <a:t>customers.[1]</a:t>
            </a:r>
          </a:p>
          <a:p>
            <a:pPr>
              <a:buNone/>
            </a:pPr>
            <a:endParaRPr lang="en-US" i="1" dirty="0" smtClean="0"/>
          </a:p>
          <a:p>
            <a:endParaRPr lang="en-US" i="1"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graphicFrame>
        <p:nvGraphicFramePr>
          <p:cNvPr id="5" name="Table 4"/>
          <p:cNvGraphicFramePr>
            <a:graphicFrameLocks noGrp="1"/>
          </p:cNvGraphicFramePr>
          <p:nvPr/>
        </p:nvGraphicFramePr>
        <p:xfrm>
          <a:off x="1066800" y="2895600"/>
          <a:ext cx="6096000" cy="3708400"/>
        </p:xfrm>
        <a:graphic>
          <a:graphicData uri="http://schemas.openxmlformats.org/drawingml/2006/table">
            <a:tbl>
              <a:tblPr firstRow="1" bandRow="1">
                <a:tableStyleId>{0E3FDE45-AF77-4B5C-9715-49D594BDF05E}</a:tableStyleId>
              </a:tblPr>
              <a:tblGrid>
                <a:gridCol w="6096000"/>
              </a:tblGrid>
              <a:tr h="370840">
                <a:tc>
                  <a:txBody>
                    <a:bodyPr/>
                    <a:lstStyle/>
                    <a:p>
                      <a:r>
                        <a:rPr kumimoji="0" lang="en-US" b="1" i="0" kern="1200" dirty="0" smtClean="0">
                          <a:solidFill>
                            <a:schemeClr val="tx1"/>
                          </a:solidFill>
                          <a:latin typeface="+mn-lt"/>
                          <a:ea typeface="+mn-ea"/>
                          <a:cs typeface="+mn-cs"/>
                        </a:rPr>
                        <a:t>1.  Increased web traffic</a:t>
                      </a:r>
                      <a:endParaRPr kumimoji="0" lang="en-US" b="1" i="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mn-lt"/>
                          <a:ea typeface="+mn-ea"/>
                          <a:cs typeface="+mn-cs"/>
                        </a:rPr>
                        <a:t>2. SEO  Can Be Highly Cost Effective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mn-lt"/>
                          <a:ea typeface="+mn-ea"/>
                          <a:cs typeface="+mn-cs"/>
                        </a:rPr>
                        <a:t>3. It Helps You Protect Your Brand</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mn-lt"/>
                          <a:ea typeface="+mn-ea"/>
                          <a:cs typeface="+mn-cs"/>
                        </a:rPr>
                        <a:t>4. Your Competitors Are (Probably) Doing 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mn-lt"/>
                          <a:ea typeface="+mn-ea"/>
                          <a:cs typeface="+mn-cs"/>
                        </a:rPr>
                        <a:t>5. Better user experience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mn-lt"/>
                          <a:ea typeface="+mn-ea"/>
                          <a:cs typeface="+mn-cs"/>
                        </a:rPr>
                        <a:t>6. SEO Results Are Quantifiable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7. </a:t>
                      </a:r>
                      <a:r>
                        <a:rPr kumimoji="0" lang="en-US" b="1" i="0" kern="1200" dirty="0" smtClean="0">
                          <a:solidFill>
                            <a:schemeClr val="tx1"/>
                          </a:solidFill>
                          <a:latin typeface="+mn-lt"/>
                          <a:ea typeface="+mn-ea"/>
                          <a:cs typeface="+mn-cs"/>
                        </a:rPr>
                        <a:t>Long-term growth</a:t>
                      </a:r>
                    </a:p>
                  </a:txBody>
                  <a:tcPr/>
                </a:tc>
              </a:tr>
              <a:tr h="370840">
                <a:tc>
                  <a:txBody>
                    <a:bodyPr/>
                    <a:lstStyle/>
                    <a:p>
                      <a:r>
                        <a:rPr lang="en-US" b="1" dirty="0" smtClean="0"/>
                        <a:t>8. Higher ROI</a:t>
                      </a:r>
                      <a:endParaRPr lang="en-US" b="1" dirty="0"/>
                    </a:p>
                  </a:txBody>
                  <a:tcPr/>
                </a:tc>
              </a:tr>
              <a:tr h="370840">
                <a:tc>
                  <a:txBody>
                    <a:bodyPr/>
                    <a:lstStyle/>
                    <a:p>
                      <a:r>
                        <a:rPr lang="en-US" b="1" dirty="0" smtClean="0"/>
                        <a:t>9. Building backlinks</a:t>
                      </a:r>
                      <a:endParaRPr lang="en-US" b="1" dirty="0"/>
                    </a:p>
                  </a:txBody>
                  <a:tcPr/>
                </a:tc>
              </a:tr>
              <a:tr h="370840">
                <a:tc>
                  <a:txBody>
                    <a:bodyPr/>
                    <a:lstStyle/>
                    <a:p>
                      <a:r>
                        <a:rPr lang="en-US" b="1" dirty="0" smtClean="0"/>
                        <a:t>10.  Support affordable</a:t>
                      </a:r>
                      <a:r>
                        <a:rPr lang="en-US" b="1" baseline="0" dirty="0" smtClean="0"/>
                        <a:t> marketing.</a:t>
                      </a:r>
                      <a:endParaRPr lang="en-US" b="1" dirty="0"/>
                    </a:p>
                  </a:txBody>
                  <a:tcPr/>
                </a:tc>
              </a:tr>
            </a:tbl>
          </a:graphicData>
        </a:graphic>
      </p:graphicFrame>
      <p:sp>
        <p:nvSpPr>
          <p:cNvPr id="6" name="TextBox 5"/>
          <p:cNvSpPr txBox="1"/>
          <p:nvPr/>
        </p:nvSpPr>
        <p:spPr>
          <a:xfrm>
            <a:off x="7315200" y="6248400"/>
            <a:ext cx="1066800" cy="369332"/>
          </a:xfrm>
          <a:prstGeom prst="rect">
            <a:avLst/>
          </a:prstGeom>
          <a:noFill/>
        </p:spPr>
        <p:txBody>
          <a:bodyPr wrap="square" rtlCol="0">
            <a:spAutoFit/>
          </a:bodyPr>
          <a:lstStyle/>
          <a:p>
            <a:r>
              <a:rPr lang="en-US" dirty="0" smtClean="0"/>
              <a:t>[6] ,[ 7]</a:t>
            </a:r>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35152"/>
          </a:xfrm>
        </p:spPr>
        <p:txBody>
          <a:bodyPr/>
          <a:lstStyle/>
          <a:p>
            <a:r>
              <a:rPr lang="en-US" dirty="0" smtClean="0"/>
              <a:t>How search engine work!</a:t>
            </a:r>
            <a:endParaRPr lang="en-US" dirty="0"/>
          </a:p>
        </p:txBody>
      </p:sp>
      <p:sp>
        <p:nvSpPr>
          <p:cNvPr id="3" name="Content Placeholder 2"/>
          <p:cNvSpPr>
            <a:spLocks noGrp="1"/>
          </p:cNvSpPr>
          <p:nvPr>
            <p:ph idx="1"/>
          </p:nvPr>
        </p:nvSpPr>
        <p:spPr>
          <a:xfrm>
            <a:off x="457200" y="1524001"/>
            <a:ext cx="8458200" cy="1523999"/>
          </a:xfrm>
        </p:spPr>
        <p:txBody>
          <a:bodyPr>
            <a:normAutofit fontScale="77500" lnSpcReduction="20000"/>
          </a:bodyPr>
          <a:lstStyle/>
          <a:p>
            <a:r>
              <a:rPr lang="en-US" sz="2800" b="1" dirty="0" smtClean="0"/>
              <a:t>Search </a:t>
            </a:r>
            <a:r>
              <a:rPr lang="en-US" sz="2800" b="1" dirty="0" smtClean="0"/>
              <a:t>engines</a:t>
            </a:r>
            <a:r>
              <a:rPr lang="en-US" sz="2800" dirty="0" smtClean="0"/>
              <a:t> are an integral part of our daily lives. </a:t>
            </a:r>
            <a:endParaRPr lang="en-US" sz="2800" dirty="0" smtClean="0"/>
          </a:p>
          <a:p>
            <a:endParaRPr lang="en-US" sz="2800" dirty="0" smtClean="0"/>
          </a:p>
          <a:p>
            <a:r>
              <a:rPr lang="en-US" sz="2800" dirty="0" smtClean="0"/>
              <a:t>A search engine is a software system or online service that allows users to find information on the internet by entering keywords or </a:t>
            </a:r>
            <a:r>
              <a:rPr lang="en-US" sz="2800" dirty="0" smtClean="0"/>
              <a:t>phrases.</a:t>
            </a:r>
            <a:endParaRPr lang="en-US" sz="2800"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pic>
        <p:nvPicPr>
          <p:cNvPr id="5" name="Picture 4" descr="4.jpg"/>
          <p:cNvPicPr>
            <a:picLocks noChangeAspect="1"/>
          </p:cNvPicPr>
          <p:nvPr/>
        </p:nvPicPr>
        <p:blipFill>
          <a:blip r:embed="rId2"/>
          <a:stretch>
            <a:fillRect/>
          </a:stretch>
        </p:blipFill>
        <p:spPr>
          <a:xfrm>
            <a:off x="609600" y="3352800"/>
            <a:ext cx="7696200" cy="2819400"/>
          </a:xfrm>
          <a:prstGeom prst="rect">
            <a:avLst/>
          </a:prstGeom>
        </p:spPr>
      </p:pic>
      <p:sp>
        <p:nvSpPr>
          <p:cNvPr id="6" name="TextBox 5"/>
          <p:cNvSpPr txBox="1"/>
          <p:nvPr/>
        </p:nvSpPr>
        <p:spPr>
          <a:xfrm>
            <a:off x="8305800" y="5638800"/>
            <a:ext cx="533400" cy="369332"/>
          </a:xfrm>
          <a:prstGeom prst="rect">
            <a:avLst/>
          </a:prstGeom>
          <a:noFill/>
        </p:spPr>
        <p:txBody>
          <a:bodyPr wrap="square" rtlCol="0">
            <a:spAutoFit/>
          </a:bodyPr>
          <a:lstStyle/>
          <a:p>
            <a:r>
              <a:rPr lang="en-US" dirty="0" smtClean="0"/>
              <a:t>[8]</a:t>
            </a:r>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keynotes of SEO</a:t>
            </a:r>
            <a:endParaRPr lang="en-US"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graphicFrame>
        <p:nvGraphicFramePr>
          <p:cNvPr id="10" name="Table 9"/>
          <p:cNvGraphicFramePr>
            <a:graphicFrameLocks noGrp="1"/>
          </p:cNvGraphicFramePr>
          <p:nvPr/>
        </p:nvGraphicFramePr>
        <p:xfrm>
          <a:off x="152400" y="1447800"/>
          <a:ext cx="8763000" cy="4754880"/>
        </p:xfrm>
        <a:graphic>
          <a:graphicData uri="http://schemas.openxmlformats.org/drawingml/2006/table">
            <a:tbl>
              <a:tblPr firstRow="1" bandRow="1">
                <a:tableStyleId>{5C22544A-7EE6-4342-B048-85BDC9FD1C3A}</a:tableStyleId>
              </a:tblPr>
              <a:tblGrid>
                <a:gridCol w="2190750"/>
                <a:gridCol w="2190750"/>
                <a:gridCol w="2190750"/>
                <a:gridCol w="2190750"/>
              </a:tblGrid>
              <a:tr h="3632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Agency FB" pitchFamily="34" charset="0"/>
                          <a:ea typeface="+mn-ea"/>
                          <a:cs typeface="+mn-cs"/>
                        </a:rPr>
                        <a:t>Crawling:</a:t>
                      </a:r>
                      <a:r>
                        <a:rPr kumimoji="0" lang="en-US" b="0" i="0" kern="1200" dirty="0" smtClean="0">
                          <a:solidFill>
                            <a:schemeClr val="tx1"/>
                          </a:solidFill>
                          <a:latin typeface="Agency FB" pitchFamily="34" charset="0"/>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0" i="0" kern="1200" dirty="0" smtClean="0">
                        <a:solidFill>
                          <a:schemeClr val="lt1"/>
                        </a:solidFill>
                        <a:latin typeface="Agency FB"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lt1"/>
                          </a:solidFill>
                          <a:latin typeface="Agency FB" pitchFamily="34" charset="0"/>
                          <a:ea typeface="+mn-ea"/>
                          <a:cs typeface="+mn-cs"/>
                        </a:rPr>
                        <a:t>Search engines use web crawlers, also known as bots or spiders, to systematically explore the web. These crawlers begin their journey from a set of seed URLs, which are usually established, trusted websites. They follow links from these pages to other sites, creating a web of interconnected pages.</a:t>
                      </a:r>
                    </a:p>
                    <a:p>
                      <a:endParaRPr lang="en-US" dirty="0">
                        <a:latin typeface="Agency FB" pitchFamily="34" charset="0"/>
                      </a:endParaRPr>
                    </a:p>
                  </a:txBody>
                  <a:tcP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Agency FB" pitchFamily="34" charset="0"/>
                          <a:ea typeface="+mn-ea"/>
                          <a:cs typeface="+mn-cs"/>
                        </a:rPr>
                        <a:t>Indexing</a:t>
                      </a:r>
                      <a:r>
                        <a:rPr kumimoji="0" lang="en-US" b="0" i="0" kern="1200" dirty="0" smtClean="0">
                          <a:solidFill>
                            <a:schemeClr val="tx1"/>
                          </a:solidFill>
                          <a:latin typeface="Agency FB" pitchFamily="34" charset="0"/>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0" i="0" kern="1200" dirty="0" smtClean="0">
                        <a:solidFill>
                          <a:schemeClr val="lt1"/>
                        </a:solidFill>
                        <a:latin typeface="Agency FB"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lt1"/>
                          </a:solidFill>
                          <a:latin typeface="Agency FB" pitchFamily="34" charset="0"/>
                          <a:ea typeface="+mn-ea"/>
                          <a:cs typeface="+mn-cs"/>
                        </a:rPr>
                        <a:t>Once a web crawler visits a web page, it scans and processes the page’s content, including text, images, and metadata. The information collected is then added to the search engine’s index, a vast database that stores details about each web page.</a:t>
                      </a:r>
                    </a:p>
                    <a:p>
                      <a:endParaRPr lang="en-US" dirty="0">
                        <a:latin typeface="Agency FB" pitchFamily="34" charset="0"/>
                      </a:endParaRPr>
                    </a:p>
                  </a:txBody>
                  <a:tcP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Agency FB" pitchFamily="34" charset="0"/>
                          <a:ea typeface="+mn-ea"/>
                          <a:cs typeface="+mn-cs"/>
                        </a:rPr>
                        <a:t>Ranking</a:t>
                      </a:r>
                      <a:r>
                        <a:rPr kumimoji="0" lang="en-US" b="0" i="0" kern="1200" dirty="0" smtClean="0">
                          <a:solidFill>
                            <a:schemeClr val="tx1"/>
                          </a:solidFill>
                          <a:latin typeface="Agency FB" pitchFamily="34" charset="0"/>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0" i="0" kern="1200" dirty="0" smtClean="0">
                        <a:solidFill>
                          <a:schemeClr val="lt1"/>
                        </a:solidFill>
                        <a:latin typeface="Agency FB"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lt1"/>
                          </a:solidFill>
                          <a:latin typeface="Agency FB" pitchFamily="34" charset="0"/>
                          <a:ea typeface="+mn-ea"/>
                          <a:cs typeface="+mn-cs"/>
                        </a:rPr>
                        <a:t>The real magic happens in this step. Search engine algorithms analyze the indexed web pages to determine their relevance and value for specific search queries. Factors like keyword usage, content quality, backlinks, and user engagement play a crucial role in determining a page’s rank in search results.</a:t>
                      </a:r>
                    </a:p>
                    <a:p>
                      <a:endParaRPr lang="en-US" dirty="0">
                        <a:latin typeface="Agency FB" pitchFamily="34" charset="0"/>
                      </a:endParaRPr>
                    </a:p>
                  </a:txBody>
                  <a:tcP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chemeClr val="tx1"/>
                          </a:solidFill>
                          <a:latin typeface="Agency FB" pitchFamily="34" charset="0"/>
                          <a:ea typeface="+mn-ea"/>
                          <a:cs typeface="+mn-cs"/>
                        </a:rPr>
                        <a:t>Regular Updates: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1" i="0" kern="1200" dirty="0" smtClean="0">
                        <a:solidFill>
                          <a:schemeClr val="lt1"/>
                        </a:solidFill>
                        <a:latin typeface="Agency FB"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lt1"/>
                          </a:solidFill>
                          <a:latin typeface="Agency FB" pitchFamily="34" charset="0"/>
                          <a:ea typeface="+mn-ea"/>
                          <a:cs typeface="+mn-cs"/>
                        </a:rPr>
                        <a:t>Search engines revisit web pages they’ve previously crawled to update their index. This ensures that search results are always up-to-date. If your webpage changes, the search engine reflects those changes in its index.</a:t>
                      </a:r>
                    </a:p>
                    <a:p>
                      <a:endParaRPr lang="en-US" dirty="0" smtClean="0">
                        <a:latin typeface="Agency FB" pitchFamily="34" charset="0"/>
                      </a:endParaRPr>
                    </a:p>
                    <a:p>
                      <a:endParaRPr lang="en-US" dirty="0" smtClean="0">
                        <a:latin typeface="Agency FB" pitchFamily="34" charset="0"/>
                      </a:endParaRPr>
                    </a:p>
                    <a:p>
                      <a:endParaRPr lang="en-US" dirty="0" smtClean="0">
                        <a:latin typeface="Agency FB" pitchFamily="34" charset="0"/>
                      </a:endParaRPr>
                    </a:p>
                    <a:p>
                      <a:endParaRPr lang="en-US" dirty="0" smtClean="0">
                        <a:latin typeface="Agency FB" pitchFamily="34" charset="0"/>
                      </a:endParaRPr>
                    </a:p>
                    <a:p>
                      <a:endParaRPr lang="en-US" dirty="0" smtClean="0">
                        <a:latin typeface="Agency FB" pitchFamily="34" charset="0"/>
                      </a:endParaRPr>
                    </a:p>
                    <a:p>
                      <a:endParaRPr lang="en-US" dirty="0">
                        <a:latin typeface="Agency FB" pitchFamily="34" charset="0"/>
                      </a:endParaRPr>
                    </a:p>
                  </a:txBody>
                  <a:tcPr>
                    <a:solidFill>
                      <a:schemeClr val="accent5">
                        <a:lumMod val="75000"/>
                      </a:schemeClr>
                    </a:solidFill>
                  </a:tcPr>
                </a:tc>
              </a:tr>
            </a:tbl>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911352"/>
          </a:xfrm>
        </p:spPr>
        <p:txBody>
          <a:bodyPr>
            <a:noAutofit/>
          </a:bodyPr>
          <a:lstStyle/>
          <a:p>
            <a:r>
              <a:rPr lang="en-US" sz="2800" dirty="0" smtClean="0"/>
              <a:t>difference between organic search and paid search</a:t>
            </a:r>
            <a:endParaRPr lang="en-US" sz="2800" dirty="0"/>
          </a:p>
        </p:txBody>
      </p:sp>
      <p:sp>
        <p:nvSpPr>
          <p:cNvPr id="4" name="Footer Placeholder 3"/>
          <p:cNvSpPr>
            <a:spLocks noGrp="1"/>
          </p:cNvSpPr>
          <p:nvPr>
            <p:ph type="ftr" sz="quarter" idx="11"/>
          </p:nvPr>
        </p:nvSpPr>
        <p:spPr/>
        <p:txBody>
          <a:bodyPr/>
          <a:lstStyle/>
          <a:p>
            <a:r>
              <a:rPr lang="en-US" dirty="0" smtClean="0"/>
              <a:t>nahid hassan</a:t>
            </a:r>
            <a:endParaRPr lang="en-US" dirty="0"/>
          </a:p>
        </p:txBody>
      </p:sp>
      <p:pic>
        <p:nvPicPr>
          <p:cNvPr id="5" name="Picture 4" descr="5.png"/>
          <p:cNvPicPr>
            <a:picLocks noChangeAspect="1"/>
          </p:cNvPicPr>
          <p:nvPr/>
        </p:nvPicPr>
        <p:blipFill>
          <a:blip r:embed="rId2" cstate="print"/>
          <a:stretch>
            <a:fillRect/>
          </a:stretch>
        </p:blipFill>
        <p:spPr>
          <a:xfrm>
            <a:off x="228600" y="1600200"/>
            <a:ext cx="6324600" cy="4419600"/>
          </a:xfrm>
          <a:prstGeom prst="rect">
            <a:avLst/>
          </a:prstGeom>
        </p:spPr>
      </p:pic>
      <p:sp>
        <p:nvSpPr>
          <p:cNvPr id="7" name="TextBox 6"/>
          <p:cNvSpPr txBox="1"/>
          <p:nvPr/>
        </p:nvSpPr>
        <p:spPr>
          <a:xfrm>
            <a:off x="6553200" y="1752600"/>
            <a:ext cx="2362200" cy="2031325"/>
          </a:xfrm>
          <a:prstGeom prst="rect">
            <a:avLst/>
          </a:prstGeom>
          <a:noFill/>
        </p:spPr>
        <p:txBody>
          <a:bodyPr wrap="square" rtlCol="0">
            <a:spAutoFit/>
          </a:bodyPr>
          <a:lstStyle/>
          <a:p>
            <a:r>
              <a:rPr lang="en-US" dirty="0" smtClean="0"/>
              <a:t>&gt; </a:t>
            </a:r>
            <a:r>
              <a:rPr lang="en-US" b="1" dirty="0" smtClean="0"/>
              <a:t>Organic </a:t>
            </a:r>
            <a:r>
              <a:rPr lang="en-US" b="1" dirty="0" smtClean="0"/>
              <a:t>Search </a:t>
            </a:r>
            <a:r>
              <a:rPr lang="en-US" dirty="0" smtClean="0"/>
              <a:t>is a long process to get rank in one of the top positions</a:t>
            </a:r>
            <a:r>
              <a:rPr lang="en-US" dirty="0" smtClean="0"/>
              <a:t>.</a:t>
            </a:r>
          </a:p>
          <a:p>
            <a:endParaRPr lang="en-US" dirty="0" smtClean="0"/>
          </a:p>
          <a:p>
            <a:r>
              <a:rPr lang="en-US" dirty="0" smtClean="0"/>
              <a:t>&gt; </a:t>
            </a:r>
            <a:r>
              <a:rPr lang="en-US" b="1" dirty="0" smtClean="0"/>
              <a:t>Organic </a:t>
            </a:r>
            <a:r>
              <a:rPr lang="en-US" b="1" dirty="0" smtClean="0"/>
              <a:t>Search </a:t>
            </a:r>
            <a:r>
              <a:rPr lang="en-US" dirty="0" smtClean="0"/>
              <a:t>gets less clicks.</a:t>
            </a:r>
            <a:endParaRPr lang="en-US" dirty="0"/>
          </a:p>
        </p:txBody>
      </p:sp>
      <p:sp>
        <p:nvSpPr>
          <p:cNvPr id="8" name="TextBox 7"/>
          <p:cNvSpPr txBox="1"/>
          <p:nvPr/>
        </p:nvSpPr>
        <p:spPr>
          <a:xfrm>
            <a:off x="6629400" y="4267200"/>
            <a:ext cx="2286000" cy="1754326"/>
          </a:xfrm>
          <a:prstGeom prst="rect">
            <a:avLst/>
          </a:prstGeom>
          <a:noFill/>
        </p:spPr>
        <p:txBody>
          <a:bodyPr wrap="square" rtlCol="0">
            <a:spAutoFit/>
          </a:bodyPr>
          <a:lstStyle/>
          <a:p>
            <a:r>
              <a:rPr lang="en-US" dirty="0" smtClean="0"/>
              <a:t>&gt; </a:t>
            </a:r>
            <a:r>
              <a:rPr lang="en-US" b="1" dirty="0" smtClean="0"/>
              <a:t>By </a:t>
            </a:r>
            <a:r>
              <a:rPr lang="en-US" b="1" dirty="0" smtClean="0"/>
              <a:t>paying </a:t>
            </a:r>
            <a:r>
              <a:rPr lang="en-US" dirty="0" smtClean="0"/>
              <a:t>big amount, site can be ranked on top quickly</a:t>
            </a:r>
            <a:r>
              <a:rPr lang="en-US" dirty="0" smtClean="0"/>
              <a:t>.</a:t>
            </a:r>
          </a:p>
          <a:p>
            <a:endParaRPr lang="en-US" dirty="0" smtClean="0"/>
          </a:p>
          <a:p>
            <a:r>
              <a:rPr lang="en-US" dirty="0" smtClean="0"/>
              <a:t>&gt; </a:t>
            </a:r>
            <a:r>
              <a:rPr lang="en-US" b="1" dirty="0" smtClean="0"/>
              <a:t>Paid </a:t>
            </a:r>
            <a:r>
              <a:rPr lang="en-US" b="1" dirty="0" smtClean="0"/>
              <a:t>search </a:t>
            </a:r>
            <a:r>
              <a:rPr lang="en-US" dirty="0" smtClean="0"/>
              <a:t>gets more clicks.</a:t>
            </a:r>
            <a:endParaRPr lang="en-US" dirty="0"/>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260</TotalTime>
  <Words>1019</Words>
  <Application>Microsoft Office PowerPoint</Application>
  <PresentationFormat>On-screen Show (4:3)</PresentationFormat>
  <Paragraphs>217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Module</vt:lpstr>
      <vt:lpstr>SEO</vt:lpstr>
      <vt:lpstr>Module : 01 Introduction to SEO</vt:lpstr>
      <vt:lpstr>SEO                                             def’   </vt:lpstr>
      <vt:lpstr>Continue SEO     def’ </vt:lpstr>
      <vt:lpstr>Importance of SEO</vt:lpstr>
      <vt:lpstr>Continue the importance</vt:lpstr>
      <vt:lpstr>How search engine work!</vt:lpstr>
      <vt:lpstr>Working keynotes of SEO</vt:lpstr>
      <vt:lpstr>difference between organic search and paid search</vt:lpstr>
      <vt:lpstr>SEO Technologies</vt:lpstr>
      <vt:lpstr>Seo Tech continue</vt:lpstr>
      <vt:lpstr>SEO Technologies  </vt:lpstr>
      <vt:lpstr>SEO Technologies</vt:lpstr>
      <vt:lpstr>SEO tech</vt:lpstr>
      <vt:lpstr>SEO tech</vt:lpstr>
      <vt:lpstr>An overview of SEO tech</vt:lpstr>
      <vt:lpstr>SEO Algorithms</vt:lpstr>
      <vt:lpstr>SEO Algorithms</vt:lpstr>
      <vt:lpstr>SEO Algorithms</vt:lpstr>
      <vt:lpstr>SEO Algorithms</vt:lpstr>
      <vt:lpstr>SEO Algorithms                 E-E-A-T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dc:title>
  <dc:creator>LENOVO</dc:creator>
  <cp:lastModifiedBy>LENOVO</cp:lastModifiedBy>
  <cp:revision>83</cp:revision>
  <dcterms:created xsi:type="dcterms:W3CDTF">2006-08-16T00:00:00Z</dcterms:created>
  <dcterms:modified xsi:type="dcterms:W3CDTF">2024-11-26T15:18:54Z</dcterms:modified>
</cp:coreProperties>
</file>