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9"/>
  </p:notesMasterIdLst>
  <p:sldIdLst>
    <p:sldId id="256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386" r:id="rId46"/>
    <p:sldId id="390" r:id="rId47"/>
    <p:sldId id="391" r:id="rId48"/>
    <p:sldId id="387" r:id="rId49"/>
    <p:sldId id="392" r:id="rId50"/>
    <p:sldId id="393" r:id="rId51"/>
    <p:sldId id="394" r:id="rId52"/>
    <p:sldId id="389" r:id="rId53"/>
    <p:sldId id="438" r:id="rId54"/>
    <p:sldId id="439" r:id="rId55"/>
    <p:sldId id="332" r:id="rId56"/>
    <p:sldId id="333" r:id="rId57"/>
    <p:sldId id="334" r:id="rId58"/>
    <p:sldId id="335" r:id="rId59"/>
    <p:sldId id="336" r:id="rId60"/>
    <p:sldId id="382" r:id="rId61"/>
    <p:sldId id="384" r:id="rId62"/>
    <p:sldId id="385" r:id="rId63"/>
    <p:sldId id="441" r:id="rId64"/>
    <p:sldId id="440" r:id="rId65"/>
    <p:sldId id="442" r:id="rId66"/>
    <p:sldId id="443" r:id="rId67"/>
    <p:sldId id="345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80000"/>
    <a:srgbClr val="FF0000"/>
    <a:srgbClr val="FFCC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6" autoAdjust="0"/>
    <p:restoredTop sz="90929"/>
  </p:normalViewPr>
  <p:slideViewPr>
    <p:cSldViewPr>
      <p:cViewPr varScale="1">
        <p:scale>
          <a:sx n="94" d="100"/>
          <a:sy n="94" d="100"/>
        </p:scale>
        <p:origin x="-1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5635CA-D807-4DCA-95C5-48EF33533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7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89A2D-FE44-40FB-94D2-0AFFE4A3D8C2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1248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D8DF3-8609-414D-94F3-3DD381C50B82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246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512A87-C6DA-4A94-96B8-E8CB475F99E6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5355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CCD3D-79EF-4257-86DB-EAAD46D65151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180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0E6BF-83B2-4448-9783-A080A4834C20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7746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6A2F2-A532-40BB-AF18-3FE722042E3F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880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1416-DD8D-4967-B9EC-2C1C68BB5FC8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724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B7528-F733-4473-B198-83CF4352F9A8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0608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D789B-6895-46DD-B242-3BDA283C7BAE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48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128D1-CB6E-430D-91F2-9AB38A31850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325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C1296-A7B0-41AC-BCFD-F498401C7B4B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536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3FC07-EEE2-4365-B4A5-266C20580C33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442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805E5-1D80-4DD4-B100-0C1B4CF26D47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511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2A7BE-4677-4E5E-80C3-5E9C6426EC1E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6976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C82C7-2913-41C2-8B28-C4FF6815221F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4714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256AC-AAB4-45C8-9E42-FDAA9C9D61DC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630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A7399-DFBC-463A-BE5F-81BE161F1145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4003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6E297-0E8D-4D19-B38D-2321A245377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2301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5343-8220-4550-9655-D6B9728C0C9D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1566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E2DE8-81AA-4372-B16D-5953A3E1DE61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533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35381-C1D1-4F42-BC1D-619C54683268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5468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484A-FF39-4D00-8C20-16814D6022DF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44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2C496-9EF2-445F-864C-EDBAE2C2D348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0647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E60AE-2737-41F9-9BC1-0D79CE67661F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1346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283D9-372F-462A-970D-B1BEE9FBBC97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532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7F9EF-335B-4D3D-9554-5946C0EEB4D4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761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C7D2D-E257-4F05-8204-0461C8400B42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120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AD0AD-274A-417F-9784-2FDD0311B24D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5621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83C35-89FB-4239-8537-978B13E359BC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2549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C6324-2C56-4B72-BF13-446D63FA579A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39672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D5AF9-8180-440F-A47E-EEAC9AB68CB2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3343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5DE37-E1B0-4D34-BF16-9C5432A6BAB0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49589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4D25B-F431-478C-BB18-359FD21386C8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438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1D337-5254-48D0-8DDA-293B98910D2B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04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452BF-C831-4322-A8DB-0A051A3C16C4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47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B329E1-0268-4518-BD3C-683098B47EB0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9645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4968D-76B2-4D44-85DB-EA43A41E54E1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0141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EE38C-6F8E-403D-818A-1FD9576CEFBE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31231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F0FD4-0E75-4750-A61D-57E05CEA3C9F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41090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B7A62-8121-4D96-86E6-D7F39EF6FC0D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03014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B7A62-8121-4D96-86E6-D7F39EF6FC0D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03014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B7A62-8121-4D96-86E6-D7F39EF6FC0D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03014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C7D2D-E257-4F05-8204-0461C8400B42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1201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C7D2D-E257-4F05-8204-0461C8400B42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12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3599A-EACB-40F1-B0BA-0D9F3B4BE172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01431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C7D2D-E257-4F05-8204-0461C8400B42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1201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C7D2D-E257-4F05-8204-0461C8400B42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1201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8429A-2BC2-41BA-ACAC-C41D0905F389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53091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8429A-2BC2-41BA-ACAC-C41D0905F389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5309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8429A-2BC2-41BA-ACAC-C41D0905F389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5309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87021C-6CF0-455C-854F-25ED8CC4B027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2107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1CB27-5762-4629-8E9F-D81F1C36E763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26261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BB926-0D20-4F36-B933-9ED999AA6EAD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87621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44B97-C4E7-43AA-9385-B796557BB436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5299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803E-C834-4969-A24F-4E425271FB4F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254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AD9B8-0674-4234-9CB1-E1099312CBE3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9677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88C4C-CDFA-4CED-B0B1-8EB7B100FC40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53288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F9EFD-52AC-4896-AE0F-9F004CC06293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42720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10DFA-E57D-469E-8B51-331D1C038C6A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7221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54336-000F-4CB8-8EFE-902A00507178}" type="slidenum">
              <a:rPr lang="en-US" smtClean="0">
                <a:ea typeface="MS PGothic" pitchFamily="34" charset="-128"/>
                <a:cs typeface="Arial" pitchFamily="34" charset="0"/>
              </a:rPr>
              <a:pPr/>
              <a:t>67</a:t>
            </a:fld>
            <a:endParaRPr lang="en-US" smtClean="0"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218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A5C7A-F18F-453F-92CB-9D1888E235DD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657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53F14-C946-477C-8E29-31EAAE2C9FB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5556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F4375-A699-4CEB-BB8A-E81FB566C75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75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0">
                <a:latin typeface="Calibri" pitchFamily="34" charset="0"/>
                <a:cs typeface="Courier New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ambria" pitchFamily="18" charset="0"/>
                <a:cs typeface="Courier New" pitchFamily="49" charset="0"/>
              </a:defRPr>
            </a:lvl1pPr>
            <a:lvl2pPr>
              <a:defRPr sz="2000">
                <a:latin typeface="Cambria" pitchFamily="18" charset="0"/>
                <a:cs typeface="Courier New" pitchFamily="49" charset="0"/>
              </a:defRPr>
            </a:lvl2pPr>
            <a:lvl3pPr>
              <a:defRPr sz="2000">
                <a:latin typeface="Cambria" pitchFamily="18" charset="0"/>
                <a:cs typeface="Courier New" pitchFamily="49" charset="0"/>
              </a:defRPr>
            </a:lvl3pPr>
            <a:lvl4pPr>
              <a:defRPr sz="2000">
                <a:latin typeface="Cambria" pitchFamily="18" charset="0"/>
                <a:cs typeface="Courier New" pitchFamily="49" charset="0"/>
              </a:defRPr>
            </a:lvl4pPr>
            <a:lvl5pPr>
              <a:defRPr sz="2000">
                <a:latin typeface="Cambria" pitchFamily="18" charset="0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25413" y="6216650"/>
            <a:ext cx="886618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0" y="6172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</a:rPr>
              <a:t>ITEC 1011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38400" y="620395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</a:rPr>
              <a:t>Introduction to Information Technologies</a:t>
            </a:r>
          </a:p>
        </p:txBody>
      </p:sp>
      <p:pic>
        <p:nvPicPr>
          <p:cNvPr id="2055" name="Picture 14" descr="YorkUniversity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6280150"/>
            <a:ext cx="1066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/>
                </a:solidFill>
                <a:latin typeface="Calibri" pitchFamily="34" charset="0"/>
              </a:rPr>
              <a:t>Number Systems</a:t>
            </a:r>
            <a:br>
              <a:rPr lang="en-US" sz="3600" dirty="0" smtClean="0">
                <a:solidFill>
                  <a:schemeClr val="accent6"/>
                </a:solidFill>
                <a:latin typeface="Calibri" pitchFamily="34" charset="0"/>
              </a:rPr>
            </a:br>
            <a:r>
              <a:rPr lang="en-US" sz="3600" dirty="0" smtClean="0">
                <a:solidFill>
                  <a:schemeClr val="accent6"/>
                </a:solidFill>
                <a:latin typeface="Calibri" pitchFamily="34" charset="0"/>
              </a:rPr>
              <a:t>&amp;</a:t>
            </a:r>
            <a:br>
              <a:rPr lang="en-US" sz="3600" dirty="0" smtClean="0">
                <a:solidFill>
                  <a:schemeClr val="accent6"/>
                </a:solidFill>
                <a:latin typeface="Calibri" pitchFamily="34" charset="0"/>
              </a:rPr>
            </a:br>
            <a:r>
              <a:rPr lang="en-US" sz="3600" dirty="0" smtClean="0">
                <a:solidFill>
                  <a:schemeClr val="accent6"/>
                </a:solidFill>
                <a:latin typeface="Calibri" pitchFamily="34" charset="0"/>
              </a:rPr>
              <a:t>Binary Arithmetic</a:t>
            </a:r>
            <a:br>
              <a:rPr lang="en-US" sz="3600" dirty="0" smtClean="0">
                <a:solidFill>
                  <a:schemeClr val="accent6"/>
                </a:solidFill>
                <a:latin typeface="Calibri" pitchFamily="34" charset="0"/>
              </a:rPr>
            </a:br>
            <a:r>
              <a:rPr lang="en-US" sz="3600" dirty="0" smtClean="0">
                <a:solidFill>
                  <a:schemeClr val="accent6"/>
                </a:solidFill>
                <a:latin typeface="Calibri" pitchFamily="34" charset="0"/>
              </a:rPr>
              <a:t/>
            </a:r>
            <a:br>
              <a:rPr lang="en-US" sz="3600" dirty="0" smtClean="0">
                <a:solidFill>
                  <a:schemeClr val="accent6"/>
                </a:solidFill>
                <a:latin typeface="Calibri" pitchFamily="34" charset="0"/>
              </a:rPr>
            </a:br>
            <a:endParaRPr lang="en-US" sz="2400" dirty="0" smtClean="0">
              <a:solidFill>
                <a:schemeClr val="accent6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Decimal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rot="16200000" flipV="1">
            <a:off x="4552950" y="16192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Decimal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Multiply each bit by 8</a:t>
            </a:r>
            <a:r>
              <a:rPr lang="en-US" sz="2900" i="1" baseline="30000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position of the bit, starting from 0 on the right.</a:t>
            </a:r>
          </a:p>
          <a:p>
            <a:pPr lvl="1"/>
            <a:r>
              <a:rPr lang="en-US" dirty="0" smtClean="0"/>
              <a:t>Add the results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28800" y="2638425"/>
            <a:ext cx="6629400" cy="15525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724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=&gt; 	4 x 8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	  4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2 x 8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 	 16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7 x 8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	448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468</a:t>
            </a:r>
            <a:r>
              <a:rPr lang="en-US" baseline="-25000">
                <a:latin typeface="Courier New" pitchFamily="49" charset="0"/>
              </a:rPr>
              <a:t>10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562600" y="3781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Decimal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rot="16200000" flipV="1">
            <a:off x="3771900" y="2705100"/>
            <a:ext cx="14478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Decimal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Multiply each bit by 16</a:t>
            </a:r>
            <a:r>
              <a:rPr lang="en-US" sz="2900" i="1" baseline="30000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position of the bit, starting from 0 on the right.</a:t>
            </a:r>
          </a:p>
          <a:p>
            <a:pPr lvl="1"/>
            <a:r>
              <a:rPr lang="en-US" dirty="0" smtClean="0"/>
              <a:t>Add the results.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19200" y="2760663"/>
            <a:ext cx="7086600" cy="17351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ABC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=&gt;	C x 16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12 x   1 =   12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     	B x 16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 11 x  16 =  176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		A x 16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                     2748</a:t>
            </a:r>
            <a:r>
              <a:rPr lang="en-US" baseline="-25000">
                <a:latin typeface="Courier New" pitchFamily="49" charset="0"/>
              </a:rPr>
              <a:t>10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6781800" y="393223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Binary</a:t>
            </a:r>
          </a:p>
        </p:txBody>
      </p:sp>
      <p:sp>
        <p:nvSpPr>
          <p:cNvPr id="32771" name="Oval 1027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2772" name="Oval 1028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2773" name="Oval 1029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2774" name="Oval 1030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2775" name="Line 1031"/>
          <p:cNvSpPr>
            <a:spLocks noChangeShapeType="1"/>
          </p:cNvSpPr>
          <p:nvPr/>
        </p:nvSpPr>
        <p:spPr bwMode="auto">
          <a:xfrm>
            <a:off x="24384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Binary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Divide by two, keep track of the remainder</a:t>
            </a:r>
          </a:p>
          <a:p>
            <a:pPr lvl="1"/>
            <a:r>
              <a:rPr lang="en-US" smtClean="0"/>
              <a:t>First remainder is bit 0 (LSB, least-significant bit)</a:t>
            </a:r>
          </a:p>
          <a:p>
            <a:pPr lvl="1"/>
            <a:r>
              <a:rPr lang="en-US" smtClean="0"/>
              <a:t>Second remainder is bit 1</a:t>
            </a:r>
          </a:p>
          <a:p>
            <a:pPr lvl="1"/>
            <a:r>
              <a:rPr lang="en-US" smtClean="0"/>
              <a:t>Etc.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304800" y="13716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543300" y="1295400"/>
            <a:ext cx="2057400" cy="822325"/>
            <a:chOff x="2232" y="816"/>
            <a:chExt cx="1296" cy="518"/>
          </a:xfrm>
        </p:grpSpPr>
        <p:sp>
          <p:nvSpPr>
            <p:cNvPr id="34848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2 125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62   1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34849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50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3543300" y="1676400"/>
            <a:ext cx="2057400" cy="822325"/>
            <a:chOff x="2232" y="1056"/>
            <a:chExt cx="1296" cy="518"/>
          </a:xfrm>
        </p:grpSpPr>
        <p:sp>
          <p:nvSpPr>
            <p:cNvPr id="34845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31   0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34846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47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36"/>
          <p:cNvGrpSpPr>
            <a:grpSpLocks/>
          </p:cNvGrpSpPr>
          <p:nvPr/>
        </p:nvGrpSpPr>
        <p:grpSpPr bwMode="auto">
          <a:xfrm>
            <a:off x="3543300" y="2057400"/>
            <a:ext cx="2057400" cy="822325"/>
            <a:chOff x="2232" y="1296"/>
            <a:chExt cx="1296" cy="518"/>
          </a:xfrm>
        </p:grpSpPr>
        <p:sp>
          <p:nvSpPr>
            <p:cNvPr id="34842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15   1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34843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44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3527425" y="2451100"/>
            <a:ext cx="2057400" cy="822325"/>
            <a:chOff x="624" y="2112"/>
            <a:chExt cx="1296" cy="518"/>
          </a:xfrm>
        </p:grpSpPr>
        <p:sp>
          <p:nvSpPr>
            <p:cNvPr id="34839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7   1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34840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41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044"/>
          <p:cNvGrpSpPr>
            <a:grpSpLocks/>
          </p:cNvGrpSpPr>
          <p:nvPr/>
        </p:nvGrpSpPr>
        <p:grpSpPr bwMode="auto">
          <a:xfrm>
            <a:off x="3559175" y="2846388"/>
            <a:ext cx="2057400" cy="822325"/>
            <a:chOff x="2232" y="1783"/>
            <a:chExt cx="1296" cy="518"/>
          </a:xfrm>
        </p:grpSpPr>
        <p:sp>
          <p:nvSpPr>
            <p:cNvPr id="34836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3   1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34837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8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1048"/>
          <p:cNvGrpSpPr>
            <a:grpSpLocks/>
          </p:cNvGrpSpPr>
          <p:nvPr/>
        </p:nvGrpSpPr>
        <p:grpSpPr bwMode="auto">
          <a:xfrm>
            <a:off x="3559175" y="3228975"/>
            <a:ext cx="2057400" cy="822325"/>
            <a:chOff x="2232" y="2976"/>
            <a:chExt cx="1296" cy="518"/>
          </a:xfrm>
        </p:grpSpPr>
        <p:sp>
          <p:nvSpPr>
            <p:cNvPr id="34833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1   1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34834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5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052"/>
          <p:cNvGrpSpPr>
            <a:grpSpLocks/>
          </p:cNvGrpSpPr>
          <p:nvPr/>
        </p:nvGrpSpPr>
        <p:grpSpPr bwMode="auto">
          <a:xfrm>
            <a:off x="3543300" y="3609975"/>
            <a:ext cx="2057400" cy="822325"/>
            <a:chOff x="2232" y="2284"/>
            <a:chExt cx="1296" cy="518"/>
          </a:xfrm>
        </p:grpSpPr>
        <p:sp>
          <p:nvSpPr>
            <p:cNvPr id="34830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0   1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34831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2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5486400" y="5181600"/>
            <a:ext cx="3276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125</a:t>
            </a:r>
            <a:r>
              <a:rPr lang="en-US" baseline="-25000" dirty="0">
                <a:latin typeface="Courier New" pitchFamily="49" charset="0"/>
              </a:rPr>
              <a:t>10</a:t>
            </a:r>
            <a:r>
              <a:rPr lang="en-US" dirty="0">
                <a:latin typeface="Courier New" pitchFamily="49" charset="0"/>
              </a:rPr>
              <a:t> = 1111101</a:t>
            </a:r>
            <a:r>
              <a:rPr lang="en-US" baseline="-25000" dirty="0">
                <a:latin typeface="Courier New" pitchFamily="49" charset="0"/>
              </a:rPr>
              <a:t>2</a:t>
            </a: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5638800" y="1752600"/>
            <a:ext cx="0" cy="25146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2200" y="27432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Reverse Order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6" grpId="0" build="p" autoUpdateAnimBg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Octal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924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Number Systems</a:t>
            </a:r>
          </a:p>
        </p:txBody>
      </p:sp>
      <p:graphicFrame>
        <p:nvGraphicFramePr>
          <p:cNvPr id="107600" name="Group 80"/>
          <p:cNvGraphicFramePr>
            <a:graphicFrameLocks noGrp="1"/>
          </p:cNvGraphicFramePr>
          <p:nvPr/>
        </p:nvGraphicFramePr>
        <p:xfrm>
          <a:off x="762001" y="1714500"/>
          <a:ext cx="7239000" cy="3429002"/>
        </p:xfrm>
        <a:graphic>
          <a:graphicData uri="http://schemas.openxmlformats.org/drawingml/2006/table">
            <a:tbl>
              <a:tblPr/>
              <a:tblGrid>
                <a:gridCol w="1651000"/>
                <a:gridCol w="850900"/>
                <a:gridCol w="1565275"/>
                <a:gridCol w="1387475"/>
                <a:gridCol w="1784350"/>
              </a:tblGrid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Octal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Divide by 8</a:t>
            </a:r>
          </a:p>
          <a:p>
            <a:pPr lvl="1"/>
            <a:r>
              <a:rPr lang="en-US" smtClean="0"/>
              <a:t>Keep track of the remainder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552825" y="2352675"/>
            <a:ext cx="2192338" cy="822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latin typeface="Courier New" pitchFamily="49" charset="0"/>
              </a:rPr>
              <a:t>8  1234</a:t>
            </a:r>
          </a:p>
          <a:p>
            <a:pPr marL="457200" indent="-457200"/>
            <a:r>
              <a:rPr lang="en-US">
                <a:latin typeface="Courier New" pitchFamily="49" charset="0"/>
              </a:rPr>
              <a:t>    154   2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94970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3949700" y="2743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35363" y="2743200"/>
            <a:ext cx="2192337" cy="822325"/>
            <a:chOff x="1056" y="2688"/>
            <a:chExt cx="1381" cy="518"/>
          </a:xfrm>
        </p:grpSpPr>
        <p:sp>
          <p:nvSpPr>
            <p:cNvPr id="44051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19   2</a:t>
              </a:r>
            </a:p>
          </p:txBody>
        </p:sp>
        <p:sp>
          <p:nvSpPr>
            <p:cNvPr id="44052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3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538538" y="3140075"/>
            <a:ext cx="2192337" cy="822325"/>
            <a:chOff x="2640" y="2688"/>
            <a:chExt cx="1381" cy="518"/>
          </a:xfrm>
        </p:grpSpPr>
        <p:sp>
          <p:nvSpPr>
            <p:cNvPr id="44048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 2   3</a:t>
              </a:r>
            </a:p>
          </p:txBody>
        </p:sp>
        <p:sp>
          <p:nvSpPr>
            <p:cNvPr id="44049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0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38538" y="3530600"/>
            <a:ext cx="2192337" cy="822325"/>
            <a:chOff x="4224" y="2688"/>
            <a:chExt cx="1381" cy="518"/>
          </a:xfrm>
        </p:grpSpPr>
        <p:sp>
          <p:nvSpPr>
            <p:cNvPr id="44045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dirty="0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 dirty="0">
                  <a:latin typeface="Courier New" pitchFamily="49" charset="0"/>
                </a:rPr>
                <a:t>      0   2</a:t>
              </a:r>
            </a:p>
          </p:txBody>
        </p:sp>
        <p:sp>
          <p:nvSpPr>
            <p:cNvPr id="44046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7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6019800" y="50292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2322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V="1">
            <a:off x="5943600" y="2819400"/>
            <a:ext cx="0" cy="13716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77000" y="30480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Reverse Order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9" grpId="0" build="p" autoUpdateAnimBg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Hexadecimal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36576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Hexadecimal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Divide by 16</a:t>
            </a:r>
          </a:p>
          <a:p>
            <a:pPr lvl="1"/>
            <a:r>
              <a:rPr lang="en-US" smtClean="0"/>
              <a:t>Keep track of the remainder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19800" y="50292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4D2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2352675"/>
            <a:ext cx="3581400" cy="1593850"/>
            <a:chOff x="2064" y="1482"/>
            <a:chExt cx="2256" cy="1004"/>
          </a:xfrm>
        </p:grpSpPr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16  1234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 77   2</a:t>
              </a:r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14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18"/>
              <a:chOff x="2084" y="1726"/>
              <a:chExt cx="2236" cy="518"/>
            </a:xfrm>
          </p:grpSpPr>
          <p:sp>
            <p:nvSpPr>
              <p:cNvPr id="47120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>
                    <a:latin typeface="Courier New" pitchFamily="49" charset="0"/>
                  </a:rPr>
                  <a:t>16</a:t>
                </a:r>
              </a:p>
              <a:p>
                <a:pPr marL="457200" indent="-457200"/>
                <a:r>
                  <a:rPr lang="en-US">
                    <a:latin typeface="Courier New" pitchFamily="49" charset="0"/>
                  </a:rPr>
                  <a:t>       4   13 = D</a:t>
                </a:r>
              </a:p>
            </p:txBody>
          </p:sp>
          <p:sp>
            <p:nvSpPr>
              <p:cNvPr id="47121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22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47117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>
                    <a:latin typeface="Courier New" pitchFamily="49" charset="0"/>
                  </a:rPr>
                  <a:t>16</a:t>
                </a:r>
              </a:p>
              <a:p>
                <a:pPr marL="457200" indent="-457200"/>
                <a:r>
                  <a:rPr lang="en-US">
                    <a:latin typeface="Courier New" pitchFamily="49" charset="0"/>
                  </a:rPr>
                  <a:t>       0   4</a:t>
                </a:r>
              </a:p>
            </p:txBody>
          </p:sp>
          <p:sp>
            <p:nvSpPr>
              <p:cNvPr id="47118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19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6781800" y="2667000"/>
            <a:ext cx="0" cy="12192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934200" y="28956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Reverse Order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Binary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38100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Binary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Convert each </a:t>
            </a:r>
            <a:r>
              <a:rPr lang="en-US" u="sng" dirty="0" smtClean="0"/>
              <a:t>octal digit </a:t>
            </a:r>
            <a:r>
              <a:rPr lang="en-US" dirty="0" smtClean="0"/>
              <a:t>to a 3-bit equivalent binary representation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705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2667000"/>
            <a:ext cx="2667000" cy="1552575"/>
            <a:chOff x="2208" y="1680"/>
            <a:chExt cx="1680" cy="978"/>
          </a:xfrm>
        </p:grpSpPr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 7   0   5</a:t>
              </a:r>
            </a:p>
            <a:p>
              <a:pPr marL="457200" indent="-457200"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111 000 101</a:t>
              </a:r>
            </a:p>
          </p:txBody>
        </p:sp>
        <p:sp>
          <p:nvSpPr>
            <p:cNvPr id="37895" name="Line 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88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181600" y="5257800"/>
            <a:ext cx="3581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705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 111000101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Binary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39243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Binary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Convert each </a:t>
            </a:r>
            <a:r>
              <a:rPr lang="en-US" u="sng" dirty="0" smtClean="0"/>
              <a:t>hexadecimal</a:t>
            </a:r>
            <a:r>
              <a:rPr lang="en-US" dirty="0" smtClean="0"/>
              <a:t> digit to a 4-bit equivalent binary representation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Quantities/Counting (1 of 2)</a:t>
            </a:r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/>
        </p:nvGraphicFramePr>
        <p:xfrm>
          <a:off x="914401" y="1371600"/>
          <a:ext cx="6781799" cy="4191000"/>
        </p:xfrm>
        <a:graphic>
          <a:graphicData uri="http://schemas.openxmlformats.org/drawingml/2006/table">
            <a:tbl>
              <a:tblPr/>
              <a:tblGrid>
                <a:gridCol w="1470751"/>
                <a:gridCol w="1225627"/>
                <a:gridCol w="1062209"/>
                <a:gridCol w="302321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10AF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667000"/>
            <a:ext cx="3810000" cy="1552575"/>
            <a:chOff x="2208" y="1680"/>
            <a:chExt cx="2400" cy="978"/>
          </a:xfrm>
        </p:grpSpPr>
        <p:sp>
          <p:nvSpPr>
            <p:cNvPr id="40966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 1    0    A    F</a:t>
              </a:r>
            </a:p>
            <a:p>
              <a:pPr marL="457200" indent="-457200"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0001 0000 1010 1111</a:t>
              </a: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5334000"/>
            <a:ext cx="4800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10AF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0001000010101111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Octal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3810000" y="27432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Octal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Group bits in threes, starting on right</a:t>
            </a:r>
          </a:p>
          <a:p>
            <a:pPr lvl="1"/>
            <a:r>
              <a:rPr lang="en-US" smtClean="0"/>
              <a:t>Convert to octal digits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1011010111</a:t>
            </a:r>
            <a:r>
              <a:rPr lang="en-US" baseline="-25000" dirty="0"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= ?</a:t>
            </a:r>
            <a:r>
              <a:rPr lang="en-US" baseline="-25000" dirty="0">
                <a:latin typeface="Courier New" pitchFamily="49" charset="0"/>
              </a:rPr>
              <a:t>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2667000"/>
            <a:ext cx="4267200" cy="1552575"/>
            <a:chOff x="2160" y="1680"/>
            <a:chExt cx="2688" cy="978"/>
          </a:xfrm>
        </p:grpSpPr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1 011 010 111</a:t>
              </a:r>
            </a:p>
            <a:p>
              <a:pPr>
                <a:spcBef>
                  <a:spcPct val="50000"/>
                </a:spcBef>
              </a:pP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1  3   2   7</a:t>
              </a:r>
              <a:r>
                <a:rPr lang="en-US" baseline="-25000" dirty="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183" name="Line 6"/>
            <p:cNvSpPr>
              <a:spLocks noChangeShapeType="1"/>
            </p:cNvSpPr>
            <p:nvPr/>
          </p:nvSpPr>
          <p:spPr bwMode="auto">
            <a:xfrm>
              <a:off x="2236" y="196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>
              <a:off x="266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3100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572000" y="54102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1011010111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1327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Hexadecimal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V="1">
            <a:off x="39624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Hexadecimal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Group bits in fours, starting on right</a:t>
            </a:r>
          </a:p>
          <a:p>
            <a:pPr lvl="1"/>
            <a:r>
              <a:rPr lang="en-US" smtClean="0"/>
              <a:t>Convert to hexadecimal digits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429000" y="2667000"/>
            <a:ext cx="4267200" cy="15525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10 1011 1011</a:t>
            </a:r>
          </a:p>
          <a:p>
            <a:pPr marL="457200" indent="-457200">
              <a:spcBef>
                <a:spcPct val="50000"/>
              </a:spcBef>
            </a:pPr>
            <a:endParaRPr lang="en-US" dirty="0">
              <a:latin typeface="Courier New" pitchFamily="49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lain" startAt="2"/>
            </a:pPr>
            <a:r>
              <a:rPr lang="en-US" dirty="0">
                <a:latin typeface="Courier New" pitchFamily="49" charset="0"/>
              </a:rPr>
              <a:t>  B     </a:t>
            </a:r>
            <a:r>
              <a:rPr lang="en-US" dirty="0" err="1">
                <a:latin typeface="Courier New" pitchFamily="49" charset="0"/>
              </a:rPr>
              <a:t>B</a:t>
            </a:r>
            <a:r>
              <a:rPr lang="en-US" baseline="-25000" dirty="0">
                <a:latin typeface="Courier New" pitchFamily="49" charset="0"/>
              </a:rPr>
              <a:t>  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35814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4958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54102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648200" y="5562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2BB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Hexadecimal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Hexadecimal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Use binary as an intermediary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1076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2105025"/>
            <a:ext cx="4267200" cy="2286000"/>
            <a:chOff x="1920" y="1326"/>
            <a:chExt cx="2688" cy="1440"/>
          </a:xfrm>
        </p:grpSpPr>
        <p:sp>
          <p:nvSpPr>
            <p:cNvPr id="56330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 1    0     7     6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001  000   111   110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baseline="-25000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56331" name="Line 6"/>
            <p:cNvSpPr>
              <a:spLocks noChangeShapeType="1"/>
            </p:cNvSpPr>
            <p:nvPr/>
          </p:nvSpPr>
          <p:spPr bwMode="auto">
            <a:xfrm>
              <a:off x="21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332" name="Line 7"/>
            <p:cNvSpPr>
              <a:spLocks noChangeShapeType="1"/>
            </p:cNvSpPr>
            <p:nvPr/>
          </p:nvSpPr>
          <p:spPr bwMode="auto">
            <a:xfrm>
              <a:off x="340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333" name="Line 8"/>
            <p:cNvSpPr>
              <a:spLocks noChangeShapeType="1"/>
            </p:cNvSpPr>
            <p:nvPr/>
          </p:nvSpPr>
          <p:spPr bwMode="auto">
            <a:xfrm>
              <a:off x="273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334" name="Line 9"/>
            <p:cNvSpPr>
              <a:spLocks noChangeShapeType="1"/>
            </p:cNvSpPr>
            <p:nvPr/>
          </p:nvSpPr>
          <p:spPr bwMode="auto">
            <a:xfrm>
              <a:off x="41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05200" y="3317875"/>
            <a:ext cx="3276600" cy="1254125"/>
            <a:chOff x="2208" y="2090"/>
            <a:chExt cx="2064" cy="790"/>
          </a:xfrm>
        </p:grpSpPr>
        <p:sp>
          <p:nvSpPr>
            <p:cNvPr id="56327" name="Text Box 11"/>
            <p:cNvSpPr txBox="1">
              <a:spLocks noChangeArrowheads="1"/>
            </p:cNvSpPr>
            <p:nvPr/>
          </p:nvSpPr>
          <p:spPr bwMode="auto">
            <a:xfrm>
              <a:off x="2208" y="2592"/>
              <a:ext cx="2064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 3       E</a:t>
              </a:r>
            </a:p>
          </p:txBody>
        </p:sp>
        <p:sp>
          <p:nvSpPr>
            <p:cNvPr id="56328" name="Line 12"/>
            <p:cNvSpPr>
              <a:spLocks noChangeShapeType="1"/>
            </p:cNvSpPr>
            <p:nvPr/>
          </p:nvSpPr>
          <p:spPr bwMode="auto">
            <a:xfrm>
              <a:off x="3476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329" name="Line 13"/>
            <p:cNvSpPr>
              <a:spLocks noChangeShapeType="1"/>
            </p:cNvSpPr>
            <p:nvPr/>
          </p:nvSpPr>
          <p:spPr bwMode="auto">
            <a:xfrm>
              <a:off x="2660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1076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 23E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Quantities/Counting (2 of 2) </a:t>
            </a:r>
          </a:p>
        </p:txBody>
      </p:sp>
      <p:graphicFrame>
        <p:nvGraphicFramePr>
          <p:cNvPr id="120890" name="Group 58"/>
          <p:cNvGraphicFramePr>
            <a:graphicFrameLocks noGrp="1"/>
          </p:cNvGraphicFramePr>
          <p:nvPr/>
        </p:nvGraphicFramePr>
        <p:xfrm>
          <a:off x="990600" y="1371600"/>
          <a:ext cx="7620000" cy="4114800"/>
        </p:xfrm>
        <a:graphic>
          <a:graphicData uri="http://schemas.openxmlformats.org/drawingml/2006/table">
            <a:tbl>
              <a:tblPr/>
              <a:tblGrid>
                <a:gridCol w="2212259"/>
                <a:gridCol w="1843548"/>
                <a:gridCol w="1597741"/>
                <a:gridCol w="196645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Octal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Octal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Use binary as an intermediary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1F0C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3048000" y="2105025"/>
            <a:ext cx="4876800" cy="2286000"/>
            <a:chOff x="1920" y="1326"/>
            <a:chExt cx="3072" cy="1440"/>
          </a:xfrm>
        </p:grpSpPr>
        <p:sp>
          <p:nvSpPr>
            <p:cNvPr id="59405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  1     F      0      C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en-US" dirty="0">
                  <a:latin typeface="Courier New" pitchFamily="49" charset="0"/>
                </a:rPr>
                <a:t>001  1111   0000   1100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baseline="-25000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59406" name="Line 126"/>
            <p:cNvSpPr>
              <a:spLocks noChangeShapeType="1"/>
            </p:cNvSpPr>
            <p:nvPr/>
          </p:nvSpPr>
          <p:spPr bwMode="auto">
            <a:xfrm>
              <a:off x="225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07" name="Line 127"/>
            <p:cNvSpPr>
              <a:spLocks noChangeShapeType="1"/>
            </p:cNvSpPr>
            <p:nvPr/>
          </p:nvSpPr>
          <p:spPr bwMode="auto">
            <a:xfrm>
              <a:off x="3744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08" name="Line 128"/>
            <p:cNvSpPr>
              <a:spLocks noChangeShapeType="1"/>
            </p:cNvSpPr>
            <p:nvPr/>
          </p:nvSpPr>
          <p:spPr bwMode="auto">
            <a:xfrm>
              <a:off x="29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09" name="Line 132"/>
            <p:cNvSpPr>
              <a:spLocks noChangeShapeType="1"/>
            </p:cNvSpPr>
            <p:nvPr/>
          </p:nvSpPr>
          <p:spPr bwMode="auto">
            <a:xfrm>
              <a:off x="45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45"/>
          <p:cNvGrpSpPr>
            <a:grpSpLocks/>
          </p:cNvGrpSpPr>
          <p:nvPr/>
        </p:nvGrpSpPr>
        <p:grpSpPr bwMode="auto">
          <a:xfrm>
            <a:off x="3324225" y="3349625"/>
            <a:ext cx="4403725" cy="1146175"/>
            <a:chOff x="2094" y="2110"/>
            <a:chExt cx="2774" cy="722"/>
          </a:xfrm>
        </p:grpSpPr>
        <p:sp>
          <p:nvSpPr>
            <p:cNvPr id="59399" name="Text Box 133"/>
            <p:cNvSpPr txBox="1">
              <a:spLocks noChangeArrowheads="1"/>
            </p:cNvSpPr>
            <p:nvPr/>
          </p:nvSpPr>
          <p:spPr bwMode="auto">
            <a:xfrm>
              <a:off x="2208" y="2544"/>
              <a:ext cx="2660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1   7   4     1     4</a:t>
              </a:r>
            </a:p>
          </p:txBody>
        </p:sp>
        <p:sp>
          <p:nvSpPr>
            <p:cNvPr id="59400" name="Line 134"/>
            <p:cNvSpPr>
              <a:spLocks noChangeShapeType="1"/>
            </p:cNvSpPr>
            <p:nvPr/>
          </p:nvSpPr>
          <p:spPr bwMode="auto">
            <a:xfrm>
              <a:off x="4388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01" name="Line 135"/>
            <p:cNvSpPr>
              <a:spLocks noChangeShapeType="1"/>
            </p:cNvSpPr>
            <p:nvPr/>
          </p:nvSpPr>
          <p:spPr bwMode="auto">
            <a:xfrm>
              <a:off x="370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02" name="Line 140"/>
            <p:cNvSpPr>
              <a:spLocks noChangeShapeType="1"/>
            </p:cNvSpPr>
            <p:nvPr/>
          </p:nvSpPr>
          <p:spPr bwMode="auto">
            <a:xfrm>
              <a:off x="3010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03" name="Line 141"/>
            <p:cNvSpPr>
              <a:spLocks noChangeShapeType="1"/>
            </p:cNvSpPr>
            <p:nvPr/>
          </p:nvSpPr>
          <p:spPr bwMode="auto">
            <a:xfrm>
              <a:off x="254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04" name="Line 142"/>
            <p:cNvSpPr>
              <a:spLocks noChangeShapeType="1"/>
            </p:cNvSpPr>
            <p:nvPr/>
          </p:nvSpPr>
          <p:spPr bwMode="auto">
            <a:xfrm>
              <a:off x="209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8143" name="Text Box 143"/>
          <p:cNvSpPr txBox="1">
            <a:spLocks noChangeArrowheads="1"/>
          </p:cNvSpPr>
          <p:nvPr/>
        </p:nvSpPr>
        <p:spPr bwMode="auto">
          <a:xfrm>
            <a:off x="4648200" y="56388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1F0C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17414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381000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this 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2514600" y="3505200"/>
            <a:ext cx="609600" cy="381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– Convert ...</a:t>
            </a:r>
          </a:p>
        </p:txBody>
      </p:sp>
      <p:graphicFrame>
        <p:nvGraphicFramePr>
          <p:cNvPr id="169058" name="Group 98"/>
          <p:cNvGraphicFramePr>
            <a:graphicFrameLocks noGrp="1"/>
          </p:cNvGraphicFramePr>
          <p:nvPr/>
        </p:nvGraphicFramePr>
        <p:xfrm>
          <a:off x="1295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– Convert …</a:t>
            </a:r>
          </a:p>
        </p:txBody>
      </p:sp>
      <p:graphicFrame>
        <p:nvGraphicFramePr>
          <p:cNvPr id="170027" name="Group 43"/>
          <p:cNvGraphicFramePr>
            <a:graphicFrameLocks noGrp="1"/>
          </p:cNvGraphicFramePr>
          <p:nvPr/>
        </p:nvGraphicFramePr>
        <p:xfrm>
          <a:off x="1295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61475" name="TextBox 7"/>
          <p:cNvSpPr txBox="1">
            <a:spLocks noChangeArrowheads="1"/>
          </p:cNvSpPr>
          <p:nvPr/>
        </p:nvSpPr>
        <p:spPr bwMode="auto">
          <a:xfrm>
            <a:off x="3657600" y="5257800"/>
            <a:ext cx="213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Answer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Fraction to Decimal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1447800" y="2438400"/>
            <a:ext cx="6477000" cy="360098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(10.1011)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=&gt; 	1 x 2</a:t>
            </a:r>
            <a:r>
              <a:rPr lang="en-US" baseline="30000" dirty="0">
                <a:latin typeface="Courier New" pitchFamily="49" charset="0"/>
              </a:rPr>
              <a:t>-4</a:t>
            </a:r>
            <a:r>
              <a:rPr lang="en-US" dirty="0">
                <a:latin typeface="Courier New" pitchFamily="49" charset="0"/>
              </a:rPr>
              <a:t> = 0.0625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1 x 2</a:t>
            </a:r>
            <a:r>
              <a:rPr lang="en-US" baseline="30000" dirty="0">
                <a:latin typeface="Courier New" pitchFamily="49" charset="0"/>
              </a:rPr>
              <a:t>-3</a:t>
            </a:r>
            <a:r>
              <a:rPr lang="en-US" dirty="0">
                <a:latin typeface="Courier New" pitchFamily="49" charset="0"/>
              </a:rPr>
              <a:t> = 0.125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0 x 2</a:t>
            </a:r>
            <a:r>
              <a:rPr lang="en-US" baseline="30000" dirty="0">
                <a:latin typeface="Courier New" pitchFamily="49" charset="0"/>
              </a:rPr>
              <a:t>-2</a:t>
            </a:r>
            <a:r>
              <a:rPr lang="en-US" dirty="0">
                <a:latin typeface="Courier New" pitchFamily="49" charset="0"/>
              </a:rPr>
              <a:t> = 0.0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1 x 2</a:t>
            </a:r>
            <a:r>
              <a:rPr lang="en-US" baseline="30000" dirty="0">
                <a:latin typeface="Courier New" pitchFamily="49" charset="0"/>
              </a:rPr>
              <a:t>-1</a:t>
            </a:r>
            <a:r>
              <a:rPr lang="en-US" dirty="0">
                <a:latin typeface="Courier New" pitchFamily="49" charset="0"/>
              </a:rPr>
              <a:t> = 0.5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0 x 2</a:t>
            </a:r>
            <a:r>
              <a:rPr lang="en-US" baseline="30000" dirty="0">
                <a:latin typeface="Courier New" pitchFamily="49" charset="0"/>
              </a:rPr>
              <a:t>0 </a:t>
            </a:r>
            <a:r>
              <a:rPr lang="en-US" dirty="0">
                <a:latin typeface="Courier New" pitchFamily="49" charset="0"/>
              </a:rPr>
              <a:t> = 0.0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1 x 2</a:t>
            </a:r>
            <a:r>
              <a:rPr lang="en-US" baseline="30000" dirty="0">
                <a:latin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</a:rPr>
              <a:t> = 2.0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       </a:t>
            </a:r>
            <a:r>
              <a:rPr lang="en-US" dirty="0" smtClean="0">
                <a:latin typeface="Courier New" pitchFamily="49" charset="0"/>
              </a:rPr>
              <a:t>(2.6875)</a:t>
            </a:r>
            <a:r>
              <a:rPr lang="en-US" baseline="-25000" dirty="0" smtClean="0">
                <a:latin typeface="Courier New" pitchFamily="49" charset="0"/>
              </a:rPr>
              <a:t>10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1011.1001)</a:t>
            </a:r>
            <a:r>
              <a:rPr lang="en-US" b="1" baseline="-25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= (?)</a:t>
            </a:r>
            <a:r>
              <a:rPr lang="en-US" b="1" baseline="-25000" dirty="0" smtClean="0">
                <a:solidFill>
                  <a:srgbClr val="FF0000"/>
                </a:solidFill>
                <a:latin typeface="Courier New" pitchFamily="49" charset="0"/>
              </a:rPr>
              <a:t>10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73733" name="Line 7"/>
          <p:cNvSpPr>
            <a:spLocks noChangeShapeType="1"/>
          </p:cNvSpPr>
          <p:nvPr/>
        </p:nvSpPr>
        <p:spPr bwMode="auto">
          <a:xfrm>
            <a:off x="5867400" y="46482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Fraction to </a:t>
            </a:r>
            <a:r>
              <a:rPr lang="en-US" dirty="0"/>
              <a:t>Decimal</a:t>
            </a:r>
            <a:endParaRPr lang="en-US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1447800" y="2438400"/>
            <a:ext cx="6934200" cy="286232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(17.53)</a:t>
            </a:r>
            <a:r>
              <a:rPr lang="en-US" baseline="-25000" dirty="0" smtClean="0">
                <a:latin typeface="Courier New" pitchFamily="49" charset="0"/>
              </a:rPr>
              <a:t>8</a:t>
            </a:r>
            <a:r>
              <a:rPr lang="en-US" dirty="0" smtClean="0">
                <a:latin typeface="Courier New" pitchFamily="49" charset="0"/>
              </a:rPr>
              <a:t>  =&gt; 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7 </a:t>
            </a:r>
            <a:r>
              <a:rPr lang="en-US" dirty="0">
                <a:latin typeface="Courier New" pitchFamily="49" charset="0"/>
              </a:rPr>
              <a:t>x </a:t>
            </a:r>
            <a:r>
              <a:rPr lang="en-US" dirty="0" smtClean="0">
                <a:latin typeface="Courier New" pitchFamily="49" charset="0"/>
              </a:rPr>
              <a:t>8</a:t>
            </a:r>
            <a:r>
              <a:rPr lang="en-US" baseline="30000" dirty="0" smtClean="0">
                <a:latin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 7.0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1 x </a:t>
            </a:r>
            <a:r>
              <a:rPr lang="en-US" dirty="0" smtClean="0">
                <a:latin typeface="Courier New" pitchFamily="49" charset="0"/>
              </a:rPr>
              <a:t>8</a:t>
            </a:r>
            <a:r>
              <a:rPr lang="en-US" baseline="30000" dirty="0" smtClean="0">
                <a:latin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 8.0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</a:rPr>
              <a:t>5 </a:t>
            </a:r>
            <a:r>
              <a:rPr lang="en-US" dirty="0">
                <a:latin typeface="Courier New" pitchFamily="49" charset="0"/>
              </a:rPr>
              <a:t>x </a:t>
            </a:r>
            <a:r>
              <a:rPr lang="en-US" dirty="0" smtClean="0">
                <a:latin typeface="Courier New" pitchFamily="49" charset="0"/>
              </a:rPr>
              <a:t>8</a:t>
            </a:r>
            <a:r>
              <a:rPr lang="en-US" baseline="30000" dirty="0" smtClean="0">
                <a:latin typeface="Courier New" pitchFamily="49" charset="0"/>
              </a:rPr>
              <a:t>-1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0.625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</a:rPr>
              <a:t>3 </a:t>
            </a:r>
            <a:r>
              <a:rPr lang="en-US" dirty="0">
                <a:latin typeface="Courier New" pitchFamily="49" charset="0"/>
              </a:rPr>
              <a:t>x </a:t>
            </a:r>
            <a:r>
              <a:rPr lang="en-US" dirty="0" smtClean="0">
                <a:latin typeface="Courier New" pitchFamily="49" charset="0"/>
              </a:rPr>
              <a:t>8</a:t>
            </a:r>
            <a:r>
              <a:rPr lang="en-US" baseline="30000" dirty="0" smtClean="0">
                <a:latin typeface="Courier New" pitchFamily="49" charset="0"/>
              </a:rPr>
              <a:t>-2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0.046875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         </a:t>
            </a:r>
            <a:r>
              <a:rPr lang="en-US" dirty="0" smtClean="0">
                <a:latin typeface="Courier New" pitchFamily="49" charset="0"/>
              </a:rPr>
              <a:t>(15.671875)</a:t>
            </a:r>
            <a:r>
              <a:rPr lang="en-US" baseline="-25000" dirty="0" smtClean="0">
                <a:latin typeface="Courier New" pitchFamily="49" charset="0"/>
              </a:rPr>
              <a:t>10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21.76)</a:t>
            </a:r>
            <a:r>
              <a:rPr lang="en-US" b="1" baseline="-25000" dirty="0" smtClean="0">
                <a:solidFill>
                  <a:srgbClr val="FF0000"/>
                </a:solidFill>
                <a:latin typeface="Courier New" pitchFamily="49" charset="0"/>
              </a:rPr>
              <a:t>8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= (?)</a:t>
            </a:r>
            <a:r>
              <a:rPr lang="en-US" b="1" baseline="-25000" dirty="0" smtClean="0">
                <a:solidFill>
                  <a:srgbClr val="FF0000"/>
                </a:solidFill>
                <a:latin typeface="Courier New" pitchFamily="49" charset="0"/>
              </a:rPr>
              <a:t>10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73733" name="Line 7"/>
          <p:cNvSpPr>
            <a:spLocks noChangeShapeType="1"/>
          </p:cNvSpPr>
          <p:nvPr/>
        </p:nvSpPr>
        <p:spPr bwMode="auto">
          <a:xfrm flipV="1">
            <a:off x="6019800" y="3886200"/>
            <a:ext cx="1828800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Hexa</a:t>
            </a:r>
            <a:r>
              <a:rPr lang="en-US" dirty="0" smtClean="0"/>
              <a:t>-Decimal Fraction to </a:t>
            </a:r>
            <a:r>
              <a:rPr lang="en-US" dirty="0"/>
              <a:t>Decimal</a:t>
            </a:r>
            <a:endParaRPr lang="en-US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7620000" cy="286232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(AB.C1)</a:t>
            </a:r>
            <a:r>
              <a:rPr lang="en-US" baseline="-25000" dirty="0" smtClean="0">
                <a:latin typeface="Courier New" pitchFamily="49" charset="0"/>
              </a:rPr>
              <a:t>16</a:t>
            </a:r>
            <a:r>
              <a:rPr lang="en-US" dirty="0" smtClean="0">
                <a:latin typeface="Courier New" pitchFamily="49" charset="0"/>
              </a:rPr>
              <a:t>  =&gt; 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11 </a:t>
            </a:r>
            <a:r>
              <a:rPr lang="en-US" dirty="0">
                <a:latin typeface="Courier New" pitchFamily="49" charset="0"/>
              </a:rPr>
              <a:t>x </a:t>
            </a:r>
            <a:r>
              <a:rPr lang="en-US" dirty="0" smtClean="0">
                <a:latin typeface="Courier New" pitchFamily="49" charset="0"/>
              </a:rPr>
              <a:t>16</a:t>
            </a:r>
            <a:r>
              <a:rPr lang="en-US" baseline="30000" dirty="0" smtClean="0">
                <a:latin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</a:rPr>
              <a:t>  =   11.0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</a:rPr>
              <a:t>10 </a:t>
            </a:r>
            <a:r>
              <a:rPr lang="en-US" dirty="0">
                <a:latin typeface="Courier New" pitchFamily="49" charset="0"/>
              </a:rPr>
              <a:t>x </a:t>
            </a:r>
            <a:r>
              <a:rPr lang="en-US" dirty="0" smtClean="0">
                <a:latin typeface="Courier New" pitchFamily="49" charset="0"/>
              </a:rPr>
              <a:t>16</a:t>
            </a:r>
            <a:r>
              <a:rPr lang="en-US" baseline="30000" dirty="0" smtClean="0">
                <a:latin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</a:rPr>
              <a:t>  =  160.0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</a:rPr>
              <a:t>12 </a:t>
            </a:r>
            <a:r>
              <a:rPr lang="en-US" dirty="0">
                <a:latin typeface="Courier New" pitchFamily="49" charset="0"/>
              </a:rPr>
              <a:t>x </a:t>
            </a:r>
            <a:r>
              <a:rPr lang="en-US" dirty="0" smtClean="0">
                <a:latin typeface="Courier New" pitchFamily="49" charset="0"/>
              </a:rPr>
              <a:t>16</a:t>
            </a:r>
            <a:r>
              <a:rPr lang="en-US" baseline="30000" dirty="0" smtClean="0">
                <a:latin typeface="Courier New" pitchFamily="49" charset="0"/>
              </a:rPr>
              <a:t>-1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   0.75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</a:rPr>
              <a:t>1  x 16</a:t>
            </a:r>
            <a:r>
              <a:rPr lang="en-US" baseline="30000" dirty="0" smtClean="0">
                <a:latin typeface="Courier New" pitchFamily="49" charset="0"/>
              </a:rPr>
              <a:t>-2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   0.00390625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         </a:t>
            </a:r>
            <a:r>
              <a:rPr lang="en-US" dirty="0" smtClean="0">
                <a:latin typeface="Courier New" pitchFamily="49" charset="0"/>
              </a:rPr>
              <a:t>     (171.7539)</a:t>
            </a:r>
            <a:r>
              <a:rPr lang="en-US" baseline="-25000" dirty="0" smtClean="0">
                <a:latin typeface="Courier New" pitchFamily="49" charset="0"/>
              </a:rPr>
              <a:t>10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8D.EF)</a:t>
            </a:r>
            <a:r>
              <a:rPr lang="en-US" b="1" baseline="-25000" dirty="0" smtClean="0">
                <a:solidFill>
                  <a:srgbClr val="FF0000"/>
                </a:solidFill>
                <a:latin typeface="Courier New" pitchFamily="49" charset="0"/>
              </a:rPr>
              <a:t>16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= (?)</a:t>
            </a:r>
            <a:r>
              <a:rPr lang="en-US" b="1" baseline="-25000" dirty="0" smtClean="0">
                <a:solidFill>
                  <a:srgbClr val="FF0000"/>
                </a:solidFill>
                <a:latin typeface="Courier New" pitchFamily="49" charset="0"/>
              </a:rPr>
              <a:t>10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73733" name="Line 7"/>
          <p:cNvSpPr>
            <a:spLocks noChangeShapeType="1"/>
          </p:cNvSpPr>
          <p:nvPr/>
        </p:nvSpPr>
        <p:spPr bwMode="auto">
          <a:xfrm flipV="1">
            <a:off x="5791200" y="3916680"/>
            <a:ext cx="1828800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Fraction to Octal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07721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100101.011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?</a:t>
            </a:r>
            <a:r>
              <a:rPr lang="en-US" baseline="-25000" dirty="0" smtClean="0">
                <a:latin typeface="Courier New" pitchFamily="49" charset="0"/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baseline="-25000" dirty="0" smtClean="0">
                <a:latin typeface="Courier New" pitchFamily="49" charset="0"/>
              </a:rPr>
              <a:t>Partition the binary number into groups of three bits starting from decimal point. </a:t>
            </a:r>
            <a:endParaRPr lang="en-US" baseline="-250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667001"/>
            <a:ext cx="4419600" cy="1570038"/>
            <a:chOff x="2064" y="1680"/>
            <a:chExt cx="2784" cy="989"/>
          </a:xfrm>
        </p:grpSpPr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064" y="1680"/>
              <a:ext cx="2784" cy="98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ourier New" pitchFamily="49" charset="0"/>
                </a:rPr>
                <a:t>100 101.011</a:t>
              </a: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ourier New" pitchFamily="49" charset="0"/>
                </a:rPr>
                <a:t>  4   5   3</a:t>
              </a:r>
              <a:r>
                <a:rPr lang="en-US" baseline="-25000" dirty="0" smtClean="0">
                  <a:latin typeface="Courier New" pitchFamily="49" charset="0"/>
                </a:rPr>
                <a:t>  </a:t>
              </a: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>
              <a:off x="2400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2832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>
              <a:off x="3264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2438400" y="51054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100101.011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45.3</a:t>
            </a:r>
            <a:r>
              <a:rPr lang="en-US" baseline="-25000" dirty="0" smtClean="0">
                <a:latin typeface="Courier New" pitchFamily="49" charset="0"/>
              </a:rPr>
              <a:t>8</a:t>
            </a:r>
            <a:endParaRPr lang="en-US" baseline="-25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Fraction to Octal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07721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10101.01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?</a:t>
            </a:r>
            <a:r>
              <a:rPr lang="en-US" baseline="-25000" dirty="0" smtClean="0">
                <a:latin typeface="Courier New" pitchFamily="49" charset="0"/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baseline="-25000" dirty="0" smtClean="0">
                <a:latin typeface="Courier New" pitchFamily="49" charset="0"/>
              </a:rPr>
              <a:t>Partition the binary number into groups of three bits starting from decimal point. </a:t>
            </a:r>
            <a:endParaRPr lang="en-US" baseline="-250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667001"/>
            <a:ext cx="4419600" cy="1570038"/>
            <a:chOff x="2064" y="1680"/>
            <a:chExt cx="2784" cy="989"/>
          </a:xfrm>
        </p:grpSpPr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064" y="1680"/>
              <a:ext cx="2784" cy="98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ourier New" pitchFamily="49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en-US" dirty="0" smtClean="0">
                  <a:latin typeface="Courier New" pitchFamily="49" charset="0"/>
                </a:rPr>
                <a:t>10 101.01</a:t>
              </a:r>
              <a:r>
                <a:rPr lang="en-US" dirty="0" smtClean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endParaRPr lang="en-US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ourier New" pitchFamily="49" charset="0"/>
                </a:rPr>
                <a:t>  2   5   2</a:t>
              </a:r>
              <a:r>
                <a:rPr lang="en-US" baseline="-25000" dirty="0" smtClean="0">
                  <a:latin typeface="Courier New" pitchFamily="49" charset="0"/>
                </a:rPr>
                <a:t>  </a:t>
              </a: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>
              <a:off x="2400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2832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>
              <a:off x="3264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2438400" y="51054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10101.01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25.2</a:t>
            </a:r>
            <a:r>
              <a:rPr lang="en-US" baseline="-25000" dirty="0" smtClean="0">
                <a:latin typeface="Courier New" pitchFamily="49" charset="0"/>
              </a:rPr>
              <a:t>8</a:t>
            </a: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2766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this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to make three bits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971800" y="2971800"/>
            <a:ext cx="609600" cy="381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Among Bases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possibilities: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5354638" y="47720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220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335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220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6629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2438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rot="5400000" flipV="1">
            <a:off x="4572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rot="5400000" flipV="1">
            <a:off x="4572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Fraction to Hexadecimal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07721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01111101.1111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?</a:t>
            </a:r>
            <a:r>
              <a:rPr lang="en-US" baseline="-25000" dirty="0" smtClean="0">
                <a:latin typeface="Courier New" pitchFamily="49" charset="0"/>
              </a:rPr>
              <a:t>16</a:t>
            </a:r>
          </a:p>
          <a:p>
            <a:pPr>
              <a:spcBef>
                <a:spcPct val="50000"/>
              </a:spcBef>
            </a:pPr>
            <a:r>
              <a:rPr lang="en-US" baseline="-25000" dirty="0" smtClean="0">
                <a:latin typeface="Courier New" pitchFamily="49" charset="0"/>
              </a:rPr>
              <a:t>Partition the binary number into groups of four bits starting from decimal point. </a:t>
            </a:r>
            <a:endParaRPr lang="en-US" baseline="-250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667001"/>
            <a:ext cx="4419600" cy="1570038"/>
            <a:chOff x="2064" y="1680"/>
            <a:chExt cx="2784" cy="989"/>
          </a:xfrm>
        </p:grpSpPr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064" y="1680"/>
              <a:ext cx="2784" cy="98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ourier New" pitchFamily="49" charset="0"/>
                </a:rPr>
                <a:t>0111 1101.1111</a:t>
              </a: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ourier New" pitchFamily="49" charset="0"/>
                </a:rPr>
                <a:t>  7   D    F</a:t>
              </a:r>
              <a:r>
                <a:rPr lang="en-US" baseline="-25000" dirty="0" smtClean="0">
                  <a:latin typeface="Courier New" pitchFamily="49" charset="0"/>
                </a:rPr>
                <a:t>  </a:t>
              </a: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>
              <a:off x="2400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2832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>
              <a:off x="3408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2438400" y="5105400"/>
            <a:ext cx="42672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01111101.1111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7D.F</a:t>
            </a:r>
            <a:r>
              <a:rPr lang="en-US" baseline="-25000" dirty="0" smtClean="0">
                <a:latin typeface="Courier New" pitchFamily="49" charset="0"/>
              </a:rPr>
              <a:t>16</a:t>
            </a:r>
            <a:endParaRPr lang="en-US" baseline="-25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Fraction to Hexadecimal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07721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111101.111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?</a:t>
            </a:r>
            <a:r>
              <a:rPr lang="en-US" baseline="-25000" dirty="0" smtClean="0">
                <a:latin typeface="Courier New" pitchFamily="49" charset="0"/>
              </a:rPr>
              <a:t>16</a:t>
            </a:r>
          </a:p>
          <a:p>
            <a:pPr>
              <a:spcBef>
                <a:spcPct val="50000"/>
              </a:spcBef>
            </a:pPr>
            <a:r>
              <a:rPr lang="en-US" baseline="-25000" dirty="0" smtClean="0">
                <a:latin typeface="Courier New" pitchFamily="49" charset="0"/>
              </a:rPr>
              <a:t>Partition the binary number into groups of four bits starting from decimal point. </a:t>
            </a:r>
            <a:endParaRPr lang="en-US" baseline="-250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667001"/>
            <a:ext cx="4419600" cy="1570038"/>
            <a:chOff x="2064" y="1680"/>
            <a:chExt cx="2784" cy="989"/>
          </a:xfrm>
        </p:grpSpPr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064" y="1680"/>
              <a:ext cx="2784" cy="98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 smtClean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  <a:r>
                <a:rPr lang="en-US" dirty="0" smtClean="0">
                  <a:latin typeface="Courier New" pitchFamily="49" charset="0"/>
                </a:rPr>
                <a:t>11 1101.111</a:t>
              </a:r>
              <a:r>
                <a:rPr lang="en-US" dirty="0" smtClean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endParaRPr lang="en-US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ourier New" pitchFamily="49" charset="0"/>
                </a:rPr>
                <a:t>  3   D    E</a:t>
              </a:r>
              <a:r>
                <a:rPr lang="en-US" baseline="-25000" dirty="0" smtClean="0">
                  <a:latin typeface="Courier New" pitchFamily="49" charset="0"/>
                </a:rPr>
                <a:t>  </a:t>
              </a: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>
              <a:off x="2400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2832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>
              <a:off x="3408" y="192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2438400" y="5105400"/>
            <a:ext cx="42672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111101.111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3D.E</a:t>
            </a:r>
            <a:r>
              <a:rPr lang="en-US" baseline="-25000" dirty="0" smtClean="0">
                <a:latin typeface="Courier New" pitchFamily="49" charset="0"/>
              </a:rPr>
              <a:t>16</a:t>
            </a: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052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these two 0’s to make four bits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590800" y="3124200"/>
            <a:ext cx="762000" cy="5334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Fractions to Binary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14859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3.14579</a:t>
            </a: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6019800" y="1597025"/>
            <a:ext cx="1485900" cy="4075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.14579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x     2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0.29158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x     2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0.58316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x     2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1.16632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x     2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0.33264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x     2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0.66528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x     2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1.33056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etc.</a:t>
            </a:r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>
            <a:off x="6057900" y="21621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9" name="Line 9"/>
          <p:cNvSpPr>
            <a:spLocks noChangeShapeType="1"/>
          </p:cNvSpPr>
          <p:nvPr/>
        </p:nvSpPr>
        <p:spPr bwMode="auto">
          <a:xfrm>
            <a:off x="6057900" y="271621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" name="Line 10"/>
          <p:cNvSpPr>
            <a:spLocks noChangeShapeType="1"/>
          </p:cNvSpPr>
          <p:nvPr/>
        </p:nvSpPr>
        <p:spPr bwMode="auto">
          <a:xfrm>
            <a:off x="6057900" y="32718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>
            <a:off x="6057900" y="38258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>
            <a:off x="6057900" y="43815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3" name="Line 13"/>
          <p:cNvSpPr>
            <a:spLocks noChangeShapeType="1"/>
          </p:cNvSpPr>
          <p:nvPr/>
        </p:nvSpPr>
        <p:spPr bwMode="auto">
          <a:xfrm>
            <a:off x="6057900" y="49371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4" name="Line 14"/>
          <p:cNvSpPr>
            <a:spLocks noChangeShapeType="1"/>
          </p:cNvSpPr>
          <p:nvPr/>
        </p:nvSpPr>
        <p:spPr bwMode="auto">
          <a:xfrm>
            <a:off x="1524000" y="2514600"/>
            <a:ext cx="914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5" name="Line 15"/>
          <p:cNvSpPr>
            <a:spLocks noChangeShapeType="1"/>
          </p:cNvSpPr>
          <p:nvPr/>
        </p:nvSpPr>
        <p:spPr bwMode="auto">
          <a:xfrm>
            <a:off x="1143000" y="25146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6" name="Freeform 16"/>
          <p:cNvSpPr>
            <a:spLocks/>
          </p:cNvSpPr>
          <p:nvPr/>
        </p:nvSpPr>
        <p:spPr bwMode="auto">
          <a:xfrm>
            <a:off x="2590800" y="1752600"/>
            <a:ext cx="3429000" cy="609600"/>
          </a:xfrm>
          <a:custGeom>
            <a:avLst/>
            <a:gdLst>
              <a:gd name="T0" fmla="*/ 0 w 2160"/>
              <a:gd name="T1" fmla="*/ 2147483647 h 384"/>
              <a:gd name="T2" fmla="*/ 2147483647 w 2160"/>
              <a:gd name="T3" fmla="*/ 2147483647 h 384"/>
              <a:gd name="T4" fmla="*/ 2147483647 w 2160"/>
              <a:gd name="T5" fmla="*/ 0 h 384"/>
              <a:gd name="T6" fmla="*/ 2147483647 w 216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160"/>
              <a:gd name="T13" fmla="*/ 0 h 384"/>
              <a:gd name="T14" fmla="*/ 2160 w 216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" h="384">
                <a:moveTo>
                  <a:pt x="0" y="384"/>
                </a:moveTo>
                <a:lnTo>
                  <a:pt x="1440" y="384"/>
                </a:lnTo>
                <a:lnTo>
                  <a:pt x="1632" y="0"/>
                </a:lnTo>
                <a:lnTo>
                  <a:pt x="2160" y="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7" name="Text Box 17"/>
          <p:cNvSpPr txBox="1">
            <a:spLocks noChangeArrowheads="1"/>
          </p:cNvSpPr>
          <p:nvPr/>
        </p:nvSpPr>
        <p:spPr bwMode="auto">
          <a:xfrm>
            <a:off x="990600" y="5181600"/>
            <a:ext cx="26670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11.001001...</a:t>
            </a:r>
          </a:p>
        </p:txBody>
      </p:sp>
      <p:sp>
        <p:nvSpPr>
          <p:cNvPr id="74768" name="Line 18"/>
          <p:cNvSpPr>
            <a:spLocks noChangeShapeType="1"/>
          </p:cNvSpPr>
          <p:nvPr/>
        </p:nvSpPr>
        <p:spPr bwMode="auto">
          <a:xfrm>
            <a:off x="1219200" y="2590800"/>
            <a:ext cx="0" cy="2590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9" name="Freeform 19"/>
          <p:cNvSpPr>
            <a:spLocks/>
          </p:cNvSpPr>
          <p:nvPr/>
        </p:nvSpPr>
        <p:spPr bwMode="auto">
          <a:xfrm>
            <a:off x="1676400" y="2286000"/>
            <a:ext cx="4343400" cy="2895600"/>
          </a:xfrm>
          <a:custGeom>
            <a:avLst/>
            <a:gdLst>
              <a:gd name="T0" fmla="*/ 2147483647 w 2736"/>
              <a:gd name="T1" fmla="*/ 0 h 1824"/>
              <a:gd name="T2" fmla="*/ 2147483647 w 2736"/>
              <a:gd name="T3" fmla="*/ 0 h 1824"/>
              <a:gd name="T4" fmla="*/ 2147483647 w 2736"/>
              <a:gd name="T5" fmla="*/ 2147483647 h 1824"/>
              <a:gd name="T6" fmla="*/ 0 w 2736"/>
              <a:gd name="T7" fmla="*/ 2147483647 h 1824"/>
              <a:gd name="T8" fmla="*/ 0 w 2736"/>
              <a:gd name="T9" fmla="*/ 2147483647 h 1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"/>
              <a:gd name="T16" fmla="*/ 0 h 1824"/>
              <a:gd name="T17" fmla="*/ 2736 w 2736"/>
              <a:gd name="T18" fmla="*/ 1824 h 1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" h="1824">
                <a:moveTo>
                  <a:pt x="2736" y="0"/>
                </a:moveTo>
                <a:lnTo>
                  <a:pt x="2304" y="0"/>
                </a:lnTo>
                <a:lnTo>
                  <a:pt x="2064" y="432"/>
                </a:lnTo>
                <a:lnTo>
                  <a:pt x="0" y="432"/>
                </a:lnTo>
                <a:lnTo>
                  <a:pt x="0" y="182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0" name="Rectangle 20"/>
          <p:cNvSpPr>
            <a:spLocks noChangeArrowheads="1"/>
          </p:cNvSpPr>
          <p:nvPr/>
        </p:nvSpPr>
        <p:spPr bwMode="auto">
          <a:xfrm>
            <a:off x="6105525" y="22098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1" name="Rectangle 21"/>
          <p:cNvSpPr>
            <a:spLocks noChangeArrowheads="1"/>
          </p:cNvSpPr>
          <p:nvPr/>
        </p:nvSpPr>
        <p:spPr bwMode="auto">
          <a:xfrm>
            <a:off x="6105525" y="275907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2" name="Rectangle 22"/>
          <p:cNvSpPr>
            <a:spLocks noChangeArrowheads="1"/>
          </p:cNvSpPr>
          <p:nvPr/>
        </p:nvSpPr>
        <p:spPr bwMode="auto">
          <a:xfrm>
            <a:off x="6108700" y="33147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3" name="Rectangle 23"/>
          <p:cNvSpPr>
            <a:spLocks noChangeArrowheads="1"/>
          </p:cNvSpPr>
          <p:nvPr/>
        </p:nvSpPr>
        <p:spPr bwMode="auto">
          <a:xfrm>
            <a:off x="6102350" y="385762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4" name="Rectangle 24"/>
          <p:cNvSpPr>
            <a:spLocks noChangeArrowheads="1"/>
          </p:cNvSpPr>
          <p:nvPr/>
        </p:nvSpPr>
        <p:spPr bwMode="auto">
          <a:xfrm>
            <a:off x="6102350" y="44069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5" name="Rectangle 25"/>
          <p:cNvSpPr>
            <a:spLocks noChangeArrowheads="1"/>
          </p:cNvSpPr>
          <p:nvPr/>
        </p:nvSpPr>
        <p:spPr bwMode="auto">
          <a:xfrm>
            <a:off x="6102350" y="495935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6" name="Freeform 26"/>
          <p:cNvSpPr>
            <a:spLocks/>
          </p:cNvSpPr>
          <p:nvPr/>
        </p:nvSpPr>
        <p:spPr bwMode="auto">
          <a:xfrm>
            <a:off x="2587625" y="4572000"/>
            <a:ext cx="3352800" cy="609600"/>
          </a:xfrm>
          <a:custGeom>
            <a:avLst/>
            <a:gdLst>
              <a:gd name="T0" fmla="*/ 2147483647 w 2112"/>
              <a:gd name="T1" fmla="*/ 2147483647 h 384"/>
              <a:gd name="T2" fmla="*/ 2147483647 w 2112"/>
              <a:gd name="T3" fmla="*/ 2147483647 h 384"/>
              <a:gd name="T4" fmla="*/ 2147483647 w 2112"/>
              <a:gd name="T5" fmla="*/ 0 h 384"/>
              <a:gd name="T6" fmla="*/ 0 w 2112"/>
              <a:gd name="T7" fmla="*/ 0 h 384"/>
              <a:gd name="T8" fmla="*/ 0 w 2112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2112" y="336"/>
                </a:moveTo>
                <a:lnTo>
                  <a:pt x="1776" y="336"/>
                </a:lnTo>
                <a:lnTo>
                  <a:pt x="1392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7543800" y="1752600"/>
            <a:ext cx="0" cy="36576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8" name="Rectangle 27"/>
          <p:cNvSpPr/>
          <p:nvPr/>
        </p:nvSpPr>
        <p:spPr>
          <a:xfrm>
            <a:off x="2286000" y="5791200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12.513</a:t>
            </a:r>
            <a:r>
              <a:rPr lang="en-US" b="1" baseline="-25000" dirty="0" smtClean="0">
                <a:solidFill>
                  <a:srgbClr val="FF0000"/>
                </a:solidFill>
                <a:latin typeface="Courier New" pitchFamily="49" charset="0"/>
              </a:rPr>
              <a:t>10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= (?)</a:t>
            </a:r>
            <a:r>
              <a:rPr lang="en-US" b="1" baseline="-25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endParaRPr lang="en-US" b="1" baseline="-250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Fractions to Octal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(5.672)</a:t>
            </a:r>
            <a:r>
              <a:rPr lang="en-US" baseline="-25000" dirty="0" smtClean="0">
                <a:latin typeface="Courier New" pitchFamily="49" charset="0"/>
              </a:rPr>
              <a:t>10</a:t>
            </a:r>
            <a:endParaRPr lang="en-US" dirty="0" smtClean="0"/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16383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 5.672</a:t>
            </a:r>
            <a:r>
              <a:rPr lang="en-US" baseline="-25000" dirty="0" smtClean="0">
                <a:latin typeface="Courier New" pitchFamily="49" charset="0"/>
              </a:rPr>
              <a:t>10</a:t>
            </a: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6019800" y="1597025"/>
            <a:ext cx="1485900" cy="383181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.672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x   8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5  .376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x   8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3  .008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x   8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0  .064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x   8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0  .512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  x   8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4  .096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endParaRPr lang="en-US" sz="1800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pitchFamily="49" charset="0"/>
              </a:rPr>
              <a:t>etc</a:t>
            </a:r>
            <a:r>
              <a:rPr lang="en-US" sz="1800" dirty="0">
                <a:latin typeface="Courier New" pitchFamily="49" charset="0"/>
              </a:rPr>
              <a:t>.</a:t>
            </a:r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>
            <a:off x="6057900" y="21621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9" name="Line 9"/>
          <p:cNvSpPr>
            <a:spLocks noChangeShapeType="1"/>
          </p:cNvSpPr>
          <p:nvPr/>
        </p:nvSpPr>
        <p:spPr bwMode="auto">
          <a:xfrm>
            <a:off x="6057900" y="271621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" name="Line 10"/>
          <p:cNvSpPr>
            <a:spLocks noChangeShapeType="1"/>
          </p:cNvSpPr>
          <p:nvPr/>
        </p:nvSpPr>
        <p:spPr bwMode="auto">
          <a:xfrm>
            <a:off x="6057900" y="32718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>
            <a:off x="6057900" y="38258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>
            <a:off x="6057900" y="43815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5" name="Line 15"/>
          <p:cNvSpPr>
            <a:spLocks noChangeShapeType="1"/>
          </p:cNvSpPr>
          <p:nvPr/>
        </p:nvSpPr>
        <p:spPr bwMode="auto">
          <a:xfrm>
            <a:off x="1143000" y="25146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6" name="Freeform 16"/>
          <p:cNvSpPr>
            <a:spLocks/>
          </p:cNvSpPr>
          <p:nvPr/>
        </p:nvSpPr>
        <p:spPr bwMode="auto">
          <a:xfrm>
            <a:off x="2590800" y="1752600"/>
            <a:ext cx="3429000" cy="609600"/>
          </a:xfrm>
          <a:custGeom>
            <a:avLst/>
            <a:gdLst>
              <a:gd name="T0" fmla="*/ 0 w 2160"/>
              <a:gd name="T1" fmla="*/ 2147483647 h 384"/>
              <a:gd name="T2" fmla="*/ 2147483647 w 2160"/>
              <a:gd name="T3" fmla="*/ 2147483647 h 384"/>
              <a:gd name="T4" fmla="*/ 2147483647 w 2160"/>
              <a:gd name="T5" fmla="*/ 0 h 384"/>
              <a:gd name="T6" fmla="*/ 2147483647 w 216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160"/>
              <a:gd name="T13" fmla="*/ 0 h 384"/>
              <a:gd name="T14" fmla="*/ 2160 w 216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" h="384">
                <a:moveTo>
                  <a:pt x="0" y="384"/>
                </a:moveTo>
                <a:lnTo>
                  <a:pt x="1440" y="384"/>
                </a:lnTo>
                <a:lnTo>
                  <a:pt x="1632" y="0"/>
                </a:lnTo>
                <a:lnTo>
                  <a:pt x="2160" y="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7" name="Text Box 17"/>
          <p:cNvSpPr txBox="1">
            <a:spLocks noChangeArrowheads="1"/>
          </p:cNvSpPr>
          <p:nvPr/>
        </p:nvSpPr>
        <p:spPr bwMode="auto">
          <a:xfrm>
            <a:off x="990600" y="5181600"/>
            <a:ext cx="26670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(5.53004...)</a:t>
            </a:r>
            <a:r>
              <a:rPr lang="en-US" baseline="-25000" dirty="0" smtClean="0">
                <a:latin typeface="Courier New" pitchFamily="49" charset="0"/>
              </a:rPr>
              <a:t>8</a:t>
            </a: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74768" name="Line 18"/>
          <p:cNvSpPr>
            <a:spLocks noChangeShapeType="1"/>
          </p:cNvSpPr>
          <p:nvPr/>
        </p:nvSpPr>
        <p:spPr bwMode="auto">
          <a:xfrm>
            <a:off x="1219200" y="2590800"/>
            <a:ext cx="0" cy="2590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9" name="Freeform 19"/>
          <p:cNvSpPr>
            <a:spLocks/>
          </p:cNvSpPr>
          <p:nvPr/>
        </p:nvSpPr>
        <p:spPr bwMode="auto">
          <a:xfrm>
            <a:off x="1676400" y="2286000"/>
            <a:ext cx="4343400" cy="2895600"/>
          </a:xfrm>
          <a:custGeom>
            <a:avLst/>
            <a:gdLst>
              <a:gd name="T0" fmla="*/ 2147483647 w 2736"/>
              <a:gd name="T1" fmla="*/ 0 h 1824"/>
              <a:gd name="T2" fmla="*/ 2147483647 w 2736"/>
              <a:gd name="T3" fmla="*/ 0 h 1824"/>
              <a:gd name="T4" fmla="*/ 2147483647 w 2736"/>
              <a:gd name="T5" fmla="*/ 2147483647 h 1824"/>
              <a:gd name="T6" fmla="*/ 0 w 2736"/>
              <a:gd name="T7" fmla="*/ 2147483647 h 1824"/>
              <a:gd name="T8" fmla="*/ 0 w 2736"/>
              <a:gd name="T9" fmla="*/ 2147483647 h 1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"/>
              <a:gd name="T16" fmla="*/ 0 h 1824"/>
              <a:gd name="T17" fmla="*/ 2736 w 2736"/>
              <a:gd name="T18" fmla="*/ 1824 h 1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" h="1824">
                <a:moveTo>
                  <a:pt x="2736" y="0"/>
                </a:moveTo>
                <a:lnTo>
                  <a:pt x="2304" y="0"/>
                </a:lnTo>
                <a:lnTo>
                  <a:pt x="2064" y="432"/>
                </a:lnTo>
                <a:lnTo>
                  <a:pt x="0" y="432"/>
                </a:lnTo>
                <a:lnTo>
                  <a:pt x="0" y="182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0" name="Rectangle 20"/>
          <p:cNvSpPr>
            <a:spLocks noChangeArrowheads="1"/>
          </p:cNvSpPr>
          <p:nvPr/>
        </p:nvSpPr>
        <p:spPr bwMode="auto">
          <a:xfrm>
            <a:off x="6105525" y="22098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1" name="Rectangle 21"/>
          <p:cNvSpPr>
            <a:spLocks noChangeArrowheads="1"/>
          </p:cNvSpPr>
          <p:nvPr/>
        </p:nvSpPr>
        <p:spPr bwMode="auto">
          <a:xfrm>
            <a:off x="6105525" y="275907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2" name="Rectangle 22"/>
          <p:cNvSpPr>
            <a:spLocks noChangeArrowheads="1"/>
          </p:cNvSpPr>
          <p:nvPr/>
        </p:nvSpPr>
        <p:spPr bwMode="auto">
          <a:xfrm>
            <a:off x="6108700" y="33147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3" name="Rectangle 23"/>
          <p:cNvSpPr>
            <a:spLocks noChangeArrowheads="1"/>
          </p:cNvSpPr>
          <p:nvPr/>
        </p:nvSpPr>
        <p:spPr bwMode="auto">
          <a:xfrm>
            <a:off x="6102350" y="385762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4" name="Rectangle 24"/>
          <p:cNvSpPr>
            <a:spLocks noChangeArrowheads="1"/>
          </p:cNvSpPr>
          <p:nvPr/>
        </p:nvSpPr>
        <p:spPr bwMode="auto">
          <a:xfrm>
            <a:off x="6102350" y="44069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7543800" y="1752600"/>
            <a:ext cx="0" cy="36576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600200" y="2514600"/>
            <a:ext cx="4572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Freeform 26"/>
          <p:cNvSpPr>
            <a:spLocks/>
          </p:cNvSpPr>
          <p:nvPr/>
        </p:nvSpPr>
        <p:spPr bwMode="auto">
          <a:xfrm rot="20944869">
            <a:off x="2379680" y="4598960"/>
            <a:ext cx="3636063" cy="274320"/>
          </a:xfrm>
          <a:custGeom>
            <a:avLst/>
            <a:gdLst>
              <a:gd name="T0" fmla="*/ 2147483647 w 2112"/>
              <a:gd name="T1" fmla="*/ 2147483647 h 384"/>
              <a:gd name="T2" fmla="*/ 2147483647 w 2112"/>
              <a:gd name="T3" fmla="*/ 2147483647 h 384"/>
              <a:gd name="T4" fmla="*/ 2147483647 w 2112"/>
              <a:gd name="T5" fmla="*/ 0 h 384"/>
              <a:gd name="T6" fmla="*/ 0 w 2112"/>
              <a:gd name="T7" fmla="*/ 0 h 384"/>
              <a:gd name="T8" fmla="*/ 0 w 2112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2112" y="336"/>
                </a:moveTo>
                <a:lnTo>
                  <a:pt x="1776" y="336"/>
                </a:lnTo>
                <a:lnTo>
                  <a:pt x="1392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Fraction to Hexadecimal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990600" y="2133600"/>
            <a:ext cx="15621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15.672</a:t>
            </a:r>
            <a:r>
              <a:rPr lang="en-US" baseline="-25000" dirty="0" smtClean="0">
                <a:latin typeface="Courier New" pitchFamily="49" charset="0"/>
              </a:rPr>
              <a:t>10</a:t>
            </a: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6019800" y="1597025"/>
            <a:ext cx="1485900" cy="355481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.672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x    </a:t>
            </a:r>
            <a:r>
              <a:rPr lang="en-US" sz="1800" dirty="0" smtClean="0">
                <a:latin typeface="Courier New" pitchFamily="49" charset="0"/>
              </a:rPr>
              <a:t>16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10 .752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x    16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12 .032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x    </a:t>
            </a:r>
            <a:r>
              <a:rPr lang="en-US" sz="1800" dirty="0" smtClean="0">
                <a:latin typeface="Courier New" pitchFamily="49" charset="0"/>
              </a:rPr>
              <a:t>16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0  .512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x    </a:t>
            </a:r>
            <a:r>
              <a:rPr lang="en-US" sz="1800" dirty="0" smtClean="0">
                <a:latin typeface="Courier New" pitchFamily="49" charset="0"/>
              </a:rPr>
              <a:t>16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8  .192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x    </a:t>
            </a:r>
            <a:r>
              <a:rPr lang="en-US" sz="1800" dirty="0" smtClean="0">
                <a:latin typeface="Courier New" pitchFamily="49" charset="0"/>
              </a:rPr>
              <a:t>16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3.072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etc.</a:t>
            </a:r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>
            <a:off x="6057900" y="21621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9" name="Line 9"/>
          <p:cNvSpPr>
            <a:spLocks noChangeShapeType="1"/>
          </p:cNvSpPr>
          <p:nvPr/>
        </p:nvSpPr>
        <p:spPr bwMode="auto">
          <a:xfrm>
            <a:off x="6057900" y="271621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" name="Line 10"/>
          <p:cNvSpPr>
            <a:spLocks noChangeShapeType="1"/>
          </p:cNvSpPr>
          <p:nvPr/>
        </p:nvSpPr>
        <p:spPr bwMode="auto">
          <a:xfrm>
            <a:off x="6057900" y="32718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>
            <a:off x="6057900" y="38258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>
            <a:off x="6057900" y="43815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4" name="Line 14"/>
          <p:cNvSpPr>
            <a:spLocks noChangeShapeType="1"/>
          </p:cNvSpPr>
          <p:nvPr/>
        </p:nvSpPr>
        <p:spPr bwMode="auto">
          <a:xfrm>
            <a:off x="1645920" y="2514600"/>
            <a:ext cx="54864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5" name="Line 15"/>
          <p:cNvSpPr>
            <a:spLocks noChangeShapeType="1"/>
          </p:cNvSpPr>
          <p:nvPr/>
        </p:nvSpPr>
        <p:spPr bwMode="auto">
          <a:xfrm>
            <a:off x="1097280" y="25146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6" name="Freeform 16"/>
          <p:cNvSpPr>
            <a:spLocks/>
          </p:cNvSpPr>
          <p:nvPr/>
        </p:nvSpPr>
        <p:spPr bwMode="auto">
          <a:xfrm>
            <a:off x="2590800" y="1752600"/>
            <a:ext cx="3429000" cy="609600"/>
          </a:xfrm>
          <a:custGeom>
            <a:avLst/>
            <a:gdLst>
              <a:gd name="T0" fmla="*/ 0 w 2160"/>
              <a:gd name="T1" fmla="*/ 2147483647 h 384"/>
              <a:gd name="T2" fmla="*/ 2147483647 w 2160"/>
              <a:gd name="T3" fmla="*/ 2147483647 h 384"/>
              <a:gd name="T4" fmla="*/ 2147483647 w 2160"/>
              <a:gd name="T5" fmla="*/ 0 h 384"/>
              <a:gd name="T6" fmla="*/ 2147483647 w 216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160"/>
              <a:gd name="T13" fmla="*/ 0 h 384"/>
              <a:gd name="T14" fmla="*/ 2160 w 216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" h="384">
                <a:moveTo>
                  <a:pt x="0" y="384"/>
                </a:moveTo>
                <a:lnTo>
                  <a:pt x="1440" y="384"/>
                </a:lnTo>
                <a:lnTo>
                  <a:pt x="1632" y="0"/>
                </a:lnTo>
                <a:lnTo>
                  <a:pt x="2160" y="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7" name="Text Box 17"/>
          <p:cNvSpPr txBox="1">
            <a:spLocks noChangeArrowheads="1"/>
          </p:cNvSpPr>
          <p:nvPr/>
        </p:nvSpPr>
        <p:spPr bwMode="auto">
          <a:xfrm>
            <a:off x="914400" y="5181600"/>
            <a:ext cx="26670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(F.AC083...)</a:t>
            </a:r>
            <a:r>
              <a:rPr lang="en-US" baseline="-25000" dirty="0" smtClean="0">
                <a:latin typeface="Courier New" pitchFamily="49" charset="0"/>
              </a:rPr>
              <a:t>16</a:t>
            </a: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74768" name="Line 18"/>
          <p:cNvSpPr>
            <a:spLocks noChangeShapeType="1"/>
          </p:cNvSpPr>
          <p:nvPr/>
        </p:nvSpPr>
        <p:spPr bwMode="auto">
          <a:xfrm>
            <a:off x="1219200" y="2590800"/>
            <a:ext cx="0" cy="2590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9" name="Freeform 19"/>
          <p:cNvSpPr>
            <a:spLocks/>
          </p:cNvSpPr>
          <p:nvPr/>
        </p:nvSpPr>
        <p:spPr bwMode="auto">
          <a:xfrm>
            <a:off x="1676400" y="2286000"/>
            <a:ext cx="4343400" cy="2895600"/>
          </a:xfrm>
          <a:custGeom>
            <a:avLst/>
            <a:gdLst>
              <a:gd name="T0" fmla="*/ 2147483647 w 2736"/>
              <a:gd name="T1" fmla="*/ 0 h 1824"/>
              <a:gd name="T2" fmla="*/ 2147483647 w 2736"/>
              <a:gd name="T3" fmla="*/ 0 h 1824"/>
              <a:gd name="T4" fmla="*/ 2147483647 w 2736"/>
              <a:gd name="T5" fmla="*/ 2147483647 h 1824"/>
              <a:gd name="T6" fmla="*/ 0 w 2736"/>
              <a:gd name="T7" fmla="*/ 2147483647 h 1824"/>
              <a:gd name="T8" fmla="*/ 0 w 2736"/>
              <a:gd name="T9" fmla="*/ 2147483647 h 1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"/>
              <a:gd name="T16" fmla="*/ 0 h 1824"/>
              <a:gd name="T17" fmla="*/ 2736 w 2736"/>
              <a:gd name="T18" fmla="*/ 1824 h 1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" h="1824">
                <a:moveTo>
                  <a:pt x="2736" y="0"/>
                </a:moveTo>
                <a:lnTo>
                  <a:pt x="2304" y="0"/>
                </a:lnTo>
                <a:lnTo>
                  <a:pt x="2064" y="432"/>
                </a:lnTo>
                <a:lnTo>
                  <a:pt x="0" y="432"/>
                </a:lnTo>
                <a:lnTo>
                  <a:pt x="0" y="182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0" name="Rectangle 20"/>
          <p:cNvSpPr>
            <a:spLocks noChangeArrowheads="1"/>
          </p:cNvSpPr>
          <p:nvPr/>
        </p:nvSpPr>
        <p:spPr bwMode="auto">
          <a:xfrm>
            <a:off x="6105524" y="2209801"/>
            <a:ext cx="295275" cy="27432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4771" name="Rectangle 21"/>
          <p:cNvSpPr>
            <a:spLocks noChangeArrowheads="1"/>
          </p:cNvSpPr>
          <p:nvPr/>
        </p:nvSpPr>
        <p:spPr bwMode="auto">
          <a:xfrm>
            <a:off x="6105525" y="2759075"/>
            <a:ext cx="27432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2" name="Rectangle 22"/>
          <p:cNvSpPr>
            <a:spLocks noChangeArrowheads="1"/>
          </p:cNvSpPr>
          <p:nvPr/>
        </p:nvSpPr>
        <p:spPr bwMode="auto">
          <a:xfrm>
            <a:off x="6108700" y="33147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3" name="Rectangle 23"/>
          <p:cNvSpPr>
            <a:spLocks noChangeArrowheads="1"/>
          </p:cNvSpPr>
          <p:nvPr/>
        </p:nvSpPr>
        <p:spPr bwMode="auto">
          <a:xfrm>
            <a:off x="6102350" y="385762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4" name="Rectangle 24"/>
          <p:cNvSpPr>
            <a:spLocks noChangeArrowheads="1"/>
          </p:cNvSpPr>
          <p:nvPr/>
        </p:nvSpPr>
        <p:spPr bwMode="auto">
          <a:xfrm>
            <a:off x="6102350" y="44069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6" name="Freeform 26"/>
          <p:cNvSpPr>
            <a:spLocks/>
          </p:cNvSpPr>
          <p:nvPr/>
        </p:nvSpPr>
        <p:spPr bwMode="auto">
          <a:xfrm rot="20970552">
            <a:off x="2422580" y="4551120"/>
            <a:ext cx="3557876" cy="461665"/>
          </a:xfrm>
          <a:custGeom>
            <a:avLst/>
            <a:gdLst>
              <a:gd name="T0" fmla="*/ 2147483647 w 2112"/>
              <a:gd name="T1" fmla="*/ 2147483647 h 384"/>
              <a:gd name="T2" fmla="*/ 2147483647 w 2112"/>
              <a:gd name="T3" fmla="*/ 2147483647 h 384"/>
              <a:gd name="T4" fmla="*/ 2147483647 w 2112"/>
              <a:gd name="T5" fmla="*/ 0 h 384"/>
              <a:gd name="T6" fmla="*/ 0 w 2112"/>
              <a:gd name="T7" fmla="*/ 0 h 384"/>
              <a:gd name="T8" fmla="*/ 0 w 2112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2112" y="336"/>
                </a:moveTo>
                <a:lnTo>
                  <a:pt x="1776" y="336"/>
                </a:lnTo>
                <a:lnTo>
                  <a:pt x="1392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7543800" y="1752600"/>
            <a:ext cx="0" cy="36576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Addition (1 of 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Two 1-bit values</a:t>
            </a:r>
          </a:p>
        </p:txBody>
      </p:sp>
      <p:graphicFrame>
        <p:nvGraphicFramePr>
          <p:cNvPr id="177196" name="Group 44"/>
          <p:cNvGraphicFramePr>
            <a:graphicFrameLocks noGrp="1"/>
          </p:cNvGraphicFramePr>
          <p:nvPr/>
        </p:nvGraphicFramePr>
        <p:xfrm>
          <a:off x="2324100" y="2514600"/>
          <a:ext cx="4495800" cy="2590799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77199" name="AutoShape 47"/>
          <p:cNvSpPr>
            <a:spLocks noChangeArrowheads="1"/>
          </p:cNvSpPr>
          <p:nvPr/>
        </p:nvSpPr>
        <p:spPr bwMode="auto">
          <a:xfrm>
            <a:off x="7162800" y="4876800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“two”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Addition (2 of 2)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Two </a:t>
            </a:r>
            <a:r>
              <a:rPr lang="en-US" i="1" smtClean="0"/>
              <a:t>n</a:t>
            </a:r>
            <a:r>
              <a:rPr lang="en-US" smtClean="0"/>
              <a:t>-bit values</a:t>
            </a:r>
          </a:p>
          <a:p>
            <a:pPr lvl="1"/>
            <a:r>
              <a:rPr lang="en-US" smtClean="0"/>
              <a:t>Add individual bits</a:t>
            </a:r>
          </a:p>
          <a:p>
            <a:pPr lvl="1"/>
            <a:r>
              <a:rPr lang="en-US" smtClean="0"/>
              <a:t>Propagate carries</a:t>
            </a:r>
          </a:p>
          <a:p>
            <a:pPr lvl="1"/>
            <a:r>
              <a:rPr lang="en-US" smtClean="0"/>
              <a:t>E.g.,</a:t>
            </a:r>
          </a:p>
        </p:txBody>
      </p:sp>
      <p:sp>
        <p:nvSpPr>
          <p:cNvPr id="68612" name="Text Box 31"/>
          <p:cNvSpPr txBox="1">
            <a:spLocks noChangeArrowheads="1"/>
          </p:cNvSpPr>
          <p:nvPr/>
        </p:nvSpPr>
        <p:spPr bwMode="auto">
          <a:xfrm>
            <a:off x="2819400" y="3960813"/>
            <a:ext cx="3657600" cy="13731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10101     21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+ 11001   + 25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101110     46</a:t>
            </a:r>
          </a:p>
        </p:txBody>
      </p:sp>
      <p:sp>
        <p:nvSpPr>
          <p:cNvPr id="68613" name="Line 32"/>
          <p:cNvSpPr>
            <a:spLocks noChangeShapeType="1"/>
          </p:cNvSpPr>
          <p:nvPr/>
        </p:nvSpPr>
        <p:spPr bwMode="auto">
          <a:xfrm>
            <a:off x="2971800" y="4799013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4" name="Line 33"/>
          <p:cNvSpPr>
            <a:spLocks noChangeShapeType="1"/>
          </p:cNvSpPr>
          <p:nvPr/>
        </p:nvSpPr>
        <p:spPr bwMode="auto">
          <a:xfrm flipV="1">
            <a:off x="5029200" y="479901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5" name="Text Box 34"/>
          <p:cNvSpPr txBox="1">
            <a:spLocks noChangeArrowheads="1"/>
          </p:cNvSpPr>
          <p:nvPr/>
        </p:nvSpPr>
        <p:spPr bwMode="auto">
          <a:xfrm>
            <a:off x="3962400" y="3776663"/>
            <a:ext cx="320675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</a:t>
            </a:r>
          </a:p>
        </p:txBody>
      </p:sp>
      <p:sp>
        <p:nvSpPr>
          <p:cNvPr id="68616" name="Text Box 35"/>
          <p:cNvSpPr txBox="1">
            <a:spLocks noChangeArrowheads="1"/>
          </p:cNvSpPr>
          <p:nvPr/>
        </p:nvSpPr>
        <p:spPr bwMode="auto">
          <a:xfrm>
            <a:off x="3048000" y="3776663"/>
            <a:ext cx="320675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Multiplication (1 of 3)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Decimal (just for fun)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733800" y="2514600"/>
            <a:ext cx="1752600" cy="26543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 35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x 105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 175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000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35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3675</a:t>
            </a: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3810000" y="34290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3810000" y="4648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Multiplication (2 of 3)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Binary, two 1-bit values</a:t>
            </a:r>
          </a:p>
        </p:txBody>
      </p:sp>
      <p:graphicFrame>
        <p:nvGraphicFramePr>
          <p:cNvPr id="180232" name="Group 8"/>
          <p:cNvGraphicFramePr>
            <a:graphicFrameLocks noGrp="1"/>
          </p:cNvGraphicFramePr>
          <p:nvPr/>
        </p:nvGraphicFramePr>
        <p:xfrm>
          <a:off x="2324100" y="2514600"/>
          <a:ext cx="4495800" cy="2590799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Multiplication (3 of 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Binary, two </a:t>
            </a:r>
            <a:r>
              <a:rPr lang="en-US" i="1" smtClean="0"/>
              <a:t>n</a:t>
            </a:r>
            <a:r>
              <a:rPr lang="en-US" smtClean="0"/>
              <a:t>-bit values</a:t>
            </a:r>
          </a:p>
          <a:p>
            <a:pPr lvl="1"/>
            <a:r>
              <a:rPr lang="en-US" smtClean="0"/>
              <a:t>As with decimal values</a:t>
            </a:r>
          </a:p>
          <a:p>
            <a:pPr lvl="1"/>
            <a:r>
              <a:rPr lang="en-US" smtClean="0"/>
              <a:t>E.g., </a:t>
            </a:r>
          </a:p>
        </p:txBody>
      </p:sp>
      <p:sp>
        <p:nvSpPr>
          <p:cNvPr id="71684" name="Text Box 30"/>
          <p:cNvSpPr txBox="1">
            <a:spLocks noChangeArrowheads="1"/>
          </p:cNvSpPr>
          <p:nvPr/>
        </p:nvSpPr>
        <p:spPr bwMode="auto">
          <a:xfrm>
            <a:off x="3352800" y="2862263"/>
            <a:ext cx="3048000" cy="30813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    1110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 x 1011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   1110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  1110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 0000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1110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10011010</a:t>
            </a:r>
          </a:p>
        </p:txBody>
      </p:sp>
      <p:sp>
        <p:nvSpPr>
          <p:cNvPr id="71685" name="Line 31"/>
          <p:cNvSpPr>
            <a:spLocks noChangeShapeType="1"/>
          </p:cNvSpPr>
          <p:nvPr/>
        </p:nvSpPr>
        <p:spPr bwMode="auto">
          <a:xfrm>
            <a:off x="3429000" y="3700463"/>
            <a:ext cx="1752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6" name="Line 32"/>
          <p:cNvSpPr>
            <a:spLocks noChangeShapeType="1"/>
          </p:cNvSpPr>
          <p:nvPr/>
        </p:nvSpPr>
        <p:spPr bwMode="auto">
          <a:xfrm>
            <a:off x="3429000" y="5453063"/>
            <a:ext cx="1752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Example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6705600" cy="8239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/>
              <a:t>25</a:t>
            </a:r>
            <a:r>
              <a:rPr lang="en-US" sz="4800" baseline="-25000"/>
              <a:t>10</a:t>
            </a:r>
            <a:r>
              <a:rPr lang="en-US" sz="4800"/>
              <a:t> = 11001</a:t>
            </a:r>
            <a:r>
              <a:rPr lang="en-US" sz="4800" baseline="-25000"/>
              <a:t>2</a:t>
            </a:r>
            <a:r>
              <a:rPr lang="en-US" sz="4800"/>
              <a:t> = 31</a:t>
            </a:r>
            <a:r>
              <a:rPr lang="en-US" sz="4800" baseline="-25000"/>
              <a:t>8</a:t>
            </a:r>
            <a:r>
              <a:rPr lang="en-US" sz="4800"/>
              <a:t> = 19</a:t>
            </a:r>
            <a:r>
              <a:rPr lang="en-US" sz="4800" baseline="-25000"/>
              <a:t>16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133600" y="4495800"/>
            <a:ext cx="1295400" cy="533400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538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the base of each number like below: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Addition Example 1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352800"/>
            <a:ext cx="3810000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1 1 0 1 1 1 </a:t>
            </a:r>
            <a:endParaRPr lang="en-US" b="1" baseline="-25000" dirty="0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u="sng" dirty="0" smtClean="0">
                <a:latin typeface="Courier New" pitchFamily="49" charset="0"/>
              </a:rPr>
              <a:t>+  0 1 1 1 0 0 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u="sng" baseline="-25000" dirty="0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</a:t>
            </a:r>
            <a:endParaRPr lang="en-US" b="1" baseline="-25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209800" y="3429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228600" y="47244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1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1752600" y="3429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355725" y="3429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914400" y="3429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25475" y="47244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0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082675" y="47244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1463675" y="47244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0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905000" y="47244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0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743200" y="47244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2346325" y="47244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1</a:t>
            </a:r>
          </a:p>
        </p:txBody>
      </p:sp>
      <p:sp>
        <p:nvSpPr>
          <p:cNvPr id="82959" name="Text Box 28"/>
          <p:cNvSpPr txBox="1">
            <a:spLocks noChangeArrowheads="1"/>
          </p:cNvSpPr>
          <p:nvPr/>
        </p:nvSpPr>
        <p:spPr bwMode="auto">
          <a:xfrm>
            <a:off x="381000" y="2157413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latin typeface="Arial" pitchFamily="34" charset="0"/>
              </a:rPr>
              <a:t>Example 1:</a:t>
            </a:r>
            <a:r>
              <a:rPr lang="en-US" sz="2200">
                <a:latin typeface="Arial" pitchFamily="34" charset="0"/>
              </a:rPr>
              <a:t> Add </a:t>
            </a:r>
          </a:p>
          <a:p>
            <a:r>
              <a:rPr lang="en-US" sz="2200">
                <a:latin typeface="Arial" pitchFamily="34" charset="0"/>
              </a:rPr>
              <a:t>binary </a:t>
            </a:r>
            <a:r>
              <a:rPr lang="en-US" sz="2200" b="1">
                <a:latin typeface="Arial" pitchFamily="34" charset="0"/>
              </a:rPr>
              <a:t>110111</a:t>
            </a:r>
            <a:r>
              <a:rPr lang="en-US" sz="2200">
                <a:latin typeface="Arial" pitchFamily="34" charset="0"/>
              </a:rPr>
              <a:t> to </a:t>
            </a:r>
            <a:r>
              <a:rPr lang="en-US" sz="2200" b="1">
                <a:latin typeface="Arial" pitchFamily="34" charset="0"/>
              </a:rPr>
              <a:t>11100</a:t>
            </a:r>
            <a:endParaRPr lang="en-US" sz="2200">
              <a:latin typeface="Arial" pitchFamily="34" charset="0"/>
            </a:endParaRP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4267200" y="1828800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>
                <a:latin typeface="Arial" pitchFamily="34" charset="0"/>
              </a:rPr>
              <a:t>Col 1) Add </a:t>
            </a:r>
            <a:r>
              <a:rPr lang="en-US" sz="2000" b="1">
                <a:latin typeface="Arial" pitchFamily="34" charset="0"/>
              </a:rPr>
              <a:t>1 + 0 = 1</a:t>
            </a:r>
          </a:p>
          <a:p>
            <a:pPr marL="457200" indent="-457200"/>
            <a:r>
              <a:rPr lang="en-US" sz="2000">
                <a:latin typeface="Arial" pitchFamily="34" charset="0"/>
              </a:rPr>
              <a:t>		  Write </a:t>
            </a:r>
            <a:r>
              <a:rPr lang="en-US" sz="2000" b="1">
                <a:latin typeface="Arial" pitchFamily="34" charset="0"/>
              </a:rPr>
              <a:t>1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4308475" y="2538413"/>
            <a:ext cx="2452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000">
                <a:latin typeface="Arial" pitchFamily="34" charset="0"/>
              </a:rPr>
              <a:t>Col 2) Add </a:t>
            </a:r>
            <a:r>
              <a:rPr lang="en-US" sz="2000" b="1">
                <a:latin typeface="Arial" pitchFamily="34" charset="0"/>
              </a:rPr>
              <a:t>1 + 0 = 1</a:t>
            </a:r>
          </a:p>
          <a:p>
            <a:pPr marL="457200" indent="-457200"/>
            <a:r>
              <a:rPr lang="en-US" sz="2000">
                <a:latin typeface="Arial" pitchFamily="34" charset="0"/>
              </a:rPr>
              <a:t>		  Write </a:t>
            </a:r>
            <a:r>
              <a:rPr lang="en-US" sz="2000" b="1">
                <a:latin typeface="Arial" pitchFamily="34" charset="0"/>
              </a:rPr>
              <a:t>1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4349750" y="3224213"/>
            <a:ext cx="4003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000">
                <a:latin typeface="Arial" pitchFamily="34" charset="0"/>
              </a:rPr>
              <a:t>Col 3) Add </a:t>
            </a:r>
            <a:r>
              <a:rPr lang="en-US" sz="2000" b="1">
                <a:latin typeface="Arial" pitchFamily="34" charset="0"/>
              </a:rPr>
              <a:t>1 + 1 = 2</a:t>
            </a:r>
            <a:r>
              <a:rPr lang="en-US" sz="2000">
                <a:latin typeface="Arial" pitchFamily="34" charset="0"/>
              </a:rPr>
              <a:t> (</a:t>
            </a:r>
            <a:r>
              <a:rPr lang="en-US" sz="2000" b="1">
                <a:latin typeface="Arial" pitchFamily="34" charset="0"/>
              </a:rPr>
              <a:t>10</a:t>
            </a:r>
            <a:r>
              <a:rPr lang="en-US" sz="2000">
                <a:latin typeface="Arial" pitchFamily="34" charset="0"/>
              </a:rPr>
              <a:t> in binary)</a:t>
            </a:r>
          </a:p>
          <a:p>
            <a:pPr marL="457200" indent="-457200"/>
            <a:r>
              <a:rPr lang="en-US" sz="2000">
                <a:latin typeface="Arial" pitchFamily="34" charset="0"/>
              </a:rPr>
              <a:t>		  Write </a:t>
            </a:r>
            <a:r>
              <a:rPr lang="en-US" sz="2000" b="1">
                <a:latin typeface="Arial" pitchFamily="34" charset="0"/>
              </a:rPr>
              <a:t>0</a:t>
            </a:r>
            <a:r>
              <a:rPr lang="en-US" sz="2000">
                <a:latin typeface="Arial" pitchFamily="34" charset="0"/>
              </a:rPr>
              <a:t>, carry </a:t>
            </a:r>
            <a:r>
              <a:rPr lang="en-US" sz="2000" b="1">
                <a:latin typeface="Arial" pitchFamily="34" charset="0"/>
              </a:rPr>
              <a:t>1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4343400" y="3910013"/>
            <a:ext cx="2955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000">
                <a:latin typeface="Arial" pitchFamily="34" charset="0"/>
              </a:rPr>
              <a:t>Col 4)  Add </a:t>
            </a:r>
            <a:r>
              <a:rPr lang="en-US" sz="2000" b="1">
                <a:latin typeface="Arial" pitchFamily="34" charset="0"/>
              </a:rPr>
              <a:t>1+ 0 + 1 = 2</a:t>
            </a:r>
          </a:p>
          <a:p>
            <a:pPr marL="457200" indent="-457200"/>
            <a:r>
              <a:rPr lang="en-US" sz="2000">
                <a:latin typeface="Arial" pitchFamily="34" charset="0"/>
              </a:rPr>
              <a:t>		  Write </a:t>
            </a:r>
            <a:r>
              <a:rPr lang="en-US" sz="2000" b="1">
                <a:latin typeface="Arial" pitchFamily="34" charset="0"/>
              </a:rPr>
              <a:t>0</a:t>
            </a:r>
            <a:r>
              <a:rPr lang="en-US" sz="2000">
                <a:latin typeface="Arial" pitchFamily="34" charset="0"/>
              </a:rPr>
              <a:t>, carry </a:t>
            </a:r>
            <a:r>
              <a:rPr lang="en-US" sz="2000" b="1">
                <a:latin typeface="Arial" pitchFamily="34" charset="0"/>
              </a:rPr>
              <a:t>1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4360863" y="5281613"/>
            <a:ext cx="2955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000">
                <a:latin typeface="Arial" pitchFamily="34" charset="0"/>
              </a:rPr>
              <a:t>Col 6)  Add </a:t>
            </a:r>
            <a:r>
              <a:rPr lang="en-US" sz="2000" b="1">
                <a:latin typeface="Arial" pitchFamily="34" charset="0"/>
              </a:rPr>
              <a:t>1 + 1 + 0 = 2</a:t>
            </a:r>
          </a:p>
          <a:p>
            <a:pPr marL="457200" indent="-457200"/>
            <a:r>
              <a:rPr lang="en-US" sz="2000">
                <a:latin typeface="Arial" pitchFamily="34" charset="0"/>
              </a:rPr>
              <a:t>		  Write </a:t>
            </a:r>
            <a:r>
              <a:rPr lang="en-US" sz="2000" b="1">
                <a:latin typeface="Arial" pitchFamily="34" charset="0"/>
              </a:rPr>
              <a:t>0</a:t>
            </a:r>
            <a:r>
              <a:rPr lang="en-US" sz="2000">
                <a:latin typeface="Arial" pitchFamily="34" charset="0"/>
              </a:rPr>
              <a:t>, carry </a:t>
            </a:r>
            <a:r>
              <a:rPr lang="en-US" sz="2000" b="1">
                <a:latin typeface="Arial" pitchFamily="34" charset="0"/>
              </a:rPr>
              <a:t>1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4343400" y="4595813"/>
            <a:ext cx="450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000">
                <a:latin typeface="Arial" pitchFamily="34" charset="0"/>
              </a:rPr>
              <a:t>Col 5)  Add </a:t>
            </a:r>
            <a:r>
              <a:rPr lang="en-US" sz="2000" b="1">
                <a:latin typeface="Arial" pitchFamily="34" charset="0"/>
              </a:rPr>
              <a:t>1 + 1 + 1 = 3</a:t>
            </a:r>
            <a:r>
              <a:rPr lang="en-US" sz="2000">
                <a:latin typeface="Arial" pitchFamily="34" charset="0"/>
              </a:rPr>
              <a:t> (</a:t>
            </a:r>
            <a:r>
              <a:rPr lang="en-US" sz="2000" b="1">
                <a:latin typeface="Arial" pitchFamily="34" charset="0"/>
              </a:rPr>
              <a:t>11</a:t>
            </a:r>
            <a:r>
              <a:rPr lang="en-US" sz="2000">
                <a:latin typeface="Arial" pitchFamily="34" charset="0"/>
              </a:rPr>
              <a:t> in binary)</a:t>
            </a:r>
          </a:p>
          <a:p>
            <a:pPr marL="457200" indent="-457200"/>
            <a:r>
              <a:rPr lang="en-US" sz="2000">
                <a:latin typeface="Arial" pitchFamily="34" charset="0"/>
              </a:rPr>
              <a:t>		  Write </a:t>
            </a:r>
            <a:r>
              <a:rPr lang="en-US" sz="2000" b="1">
                <a:latin typeface="Arial" pitchFamily="34" charset="0"/>
              </a:rPr>
              <a:t>1</a:t>
            </a:r>
            <a:r>
              <a:rPr lang="en-US" sz="2000">
                <a:latin typeface="Arial" pitchFamily="34" charset="0"/>
              </a:rPr>
              <a:t>, carry </a:t>
            </a:r>
            <a:r>
              <a:rPr lang="en-US" sz="2000" b="1">
                <a:latin typeface="Arial" pitchFamily="34" charset="0"/>
              </a:rPr>
              <a:t>1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4343400" y="5967413"/>
            <a:ext cx="3752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000">
                <a:latin typeface="Arial" pitchFamily="34" charset="0"/>
              </a:rPr>
              <a:t>Col 7)  Bring down the carried 1</a:t>
            </a:r>
          </a:p>
          <a:p>
            <a:pPr marL="457200" indent="-457200"/>
            <a:r>
              <a:rPr lang="en-US" sz="2000">
                <a:latin typeface="Arial" pitchFamily="34" charset="0"/>
              </a:rPr>
              <a:t>	 	  Write </a:t>
            </a:r>
            <a:r>
              <a:rPr lang="en-US" sz="2000" b="1"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utoUpdateAnimBg="0"/>
      <p:bldP spid="60424" grpId="0" autoUpdateAnimBg="0"/>
      <p:bldP spid="60425" grpId="0" autoUpdateAnimBg="0"/>
      <p:bldP spid="60426" grpId="0" autoUpdateAnimBg="0"/>
      <p:bldP spid="60427" grpId="0" autoUpdateAnimBg="0"/>
      <p:bldP spid="60428" grpId="0" autoUpdateAnimBg="0"/>
      <p:bldP spid="60429" grpId="0" autoUpdateAnimBg="0"/>
      <p:bldP spid="60432" grpId="0" autoUpdateAnimBg="0"/>
      <p:bldP spid="60433" grpId="0" autoUpdateAnimBg="0"/>
      <p:bldP spid="60439" grpId="0" autoUpdateAnimBg="0"/>
      <p:bldP spid="60440" grpId="0" autoUpdateAnimBg="0"/>
      <p:bldP spid="60445" grpId="0" autoUpdateAnimBg="0"/>
      <p:bldP spid="60446" grpId="0" autoUpdateAnimBg="0"/>
      <p:bldP spid="60447" grpId="0" autoUpdateAnimBg="0"/>
      <p:bldP spid="60448" grpId="0" autoUpdateAnimBg="0"/>
      <p:bldP spid="60449" grpId="0" autoUpdateAnimBg="0"/>
      <p:bldP spid="60450" grpId="0" autoUpdateAnimBg="0"/>
      <p:bldP spid="6045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Addition Verification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648200" y="2105025"/>
            <a:ext cx="3886200" cy="4143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Verification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   </a:t>
            </a:r>
            <a:r>
              <a:rPr lang="en-US">
                <a:latin typeface="Arial" pitchFamily="34" charset="0"/>
              </a:rPr>
              <a:t>110111</a:t>
            </a:r>
            <a:r>
              <a:rPr lang="en-US" baseline="-25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 </a:t>
            </a:r>
            <a:r>
              <a:rPr lang="en-US">
                <a:latin typeface="Arial" pitchFamily="34" charset="0"/>
                <a:sym typeface="Wingdings" pitchFamily="2" charset="2"/>
              </a:rPr>
              <a:t></a:t>
            </a:r>
            <a:r>
              <a:rPr lang="en-US">
                <a:latin typeface="Arial" pitchFamily="34" charset="0"/>
              </a:rPr>
              <a:t>    55</a:t>
            </a:r>
            <a:r>
              <a:rPr lang="en-US" baseline="-25000">
                <a:latin typeface="Arial" pitchFamily="34" charset="0"/>
              </a:rPr>
              <a:t>10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 +</a:t>
            </a:r>
            <a:r>
              <a:rPr lang="en-US" u="sng">
                <a:latin typeface="Arial" pitchFamily="34" charset="0"/>
              </a:rPr>
              <a:t>011100</a:t>
            </a:r>
            <a:r>
              <a:rPr lang="en-US" baseline="-25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	+ </a:t>
            </a:r>
            <a:r>
              <a:rPr lang="en-US" u="sng">
                <a:latin typeface="Arial" pitchFamily="34" charset="0"/>
              </a:rPr>
              <a:t>28</a:t>
            </a:r>
            <a:r>
              <a:rPr lang="en-US" u="sng" baseline="-25000">
                <a:latin typeface="Arial" pitchFamily="34" charset="0"/>
              </a:rPr>
              <a:t>10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	    	   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83</a:t>
            </a:r>
            <a:r>
              <a:rPr lang="en-US" baseline="-25000">
                <a:solidFill>
                  <a:srgbClr val="FF0000"/>
                </a:solidFill>
                <a:latin typeface="Arial" pitchFamily="34" charset="0"/>
              </a:rPr>
              <a:t>10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u="sng">
                <a:latin typeface="Arial" pitchFamily="34" charset="0"/>
              </a:rPr>
              <a:t> </a:t>
            </a:r>
            <a:r>
              <a:rPr lang="en-US">
                <a:latin typeface="Arial" pitchFamily="34" charset="0"/>
              </a:rPr>
              <a:t>      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>
                <a:solidFill>
                  <a:srgbClr val="339933"/>
                </a:solidFill>
                <a:latin typeface="Arial" pitchFamily="34" charset="0"/>
              </a:rPr>
              <a:t>64 32 16   8  4  2  1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  1   0   1   0  0  1  1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      = 64 + 16 + 2 +1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      =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83</a:t>
            </a:r>
            <a:r>
              <a:rPr lang="en-US" baseline="-25000">
                <a:solidFill>
                  <a:srgbClr val="FF0000"/>
                </a:solidFill>
                <a:latin typeface="Arial" pitchFamily="34" charset="0"/>
              </a:rPr>
              <a:t>10</a:t>
            </a:r>
            <a:endParaRPr lang="en-US">
              <a:latin typeface="Arial" pitchFamily="34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0"/>
            <a:ext cx="3810000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1 1 0 1 1 1 </a:t>
            </a:r>
            <a:endParaRPr lang="en-US" b="1" baseline="-25000" dirty="0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u="sng" dirty="0" smtClean="0">
                <a:latin typeface="Courier New" pitchFamily="49" charset="0"/>
              </a:rPr>
              <a:t>+  0 1 1 1 0 0 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u="sng" baseline="-25000" dirty="0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</a:t>
            </a:r>
          </a:p>
        </p:txBody>
      </p:sp>
      <p:sp>
        <p:nvSpPr>
          <p:cNvPr id="84997" name="Text Box 8"/>
          <p:cNvSpPr txBox="1">
            <a:spLocks noChangeArrowheads="1"/>
          </p:cNvSpPr>
          <p:nvPr/>
        </p:nvSpPr>
        <p:spPr bwMode="auto">
          <a:xfrm>
            <a:off x="1143000" y="4983804"/>
            <a:ext cx="1754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mbria" pitchFamily="18" charset="0"/>
              </a:rPr>
              <a:t>1  0  1  0  0  1  1</a:t>
            </a:r>
            <a:endParaRPr lang="en-US" sz="1800" b="1" dirty="0">
              <a:latin typeface="Cambria" pitchFamily="18" charset="0"/>
            </a:endParaRPr>
          </a:p>
        </p:txBody>
      </p:sp>
      <p:sp>
        <p:nvSpPr>
          <p:cNvPr id="85004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3962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Arial" pitchFamily="34" charset="0"/>
              </a:rPr>
              <a:t>You can always check your </a:t>
            </a:r>
          </a:p>
          <a:p>
            <a:r>
              <a:rPr lang="en-US" sz="2000" b="1">
                <a:latin typeface="Arial" pitchFamily="34" charset="0"/>
              </a:rPr>
              <a:t>answer by converting the figures to decimal, doing the addition, and comparing the answers.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Addition Example 2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648200" y="2105025"/>
            <a:ext cx="3886200" cy="4143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Verification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   </a:t>
            </a:r>
            <a:r>
              <a:rPr lang="en-US">
                <a:latin typeface="Arial" pitchFamily="34" charset="0"/>
              </a:rPr>
              <a:t>111010</a:t>
            </a:r>
            <a:r>
              <a:rPr lang="en-US" baseline="-25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 </a:t>
            </a:r>
            <a:r>
              <a:rPr lang="en-US">
                <a:latin typeface="Arial" pitchFamily="34" charset="0"/>
                <a:sym typeface="Wingdings" pitchFamily="2" charset="2"/>
              </a:rPr>
              <a:t></a:t>
            </a:r>
            <a:r>
              <a:rPr lang="en-US">
                <a:latin typeface="Arial" pitchFamily="34" charset="0"/>
              </a:rPr>
              <a:t>    58</a:t>
            </a:r>
            <a:r>
              <a:rPr lang="en-US" baseline="-25000">
                <a:latin typeface="Arial" pitchFamily="34" charset="0"/>
              </a:rPr>
              <a:t>10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 +</a:t>
            </a:r>
            <a:r>
              <a:rPr lang="en-US" u="sng">
                <a:latin typeface="Arial" pitchFamily="34" charset="0"/>
              </a:rPr>
              <a:t>001111</a:t>
            </a:r>
            <a:r>
              <a:rPr lang="en-US" baseline="-25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	+ </a:t>
            </a:r>
            <a:r>
              <a:rPr lang="en-US" u="sng">
                <a:latin typeface="Arial" pitchFamily="34" charset="0"/>
              </a:rPr>
              <a:t>15</a:t>
            </a:r>
            <a:r>
              <a:rPr lang="en-US" u="sng" baseline="-25000">
                <a:latin typeface="Arial" pitchFamily="34" charset="0"/>
              </a:rPr>
              <a:t>10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	    	   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73</a:t>
            </a:r>
            <a:r>
              <a:rPr lang="en-US" baseline="-25000">
                <a:solidFill>
                  <a:srgbClr val="FF0000"/>
                </a:solidFill>
                <a:latin typeface="Arial" pitchFamily="34" charset="0"/>
              </a:rPr>
              <a:t>10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u="sng">
                <a:latin typeface="Arial" pitchFamily="34" charset="0"/>
              </a:rPr>
              <a:t> </a:t>
            </a:r>
            <a:r>
              <a:rPr lang="en-US">
                <a:latin typeface="Arial" pitchFamily="34" charset="0"/>
              </a:rPr>
              <a:t>      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>
                <a:solidFill>
                  <a:srgbClr val="339933"/>
                </a:solidFill>
                <a:latin typeface="Arial" pitchFamily="34" charset="0"/>
              </a:rPr>
              <a:t>64 32 16   8  4  2  1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  1   0   0   1  0  0  1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      = 64 + 8 +1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>
                <a:latin typeface="Arial" pitchFamily="34" charset="0"/>
              </a:rPr>
              <a:t>      =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73</a:t>
            </a:r>
            <a:r>
              <a:rPr lang="en-US" baseline="-25000">
                <a:solidFill>
                  <a:srgbClr val="FF0000"/>
                </a:solidFill>
                <a:latin typeface="Arial" pitchFamily="34" charset="0"/>
              </a:rPr>
              <a:t>10</a:t>
            </a:r>
            <a:endParaRPr lang="en-US">
              <a:latin typeface="Arial" pitchFamily="34" charset="0"/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505200"/>
            <a:ext cx="3810000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1 1 1 0 1 0 </a:t>
            </a:r>
            <a:endParaRPr lang="en-US" b="1" baseline="-25000" dirty="0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u="sng" dirty="0" smtClean="0">
                <a:latin typeface="Courier New" pitchFamily="49" charset="0"/>
              </a:rPr>
              <a:t>+  0 0 1 1 1 1  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u="sng" baseline="-25000" dirty="0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</a:t>
            </a:r>
            <a:endParaRPr lang="en-US" b="1" baseline="-25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362200" y="35814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005069" y="4705805"/>
            <a:ext cx="1754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mbria" pitchFamily="18" charset="0"/>
              </a:rPr>
              <a:t>1  0  0  1  0  0  1</a:t>
            </a:r>
            <a:endParaRPr lang="en-US" sz="1800" b="1" dirty="0">
              <a:latin typeface="Cambria" pitchFamily="18" charset="0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965325" y="35814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508125" y="35814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6031" name="Text Box 17"/>
          <p:cNvSpPr txBox="1">
            <a:spLocks noChangeArrowheads="1"/>
          </p:cNvSpPr>
          <p:nvPr/>
        </p:nvSpPr>
        <p:spPr bwMode="auto">
          <a:xfrm>
            <a:off x="457200" y="2133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latin typeface="Arial" pitchFamily="34" charset="0"/>
              </a:rPr>
              <a:t>Example 2:</a:t>
            </a:r>
          </a:p>
          <a:p>
            <a:r>
              <a:rPr lang="en-US" sz="2200">
                <a:latin typeface="Arial" pitchFamily="34" charset="0"/>
              </a:rPr>
              <a:t>Add </a:t>
            </a:r>
            <a:r>
              <a:rPr lang="en-US" sz="2200" b="1">
                <a:latin typeface="Arial" pitchFamily="34" charset="0"/>
              </a:rPr>
              <a:t>1111</a:t>
            </a:r>
            <a:r>
              <a:rPr lang="en-US" sz="2200">
                <a:latin typeface="Arial" pitchFamily="34" charset="0"/>
              </a:rPr>
              <a:t> to </a:t>
            </a:r>
            <a:r>
              <a:rPr lang="en-US" sz="2200" b="1">
                <a:latin typeface="Arial" pitchFamily="34" charset="0"/>
              </a:rPr>
              <a:t>111010</a:t>
            </a:r>
            <a:r>
              <a:rPr lang="en-US" sz="2200">
                <a:latin typeface="Arial" pitchFamily="34" charset="0"/>
              </a:rPr>
              <a:t>.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1066800" y="35956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685800" y="35956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 autoUpdateAnimBg="0"/>
      <p:bldP spid="75782" grpId="0" autoUpdateAnimBg="0"/>
      <p:bldP spid="75783" grpId="0" autoUpdateAnimBg="0"/>
      <p:bldP spid="75784" grpId="0" autoUpdateAnimBg="0"/>
      <p:bldP spid="75785" grpId="0" autoUpdateAnimBg="0"/>
      <p:bldP spid="75794" grpId="0" autoUpdateAnimBg="0"/>
      <p:bldP spid="7579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1’s Complement of Binary Number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1’s complement: Inverse all bits so that each 1 becomes 0 and each 0 becomes 1.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r>
              <a:rPr lang="en-US" dirty="0" smtClean="0"/>
              <a:t>				       1    0      0    1 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		       0    1      1    0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2400" y="28956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343400" y="28956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800600" y="28956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181600" y="28956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2’s Complement of Binary Number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1 0 0 1 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2400" y="28956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343400" y="28956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800600" y="28956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181600" y="28956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276600" y="3048000"/>
            <a:ext cx="381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0 1 1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endParaRPr kumimoji="0" lang="en-US" sz="2800" b="1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+  </a:t>
            </a:r>
            <a:r>
              <a:rPr kumimoji="0" lang="en-US" sz="28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1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endParaRPr kumimoji="0" lang="en-US" sz="2800" b="1" i="0" u="sng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endParaRPr kumimoji="0" lang="en-US" sz="2800" b="1" i="0" u="none" strike="noStrike" kern="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733801" y="4572000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urier New" pitchFamily="49" charset="0"/>
              </a:rPr>
              <a:t>0 1 1 1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1219200"/>
            <a:ext cx="7391400" cy="5257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2’s complement: Add 1 to the 1’s complement of the binary number.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b="1" dirty="0" smtClean="0"/>
              <a:t>:9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b="1" dirty="0" smtClean="0"/>
              <a:t>: -9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2’s complement is the negative representation of the number.  That means 0111</a:t>
            </a:r>
            <a:r>
              <a:rPr lang="en-US" baseline="-25000" dirty="0" smtClean="0"/>
              <a:t>2</a:t>
            </a:r>
            <a:r>
              <a:rPr lang="en-US" dirty="0" smtClean="0"/>
              <a:t> is the negative of 1001</a:t>
            </a:r>
            <a:r>
              <a:rPr lang="en-US" baseline="-25000" dirty="0" smtClean="0"/>
              <a:t>2</a:t>
            </a:r>
          </a:p>
          <a:p>
            <a:pPr algn="ctr">
              <a:buNone/>
            </a:pPr>
            <a:r>
              <a:rPr lang="en-US" sz="4000" baseline="-25000" dirty="0" smtClean="0"/>
              <a:t>1001 = -(0111)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111-011 = 111+(-011)</a:t>
            </a:r>
          </a:p>
          <a:p>
            <a:r>
              <a:rPr lang="en-US" dirty="0" smtClean="0"/>
              <a:t>Find </a:t>
            </a:r>
            <a:r>
              <a:rPr lang="en-US" b="1" dirty="0" smtClean="0"/>
              <a:t>-011 </a:t>
            </a:r>
            <a:r>
              <a:rPr lang="en-US" dirty="0" smtClean="0"/>
              <a:t>which is the 2’s complement of </a:t>
            </a:r>
            <a:r>
              <a:rPr lang="en-US" b="1" dirty="0" smtClean="0"/>
              <a:t>011: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011</a:t>
            </a:r>
          </a:p>
          <a:p>
            <a:pPr>
              <a:buNone/>
            </a:pPr>
            <a:r>
              <a:rPr lang="en-US" b="1" dirty="0" smtClean="0"/>
              <a:t>		100                        </a:t>
            </a:r>
            <a:r>
              <a:rPr lang="en-US" b="1" dirty="0" smtClean="0">
                <a:solidFill>
                  <a:srgbClr val="CC0000"/>
                </a:solidFill>
              </a:rPr>
              <a:t>1’s complement</a:t>
            </a:r>
          </a:p>
          <a:p>
            <a:pPr>
              <a:buNone/>
            </a:pPr>
            <a:r>
              <a:rPr lang="en-US" b="1" dirty="0" smtClean="0"/>
              <a:t>                      1</a:t>
            </a:r>
          </a:p>
          <a:p>
            <a:pPr>
              <a:buNone/>
            </a:pPr>
            <a:r>
              <a:rPr lang="en-US" b="1" dirty="0" smtClean="0"/>
              <a:t>                 101</a:t>
            </a:r>
            <a:r>
              <a:rPr lang="en-US" b="1" dirty="0" smtClean="0">
                <a:solidFill>
                  <a:srgbClr val="CC0000"/>
                </a:solidFill>
              </a:rPr>
              <a:t>                        2’s complement</a:t>
            </a:r>
            <a:endParaRPr lang="en-US" b="1" dirty="0" smtClean="0"/>
          </a:p>
          <a:p>
            <a:r>
              <a:rPr lang="en-US" b="1" dirty="0" smtClean="0"/>
              <a:t>Now add 101 and 111:</a:t>
            </a:r>
          </a:p>
          <a:p>
            <a:pPr>
              <a:buNone/>
            </a:pPr>
            <a:r>
              <a:rPr lang="en-US" b="1" dirty="0" smtClean="0"/>
              <a:t>                 111</a:t>
            </a:r>
          </a:p>
          <a:p>
            <a:pPr>
              <a:buNone/>
            </a:pPr>
            <a:r>
              <a:rPr lang="en-US" b="1" dirty="0" smtClean="0"/>
              <a:t>		101</a:t>
            </a:r>
          </a:p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dirty="0" smtClean="0">
                <a:solidFill>
                  <a:srgbClr val="CC0000"/>
                </a:solidFill>
              </a:rPr>
              <a:t>1</a:t>
            </a:r>
            <a:r>
              <a:rPr lang="en-US" b="1" dirty="0" smtClean="0"/>
              <a:t>100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So,</a:t>
            </a:r>
            <a:r>
              <a:rPr lang="en-US" b="1" dirty="0" smtClean="0"/>
              <a:t> </a:t>
            </a:r>
            <a:r>
              <a:rPr lang="en-US" dirty="0" smtClean="0"/>
              <a:t>111-011 = 100</a:t>
            </a:r>
          </a:p>
          <a:p>
            <a:r>
              <a:rPr lang="en-US" dirty="0" smtClean="0"/>
              <a:t>If we subtract two three numbers result will be in three bits, if we subtract two four bit numbers, result will be in four bits and so on.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10800000">
            <a:off x="1645920" y="3200400"/>
            <a:ext cx="54864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10800000">
            <a:off x="1676400" y="4648200"/>
            <a:ext cx="54864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rot="10800000" flipV="1">
            <a:off x="2209800" y="2590800"/>
            <a:ext cx="1143000" cy="762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2286000" y="3276600"/>
            <a:ext cx="1143000" cy="762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rot="16200000" flipH="1">
            <a:off x="152400" y="2590800"/>
            <a:ext cx="2362200" cy="6858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990600" y="1600200"/>
            <a:ext cx="228600" cy="1524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48768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C0000"/>
                </a:solidFill>
              </a:rPr>
              <a:t>Remove extra bit</a:t>
            </a:r>
            <a:endParaRPr lang="en-US" sz="1800" b="1" dirty="0">
              <a:solidFill>
                <a:srgbClr val="CC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333500" y="4831616"/>
            <a:ext cx="228600" cy="1524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8800" y="3276600"/>
            <a:ext cx="32704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Verification: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111:7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011:3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7-3=4 which is 100 in binary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011-111 = 011+(-111)</a:t>
            </a:r>
          </a:p>
          <a:p>
            <a:r>
              <a:rPr lang="en-US" dirty="0" smtClean="0"/>
              <a:t>Find </a:t>
            </a:r>
            <a:r>
              <a:rPr lang="en-US" b="1" dirty="0" smtClean="0"/>
              <a:t>-111 </a:t>
            </a:r>
            <a:r>
              <a:rPr lang="en-US" dirty="0" smtClean="0"/>
              <a:t>which is the 2’s complement of </a:t>
            </a:r>
            <a:r>
              <a:rPr lang="en-US" b="1" dirty="0"/>
              <a:t>1</a:t>
            </a:r>
            <a:r>
              <a:rPr lang="en-US" b="1" dirty="0" smtClean="0"/>
              <a:t>11: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111</a:t>
            </a:r>
          </a:p>
          <a:p>
            <a:pPr>
              <a:buNone/>
            </a:pPr>
            <a:r>
              <a:rPr lang="en-US" b="1" dirty="0" smtClean="0"/>
              <a:t>		000                        </a:t>
            </a:r>
            <a:r>
              <a:rPr lang="en-US" b="1" dirty="0" smtClean="0">
                <a:solidFill>
                  <a:srgbClr val="CC0000"/>
                </a:solidFill>
              </a:rPr>
              <a:t>1’s complement</a:t>
            </a:r>
          </a:p>
          <a:p>
            <a:pPr>
              <a:buNone/>
            </a:pPr>
            <a:r>
              <a:rPr lang="en-US" b="1" dirty="0" smtClean="0"/>
              <a:t>                      1</a:t>
            </a:r>
          </a:p>
          <a:p>
            <a:pPr>
              <a:buNone/>
            </a:pPr>
            <a:r>
              <a:rPr lang="en-US" b="1" dirty="0" smtClean="0"/>
              <a:t>                 001</a:t>
            </a:r>
            <a:r>
              <a:rPr lang="en-US" b="1" dirty="0" smtClean="0">
                <a:solidFill>
                  <a:srgbClr val="CC0000"/>
                </a:solidFill>
              </a:rPr>
              <a:t>                        2’s complement</a:t>
            </a:r>
            <a:endParaRPr lang="en-US" b="1" dirty="0" smtClean="0"/>
          </a:p>
          <a:p>
            <a:r>
              <a:rPr lang="en-US" b="1" dirty="0" smtClean="0"/>
              <a:t>Now add 001 and 011:</a:t>
            </a:r>
          </a:p>
          <a:p>
            <a:pPr>
              <a:buNone/>
            </a:pPr>
            <a:r>
              <a:rPr lang="en-US" b="1" dirty="0" smtClean="0"/>
              <a:t>                 011</a:t>
            </a:r>
          </a:p>
          <a:p>
            <a:pPr>
              <a:buNone/>
            </a:pPr>
            <a:r>
              <a:rPr lang="en-US" b="1" dirty="0" smtClean="0"/>
              <a:t>		001</a:t>
            </a:r>
          </a:p>
          <a:p>
            <a:pPr>
              <a:buNone/>
            </a:pPr>
            <a:r>
              <a:rPr lang="en-US" b="1" dirty="0" smtClean="0"/>
              <a:t>                100     </a:t>
            </a:r>
          </a:p>
          <a:p>
            <a:r>
              <a:rPr lang="en-US" dirty="0" smtClean="0"/>
              <a:t>2’s complement the result: 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10800000">
            <a:off x="1645920" y="3200400"/>
            <a:ext cx="54864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10800000">
            <a:off x="1676400" y="4648200"/>
            <a:ext cx="54864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rot="10800000" flipV="1">
            <a:off x="2209800" y="2590800"/>
            <a:ext cx="1143000" cy="762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2286000" y="3276600"/>
            <a:ext cx="1143000" cy="762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rot="16200000" flipH="1">
            <a:off x="152400" y="2590800"/>
            <a:ext cx="2362200" cy="6858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990600" y="1600200"/>
            <a:ext cx="228600" cy="152400"/>
          </a:xfrm>
          <a:prstGeom prst="straightConnector1">
            <a:avLst/>
          </a:prstGeom>
          <a:ln>
            <a:solidFill>
              <a:srgbClr val="B8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3280064"/>
            <a:ext cx="5004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Verification: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011:3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111:7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3-7=-4</a:t>
            </a:r>
            <a:r>
              <a:rPr lang="en-US" sz="2000" b="1" dirty="0">
                <a:solidFill>
                  <a:srgbClr val="00B050"/>
                </a:solidFill>
              </a:rPr>
              <a:t>, How can we verify 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b="1" dirty="0" smtClean="0">
                <a:solidFill>
                  <a:srgbClr val="00B050"/>
                </a:solidFill>
              </a:rPr>
              <a:t>hat result </a:t>
            </a:r>
            <a:r>
              <a:rPr lang="en-US" sz="2000" b="1" dirty="0">
                <a:solidFill>
                  <a:srgbClr val="00B050"/>
                </a:solidFill>
              </a:rPr>
              <a:t>is -4 or not?</a:t>
            </a:r>
            <a:endParaRPr lang="en-US" sz="2000" dirty="0"/>
          </a:p>
          <a:p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0240" y="5334000"/>
            <a:ext cx="554736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kern="0" dirty="0" smtClean="0">
                <a:solidFill>
                  <a:srgbClr val="000000"/>
                </a:solidFill>
                <a:latin typeface="Cambria" pitchFamily="18" charset="0"/>
                <a:cs typeface="Courier New" pitchFamily="49" charset="0"/>
              </a:rPr>
              <a:t>100</a:t>
            </a:r>
            <a:endParaRPr lang="en-US" sz="2000" b="1" kern="0" dirty="0">
              <a:solidFill>
                <a:srgbClr val="000000"/>
              </a:solidFill>
              <a:latin typeface="Cambria" pitchFamily="18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b="1" kern="0" dirty="0" smtClean="0">
                <a:solidFill>
                  <a:srgbClr val="000000"/>
                </a:solidFill>
                <a:latin typeface="Cambria" pitchFamily="18" charset="0"/>
                <a:cs typeface="Courier New" pitchFamily="49" charset="0"/>
              </a:rPr>
              <a:t>011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kern="0" dirty="0" smtClean="0">
                <a:solidFill>
                  <a:srgbClr val="000000"/>
                </a:solidFill>
                <a:latin typeface="Cambria" pitchFamily="18" charset="0"/>
                <a:cs typeface="Courier New" pitchFamily="49" charset="0"/>
              </a:rPr>
              <a:t>     1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kern="0" dirty="0" smtClean="0">
                <a:solidFill>
                  <a:srgbClr val="000000"/>
                </a:solidFill>
                <a:latin typeface="Cambria" pitchFamily="18" charset="0"/>
                <a:cs typeface="Courier New" pitchFamily="49" charset="0"/>
              </a:rPr>
              <a:t>100      :4</a:t>
            </a:r>
            <a:r>
              <a:rPr lang="en-US" sz="2000" kern="0" dirty="0" smtClean="0">
                <a:solidFill>
                  <a:srgbClr val="000000"/>
                </a:solidFill>
                <a:latin typeface="Cambria" pitchFamily="18" charset="0"/>
                <a:cs typeface="Courier New" pitchFamily="49" charset="0"/>
              </a:rPr>
              <a:t>, that means result 100 is correct</a:t>
            </a:r>
            <a:r>
              <a:rPr lang="en-US" sz="2000" b="1" kern="0" dirty="0" smtClean="0">
                <a:solidFill>
                  <a:srgbClr val="000000"/>
                </a:solidFill>
                <a:latin typeface="Cambria" pitchFamily="18" charset="0"/>
                <a:cs typeface="Courier New" pitchFamily="49" charset="0"/>
              </a:rPr>
              <a:t>. </a:t>
            </a:r>
            <a:endParaRPr lang="en-US" sz="2000" b="1" kern="0" dirty="0">
              <a:solidFill>
                <a:srgbClr val="000000"/>
              </a:solidFill>
              <a:latin typeface="Cambria" pitchFamily="18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b="1" kern="0" dirty="0">
                <a:solidFill>
                  <a:srgbClr val="000000"/>
                </a:solidFill>
                <a:latin typeface="Cambria" pitchFamily="18" charset="0"/>
                <a:cs typeface="Courier New" pitchFamily="49" charset="0"/>
              </a:rPr>
              <a:t>                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>
            <a:off x="2011679" y="6477000"/>
            <a:ext cx="54864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919163"/>
          </a:xfrm>
        </p:spPr>
        <p:txBody>
          <a:bodyPr/>
          <a:lstStyle/>
          <a:p>
            <a:pPr eaLnBrk="1" hangingPunct="1"/>
            <a:r>
              <a:rPr lang="en-US" sz="6600" dirty="0" smtClean="0">
                <a:solidFill>
                  <a:srgbClr val="002060"/>
                </a:solidFill>
              </a:rPr>
              <a:t>Thank You!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5334000"/>
            <a:ext cx="82296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endParaRPr lang="en-US" sz="28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Decimal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2514600" y="2708275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Decimal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Multiply each bit by 2</a:t>
            </a:r>
            <a:r>
              <a:rPr lang="en-US" sz="2900" i="1" baseline="30000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“position” of the bit starting from 0 on the right</a:t>
            </a:r>
          </a:p>
          <a:p>
            <a:pPr lvl="1"/>
            <a:r>
              <a:rPr lang="en-US" dirty="0" smtClean="0"/>
              <a:t>Add the results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28800" y="2438400"/>
            <a:ext cx="6629400" cy="3378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=&gt; 	1 x 2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	 1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	 2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0 x 2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	 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3</a:t>
            </a:r>
            <a:r>
              <a:rPr lang="en-US">
                <a:latin typeface="Courier New" pitchFamily="49" charset="0"/>
              </a:rPr>
              <a:t> = 	 8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0 x 2</a:t>
            </a:r>
            <a:r>
              <a:rPr lang="en-US" baseline="30000">
                <a:latin typeface="Courier New" pitchFamily="49" charset="0"/>
              </a:rPr>
              <a:t>4</a:t>
            </a:r>
            <a:r>
              <a:rPr lang="en-US">
                <a:latin typeface="Courier New" pitchFamily="49" charset="0"/>
              </a:rPr>
              <a:t> =	 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5</a:t>
            </a:r>
            <a:r>
              <a:rPr lang="en-US">
                <a:latin typeface="Courier New" pitchFamily="49" charset="0"/>
              </a:rPr>
              <a:t> = 	32</a:t>
            </a:r>
          </a:p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							43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	</a:t>
            </a:r>
          </a:p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867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2025650" y="1266825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Bit “0”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2250</TotalTime>
  <Words>1491</Words>
  <Application>Microsoft Macintosh PowerPoint</Application>
  <PresentationFormat>On-screen Show (4:3)</PresentationFormat>
  <Paragraphs>653</Paragraphs>
  <Slides>67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Blank Presentation</vt:lpstr>
      <vt:lpstr>Number Systems &amp; Binary Arithmetic  </vt:lpstr>
      <vt:lpstr>Common Number Systems</vt:lpstr>
      <vt:lpstr>Quantities/Counting (1 of 2)</vt:lpstr>
      <vt:lpstr>Quantities/Counting (2 of 2) </vt:lpstr>
      <vt:lpstr>Conversion Among Bases</vt:lpstr>
      <vt:lpstr>Quick Example</vt:lpstr>
      <vt:lpstr>Binary to Decimal</vt:lpstr>
      <vt:lpstr>Binary to Decimal</vt:lpstr>
      <vt:lpstr>Example</vt:lpstr>
      <vt:lpstr>Octal to Decimal</vt:lpstr>
      <vt:lpstr>Octal to Decimal</vt:lpstr>
      <vt:lpstr>Example</vt:lpstr>
      <vt:lpstr>Hexadecimal to Decimal</vt:lpstr>
      <vt:lpstr>Hexadecimal to Decimal</vt:lpstr>
      <vt:lpstr>Example</vt:lpstr>
      <vt:lpstr>Decimal to Binary</vt:lpstr>
      <vt:lpstr>Decimal to Binary</vt:lpstr>
      <vt:lpstr>Example</vt:lpstr>
      <vt:lpstr>Decimal to Octal</vt:lpstr>
      <vt:lpstr>Decimal to Octal</vt:lpstr>
      <vt:lpstr>Example</vt:lpstr>
      <vt:lpstr>Decimal to Hexadecimal</vt:lpstr>
      <vt:lpstr>Decimal to Hexadecimal</vt:lpstr>
      <vt:lpstr>Example</vt:lpstr>
      <vt:lpstr>Octal to Binary</vt:lpstr>
      <vt:lpstr>Octal to Binary</vt:lpstr>
      <vt:lpstr>Example</vt:lpstr>
      <vt:lpstr>Hexadecimal to Binary</vt:lpstr>
      <vt:lpstr>Hexadecimal to Binary</vt:lpstr>
      <vt:lpstr>Example</vt:lpstr>
      <vt:lpstr>Binary to Octal</vt:lpstr>
      <vt:lpstr>Binary to Octal</vt:lpstr>
      <vt:lpstr>Example</vt:lpstr>
      <vt:lpstr>Binary to Hexadecimal</vt:lpstr>
      <vt:lpstr>Binary to Hexadecimal</vt:lpstr>
      <vt:lpstr>Example</vt:lpstr>
      <vt:lpstr>Octal to Hexadecimal</vt:lpstr>
      <vt:lpstr>Octal to Hexadecimal</vt:lpstr>
      <vt:lpstr>Example</vt:lpstr>
      <vt:lpstr>Hexadecimal to Octal</vt:lpstr>
      <vt:lpstr>Hexadecimal to Octal</vt:lpstr>
      <vt:lpstr>Example</vt:lpstr>
      <vt:lpstr>Exercise – Convert ...</vt:lpstr>
      <vt:lpstr>Exercise – Convert …</vt:lpstr>
      <vt:lpstr>Binary Fraction to Decimal</vt:lpstr>
      <vt:lpstr>Octal Fraction to Decimal</vt:lpstr>
      <vt:lpstr>Hexa-Decimal Fraction to Decimal</vt:lpstr>
      <vt:lpstr>Binary Fraction to Octal</vt:lpstr>
      <vt:lpstr>Binary Fraction to Octal</vt:lpstr>
      <vt:lpstr>Binary Fraction to Hexadecimal</vt:lpstr>
      <vt:lpstr>Binary Fraction to Hexadecimal</vt:lpstr>
      <vt:lpstr>Decimal Fractions to Binary</vt:lpstr>
      <vt:lpstr>Decimal Fractions to Octal</vt:lpstr>
      <vt:lpstr>Decimal Fraction to Hexadecimal</vt:lpstr>
      <vt:lpstr>Binary Addition (1 of 2)</vt:lpstr>
      <vt:lpstr>Binary Addition (2 of 2)</vt:lpstr>
      <vt:lpstr>Multiplication (1 of 3)</vt:lpstr>
      <vt:lpstr>Multiplication (2 of 3)</vt:lpstr>
      <vt:lpstr>Multiplication (3 of 3)</vt:lpstr>
      <vt:lpstr>Binary Addition Example 1</vt:lpstr>
      <vt:lpstr>Binary Addition Verification</vt:lpstr>
      <vt:lpstr>Binary Addition Example 2</vt:lpstr>
      <vt:lpstr>1’s Complement of Binary Number</vt:lpstr>
      <vt:lpstr>2’s Complement of Binary Number</vt:lpstr>
      <vt:lpstr>Binary Subtraction</vt:lpstr>
      <vt:lpstr>Binary Subtraction</vt:lpstr>
      <vt:lpstr>Thank You!</vt:lpstr>
    </vt:vector>
  </TitlesOfParts>
  <Company>University of Guelph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Scott MacKenzie</dc:creator>
  <cp:lastModifiedBy>Dragon  Den</cp:lastModifiedBy>
  <cp:revision>215</cp:revision>
  <cp:lastPrinted>1998-09-16T11:34:06Z</cp:lastPrinted>
  <dcterms:created xsi:type="dcterms:W3CDTF">1998-08-27T13:05:28Z</dcterms:created>
  <dcterms:modified xsi:type="dcterms:W3CDTF">2018-05-12T14:01:23Z</dcterms:modified>
</cp:coreProperties>
</file>