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1" r:id="rId4"/>
    <p:sldId id="264" r:id="rId5"/>
    <p:sldId id="266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83" r:id="rId16"/>
    <p:sldId id="284" r:id="rId17"/>
    <p:sldId id="286" r:id="rId18"/>
    <p:sldId id="288" r:id="rId1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51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3A234-EF09-4941-979B-4BF564A18888}" type="datetimeFigureOut">
              <a:rPr lang="en-US" smtClean="0"/>
              <a:t>13-Mar-23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4544B-692A-4F10-AABE-7EE371B62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71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4544B-692A-4F10-AABE-7EE371B627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5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13-Mar-23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heavy">
                <a:solidFill>
                  <a:srgbClr val="00009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13-Mar-23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heavy">
                <a:solidFill>
                  <a:srgbClr val="00009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13-Mar-23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heavy">
                <a:solidFill>
                  <a:srgbClr val="00009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13-Mar-23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13-Mar-23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55215" y="425450"/>
            <a:ext cx="5347969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 u="heavy">
                <a:solidFill>
                  <a:srgbClr val="00009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83027" y="1751691"/>
            <a:ext cx="4131945" cy="1833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13-Mar-23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3567" y="1316989"/>
            <a:ext cx="41948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15" dirty="0">
                <a:solidFill>
                  <a:srgbClr val="0070C0"/>
                </a:solidFill>
              </a:rPr>
              <a:t>Operating</a:t>
            </a:r>
            <a:r>
              <a:rPr u="none" spc="-20" dirty="0">
                <a:solidFill>
                  <a:srgbClr val="0070C0"/>
                </a:solidFill>
              </a:rPr>
              <a:t> </a:t>
            </a:r>
            <a:r>
              <a:rPr u="none" spc="35" dirty="0">
                <a:solidFill>
                  <a:srgbClr val="0070C0"/>
                </a:solidFill>
              </a:rPr>
              <a:t>Systems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5432" y="2536189"/>
            <a:ext cx="6371590" cy="31367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3375">
              <a:lnSpc>
                <a:spcPct val="100000"/>
              </a:lnSpc>
              <a:spcBef>
                <a:spcPts val="100"/>
              </a:spcBef>
            </a:pPr>
            <a:endParaRPr sz="4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000" b="1" spc="160" dirty="0">
                <a:latin typeface="Times New Roman"/>
                <a:cs typeface="Times New Roman"/>
              </a:rPr>
              <a:t>CPU </a:t>
            </a:r>
            <a:r>
              <a:rPr sz="4000" b="1" spc="30" dirty="0">
                <a:latin typeface="Times New Roman"/>
                <a:cs typeface="Times New Roman"/>
              </a:rPr>
              <a:t>Scheduling</a:t>
            </a:r>
            <a:r>
              <a:rPr sz="4000" b="1" spc="-175" dirty="0">
                <a:latin typeface="Times New Roman"/>
                <a:cs typeface="Times New Roman"/>
              </a:rPr>
              <a:t> </a:t>
            </a:r>
            <a:r>
              <a:rPr sz="4000" b="1" spc="60" dirty="0">
                <a:latin typeface="Times New Roman"/>
                <a:cs typeface="Times New Roman"/>
              </a:rPr>
              <a:t>Algorithms</a:t>
            </a:r>
            <a:endParaRPr sz="4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50" dirty="0">
              <a:latin typeface="Times New Roman"/>
              <a:cs typeface="Times New Roman"/>
            </a:endParaRPr>
          </a:p>
          <a:p>
            <a:pPr marL="1577975">
              <a:lnSpc>
                <a:spcPct val="100000"/>
              </a:lnSpc>
            </a:pPr>
            <a:r>
              <a:rPr sz="4000" b="1" spc="375" dirty="0">
                <a:solidFill>
                  <a:srgbClr val="0070C0"/>
                </a:solidFill>
                <a:latin typeface="Times New Roman"/>
                <a:cs typeface="Times New Roman"/>
              </a:rPr>
              <a:t>.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9273" y="425450"/>
            <a:ext cx="29470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SJF</a:t>
            </a:r>
            <a:r>
              <a:rPr spc="-40" dirty="0"/>
              <a:t> </a:t>
            </a:r>
            <a:r>
              <a:rPr spc="3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41477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0683" y="1236725"/>
          <a:ext cx="8230870" cy="2131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4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1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084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Process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Duration/B.T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Order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Arrival</a:t>
                      </a:r>
                      <a:r>
                        <a:rPr sz="2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Time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P1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P2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P3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P4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53338" y="412877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0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00" y="3994403"/>
            <a:ext cx="990600" cy="152400"/>
          </a:xfrm>
          <a:custGeom>
            <a:avLst/>
            <a:gdLst/>
            <a:ahLst/>
            <a:cxnLst/>
            <a:rect l="l" t="t" r="r" b="b"/>
            <a:pathLst>
              <a:path w="990600" h="152400">
                <a:moveTo>
                  <a:pt x="0" y="152400"/>
                </a:moveTo>
                <a:lnTo>
                  <a:pt x="990600" y="152400"/>
                </a:lnTo>
                <a:lnTo>
                  <a:pt x="990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6903" y="3988308"/>
            <a:ext cx="1080135" cy="165100"/>
          </a:xfrm>
          <a:custGeom>
            <a:avLst/>
            <a:gdLst/>
            <a:ahLst/>
            <a:cxnLst/>
            <a:rect l="l" t="t" r="r" b="b"/>
            <a:pathLst>
              <a:path w="1080135" h="165100">
                <a:moveTo>
                  <a:pt x="1079754" y="164591"/>
                </a:moveTo>
                <a:lnTo>
                  <a:pt x="1079754" y="0"/>
                </a:lnTo>
                <a:lnTo>
                  <a:pt x="0" y="0"/>
                </a:lnTo>
                <a:lnTo>
                  <a:pt x="0" y="164591"/>
                </a:lnTo>
                <a:lnTo>
                  <a:pt x="6096" y="164591"/>
                </a:lnTo>
                <a:lnTo>
                  <a:pt x="6096" y="12191"/>
                </a:lnTo>
                <a:lnTo>
                  <a:pt x="12954" y="6095"/>
                </a:lnTo>
                <a:lnTo>
                  <a:pt x="12954" y="12191"/>
                </a:lnTo>
                <a:lnTo>
                  <a:pt x="1066800" y="12191"/>
                </a:lnTo>
                <a:lnTo>
                  <a:pt x="1066800" y="6095"/>
                </a:lnTo>
                <a:lnTo>
                  <a:pt x="1072896" y="12191"/>
                </a:lnTo>
                <a:lnTo>
                  <a:pt x="1072896" y="164591"/>
                </a:lnTo>
                <a:lnTo>
                  <a:pt x="1079754" y="164591"/>
                </a:lnTo>
                <a:close/>
              </a:path>
              <a:path w="1080135" h="165100">
                <a:moveTo>
                  <a:pt x="12954" y="12191"/>
                </a:moveTo>
                <a:lnTo>
                  <a:pt x="12954" y="6095"/>
                </a:lnTo>
                <a:lnTo>
                  <a:pt x="6096" y="12191"/>
                </a:lnTo>
                <a:lnTo>
                  <a:pt x="12954" y="12191"/>
                </a:lnTo>
                <a:close/>
              </a:path>
              <a:path w="1080135" h="165100">
                <a:moveTo>
                  <a:pt x="12954" y="152400"/>
                </a:moveTo>
                <a:lnTo>
                  <a:pt x="12954" y="12191"/>
                </a:lnTo>
                <a:lnTo>
                  <a:pt x="6096" y="12191"/>
                </a:lnTo>
                <a:lnTo>
                  <a:pt x="6096" y="152400"/>
                </a:lnTo>
                <a:lnTo>
                  <a:pt x="12954" y="152400"/>
                </a:lnTo>
                <a:close/>
              </a:path>
              <a:path w="1080135" h="165100">
                <a:moveTo>
                  <a:pt x="1072896" y="152400"/>
                </a:moveTo>
                <a:lnTo>
                  <a:pt x="6096" y="152400"/>
                </a:lnTo>
                <a:lnTo>
                  <a:pt x="12954" y="158495"/>
                </a:lnTo>
                <a:lnTo>
                  <a:pt x="12954" y="164591"/>
                </a:lnTo>
                <a:lnTo>
                  <a:pt x="1066800" y="164591"/>
                </a:lnTo>
                <a:lnTo>
                  <a:pt x="1066800" y="158495"/>
                </a:lnTo>
                <a:lnTo>
                  <a:pt x="1072896" y="152400"/>
                </a:lnTo>
                <a:close/>
              </a:path>
              <a:path w="1080135" h="165100">
                <a:moveTo>
                  <a:pt x="12954" y="164591"/>
                </a:moveTo>
                <a:lnTo>
                  <a:pt x="12954" y="158495"/>
                </a:lnTo>
                <a:lnTo>
                  <a:pt x="6096" y="152400"/>
                </a:lnTo>
                <a:lnTo>
                  <a:pt x="6096" y="164591"/>
                </a:lnTo>
                <a:lnTo>
                  <a:pt x="12954" y="164591"/>
                </a:lnTo>
                <a:close/>
              </a:path>
              <a:path w="1080135" h="165100">
                <a:moveTo>
                  <a:pt x="1072896" y="12191"/>
                </a:moveTo>
                <a:lnTo>
                  <a:pt x="1066800" y="6095"/>
                </a:lnTo>
                <a:lnTo>
                  <a:pt x="1066800" y="12191"/>
                </a:lnTo>
                <a:lnTo>
                  <a:pt x="1072896" y="12191"/>
                </a:lnTo>
                <a:close/>
              </a:path>
              <a:path w="1080135" h="165100">
                <a:moveTo>
                  <a:pt x="1072896" y="152400"/>
                </a:moveTo>
                <a:lnTo>
                  <a:pt x="1072896" y="12191"/>
                </a:lnTo>
                <a:lnTo>
                  <a:pt x="1066800" y="12191"/>
                </a:lnTo>
                <a:lnTo>
                  <a:pt x="1066800" y="152400"/>
                </a:lnTo>
                <a:lnTo>
                  <a:pt x="1072896" y="152400"/>
                </a:lnTo>
                <a:close/>
              </a:path>
              <a:path w="1080135" h="165100">
                <a:moveTo>
                  <a:pt x="1072896" y="164591"/>
                </a:moveTo>
                <a:lnTo>
                  <a:pt x="1072896" y="152400"/>
                </a:lnTo>
                <a:lnTo>
                  <a:pt x="1066800" y="158495"/>
                </a:lnTo>
                <a:lnTo>
                  <a:pt x="1066800" y="164591"/>
                </a:lnTo>
                <a:lnTo>
                  <a:pt x="1072896" y="164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36139" y="4092194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3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8145" y="3595377"/>
            <a:ext cx="658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P4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(3)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33600" y="3994403"/>
            <a:ext cx="2362200" cy="152400"/>
          </a:xfrm>
          <a:custGeom>
            <a:avLst/>
            <a:gdLst/>
            <a:ahLst/>
            <a:cxnLst/>
            <a:rect l="l" t="t" r="r" b="b"/>
            <a:pathLst>
              <a:path w="2362200" h="152400">
                <a:moveTo>
                  <a:pt x="0" y="0"/>
                </a:moveTo>
                <a:lnTo>
                  <a:pt x="0" y="152400"/>
                </a:lnTo>
                <a:lnTo>
                  <a:pt x="2362199" y="152400"/>
                </a:lnTo>
                <a:lnTo>
                  <a:pt x="2362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27504" y="3988308"/>
            <a:ext cx="2375535" cy="165100"/>
          </a:xfrm>
          <a:custGeom>
            <a:avLst/>
            <a:gdLst/>
            <a:ahLst/>
            <a:cxnLst/>
            <a:rect l="l" t="t" r="r" b="b"/>
            <a:pathLst>
              <a:path w="2375535" h="165100">
                <a:moveTo>
                  <a:pt x="2375154" y="164591"/>
                </a:moveTo>
                <a:lnTo>
                  <a:pt x="2375154" y="0"/>
                </a:lnTo>
                <a:lnTo>
                  <a:pt x="0" y="0"/>
                </a:lnTo>
                <a:lnTo>
                  <a:pt x="0" y="164591"/>
                </a:lnTo>
                <a:lnTo>
                  <a:pt x="6095" y="164591"/>
                </a:lnTo>
                <a:lnTo>
                  <a:pt x="6095" y="12191"/>
                </a:lnTo>
                <a:lnTo>
                  <a:pt x="12953" y="6095"/>
                </a:lnTo>
                <a:lnTo>
                  <a:pt x="12953" y="12191"/>
                </a:lnTo>
                <a:lnTo>
                  <a:pt x="2362199" y="12191"/>
                </a:lnTo>
                <a:lnTo>
                  <a:pt x="2362199" y="6095"/>
                </a:lnTo>
                <a:lnTo>
                  <a:pt x="2368295" y="12191"/>
                </a:lnTo>
                <a:lnTo>
                  <a:pt x="2368295" y="164591"/>
                </a:lnTo>
                <a:lnTo>
                  <a:pt x="2375154" y="164591"/>
                </a:lnTo>
                <a:close/>
              </a:path>
              <a:path w="2375535" h="165100">
                <a:moveTo>
                  <a:pt x="12953" y="12191"/>
                </a:moveTo>
                <a:lnTo>
                  <a:pt x="12953" y="6095"/>
                </a:lnTo>
                <a:lnTo>
                  <a:pt x="6095" y="12191"/>
                </a:lnTo>
                <a:lnTo>
                  <a:pt x="12953" y="12191"/>
                </a:lnTo>
                <a:close/>
              </a:path>
              <a:path w="2375535" h="165100">
                <a:moveTo>
                  <a:pt x="12953" y="152400"/>
                </a:moveTo>
                <a:lnTo>
                  <a:pt x="12953" y="12191"/>
                </a:lnTo>
                <a:lnTo>
                  <a:pt x="6095" y="12191"/>
                </a:lnTo>
                <a:lnTo>
                  <a:pt x="6095" y="152400"/>
                </a:lnTo>
                <a:lnTo>
                  <a:pt x="12953" y="152400"/>
                </a:lnTo>
                <a:close/>
              </a:path>
              <a:path w="2375535" h="165100">
                <a:moveTo>
                  <a:pt x="2368295" y="152400"/>
                </a:moveTo>
                <a:lnTo>
                  <a:pt x="6095" y="152400"/>
                </a:lnTo>
                <a:lnTo>
                  <a:pt x="12953" y="158495"/>
                </a:lnTo>
                <a:lnTo>
                  <a:pt x="12953" y="164591"/>
                </a:lnTo>
                <a:lnTo>
                  <a:pt x="2362199" y="164591"/>
                </a:lnTo>
                <a:lnTo>
                  <a:pt x="2362199" y="158495"/>
                </a:lnTo>
                <a:lnTo>
                  <a:pt x="2368295" y="152400"/>
                </a:lnTo>
                <a:close/>
              </a:path>
              <a:path w="2375535" h="165100">
                <a:moveTo>
                  <a:pt x="12953" y="164591"/>
                </a:moveTo>
                <a:lnTo>
                  <a:pt x="12953" y="158495"/>
                </a:lnTo>
                <a:lnTo>
                  <a:pt x="6095" y="152400"/>
                </a:lnTo>
                <a:lnTo>
                  <a:pt x="6095" y="164591"/>
                </a:lnTo>
                <a:lnTo>
                  <a:pt x="12953" y="164591"/>
                </a:lnTo>
                <a:close/>
              </a:path>
              <a:path w="2375535" h="165100">
                <a:moveTo>
                  <a:pt x="2368295" y="12191"/>
                </a:moveTo>
                <a:lnTo>
                  <a:pt x="2362199" y="6095"/>
                </a:lnTo>
                <a:lnTo>
                  <a:pt x="2362199" y="12191"/>
                </a:lnTo>
                <a:lnTo>
                  <a:pt x="2368295" y="12191"/>
                </a:lnTo>
                <a:close/>
              </a:path>
              <a:path w="2375535" h="165100">
                <a:moveTo>
                  <a:pt x="2368295" y="152400"/>
                </a:moveTo>
                <a:lnTo>
                  <a:pt x="2368295" y="12191"/>
                </a:lnTo>
                <a:lnTo>
                  <a:pt x="2362199" y="12191"/>
                </a:lnTo>
                <a:lnTo>
                  <a:pt x="2362199" y="152400"/>
                </a:lnTo>
                <a:lnTo>
                  <a:pt x="2368295" y="152400"/>
                </a:lnTo>
                <a:close/>
              </a:path>
              <a:path w="2375535" h="165100">
                <a:moveTo>
                  <a:pt x="2368295" y="164591"/>
                </a:moveTo>
                <a:lnTo>
                  <a:pt x="2368295" y="152400"/>
                </a:lnTo>
                <a:lnTo>
                  <a:pt x="2362199" y="158495"/>
                </a:lnTo>
                <a:lnTo>
                  <a:pt x="2362199" y="164591"/>
                </a:lnTo>
                <a:lnTo>
                  <a:pt x="2368295" y="164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02939" y="3634994"/>
            <a:ext cx="622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P1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(6)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45940" y="4092194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9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95800" y="3994403"/>
            <a:ext cx="2362200" cy="152400"/>
          </a:xfrm>
          <a:custGeom>
            <a:avLst/>
            <a:gdLst/>
            <a:ahLst/>
            <a:cxnLst/>
            <a:rect l="l" t="t" r="r" b="b"/>
            <a:pathLst>
              <a:path w="2362200" h="152400">
                <a:moveTo>
                  <a:pt x="0" y="0"/>
                </a:moveTo>
                <a:lnTo>
                  <a:pt x="0" y="152400"/>
                </a:lnTo>
                <a:lnTo>
                  <a:pt x="2362200" y="152400"/>
                </a:lnTo>
                <a:lnTo>
                  <a:pt x="2362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89703" y="3988308"/>
            <a:ext cx="2375535" cy="165100"/>
          </a:xfrm>
          <a:custGeom>
            <a:avLst/>
            <a:gdLst/>
            <a:ahLst/>
            <a:cxnLst/>
            <a:rect l="l" t="t" r="r" b="b"/>
            <a:pathLst>
              <a:path w="2375534" h="165100">
                <a:moveTo>
                  <a:pt x="2375154" y="164591"/>
                </a:moveTo>
                <a:lnTo>
                  <a:pt x="2375154" y="0"/>
                </a:lnTo>
                <a:lnTo>
                  <a:pt x="0" y="0"/>
                </a:lnTo>
                <a:lnTo>
                  <a:pt x="0" y="164592"/>
                </a:lnTo>
                <a:lnTo>
                  <a:pt x="6096" y="164592"/>
                </a:lnTo>
                <a:lnTo>
                  <a:pt x="6096" y="12192"/>
                </a:lnTo>
                <a:lnTo>
                  <a:pt x="12954" y="6096"/>
                </a:lnTo>
                <a:lnTo>
                  <a:pt x="12954" y="12192"/>
                </a:lnTo>
                <a:lnTo>
                  <a:pt x="2362200" y="12191"/>
                </a:lnTo>
                <a:lnTo>
                  <a:pt x="2362200" y="6095"/>
                </a:lnTo>
                <a:lnTo>
                  <a:pt x="2368296" y="12191"/>
                </a:lnTo>
                <a:lnTo>
                  <a:pt x="2368296" y="164591"/>
                </a:lnTo>
                <a:lnTo>
                  <a:pt x="2375154" y="164591"/>
                </a:lnTo>
                <a:close/>
              </a:path>
              <a:path w="2375534" h="165100">
                <a:moveTo>
                  <a:pt x="12954" y="12192"/>
                </a:moveTo>
                <a:lnTo>
                  <a:pt x="12954" y="6096"/>
                </a:lnTo>
                <a:lnTo>
                  <a:pt x="6096" y="12192"/>
                </a:lnTo>
                <a:lnTo>
                  <a:pt x="12954" y="12192"/>
                </a:lnTo>
                <a:close/>
              </a:path>
              <a:path w="2375534" h="165100">
                <a:moveTo>
                  <a:pt x="12954" y="152400"/>
                </a:moveTo>
                <a:lnTo>
                  <a:pt x="12954" y="12192"/>
                </a:lnTo>
                <a:lnTo>
                  <a:pt x="6096" y="12192"/>
                </a:lnTo>
                <a:lnTo>
                  <a:pt x="6096" y="152400"/>
                </a:lnTo>
                <a:lnTo>
                  <a:pt x="12954" y="152400"/>
                </a:lnTo>
                <a:close/>
              </a:path>
              <a:path w="2375534" h="165100">
                <a:moveTo>
                  <a:pt x="2368296" y="152400"/>
                </a:moveTo>
                <a:lnTo>
                  <a:pt x="6096" y="152400"/>
                </a:lnTo>
                <a:lnTo>
                  <a:pt x="12954" y="158496"/>
                </a:lnTo>
                <a:lnTo>
                  <a:pt x="12953" y="164592"/>
                </a:lnTo>
                <a:lnTo>
                  <a:pt x="2362200" y="164591"/>
                </a:lnTo>
                <a:lnTo>
                  <a:pt x="2362200" y="158495"/>
                </a:lnTo>
                <a:lnTo>
                  <a:pt x="2368296" y="152400"/>
                </a:lnTo>
                <a:close/>
              </a:path>
              <a:path w="2375534" h="165100">
                <a:moveTo>
                  <a:pt x="12953" y="164592"/>
                </a:moveTo>
                <a:lnTo>
                  <a:pt x="12954" y="158496"/>
                </a:lnTo>
                <a:lnTo>
                  <a:pt x="6096" y="152400"/>
                </a:lnTo>
                <a:lnTo>
                  <a:pt x="6096" y="164592"/>
                </a:lnTo>
                <a:lnTo>
                  <a:pt x="12953" y="164592"/>
                </a:lnTo>
                <a:close/>
              </a:path>
              <a:path w="2375534" h="165100">
                <a:moveTo>
                  <a:pt x="2368296" y="12191"/>
                </a:moveTo>
                <a:lnTo>
                  <a:pt x="2362200" y="6095"/>
                </a:lnTo>
                <a:lnTo>
                  <a:pt x="2362200" y="12191"/>
                </a:lnTo>
                <a:lnTo>
                  <a:pt x="2368296" y="12191"/>
                </a:lnTo>
                <a:close/>
              </a:path>
              <a:path w="2375534" h="165100">
                <a:moveTo>
                  <a:pt x="2368296" y="152400"/>
                </a:moveTo>
                <a:lnTo>
                  <a:pt x="2368296" y="12191"/>
                </a:lnTo>
                <a:lnTo>
                  <a:pt x="2362200" y="12191"/>
                </a:lnTo>
                <a:lnTo>
                  <a:pt x="2362200" y="152400"/>
                </a:lnTo>
                <a:lnTo>
                  <a:pt x="2368296" y="152400"/>
                </a:lnTo>
                <a:close/>
              </a:path>
              <a:path w="2375534" h="165100">
                <a:moveTo>
                  <a:pt x="2368296" y="164591"/>
                </a:moveTo>
                <a:lnTo>
                  <a:pt x="2368296" y="152400"/>
                </a:lnTo>
                <a:lnTo>
                  <a:pt x="2362200" y="158495"/>
                </a:lnTo>
                <a:lnTo>
                  <a:pt x="2362200" y="164591"/>
                </a:lnTo>
                <a:lnTo>
                  <a:pt x="2368296" y="164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17540" y="3634994"/>
            <a:ext cx="658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P3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(7)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58000" y="3994403"/>
            <a:ext cx="2514600" cy="152400"/>
          </a:xfrm>
          <a:custGeom>
            <a:avLst/>
            <a:gdLst/>
            <a:ahLst/>
            <a:cxnLst/>
            <a:rect l="l" t="t" r="r" b="b"/>
            <a:pathLst>
              <a:path w="2514600" h="152400">
                <a:moveTo>
                  <a:pt x="0" y="0"/>
                </a:moveTo>
                <a:lnTo>
                  <a:pt x="0" y="152400"/>
                </a:lnTo>
                <a:lnTo>
                  <a:pt x="2514600" y="152400"/>
                </a:lnTo>
                <a:lnTo>
                  <a:pt x="2514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51904" y="3988308"/>
            <a:ext cx="2527935" cy="165100"/>
          </a:xfrm>
          <a:custGeom>
            <a:avLst/>
            <a:gdLst/>
            <a:ahLst/>
            <a:cxnLst/>
            <a:rect l="l" t="t" r="r" b="b"/>
            <a:pathLst>
              <a:path w="2527934" h="165100">
                <a:moveTo>
                  <a:pt x="2527554" y="164591"/>
                </a:moveTo>
                <a:lnTo>
                  <a:pt x="2527554" y="0"/>
                </a:lnTo>
                <a:lnTo>
                  <a:pt x="0" y="0"/>
                </a:lnTo>
                <a:lnTo>
                  <a:pt x="0" y="164591"/>
                </a:lnTo>
                <a:lnTo>
                  <a:pt x="6096" y="164591"/>
                </a:lnTo>
                <a:lnTo>
                  <a:pt x="6096" y="12191"/>
                </a:lnTo>
                <a:lnTo>
                  <a:pt x="12953" y="6095"/>
                </a:lnTo>
                <a:lnTo>
                  <a:pt x="12953" y="12191"/>
                </a:lnTo>
                <a:lnTo>
                  <a:pt x="2514600" y="12191"/>
                </a:lnTo>
                <a:lnTo>
                  <a:pt x="2514600" y="6095"/>
                </a:lnTo>
                <a:lnTo>
                  <a:pt x="2520696" y="12191"/>
                </a:lnTo>
                <a:lnTo>
                  <a:pt x="2520696" y="164591"/>
                </a:lnTo>
                <a:lnTo>
                  <a:pt x="2527554" y="164591"/>
                </a:lnTo>
                <a:close/>
              </a:path>
              <a:path w="2527934" h="165100">
                <a:moveTo>
                  <a:pt x="12953" y="12191"/>
                </a:moveTo>
                <a:lnTo>
                  <a:pt x="12953" y="6095"/>
                </a:lnTo>
                <a:lnTo>
                  <a:pt x="6096" y="12191"/>
                </a:lnTo>
                <a:lnTo>
                  <a:pt x="12953" y="12191"/>
                </a:lnTo>
                <a:close/>
              </a:path>
              <a:path w="2527934" h="165100">
                <a:moveTo>
                  <a:pt x="12953" y="152400"/>
                </a:moveTo>
                <a:lnTo>
                  <a:pt x="12953" y="12191"/>
                </a:lnTo>
                <a:lnTo>
                  <a:pt x="6096" y="12191"/>
                </a:lnTo>
                <a:lnTo>
                  <a:pt x="6096" y="152400"/>
                </a:lnTo>
                <a:lnTo>
                  <a:pt x="12953" y="152400"/>
                </a:lnTo>
                <a:close/>
              </a:path>
              <a:path w="2527934" h="165100">
                <a:moveTo>
                  <a:pt x="2520696" y="152400"/>
                </a:moveTo>
                <a:lnTo>
                  <a:pt x="6096" y="152400"/>
                </a:lnTo>
                <a:lnTo>
                  <a:pt x="12953" y="158495"/>
                </a:lnTo>
                <a:lnTo>
                  <a:pt x="12953" y="164591"/>
                </a:lnTo>
                <a:lnTo>
                  <a:pt x="2514600" y="164591"/>
                </a:lnTo>
                <a:lnTo>
                  <a:pt x="2514600" y="158495"/>
                </a:lnTo>
                <a:lnTo>
                  <a:pt x="2520696" y="152400"/>
                </a:lnTo>
                <a:close/>
              </a:path>
              <a:path w="2527934" h="165100">
                <a:moveTo>
                  <a:pt x="12953" y="164591"/>
                </a:moveTo>
                <a:lnTo>
                  <a:pt x="12953" y="158495"/>
                </a:lnTo>
                <a:lnTo>
                  <a:pt x="6096" y="152400"/>
                </a:lnTo>
                <a:lnTo>
                  <a:pt x="6096" y="164591"/>
                </a:lnTo>
                <a:lnTo>
                  <a:pt x="12953" y="164591"/>
                </a:lnTo>
                <a:close/>
              </a:path>
              <a:path w="2527934" h="165100">
                <a:moveTo>
                  <a:pt x="2520696" y="12191"/>
                </a:moveTo>
                <a:lnTo>
                  <a:pt x="2514600" y="6095"/>
                </a:lnTo>
                <a:lnTo>
                  <a:pt x="2514600" y="12191"/>
                </a:lnTo>
                <a:lnTo>
                  <a:pt x="2520696" y="12191"/>
                </a:lnTo>
                <a:close/>
              </a:path>
              <a:path w="2527934" h="165100">
                <a:moveTo>
                  <a:pt x="2520696" y="152400"/>
                </a:moveTo>
                <a:lnTo>
                  <a:pt x="2520696" y="12191"/>
                </a:lnTo>
                <a:lnTo>
                  <a:pt x="2514600" y="12191"/>
                </a:lnTo>
                <a:lnTo>
                  <a:pt x="2514600" y="152400"/>
                </a:lnTo>
                <a:lnTo>
                  <a:pt x="2520696" y="152400"/>
                </a:lnTo>
                <a:close/>
              </a:path>
              <a:path w="2527934" h="165100">
                <a:moveTo>
                  <a:pt x="2520696" y="164591"/>
                </a:moveTo>
                <a:lnTo>
                  <a:pt x="2520696" y="152400"/>
                </a:lnTo>
                <a:lnTo>
                  <a:pt x="2514600" y="158495"/>
                </a:lnTo>
                <a:lnTo>
                  <a:pt x="2514600" y="164591"/>
                </a:lnTo>
                <a:lnTo>
                  <a:pt x="2520696" y="164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774940" y="3634994"/>
            <a:ext cx="658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P2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(8)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74139" y="4395470"/>
            <a:ext cx="250888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mic Sans MS"/>
                <a:cs typeface="Comic Sans MS"/>
              </a:rPr>
              <a:t>P4 </a:t>
            </a:r>
            <a:r>
              <a:rPr sz="2000" spc="-10" dirty="0">
                <a:latin typeface="Comic Sans MS"/>
                <a:cs typeface="Comic Sans MS"/>
              </a:rPr>
              <a:t>waiting </a:t>
            </a:r>
            <a:r>
              <a:rPr sz="2000" spc="-5" dirty="0">
                <a:latin typeface="Comic Sans MS"/>
                <a:cs typeface="Comic Sans MS"/>
              </a:rPr>
              <a:t>time: </a:t>
            </a:r>
            <a:r>
              <a:rPr sz="2000" spc="-10" dirty="0">
                <a:latin typeface="Comic Sans MS"/>
                <a:cs typeface="Comic Sans MS"/>
              </a:rPr>
              <a:t>0-0  </a:t>
            </a:r>
            <a:r>
              <a:rPr sz="2000" spc="-5" dirty="0">
                <a:latin typeface="Comic Sans MS"/>
                <a:cs typeface="Comic Sans MS"/>
              </a:rPr>
              <a:t>P1 </a:t>
            </a:r>
            <a:r>
              <a:rPr sz="2000" spc="-10" dirty="0">
                <a:latin typeface="Comic Sans MS"/>
                <a:cs typeface="Comic Sans MS"/>
              </a:rPr>
              <a:t>waiting </a:t>
            </a:r>
            <a:r>
              <a:rPr sz="2000" spc="-5" dirty="0">
                <a:latin typeface="Comic Sans MS"/>
                <a:cs typeface="Comic Sans MS"/>
              </a:rPr>
              <a:t>time: </a:t>
            </a:r>
            <a:r>
              <a:rPr sz="2000" spc="-10" dirty="0">
                <a:latin typeface="Comic Sans MS"/>
                <a:cs typeface="Comic Sans MS"/>
              </a:rPr>
              <a:t>3-0  </a:t>
            </a:r>
            <a:r>
              <a:rPr sz="2000" spc="-5" dirty="0">
                <a:latin typeface="Comic Sans MS"/>
                <a:cs typeface="Comic Sans MS"/>
              </a:rPr>
              <a:t>P3 </a:t>
            </a:r>
            <a:r>
              <a:rPr sz="2000" spc="-10" dirty="0">
                <a:latin typeface="Comic Sans MS"/>
                <a:cs typeface="Comic Sans MS"/>
              </a:rPr>
              <a:t>waiting </a:t>
            </a:r>
            <a:r>
              <a:rPr sz="2000" spc="-5" dirty="0">
                <a:latin typeface="Comic Sans MS"/>
                <a:cs typeface="Comic Sans MS"/>
              </a:rPr>
              <a:t>time: </a:t>
            </a:r>
            <a:r>
              <a:rPr sz="2000" spc="-10" dirty="0">
                <a:latin typeface="Comic Sans MS"/>
                <a:cs typeface="Comic Sans MS"/>
              </a:rPr>
              <a:t>9-0  </a:t>
            </a:r>
            <a:r>
              <a:rPr sz="2000" spc="-5" dirty="0">
                <a:latin typeface="Comic Sans MS"/>
                <a:cs typeface="Comic Sans MS"/>
              </a:rPr>
              <a:t>P2 </a:t>
            </a:r>
            <a:r>
              <a:rPr sz="2000" spc="-10" dirty="0">
                <a:latin typeface="Comic Sans MS"/>
                <a:cs typeface="Comic Sans MS"/>
              </a:rPr>
              <a:t>waiting </a:t>
            </a:r>
            <a:r>
              <a:rPr sz="2000" spc="-5" dirty="0">
                <a:latin typeface="Comic Sans MS"/>
                <a:cs typeface="Comic Sans MS"/>
              </a:rPr>
              <a:t>time:</a:t>
            </a:r>
            <a:r>
              <a:rPr sz="2000" spc="-10" dirty="0">
                <a:latin typeface="Comic Sans MS"/>
                <a:cs typeface="Comic Sans MS"/>
              </a:rPr>
              <a:t> 16-0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8340" y="3957891"/>
            <a:ext cx="4876165" cy="1710689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2298700">
              <a:lnSpc>
                <a:spcPct val="100000"/>
              </a:lnSpc>
              <a:spcBef>
                <a:spcPts val="1155"/>
              </a:spcBef>
              <a:tabLst>
                <a:tab pos="4584065" algn="l"/>
              </a:tabLst>
            </a:pPr>
            <a:r>
              <a:rPr sz="1800" spc="-5" dirty="0">
                <a:latin typeface="Comic Sans MS"/>
                <a:cs typeface="Comic Sans MS"/>
              </a:rPr>
              <a:t>1</a:t>
            </a:r>
            <a:r>
              <a:rPr sz="1800" dirty="0">
                <a:latin typeface="Comic Sans MS"/>
                <a:cs typeface="Comic Sans MS"/>
              </a:rPr>
              <a:t>6	</a:t>
            </a:r>
            <a:r>
              <a:rPr sz="1800" spc="-5" dirty="0">
                <a:latin typeface="Comic Sans MS"/>
                <a:cs typeface="Comic Sans MS"/>
              </a:rPr>
              <a:t>24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400" dirty="0">
                <a:latin typeface="Comic Sans MS"/>
                <a:cs typeface="Comic Sans MS"/>
              </a:rPr>
              <a:t>The </a:t>
            </a:r>
            <a:r>
              <a:rPr sz="2400" spc="-5" dirty="0">
                <a:latin typeface="Comic Sans MS"/>
                <a:cs typeface="Comic Sans MS"/>
              </a:rPr>
              <a:t>total running time is:</a:t>
            </a:r>
            <a:r>
              <a:rPr sz="2400" spc="-6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28</a:t>
            </a:r>
            <a:endParaRPr sz="2400">
              <a:latin typeface="Comic Sans MS"/>
              <a:cs typeface="Comic Sans MS"/>
            </a:endParaRPr>
          </a:p>
          <a:p>
            <a:pPr marL="193675" marR="150495" indent="-18161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The average </a:t>
            </a:r>
            <a:r>
              <a:rPr sz="2400" spc="-5" dirty="0">
                <a:latin typeface="Comic Sans MS"/>
                <a:cs typeface="Comic Sans MS"/>
              </a:rPr>
              <a:t>waiting time</a:t>
            </a:r>
            <a:r>
              <a:rPr sz="2400" spc="-1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(AWT):  (0+3+9+16)/4 </a:t>
            </a:r>
            <a:r>
              <a:rPr sz="2400" dirty="0">
                <a:latin typeface="Comic Sans MS"/>
                <a:cs typeface="Comic Sans MS"/>
              </a:rPr>
              <a:t>= 7 </a:t>
            </a:r>
            <a:r>
              <a:rPr sz="2400" spc="-5" dirty="0">
                <a:latin typeface="Comic Sans MS"/>
                <a:cs typeface="Comic Sans MS"/>
              </a:rPr>
              <a:t>time</a:t>
            </a:r>
            <a:r>
              <a:rPr sz="2400" spc="-10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units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40211" y="6731000"/>
            <a:ext cx="22352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lang="en-US" sz="1400" spc="-5" dirty="0">
                <a:latin typeface="Arial"/>
                <a:cs typeface="Arial"/>
              </a:rPr>
              <a:t>6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1529" y="425450"/>
            <a:ext cx="342455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SRTF</a:t>
            </a:r>
            <a:r>
              <a:rPr spc="-35" dirty="0"/>
              <a:t> </a:t>
            </a:r>
            <a:r>
              <a:rPr spc="35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0683" y="1357883"/>
          <a:ext cx="8229600" cy="1607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9920"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Process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Duration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Order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Arrival</a:t>
                      </a:r>
                      <a:r>
                        <a:rPr sz="2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Time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P1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P2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874507" y="40325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2" y="12953"/>
                </a:moveTo>
                <a:lnTo>
                  <a:pt x="50292" y="0"/>
                </a:lnTo>
                <a:lnTo>
                  <a:pt x="0" y="0"/>
                </a:lnTo>
                <a:lnTo>
                  <a:pt x="0" y="12953"/>
                </a:lnTo>
                <a:lnTo>
                  <a:pt x="50292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62900" y="40325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52054" y="40325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41207" y="40325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2" y="12953"/>
                </a:moveTo>
                <a:lnTo>
                  <a:pt x="50292" y="0"/>
                </a:lnTo>
                <a:lnTo>
                  <a:pt x="0" y="0"/>
                </a:lnTo>
                <a:lnTo>
                  <a:pt x="0" y="12953"/>
                </a:lnTo>
                <a:lnTo>
                  <a:pt x="50292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29600" y="40325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18754" y="40325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07907" y="40325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2" y="12953"/>
                </a:moveTo>
                <a:lnTo>
                  <a:pt x="50292" y="0"/>
                </a:lnTo>
                <a:lnTo>
                  <a:pt x="0" y="0"/>
                </a:lnTo>
                <a:lnTo>
                  <a:pt x="0" y="12953"/>
                </a:lnTo>
                <a:lnTo>
                  <a:pt x="50292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6300" y="40325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85454" y="40325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74607" y="40325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2" y="12953"/>
                </a:moveTo>
                <a:lnTo>
                  <a:pt x="50292" y="0"/>
                </a:lnTo>
                <a:lnTo>
                  <a:pt x="0" y="0"/>
                </a:lnTo>
                <a:lnTo>
                  <a:pt x="0" y="12953"/>
                </a:lnTo>
                <a:lnTo>
                  <a:pt x="50292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3000" y="40325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2154" y="40325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41307" y="40325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2" y="12953"/>
                </a:moveTo>
                <a:lnTo>
                  <a:pt x="50292" y="0"/>
                </a:lnTo>
                <a:lnTo>
                  <a:pt x="0" y="0"/>
                </a:lnTo>
                <a:lnTo>
                  <a:pt x="0" y="12953"/>
                </a:lnTo>
                <a:lnTo>
                  <a:pt x="50292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29700" y="40325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18854" y="40325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08007" y="40325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2" y="12953"/>
                </a:moveTo>
                <a:lnTo>
                  <a:pt x="50292" y="0"/>
                </a:lnTo>
                <a:lnTo>
                  <a:pt x="0" y="0"/>
                </a:lnTo>
                <a:lnTo>
                  <a:pt x="0" y="12953"/>
                </a:lnTo>
                <a:lnTo>
                  <a:pt x="50292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96400" y="40325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85554" y="40325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74707" y="40325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2" y="12953"/>
                </a:moveTo>
                <a:lnTo>
                  <a:pt x="50292" y="0"/>
                </a:lnTo>
                <a:lnTo>
                  <a:pt x="0" y="0"/>
                </a:lnTo>
                <a:lnTo>
                  <a:pt x="0" y="12953"/>
                </a:lnTo>
                <a:lnTo>
                  <a:pt x="50292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698740" y="4136390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12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48000" y="3962400"/>
            <a:ext cx="4800600" cy="152400"/>
          </a:xfrm>
          <a:custGeom>
            <a:avLst/>
            <a:gdLst/>
            <a:ahLst/>
            <a:cxnLst/>
            <a:rect l="l" t="t" r="r" b="b"/>
            <a:pathLst>
              <a:path w="4800600" h="152400">
                <a:moveTo>
                  <a:pt x="0" y="0"/>
                </a:moveTo>
                <a:lnTo>
                  <a:pt x="0" y="152400"/>
                </a:lnTo>
                <a:lnTo>
                  <a:pt x="4800600" y="152400"/>
                </a:lnTo>
                <a:lnTo>
                  <a:pt x="480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1904" y="3956303"/>
            <a:ext cx="4813935" cy="165735"/>
          </a:xfrm>
          <a:custGeom>
            <a:avLst/>
            <a:gdLst/>
            <a:ahLst/>
            <a:cxnLst/>
            <a:rect l="l" t="t" r="r" b="b"/>
            <a:pathLst>
              <a:path w="4813934" h="165735">
                <a:moveTo>
                  <a:pt x="4813554" y="165353"/>
                </a:moveTo>
                <a:lnTo>
                  <a:pt x="4813554" y="0"/>
                </a:lnTo>
                <a:lnTo>
                  <a:pt x="0" y="0"/>
                </a:lnTo>
                <a:lnTo>
                  <a:pt x="0" y="165354"/>
                </a:lnTo>
                <a:lnTo>
                  <a:pt x="6096" y="165354"/>
                </a:lnTo>
                <a:lnTo>
                  <a:pt x="6096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4800600" y="12953"/>
                </a:lnTo>
                <a:lnTo>
                  <a:pt x="4800600" y="6095"/>
                </a:lnTo>
                <a:lnTo>
                  <a:pt x="4806696" y="12953"/>
                </a:lnTo>
                <a:lnTo>
                  <a:pt x="4806696" y="165353"/>
                </a:lnTo>
                <a:lnTo>
                  <a:pt x="4813554" y="165353"/>
                </a:lnTo>
                <a:close/>
              </a:path>
              <a:path w="4813934" h="165735">
                <a:moveTo>
                  <a:pt x="12953" y="12954"/>
                </a:moveTo>
                <a:lnTo>
                  <a:pt x="12953" y="6096"/>
                </a:lnTo>
                <a:lnTo>
                  <a:pt x="6096" y="12954"/>
                </a:lnTo>
                <a:lnTo>
                  <a:pt x="12953" y="12954"/>
                </a:lnTo>
                <a:close/>
              </a:path>
              <a:path w="4813934" h="165735">
                <a:moveTo>
                  <a:pt x="12953" y="152400"/>
                </a:moveTo>
                <a:lnTo>
                  <a:pt x="12953" y="12954"/>
                </a:lnTo>
                <a:lnTo>
                  <a:pt x="6096" y="12954"/>
                </a:lnTo>
                <a:lnTo>
                  <a:pt x="6096" y="152400"/>
                </a:lnTo>
                <a:lnTo>
                  <a:pt x="12953" y="152400"/>
                </a:lnTo>
                <a:close/>
              </a:path>
              <a:path w="4813934" h="165735">
                <a:moveTo>
                  <a:pt x="4806696" y="152399"/>
                </a:moveTo>
                <a:lnTo>
                  <a:pt x="6096" y="152400"/>
                </a:lnTo>
                <a:lnTo>
                  <a:pt x="12953" y="158496"/>
                </a:lnTo>
                <a:lnTo>
                  <a:pt x="12953" y="165354"/>
                </a:lnTo>
                <a:lnTo>
                  <a:pt x="4800600" y="165353"/>
                </a:lnTo>
                <a:lnTo>
                  <a:pt x="4800600" y="158495"/>
                </a:lnTo>
                <a:lnTo>
                  <a:pt x="4806696" y="152399"/>
                </a:lnTo>
                <a:close/>
              </a:path>
              <a:path w="4813934" h="165735">
                <a:moveTo>
                  <a:pt x="12953" y="165354"/>
                </a:moveTo>
                <a:lnTo>
                  <a:pt x="12953" y="158496"/>
                </a:lnTo>
                <a:lnTo>
                  <a:pt x="6096" y="152400"/>
                </a:lnTo>
                <a:lnTo>
                  <a:pt x="6096" y="165354"/>
                </a:lnTo>
                <a:lnTo>
                  <a:pt x="12953" y="165354"/>
                </a:lnTo>
                <a:close/>
              </a:path>
              <a:path w="4813934" h="165735">
                <a:moveTo>
                  <a:pt x="4806696" y="12953"/>
                </a:moveTo>
                <a:lnTo>
                  <a:pt x="4800600" y="6095"/>
                </a:lnTo>
                <a:lnTo>
                  <a:pt x="4800600" y="12953"/>
                </a:lnTo>
                <a:lnTo>
                  <a:pt x="4806696" y="12953"/>
                </a:lnTo>
                <a:close/>
              </a:path>
              <a:path w="4813934" h="165735">
                <a:moveTo>
                  <a:pt x="4806696" y="152399"/>
                </a:moveTo>
                <a:lnTo>
                  <a:pt x="4806696" y="12953"/>
                </a:lnTo>
                <a:lnTo>
                  <a:pt x="4800600" y="12953"/>
                </a:lnTo>
                <a:lnTo>
                  <a:pt x="4800600" y="152399"/>
                </a:lnTo>
                <a:lnTo>
                  <a:pt x="4806696" y="152399"/>
                </a:lnTo>
                <a:close/>
              </a:path>
              <a:path w="4813934" h="165735">
                <a:moveTo>
                  <a:pt x="4806696" y="165353"/>
                </a:moveTo>
                <a:lnTo>
                  <a:pt x="4806696" y="152399"/>
                </a:lnTo>
                <a:lnTo>
                  <a:pt x="4800600" y="158495"/>
                </a:lnTo>
                <a:lnTo>
                  <a:pt x="4800600" y="165353"/>
                </a:lnTo>
                <a:lnTo>
                  <a:pt x="4806696" y="165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05000" y="3962400"/>
            <a:ext cx="1143000" cy="152400"/>
          </a:xfrm>
          <a:custGeom>
            <a:avLst/>
            <a:gdLst/>
            <a:ahLst/>
            <a:cxnLst/>
            <a:rect l="l" t="t" r="r" b="b"/>
            <a:pathLst>
              <a:path w="1143000" h="152400">
                <a:moveTo>
                  <a:pt x="0" y="0"/>
                </a:moveTo>
                <a:lnTo>
                  <a:pt x="0" y="152400"/>
                </a:lnTo>
                <a:lnTo>
                  <a:pt x="1143000" y="152400"/>
                </a:lnTo>
                <a:lnTo>
                  <a:pt x="114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98904" y="3956303"/>
            <a:ext cx="1156335" cy="165735"/>
          </a:xfrm>
          <a:custGeom>
            <a:avLst/>
            <a:gdLst/>
            <a:ahLst/>
            <a:cxnLst/>
            <a:rect l="l" t="t" r="r" b="b"/>
            <a:pathLst>
              <a:path w="1156335" h="165735">
                <a:moveTo>
                  <a:pt x="1155954" y="165353"/>
                </a:moveTo>
                <a:lnTo>
                  <a:pt x="1155954" y="0"/>
                </a:lnTo>
                <a:lnTo>
                  <a:pt x="0" y="0"/>
                </a:lnTo>
                <a:lnTo>
                  <a:pt x="0" y="165353"/>
                </a:lnTo>
                <a:lnTo>
                  <a:pt x="6095" y="165353"/>
                </a:lnTo>
                <a:lnTo>
                  <a:pt x="6095" y="12953"/>
                </a:lnTo>
                <a:lnTo>
                  <a:pt x="12953" y="6095"/>
                </a:lnTo>
                <a:lnTo>
                  <a:pt x="12953" y="12953"/>
                </a:lnTo>
                <a:lnTo>
                  <a:pt x="1143000" y="12953"/>
                </a:lnTo>
                <a:lnTo>
                  <a:pt x="1143000" y="6095"/>
                </a:lnTo>
                <a:lnTo>
                  <a:pt x="1149095" y="12953"/>
                </a:lnTo>
                <a:lnTo>
                  <a:pt x="1149095" y="165353"/>
                </a:lnTo>
                <a:lnTo>
                  <a:pt x="1155954" y="165353"/>
                </a:lnTo>
                <a:close/>
              </a:path>
              <a:path w="1156335" h="165735">
                <a:moveTo>
                  <a:pt x="12953" y="12953"/>
                </a:moveTo>
                <a:lnTo>
                  <a:pt x="12953" y="6095"/>
                </a:lnTo>
                <a:lnTo>
                  <a:pt x="6095" y="12953"/>
                </a:lnTo>
                <a:lnTo>
                  <a:pt x="12953" y="12953"/>
                </a:lnTo>
                <a:close/>
              </a:path>
              <a:path w="1156335" h="165735">
                <a:moveTo>
                  <a:pt x="12953" y="152399"/>
                </a:moveTo>
                <a:lnTo>
                  <a:pt x="12953" y="12953"/>
                </a:lnTo>
                <a:lnTo>
                  <a:pt x="6095" y="12953"/>
                </a:lnTo>
                <a:lnTo>
                  <a:pt x="6095" y="152399"/>
                </a:lnTo>
                <a:lnTo>
                  <a:pt x="12953" y="152399"/>
                </a:lnTo>
                <a:close/>
              </a:path>
              <a:path w="1156335" h="165735">
                <a:moveTo>
                  <a:pt x="1149095" y="152399"/>
                </a:moveTo>
                <a:lnTo>
                  <a:pt x="6095" y="152399"/>
                </a:lnTo>
                <a:lnTo>
                  <a:pt x="12953" y="158495"/>
                </a:lnTo>
                <a:lnTo>
                  <a:pt x="12953" y="165353"/>
                </a:lnTo>
                <a:lnTo>
                  <a:pt x="1143000" y="165353"/>
                </a:lnTo>
                <a:lnTo>
                  <a:pt x="1143000" y="158495"/>
                </a:lnTo>
                <a:lnTo>
                  <a:pt x="1149095" y="152399"/>
                </a:lnTo>
                <a:close/>
              </a:path>
              <a:path w="1156335" h="165735">
                <a:moveTo>
                  <a:pt x="12953" y="165353"/>
                </a:moveTo>
                <a:lnTo>
                  <a:pt x="12953" y="158495"/>
                </a:lnTo>
                <a:lnTo>
                  <a:pt x="6095" y="152399"/>
                </a:lnTo>
                <a:lnTo>
                  <a:pt x="6095" y="165353"/>
                </a:lnTo>
                <a:lnTo>
                  <a:pt x="12953" y="165353"/>
                </a:lnTo>
                <a:close/>
              </a:path>
              <a:path w="1156335" h="165735">
                <a:moveTo>
                  <a:pt x="1149095" y="12953"/>
                </a:moveTo>
                <a:lnTo>
                  <a:pt x="1143000" y="6095"/>
                </a:lnTo>
                <a:lnTo>
                  <a:pt x="1143000" y="12953"/>
                </a:lnTo>
                <a:lnTo>
                  <a:pt x="1149095" y="12953"/>
                </a:lnTo>
                <a:close/>
              </a:path>
              <a:path w="1156335" h="165735">
                <a:moveTo>
                  <a:pt x="1149095" y="152399"/>
                </a:moveTo>
                <a:lnTo>
                  <a:pt x="1149095" y="12953"/>
                </a:lnTo>
                <a:lnTo>
                  <a:pt x="1143000" y="12953"/>
                </a:lnTo>
                <a:lnTo>
                  <a:pt x="1143000" y="152399"/>
                </a:lnTo>
                <a:lnTo>
                  <a:pt x="1149095" y="152399"/>
                </a:lnTo>
                <a:close/>
              </a:path>
              <a:path w="1156335" h="165735">
                <a:moveTo>
                  <a:pt x="1149095" y="165353"/>
                </a:moveTo>
                <a:lnTo>
                  <a:pt x="1149095" y="152399"/>
                </a:lnTo>
                <a:lnTo>
                  <a:pt x="1143000" y="158495"/>
                </a:lnTo>
                <a:lnTo>
                  <a:pt x="1143000" y="165353"/>
                </a:lnTo>
                <a:lnTo>
                  <a:pt x="1149095" y="165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08429" y="39624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6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964940" y="3602990"/>
            <a:ext cx="622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P1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(8)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88547" y="3526797"/>
            <a:ext cx="658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P2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(2)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50539" y="406019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4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95400" y="3962400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0"/>
                </a:moveTo>
                <a:lnTo>
                  <a:pt x="0" y="152400"/>
                </a:lnTo>
                <a:lnTo>
                  <a:pt x="609600" y="152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89303" y="3956303"/>
            <a:ext cx="622935" cy="165735"/>
          </a:xfrm>
          <a:custGeom>
            <a:avLst/>
            <a:gdLst/>
            <a:ahLst/>
            <a:cxnLst/>
            <a:rect l="l" t="t" r="r" b="b"/>
            <a:pathLst>
              <a:path w="622935" h="165735">
                <a:moveTo>
                  <a:pt x="622554" y="165353"/>
                </a:moveTo>
                <a:lnTo>
                  <a:pt x="622554" y="0"/>
                </a:lnTo>
                <a:lnTo>
                  <a:pt x="0" y="0"/>
                </a:lnTo>
                <a:lnTo>
                  <a:pt x="0" y="165353"/>
                </a:lnTo>
                <a:lnTo>
                  <a:pt x="6096" y="165353"/>
                </a:lnTo>
                <a:lnTo>
                  <a:pt x="6096" y="12953"/>
                </a:lnTo>
                <a:lnTo>
                  <a:pt x="12953" y="6095"/>
                </a:lnTo>
                <a:lnTo>
                  <a:pt x="12953" y="12953"/>
                </a:lnTo>
                <a:lnTo>
                  <a:pt x="609600" y="12953"/>
                </a:lnTo>
                <a:lnTo>
                  <a:pt x="609600" y="6095"/>
                </a:lnTo>
                <a:lnTo>
                  <a:pt x="615696" y="12953"/>
                </a:lnTo>
                <a:lnTo>
                  <a:pt x="615696" y="165353"/>
                </a:lnTo>
                <a:lnTo>
                  <a:pt x="622554" y="165353"/>
                </a:lnTo>
                <a:close/>
              </a:path>
              <a:path w="622935" h="165735">
                <a:moveTo>
                  <a:pt x="12953" y="12953"/>
                </a:moveTo>
                <a:lnTo>
                  <a:pt x="12953" y="6095"/>
                </a:lnTo>
                <a:lnTo>
                  <a:pt x="6096" y="12953"/>
                </a:lnTo>
                <a:lnTo>
                  <a:pt x="12953" y="12953"/>
                </a:lnTo>
                <a:close/>
              </a:path>
              <a:path w="622935" h="165735">
                <a:moveTo>
                  <a:pt x="12953" y="152399"/>
                </a:moveTo>
                <a:lnTo>
                  <a:pt x="12953" y="12953"/>
                </a:lnTo>
                <a:lnTo>
                  <a:pt x="6096" y="12953"/>
                </a:lnTo>
                <a:lnTo>
                  <a:pt x="6096" y="152399"/>
                </a:lnTo>
                <a:lnTo>
                  <a:pt x="12953" y="152399"/>
                </a:lnTo>
                <a:close/>
              </a:path>
              <a:path w="622935" h="165735">
                <a:moveTo>
                  <a:pt x="615696" y="152399"/>
                </a:moveTo>
                <a:lnTo>
                  <a:pt x="6096" y="152399"/>
                </a:lnTo>
                <a:lnTo>
                  <a:pt x="12953" y="158495"/>
                </a:lnTo>
                <a:lnTo>
                  <a:pt x="12953" y="165353"/>
                </a:lnTo>
                <a:lnTo>
                  <a:pt x="609600" y="165353"/>
                </a:lnTo>
                <a:lnTo>
                  <a:pt x="609600" y="158495"/>
                </a:lnTo>
                <a:lnTo>
                  <a:pt x="615696" y="152399"/>
                </a:lnTo>
                <a:close/>
              </a:path>
              <a:path w="622935" h="165735">
                <a:moveTo>
                  <a:pt x="12953" y="165353"/>
                </a:moveTo>
                <a:lnTo>
                  <a:pt x="12953" y="158495"/>
                </a:lnTo>
                <a:lnTo>
                  <a:pt x="6096" y="152399"/>
                </a:lnTo>
                <a:lnTo>
                  <a:pt x="6096" y="165353"/>
                </a:lnTo>
                <a:lnTo>
                  <a:pt x="12953" y="165353"/>
                </a:lnTo>
                <a:close/>
              </a:path>
              <a:path w="622935" h="165735">
                <a:moveTo>
                  <a:pt x="615696" y="12953"/>
                </a:moveTo>
                <a:lnTo>
                  <a:pt x="609600" y="6095"/>
                </a:lnTo>
                <a:lnTo>
                  <a:pt x="609600" y="12953"/>
                </a:lnTo>
                <a:lnTo>
                  <a:pt x="615696" y="12953"/>
                </a:lnTo>
                <a:close/>
              </a:path>
              <a:path w="622935" h="165735">
                <a:moveTo>
                  <a:pt x="615696" y="152399"/>
                </a:moveTo>
                <a:lnTo>
                  <a:pt x="615696" y="12953"/>
                </a:lnTo>
                <a:lnTo>
                  <a:pt x="609600" y="12953"/>
                </a:lnTo>
                <a:lnTo>
                  <a:pt x="609600" y="152399"/>
                </a:lnTo>
                <a:lnTo>
                  <a:pt x="615696" y="152399"/>
                </a:lnTo>
                <a:close/>
              </a:path>
              <a:path w="622935" h="165735">
                <a:moveTo>
                  <a:pt x="615696" y="165353"/>
                </a:moveTo>
                <a:lnTo>
                  <a:pt x="615696" y="152399"/>
                </a:lnTo>
                <a:lnTo>
                  <a:pt x="609600" y="158495"/>
                </a:lnTo>
                <a:lnTo>
                  <a:pt x="609600" y="165353"/>
                </a:lnTo>
                <a:lnTo>
                  <a:pt x="615696" y="165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281938" y="3602990"/>
            <a:ext cx="714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P1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(2)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561975" algn="l"/>
              </a:tabLst>
            </a:pPr>
            <a:r>
              <a:rPr sz="1800" dirty="0">
                <a:latin typeface="Comic Sans MS"/>
                <a:cs typeface="Comic Sans MS"/>
              </a:rPr>
              <a:t>0	2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57200" y="4373116"/>
            <a:ext cx="9144000" cy="1055371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93139" y="4820665"/>
            <a:ext cx="3204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mic Sans MS"/>
                <a:cs typeface="Comic Sans MS"/>
              </a:rPr>
              <a:t>P1 </a:t>
            </a:r>
            <a:r>
              <a:rPr sz="2000" spc="-10" dirty="0">
                <a:latin typeface="Comic Sans MS"/>
                <a:cs typeface="Comic Sans MS"/>
              </a:rPr>
              <a:t>waiting </a:t>
            </a:r>
            <a:r>
              <a:rPr sz="2000" spc="-5" dirty="0">
                <a:latin typeface="Comic Sans MS"/>
                <a:cs typeface="Comic Sans MS"/>
              </a:rPr>
              <a:t>time: </a:t>
            </a:r>
            <a:r>
              <a:rPr sz="2000" spc="-10" dirty="0">
                <a:latin typeface="Comic Sans MS"/>
                <a:cs typeface="Comic Sans MS"/>
              </a:rPr>
              <a:t>12-0-10 =2  </a:t>
            </a:r>
            <a:r>
              <a:rPr sz="2000" spc="-5" dirty="0">
                <a:latin typeface="Comic Sans MS"/>
                <a:cs typeface="Comic Sans MS"/>
              </a:rPr>
              <a:t>P2 </a:t>
            </a:r>
            <a:r>
              <a:rPr sz="2000" spc="-10" dirty="0">
                <a:latin typeface="Comic Sans MS"/>
                <a:cs typeface="Comic Sans MS"/>
              </a:rPr>
              <a:t>waiting </a:t>
            </a:r>
            <a:r>
              <a:rPr sz="2000" spc="-5" dirty="0">
                <a:latin typeface="Comic Sans MS"/>
                <a:cs typeface="Comic Sans MS"/>
              </a:rPr>
              <a:t>time: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4-2-2=0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57200" y="5352288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422140" y="4513579"/>
            <a:ext cx="473011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marR="5080" indent="-18161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The average </a:t>
            </a:r>
            <a:r>
              <a:rPr sz="2400" spc="-5" dirty="0">
                <a:latin typeface="Comic Sans MS"/>
                <a:cs typeface="Comic Sans MS"/>
              </a:rPr>
              <a:t>waiting time</a:t>
            </a:r>
            <a:r>
              <a:rPr sz="2400" spc="-1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(AWT):  (0+2)/2 </a:t>
            </a:r>
            <a:r>
              <a:rPr sz="2400" dirty="0">
                <a:latin typeface="Comic Sans MS"/>
                <a:cs typeface="Comic Sans MS"/>
              </a:rPr>
              <a:t>=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FF0065"/>
                </a:solidFill>
                <a:latin typeface="Comic Sans MS"/>
                <a:cs typeface="Comic Sans MS"/>
              </a:rPr>
              <a:t>Now run this using</a:t>
            </a:r>
            <a:r>
              <a:rPr sz="2400" spc="-40" dirty="0">
                <a:solidFill>
                  <a:srgbClr val="FF0065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65"/>
                </a:solidFill>
                <a:latin typeface="Comic Sans MS"/>
                <a:cs typeface="Comic Sans MS"/>
              </a:rPr>
              <a:t>SJF!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840211" y="6731000"/>
            <a:ext cx="22352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lang="en-US" sz="1400" spc="-5" dirty="0">
                <a:latin typeface="Arial"/>
                <a:cs typeface="Arial"/>
              </a:rPr>
              <a:t>7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SJF </a:t>
            </a:r>
            <a:r>
              <a:rPr spc="-125" dirty="0"/>
              <a:t>&amp; </a:t>
            </a:r>
            <a:r>
              <a:rPr spc="25" dirty="0"/>
              <a:t>SRTF </a:t>
            </a:r>
            <a:r>
              <a:rPr dirty="0"/>
              <a:t>–</a:t>
            </a:r>
            <a:r>
              <a:rPr spc="175" dirty="0"/>
              <a:t> </a:t>
            </a:r>
            <a:r>
              <a:rPr spc="3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89380"/>
            <a:ext cx="8989060" cy="15043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0665" marR="5080">
              <a:lnSpc>
                <a:spcPct val="100899"/>
              </a:lnSpc>
              <a:spcBef>
                <a:spcPts val="75"/>
              </a:spcBef>
            </a:pPr>
            <a:r>
              <a:rPr sz="2200" spc="10" dirty="0">
                <a:latin typeface="Georgia"/>
                <a:cs typeface="Georgia"/>
              </a:rPr>
              <a:t>Draw </a:t>
            </a:r>
            <a:r>
              <a:rPr sz="2200" spc="-75" dirty="0">
                <a:latin typeface="Georgia"/>
                <a:cs typeface="Georgia"/>
              </a:rPr>
              <a:t>the </a:t>
            </a:r>
            <a:r>
              <a:rPr sz="2200" spc="-70" dirty="0">
                <a:latin typeface="Georgia"/>
                <a:cs typeface="Georgia"/>
              </a:rPr>
              <a:t>graph </a:t>
            </a:r>
            <a:r>
              <a:rPr sz="2200" spc="-35" dirty="0">
                <a:latin typeface="Georgia"/>
                <a:cs typeface="Georgia"/>
              </a:rPr>
              <a:t>(Gantt </a:t>
            </a:r>
            <a:r>
              <a:rPr sz="2200" spc="-75" dirty="0">
                <a:latin typeface="Georgia"/>
                <a:cs typeface="Georgia"/>
              </a:rPr>
              <a:t>chart) </a:t>
            </a:r>
            <a:r>
              <a:rPr sz="2200" spc="-65" dirty="0">
                <a:latin typeface="Georgia"/>
                <a:cs typeface="Georgia"/>
              </a:rPr>
              <a:t>and </a:t>
            </a:r>
            <a:r>
              <a:rPr sz="2200" spc="-55" dirty="0">
                <a:latin typeface="Georgia"/>
                <a:cs typeface="Georgia"/>
              </a:rPr>
              <a:t>compute </a:t>
            </a:r>
            <a:r>
              <a:rPr sz="2200" spc="-40" dirty="0">
                <a:latin typeface="Georgia"/>
                <a:cs typeface="Georgia"/>
              </a:rPr>
              <a:t>waiting </a:t>
            </a:r>
            <a:r>
              <a:rPr sz="2200" spc="-65" dirty="0">
                <a:latin typeface="Georgia"/>
                <a:cs typeface="Georgia"/>
              </a:rPr>
              <a:t>time and </a:t>
            </a:r>
            <a:r>
              <a:rPr sz="2200" spc="-90" dirty="0">
                <a:latin typeface="Georgia"/>
                <a:cs typeface="Georgia"/>
              </a:rPr>
              <a:t>turn </a:t>
            </a:r>
            <a:r>
              <a:rPr sz="2200" spc="-60" dirty="0">
                <a:latin typeface="Georgia"/>
                <a:cs typeface="Georgia"/>
              </a:rPr>
              <a:t>around  </a:t>
            </a:r>
            <a:r>
              <a:rPr sz="2200" spc="-65" dirty="0">
                <a:latin typeface="Georgia"/>
                <a:cs typeface="Georgia"/>
              </a:rPr>
              <a:t>time </a:t>
            </a:r>
            <a:r>
              <a:rPr sz="2200" spc="-60" dirty="0">
                <a:latin typeface="Georgia"/>
                <a:cs typeface="Georgia"/>
              </a:rPr>
              <a:t>for </a:t>
            </a:r>
            <a:r>
              <a:rPr sz="2200" spc="-75" dirty="0">
                <a:latin typeface="Georgia"/>
                <a:cs typeface="Georgia"/>
              </a:rPr>
              <a:t>the </a:t>
            </a:r>
            <a:r>
              <a:rPr sz="2200" spc="-25" dirty="0">
                <a:latin typeface="Georgia"/>
                <a:cs typeface="Georgia"/>
              </a:rPr>
              <a:t>following </a:t>
            </a:r>
            <a:r>
              <a:rPr sz="2200" spc="-75" dirty="0">
                <a:latin typeface="Georgia"/>
                <a:cs typeface="Georgia"/>
              </a:rPr>
              <a:t>processes </a:t>
            </a:r>
            <a:r>
              <a:rPr sz="2200" spc="-65" dirty="0">
                <a:latin typeface="Georgia"/>
                <a:cs typeface="Georgia"/>
              </a:rPr>
              <a:t>using </a:t>
            </a:r>
            <a:r>
              <a:rPr sz="2200" b="1" spc="-20" dirty="0">
                <a:solidFill>
                  <a:srgbClr val="33339A"/>
                </a:solidFill>
                <a:latin typeface="Times New Roman"/>
                <a:cs typeface="Times New Roman"/>
              </a:rPr>
              <a:t>SJF </a:t>
            </a:r>
            <a:r>
              <a:rPr sz="2200" spc="155" dirty="0">
                <a:latin typeface="Georgia"/>
                <a:cs typeface="Georgia"/>
              </a:rPr>
              <a:t>&amp; </a:t>
            </a:r>
            <a:r>
              <a:rPr sz="2200" b="1" spc="10" dirty="0">
                <a:solidFill>
                  <a:srgbClr val="33339A"/>
                </a:solidFill>
                <a:latin typeface="Times New Roman"/>
                <a:cs typeface="Times New Roman"/>
              </a:rPr>
              <a:t>SRTF </a:t>
            </a:r>
            <a:r>
              <a:rPr sz="2200" spc="-50" dirty="0">
                <a:latin typeface="Georgia"/>
                <a:cs typeface="Georgia"/>
              </a:rPr>
              <a:t>Scheduling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spc="-55" dirty="0">
                <a:latin typeface="Georgia"/>
                <a:cs typeface="Georgia"/>
              </a:rPr>
              <a:t>algorithm.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20" dirty="0">
                <a:latin typeface="Georgia"/>
                <a:cs typeface="Georgia"/>
              </a:rPr>
              <a:t>For </a:t>
            </a:r>
            <a:r>
              <a:rPr sz="2200" spc="-50" dirty="0">
                <a:latin typeface="Georgia"/>
                <a:cs typeface="Georgia"/>
              </a:rPr>
              <a:t>SJF </a:t>
            </a:r>
            <a:r>
              <a:rPr sz="2200" spc="-65" dirty="0">
                <a:latin typeface="Georgia"/>
                <a:cs typeface="Georgia"/>
              </a:rPr>
              <a:t>consider </a:t>
            </a:r>
            <a:r>
              <a:rPr sz="2200" spc="-35" dirty="0">
                <a:latin typeface="Georgia"/>
                <a:cs typeface="Georgia"/>
              </a:rPr>
              <a:t>all </a:t>
            </a:r>
            <a:r>
              <a:rPr sz="2200" spc="-75" dirty="0">
                <a:latin typeface="Georgia"/>
                <a:cs typeface="Georgia"/>
              </a:rPr>
              <a:t>processes </a:t>
            </a:r>
            <a:r>
              <a:rPr sz="2200" spc="-65" dirty="0">
                <a:latin typeface="Georgia"/>
                <a:cs typeface="Georgia"/>
              </a:rPr>
              <a:t>arrive at time </a:t>
            </a:r>
            <a:r>
              <a:rPr sz="2200" spc="-229" dirty="0">
                <a:latin typeface="Georgia"/>
                <a:cs typeface="Georgia"/>
              </a:rPr>
              <a:t>0 </a:t>
            </a:r>
            <a:r>
              <a:rPr sz="2200" spc="-60" dirty="0">
                <a:latin typeface="Georgia"/>
                <a:cs typeface="Georgia"/>
              </a:rPr>
              <a:t>in </a:t>
            </a:r>
            <a:r>
              <a:rPr sz="2200" spc="-65" dirty="0">
                <a:latin typeface="Georgia"/>
                <a:cs typeface="Georgia"/>
              </a:rPr>
              <a:t>sequence </a:t>
            </a:r>
            <a:r>
              <a:rPr sz="2200" spc="65" dirty="0">
                <a:latin typeface="Georgia"/>
                <a:cs typeface="Georgia"/>
              </a:rPr>
              <a:t>P1,</a:t>
            </a:r>
            <a:r>
              <a:rPr sz="2200" spc="315" dirty="0">
                <a:latin typeface="Georgia"/>
                <a:cs typeface="Georgia"/>
              </a:rPr>
              <a:t> </a:t>
            </a:r>
            <a:r>
              <a:rPr sz="2200" spc="-30" dirty="0">
                <a:latin typeface="Georgia"/>
                <a:cs typeface="Georgia"/>
              </a:rPr>
              <a:t>P2, </a:t>
            </a:r>
            <a:r>
              <a:rPr sz="2200" spc="-25" dirty="0">
                <a:latin typeface="Georgia"/>
                <a:cs typeface="Georgia"/>
              </a:rPr>
              <a:t>P3, </a:t>
            </a:r>
            <a:r>
              <a:rPr sz="2200" spc="-35" dirty="0">
                <a:latin typeface="Georgia"/>
                <a:cs typeface="Georgia"/>
              </a:rPr>
              <a:t>P4.</a:t>
            </a:r>
            <a:endParaRPr sz="22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09719"/>
              </p:ext>
            </p:extLst>
          </p:nvPr>
        </p:nvGraphicFramePr>
        <p:xfrm>
          <a:off x="516890" y="3430988"/>
          <a:ext cx="7041514" cy="2436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1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020">
                <a:tc>
                  <a:txBody>
                    <a:bodyPr/>
                    <a:lstStyle/>
                    <a:p>
                      <a:pPr marL="31750">
                        <a:lnSpc>
                          <a:spcPts val="2280"/>
                        </a:lnSpc>
                      </a:pPr>
                      <a:r>
                        <a:rPr sz="2400" b="1" u="heavy" spc="2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Process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4470" algn="ctr">
                        <a:lnSpc>
                          <a:spcPts val="2280"/>
                        </a:lnSpc>
                      </a:pPr>
                      <a:r>
                        <a:rPr sz="2400" b="1" u="heavy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Arrival</a:t>
                      </a:r>
                      <a:r>
                        <a:rPr sz="2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u="heavy" spc="4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Time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8035">
                        <a:lnSpc>
                          <a:spcPts val="2280"/>
                        </a:lnSpc>
                      </a:pPr>
                      <a:r>
                        <a:rPr sz="2400" b="1" u="heavy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Burst</a:t>
                      </a:r>
                      <a:r>
                        <a:rPr sz="2400" b="1" u="heavy" spc="-4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u="heavy" spc="4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Time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6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95" dirty="0">
                          <a:latin typeface="Georgia"/>
                          <a:cs typeface="Georgia"/>
                        </a:rPr>
                        <a:t>P1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0574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0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78803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8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4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60" dirty="0">
                          <a:latin typeface="Georgia"/>
                          <a:cs typeface="Georgia"/>
                        </a:rPr>
                        <a:t>P2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20574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1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7880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4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4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50" dirty="0">
                          <a:latin typeface="Georgia"/>
                          <a:cs typeface="Georgia"/>
                        </a:rPr>
                        <a:t>P3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20574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2</a:t>
                      </a: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7880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9</a:t>
                      </a: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744">
                <a:tc>
                  <a:txBody>
                    <a:bodyPr/>
                    <a:lstStyle/>
                    <a:p>
                      <a:pPr marL="31750">
                        <a:lnSpc>
                          <a:spcPts val="2850"/>
                        </a:lnSpc>
                        <a:spcBef>
                          <a:spcPts val="160"/>
                        </a:spcBef>
                      </a:pPr>
                      <a:r>
                        <a:rPr sz="2400" spc="-65" dirty="0">
                          <a:latin typeface="Georgia"/>
                          <a:cs typeface="Georgia"/>
                        </a:rPr>
                        <a:t>P4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205740" algn="ctr">
                        <a:lnSpc>
                          <a:spcPts val="285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3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788035">
                        <a:lnSpc>
                          <a:spcPts val="285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5</a:t>
                      </a: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48491" y="6354593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40211" y="6731000"/>
            <a:ext cx="22352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lang="en-US" sz="1400" spc="-5" dirty="0">
                <a:latin typeface="Arial"/>
                <a:cs typeface="Arial"/>
              </a:rPr>
              <a:t>8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SJF </a:t>
            </a:r>
            <a:r>
              <a:rPr spc="-125" dirty="0"/>
              <a:t>&amp; </a:t>
            </a:r>
            <a:r>
              <a:rPr spc="25" dirty="0"/>
              <a:t>SRTF </a:t>
            </a:r>
            <a:r>
              <a:rPr dirty="0"/>
              <a:t>–</a:t>
            </a:r>
            <a:r>
              <a:rPr spc="175" dirty="0"/>
              <a:t> </a:t>
            </a:r>
            <a:r>
              <a:rPr spc="3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5416" y="1166114"/>
            <a:ext cx="8246109" cy="1125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3953510" algn="l"/>
              </a:tabLst>
            </a:pPr>
            <a:r>
              <a:rPr sz="2400" spc="10" dirty="0">
                <a:latin typeface="Georgia"/>
                <a:cs typeface="Georgia"/>
              </a:rPr>
              <a:t>Draw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-85" dirty="0">
                <a:latin typeface="Georgia"/>
                <a:cs typeface="Georgia"/>
              </a:rPr>
              <a:t>graph</a:t>
            </a:r>
            <a:r>
              <a:rPr sz="2400" spc="180" dirty="0">
                <a:latin typeface="Georgia"/>
                <a:cs typeface="Georgia"/>
              </a:rPr>
              <a:t> </a:t>
            </a:r>
            <a:r>
              <a:rPr sz="2400" spc="-45" dirty="0">
                <a:latin typeface="Georgia"/>
                <a:cs typeface="Georgia"/>
              </a:rPr>
              <a:t>(Gantt</a:t>
            </a:r>
            <a:r>
              <a:rPr sz="2400" spc="40" dirty="0">
                <a:latin typeface="Georgia"/>
                <a:cs typeface="Georgia"/>
              </a:rPr>
              <a:t> </a:t>
            </a:r>
            <a:r>
              <a:rPr sz="2400" spc="-85" dirty="0">
                <a:latin typeface="Georgia"/>
                <a:cs typeface="Georgia"/>
              </a:rPr>
              <a:t>chart)	</a:t>
            </a:r>
            <a:r>
              <a:rPr sz="2400" spc="-75" dirty="0">
                <a:latin typeface="Georgia"/>
                <a:cs typeface="Georgia"/>
              </a:rPr>
              <a:t>and </a:t>
            </a:r>
            <a:r>
              <a:rPr sz="2400" spc="-65" dirty="0">
                <a:latin typeface="Georgia"/>
                <a:cs typeface="Georgia"/>
              </a:rPr>
              <a:t>compute </a:t>
            </a:r>
            <a:r>
              <a:rPr sz="2400" spc="-45" dirty="0">
                <a:latin typeface="Georgia"/>
                <a:cs typeface="Georgia"/>
              </a:rPr>
              <a:t>waiting </a:t>
            </a:r>
            <a:r>
              <a:rPr sz="2400" spc="-75" dirty="0">
                <a:latin typeface="Georgia"/>
                <a:cs typeface="Georgia"/>
              </a:rPr>
              <a:t>time and  </a:t>
            </a:r>
            <a:r>
              <a:rPr sz="2400" spc="-100" dirty="0">
                <a:latin typeface="Georgia"/>
                <a:cs typeface="Georgia"/>
              </a:rPr>
              <a:t>turn </a:t>
            </a:r>
            <a:r>
              <a:rPr sz="2400" spc="-70" dirty="0">
                <a:latin typeface="Georgia"/>
                <a:cs typeface="Georgia"/>
              </a:rPr>
              <a:t>around </a:t>
            </a:r>
            <a:r>
              <a:rPr sz="2400" spc="-75" dirty="0">
                <a:latin typeface="Georgia"/>
                <a:cs typeface="Georgia"/>
              </a:rPr>
              <a:t>time </a:t>
            </a:r>
            <a:r>
              <a:rPr sz="2400" spc="-65" dirty="0">
                <a:latin typeface="Georgia"/>
                <a:cs typeface="Georgia"/>
              </a:rPr>
              <a:t>for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-30" dirty="0">
                <a:latin typeface="Georgia"/>
                <a:cs typeface="Georgia"/>
              </a:rPr>
              <a:t>following </a:t>
            </a:r>
            <a:r>
              <a:rPr sz="2400" spc="-80" dirty="0">
                <a:latin typeface="Georgia"/>
                <a:cs typeface="Georgia"/>
              </a:rPr>
              <a:t>processes </a:t>
            </a:r>
            <a:r>
              <a:rPr sz="2400" spc="-70" dirty="0">
                <a:latin typeface="Georgia"/>
                <a:cs typeface="Georgia"/>
              </a:rPr>
              <a:t>using </a:t>
            </a:r>
            <a:r>
              <a:rPr sz="2400" b="1" spc="-20" dirty="0">
                <a:solidFill>
                  <a:srgbClr val="33339A"/>
                </a:solidFill>
                <a:latin typeface="Times New Roman"/>
                <a:cs typeface="Times New Roman"/>
              </a:rPr>
              <a:t>SJF </a:t>
            </a:r>
            <a:r>
              <a:rPr sz="2400" spc="165" dirty="0">
                <a:latin typeface="Georgia"/>
                <a:cs typeface="Georgia"/>
              </a:rPr>
              <a:t>&amp; </a:t>
            </a:r>
            <a:r>
              <a:rPr sz="2400" b="1" spc="15" dirty="0">
                <a:solidFill>
                  <a:srgbClr val="33339A"/>
                </a:solidFill>
                <a:latin typeface="Times New Roman"/>
                <a:cs typeface="Times New Roman"/>
              </a:rPr>
              <a:t>SRTF  </a:t>
            </a:r>
            <a:r>
              <a:rPr sz="2400" spc="-55" dirty="0">
                <a:latin typeface="Georgia"/>
                <a:cs typeface="Georgia"/>
              </a:rPr>
              <a:t>Scheduling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60" dirty="0">
                <a:latin typeface="Georgia"/>
                <a:cs typeface="Georgia"/>
              </a:rPr>
              <a:t>algorithm.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67766" y="2867108"/>
          <a:ext cx="7041514" cy="20529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1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31750">
                        <a:lnSpc>
                          <a:spcPts val="2280"/>
                        </a:lnSpc>
                      </a:pPr>
                      <a:r>
                        <a:rPr sz="2400" b="1" u="heavy" spc="2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Process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4470" algn="ctr">
                        <a:lnSpc>
                          <a:spcPts val="2280"/>
                        </a:lnSpc>
                      </a:pPr>
                      <a:r>
                        <a:rPr sz="2400" b="1" u="heavy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Arrival</a:t>
                      </a:r>
                      <a:r>
                        <a:rPr sz="2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u="heavy" spc="4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Time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8035">
                        <a:lnSpc>
                          <a:spcPts val="2280"/>
                        </a:lnSpc>
                      </a:pPr>
                      <a:r>
                        <a:rPr sz="2400" b="1" u="heavy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Burst</a:t>
                      </a:r>
                      <a:r>
                        <a:rPr sz="2400" b="1" u="heavy" spc="-4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u="heavy" spc="4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Time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95" dirty="0">
                          <a:latin typeface="Georgia"/>
                          <a:cs typeface="Georgia"/>
                        </a:rPr>
                        <a:t>P1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0574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0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78803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5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60" dirty="0">
                          <a:latin typeface="Georgia"/>
                          <a:cs typeface="Georgia"/>
                        </a:rPr>
                        <a:t>P2</a:t>
                      </a:r>
                      <a:endParaRPr sz="2400" dirty="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20637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1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7880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2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50" dirty="0">
                          <a:latin typeface="Georgia"/>
                          <a:cs typeface="Georgia"/>
                        </a:rPr>
                        <a:t>P3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20574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2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7880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3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31750">
                        <a:lnSpc>
                          <a:spcPts val="2850"/>
                        </a:lnSpc>
                        <a:spcBef>
                          <a:spcPts val="160"/>
                        </a:spcBef>
                      </a:pPr>
                      <a:r>
                        <a:rPr sz="2400" spc="-65" dirty="0">
                          <a:latin typeface="Georgia"/>
                          <a:cs typeface="Georgia"/>
                        </a:rPr>
                        <a:t>P4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205740" algn="ctr">
                        <a:lnSpc>
                          <a:spcPts val="285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3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788035">
                        <a:lnSpc>
                          <a:spcPts val="285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1</a:t>
                      </a: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840211" y="6731000"/>
            <a:ext cx="22352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/>
                <a:cs typeface="Arial"/>
              </a:rPr>
              <a:t>19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7600" y="425450"/>
            <a:ext cx="53168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SJF </a:t>
            </a:r>
            <a:r>
              <a:rPr spc="-125" dirty="0"/>
              <a:t>&amp; </a:t>
            </a:r>
            <a:r>
              <a:rPr spc="25" dirty="0"/>
              <a:t>SRTF </a:t>
            </a:r>
            <a:r>
              <a:rPr dirty="0"/>
              <a:t>–</a:t>
            </a:r>
            <a:r>
              <a:rPr spc="175" dirty="0"/>
              <a:t> </a:t>
            </a:r>
            <a:r>
              <a:rPr spc="3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5416" y="1166114"/>
            <a:ext cx="8246109" cy="1125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3953510" algn="l"/>
              </a:tabLst>
            </a:pPr>
            <a:r>
              <a:rPr sz="2400" spc="10" dirty="0">
                <a:latin typeface="Georgia"/>
                <a:cs typeface="Georgia"/>
              </a:rPr>
              <a:t>Draw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-85" dirty="0">
                <a:latin typeface="Georgia"/>
                <a:cs typeface="Georgia"/>
              </a:rPr>
              <a:t>graph</a:t>
            </a:r>
            <a:r>
              <a:rPr sz="2400" spc="180" dirty="0">
                <a:latin typeface="Georgia"/>
                <a:cs typeface="Georgia"/>
              </a:rPr>
              <a:t> </a:t>
            </a:r>
            <a:r>
              <a:rPr sz="2400" spc="-45" dirty="0">
                <a:latin typeface="Georgia"/>
                <a:cs typeface="Georgia"/>
              </a:rPr>
              <a:t>(Gantt</a:t>
            </a:r>
            <a:r>
              <a:rPr sz="2400" spc="40" dirty="0">
                <a:latin typeface="Georgia"/>
                <a:cs typeface="Georgia"/>
              </a:rPr>
              <a:t> </a:t>
            </a:r>
            <a:r>
              <a:rPr sz="2400" spc="-85" dirty="0">
                <a:latin typeface="Georgia"/>
                <a:cs typeface="Georgia"/>
              </a:rPr>
              <a:t>chart)	</a:t>
            </a:r>
            <a:r>
              <a:rPr sz="2400" spc="-75" dirty="0">
                <a:latin typeface="Georgia"/>
                <a:cs typeface="Georgia"/>
              </a:rPr>
              <a:t>and </a:t>
            </a:r>
            <a:r>
              <a:rPr sz="2400" spc="-65" dirty="0">
                <a:latin typeface="Georgia"/>
                <a:cs typeface="Georgia"/>
              </a:rPr>
              <a:t>compute </a:t>
            </a:r>
            <a:r>
              <a:rPr sz="2400" spc="-45" dirty="0">
                <a:latin typeface="Georgia"/>
                <a:cs typeface="Georgia"/>
              </a:rPr>
              <a:t>waiting </a:t>
            </a:r>
            <a:r>
              <a:rPr sz="2400" spc="-75" dirty="0">
                <a:latin typeface="Georgia"/>
                <a:cs typeface="Georgia"/>
              </a:rPr>
              <a:t>time and  </a:t>
            </a:r>
            <a:r>
              <a:rPr sz="2400" spc="-100" dirty="0">
                <a:latin typeface="Georgia"/>
                <a:cs typeface="Georgia"/>
              </a:rPr>
              <a:t>turn </a:t>
            </a:r>
            <a:r>
              <a:rPr sz="2400" spc="-70" dirty="0">
                <a:latin typeface="Georgia"/>
                <a:cs typeface="Georgia"/>
              </a:rPr>
              <a:t>around </a:t>
            </a:r>
            <a:r>
              <a:rPr sz="2400" spc="-75" dirty="0">
                <a:latin typeface="Georgia"/>
                <a:cs typeface="Georgia"/>
              </a:rPr>
              <a:t>time </a:t>
            </a:r>
            <a:r>
              <a:rPr sz="2400" spc="-65" dirty="0">
                <a:latin typeface="Georgia"/>
                <a:cs typeface="Georgia"/>
              </a:rPr>
              <a:t>for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-30" dirty="0">
                <a:latin typeface="Georgia"/>
                <a:cs typeface="Georgia"/>
              </a:rPr>
              <a:t>following </a:t>
            </a:r>
            <a:r>
              <a:rPr sz="2400" spc="-80" dirty="0">
                <a:latin typeface="Georgia"/>
                <a:cs typeface="Georgia"/>
              </a:rPr>
              <a:t>processes </a:t>
            </a:r>
            <a:r>
              <a:rPr sz="2400" spc="-70" dirty="0">
                <a:latin typeface="Georgia"/>
                <a:cs typeface="Georgia"/>
              </a:rPr>
              <a:t>using </a:t>
            </a:r>
            <a:r>
              <a:rPr sz="2400" b="1" spc="-20" dirty="0">
                <a:solidFill>
                  <a:srgbClr val="33339A"/>
                </a:solidFill>
                <a:latin typeface="Times New Roman"/>
                <a:cs typeface="Times New Roman"/>
              </a:rPr>
              <a:t>SJF </a:t>
            </a:r>
            <a:r>
              <a:rPr sz="2400" spc="165" dirty="0">
                <a:latin typeface="Georgia"/>
                <a:cs typeface="Georgia"/>
              </a:rPr>
              <a:t>&amp; </a:t>
            </a:r>
            <a:r>
              <a:rPr sz="2400" b="1" spc="15" dirty="0">
                <a:solidFill>
                  <a:srgbClr val="33339A"/>
                </a:solidFill>
                <a:latin typeface="Times New Roman"/>
                <a:cs typeface="Times New Roman"/>
              </a:rPr>
              <a:t>SRTF  </a:t>
            </a:r>
            <a:r>
              <a:rPr sz="2400" spc="-55" dirty="0">
                <a:latin typeface="Georgia"/>
                <a:cs typeface="Georgia"/>
              </a:rPr>
              <a:t>Scheduling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60" dirty="0">
                <a:latin typeface="Georgia"/>
                <a:cs typeface="Georgia"/>
              </a:rPr>
              <a:t>algorithm.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67766" y="2867108"/>
          <a:ext cx="7041514" cy="20529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1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31750">
                        <a:lnSpc>
                          <a:spcPts val="2280"/>
                        </a:lnSpc>
                      </a:pPr>
                      <a:r>
                        <a:rPr sz="2400" b="1" u="heavy" spc="2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Process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4470" algn="ctr">
                        <a:lnSpc>
                          <a:spcPts val="2280"/>
                        </a:lnSpc>
                      </a:pPr>
                      <a:r>
                        <a:rPr sz="2400" b="1" u="heavy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Arrival</a:t>
                      </a:r>
                      <a:r>
                        <a:rPr sz="2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u="heavy" spc="4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Time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8035">
                        <a:lnSpc>
                          <a:spcPts val="2280"/>
                        </a:lnSpc>
                      </a:pPr>
                      <a:r>
                        <a:rPr sz="2400" b="1" u="heavy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Burst</a:t>
                      </a:r>
                      <a:r>
                        <a:rPr sz="2400" b="1" u="heavy" spc="-4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u="heavy" spc="4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Time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95" dirty="0">
                          <a:latin typeface="Georgia"/>
                          <a:cs typeface="Georgia"/>
                        </a:rPr>
                        <a:t>P1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0574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0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78803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9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60" dirty="0">
                          <a:latin typeface="Georgia"/>
                          <a:cs typeface="Georgia"/>
                        </a:rPr>
                        <a:t>P2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20637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3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7880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6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50" dirty="0">
                          <a:latin typeface="Georgia"/>
                          <a:cs typeface="Georgia"/>
                        </a:rPr>
                        <a:t>P3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20574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6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7880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2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31750">
                        <a:lnSpc>
                          <a:spcPts val="2850"/>
                        </a:lnSpc>
                        <a:spcBef>
                          <a:spcPts val="160"/>
                        </a:spcBef>
                      </a:pPr>
                      <a:r>
                        <a:rPr sz="2400" spc="-65" dirty="0">
                          <a:latin typeface="Georgia"/>
                          <a:cs typeface="Georgia"/>
                        </a:rPr>
                        <a:t>P4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205740" algn="ctr">
                        <a:lnSpc>
                          <a:spcPts val="285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9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788035">
                        <a:lnSpc>
                          <a:spcPts val="285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1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840211" y="6731000"/>
            <a:ext cx="22352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2</a:t>
            </a:r>
            <a:r>
              <a:rPr lang="en-US" sz="1400" spc="-5" dirty="0">
                <a:latin typeface="Arial"/>
                <a:cs typeface="Arial"/>
              </a:rPr>
              <a:t>0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5760" y="641858"/>
            <a:ext cx="43986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u="none" spc="80" dirty="0">
                <a:latin typeface="Times New Roman"/>
                <a:cs typeface="Times New Roman"/>
              </a:rPr>
              <a:t>Round </a:t>
            </a:r>
            <a:r>
              <a:rPr sz="4400" b="0" u="none" spc="45" dirty="0">
                <a:latin typeface="Times New Roman"/>
                <a:cs typeface="Times New Roman"/>
              </a:rPr>
              <a:t>Robin</a:t>
            </a:r>
            <a:r>
              <a:rPr sz="4400" b="0" u="none" spc="-475" dirty="0">
                <a:latin typeface="Times New Roman"/>
                <a:cs typeface="Times New Roman"/>
              </a:rPr>
              <a:t> </a:t>
            </a:r>
            <a:r>
              <a:rPr sz="4400" b="0" u="none" spc="140" dirty="0">
                <a:latin typeface="Times New Roman"/>
                <a:cs typeface="Times New Roman"/>
              </a:rPr>
              <a:t>(RR)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339394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464055"/>
            <a:ext cx="8954135" cy="55765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55600" marR="606425" indent="-342900">
              <a:lnSpc>
                <a:spcPct val="101499"/>
              </a:lnSpc>
              <a:spcBef>
                <a:spcPts val="5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latin typeface="Georgia"/>
                <a:cs typeface="Georgia"/>
              </a:rPr>
              <a:t>Each </a:t>
            </a:r>
            <a:r>
              <a:rPr sz="2400" spc="-80" dirty="0">
                <a:latin typeface="Georgia"/>
                <a:cs typeface="Georgia"/>
              </a:rPr>
              <a:t>process </a:t>
            </a:r>
            <a:r>
              <a:rPr sz="2400" spc="-85" dirty="0">
                <a:latin typeface="Georgia"/>
                <a:cs typeface="Georgia"/>
              </a:rPr>
              <a:t>gets </a:t>
            </a:r>
            <a:r>
              <a:rPr sz="2400" spc="-35" dirty="0">
                <a:latin typeface="Georgia"/>
                <a:cs typeface="Georgia"/>
              </a:rPr>
              <a:t>a </a:t>
            </a:r>
            <a:r>
              <a:rPr sz="2400" spc="-65" dirty="0">
                <a:latin typeface="Georgia"/>
                <a:cs typeface="Georgia"/>
              </a:rPr>
              <a:t>small </a:t>
            </a:r>
            <a:r>
              <a:rPr sz="2400" spc="-75" dirty="0">
                <a:latin typeface="Georgia"/>
                <a:cs typeface="Georgia"/>
              </a:rPr>
              <a:t>unit </a:t>
            </a:r>
            <a:r>
              <a:rPr sz="2400" spc="-25" dirty="0">
                <a:latin typeface="Georgia"/>
                <a:cs typeface="Georgia"/>
              </a:rPr>
              <a:t>of </a:t>
            </a:r>
            <a:r>
              <a:rPr sz="2400" spc="95" dirty="0">
                <a:latin typeface="Georgia"/>
                <a:cs typeface="Georgia"/>
              </a:rPr>
              <a:t>CPU </a:t>
            </a:r>
            <a:r>
              <a:rPr sz="2400" spc="-75" dirty="0">
                <a:latin typeface="Georgia"/>
                <a:cs typeface="Georgia"/>
              </a:rPr>
              <a:t>time </a:t>
            </a:r>
            <a:r>
              <a:rPr sz="2400" dirty="0">
                <a:latin typeface="Georgia"/>
                <a:cs typeface="Georgia"/>
              </a:rPr>
              <a:t>(</a:t>
            </a:r>
            <a:r>
              <a:rPr sz="2400" b="1" dirty="0">
                <a:solidFill>
                  <a:srgbClr val="3365FF"/>
                </a:solidFill>
                <a:latin typeface="Times New Roman"/>
                <a:cs typeface="Times New Roman"/>
              </a:rPr>
              <a:t>time </a:t>
            </a:r>
            <a:r>
              <a:rPr sz="2400" b="1" spc="-10" dirty="0">
                <a:solidFill>
                  <a:srgbClr val="3365FF"/>
                </a:solidFill>
                <a:latin typeface="Times New Roman"/>
                <a:cs typeface="Times New Roman"/>
              </a:rPr>
              <a:t>quantum </a:t>
            </a:r>
            <a:r>
              <a:rPr sz="2400" i="1" spc="-80" dirty="0">
                <a:latin typeface="Times New Roman"/>
                <a:cs typeface="Times New Roman"/>
              </a:rPr>
              <a:t>q</a:t>
            </a:r>
            <a:r>
              <a:rPr sz="2400" spc="-80" dirty="0">
                <a:latin typeface="Georgia"/>
                <a:cs typeface="Georgia"/>
              </a:rPr>
              <a:t>),  </a:t>
            </a:r>
            <a:r>
              <a:rPr sz="2400" spc="-45" dirty="0">
                <a:latin typeface="Georgia"/>
                <a:cs typeface="Georgia"/>
              </a:rPr>
              <a:t>usually </a:t>
            </a:r>
            <a:r>
              <a:rPr sz="2400" spc="-95" dirty="0">
                <a:latin typeface="Georgia"/>
                <a:cs typeface="Georgia"/>
              </a:rPr>
              <a:t>10-100</a:t>
            </a:r>
            <a:r>
              <a:rPr sz="2400" spc="110" dirty="0">
                <a:latin typeface="Georgia"/>
                <a:cs typeface="Georgia"/>
              </a:rPr>
              <a:t> </a:t>
            </a:r>
            <a:r>
              <a:rPr sz="2400" spc="-60" dirty="0">
                <a:latin typeface="Georgia"/>
                <a:cs typeface="Georgia"/>
              </a:rPr>
              <a:t>milliseconds.</a:t>
            </a:r>
            <a:endParaRPr sz="2400">
              <a:latin typeface="Georgia"/>
              <a:cs typeface="Georgia"/>
            </a:endParaRPr>
          </a:p>
          <a:p>
            <a:pPr marL="355600" marR="11557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latin typeface="Georgia"/>
                <a:cs typeface="Georgia"/>
              </a:rPr>
              <a:t>After </a:t>
            </a:r>
            <a:r>
              <a:rPr sz="2400" spc="-80" dirty="0">
                <a:latin typeface="Georgia"/>
                <a:cs typeface="Georgia"/>
              </a:rPr>
              <a:t>this </a:t>
            </a:r>
            <a:r>
              <a:rPr sz="2400" spc="-75" dirty="0">
                <a:latin typeface="Georgia"/>
                <a:cs typeface="Georgia"/>
              </a:rPr>
              <a:t>time has </a:t>
            </a:r>
            <a:r>
              <a:rPr sz="2400" spc="-60" dirty="0">
                <a:latin typeface="Georgia"/>
                <a:cs typeface="Georgia"/>
              </a:rPr>
              <a:t>elapsed, </a:t>
            </a:r>
            <a:r>
              <a:rPr sz="2400" spc="-85" dirty="0">
                <a:latin typeface="Georgia"/>
                <a:cs typeface="Georgia"/>
              </a:rPr>
              <a:t>the </a:t>
            </a:r>
            <a:r>
              <a:rPr sz="2400" spc="-80" dirty="0">
                <a:latin typeface="Georgia"/>
                <a:cs typeface="Georgia"/>
              </a:rPr>
              <a:t>process </a:t>
            </a:r>
            <a:r>
              <a:rPr sz="2400" spc="-75" dirty="0">
                <a:latin typeface="Georgia"/>
                <a:cs typeface="Georgia"/>
              </a:rPr>
              <a:t>is </a:t>
            </a:r>
            <a:r>
              <a:rPr sz="2400" spc="-90" dirty="0">
                <a:latin typeface="Georgia"/>
                <a:cs typeface="Georgia"/>
              </a:rPr>
              <a:t>preempted </a:t>
            </a:r>
            <a:r>
              <a:rPr sz="2400" spc="-70" dirty="0">
                <a:latin typeface="Georgia"/>
                <a:cs typeface="Georgia"/>
              </a:rPr>
              <a:t>and added </a:t>
            </a:r>
            <a:r>
              <a:rPr sz="2400" spc="-50" dirty="0">
                <a:latin typeface="Georgia"/>
                <a:cs typeface="Georgia"/>
              </a:rPr>
              <a:t>to  </a:t>
            </a:r>
            <a:r>
              <a:rPr sz="2400" spc="-80" dirty="0">
                <a:latin typeface="Georgia"/>
                <a:cs typeface="Georgia"/>
              </a:rPr>
              <a:t>the end </a:t>
            </a:r>
            <a:r>
              <a:rPr sz="2400" spc="-25" dirty="0">
                <a:latin typeface="Georgia"/>
                <a:cs typeface="Georgia"/>
              </a:rPr>
              <a:t>of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-55" dirty="0">
                <a:latin typeface="Georgia"/>
                <a:cs typeface="Georgia"/>
              </a:rPr>
              <a:t>ready</a:t>
            </a:r>
            <a:r>
              <a:rPr sz="2400" spc="405" dirty="0">
                <a:latin typeface="Georgia"/>
                <a:cs typeface="Georgia"/>
              </a:rPr>
              <a:t> </a:t>
            </a:r>
            <a:r>
              <a:rPr sz="2400" spc="-50" dirty="0">
                <a:latin typeface="Georgia"/>
                <a:cs typeface="Georgia"/>
              </a:rPr>
              <a:t>queue.</a:t>
            </a:r>
            <a:endParaRPr sz="2400">
              <a:latin typeface="Georgia"/>
              <a:cs typeface="Georgia"/>
            </a:endParaRPr>
          </a:p>
          <a:p>
            <a:pPr marL="355600" marR="5080" indent="-342900">
              <a:lnSpc>
                <a:spcPct val="100499"/>
              </a:lnSpc>
              <a:spcBef>
                <a:spcPts val="520"/>
              </a:spcBef>
              <a:buChar char="•"/>
              <a:tabLst>
                <a:tab pos="354965" algn="l"/>
                <a:tab pos="355600" algn="l"/>
                <a:tab pos="3101340" algn="l"/>
              </a:tabLst>
            </a:pPr>
            <a:r>
              <a:rPr sz="2400" spc="-60" dirty="0">
                <a:latin typeface="Georgia"/>
                <a:cs typeface="Georgia"/>
              </a:rPr>
              <a:t>If </a:t>
            </a:r>
            <a:r>
              <a:rPr sz="2400" spc="-90" dirty="0">
                <a:latin typeface="Georgia"/>
                <a:cs typeface="Georgia"/>
              </a:rPr>
              <a:t>there </a:t>
            </a:r>
            <a:r>
              <a:rPr sz="2400" spc="-80" dirty="0">
                <a:latin typeface="Georgia"/>
                <a:cs typeface="Georgia"/>
              </a:rPr>
              <a:t>are </a:t>
            </a:r>
            <a:r>
              <a:rPr sz="2400" i="1" spc="20" dirty="0">
                <a:latin typeface="Times New Roman"/>
                <a:cs typeface="Times New Roman"/>
              </a:rPr>
              <a:t>n </a:t>
            </a:r>
            <a:r>
              <a:rPr sz="2400" spc="-85" dirty="0">
                <a:latin typeface="Georgia"/>
                <a:cs typeface="Georgia"/>
              </a:rPr>
              <a:t>processes </a:t>
            </a:r>
            <a:r>
              <a:rPr sz="2400" spc="-65" dirty="0">
                <a:latin typeface="Georgia"/>
                <a:cs typeface="Georgia"/>
              </a:rPr>
              <a:t>in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-55" dirty="0">
                <a:latin typeface="Georgia"/>
                <a:cs typeface="Georgia"/>
              </a:rPr>
              <a:t>ready </a:t>
            </a:r>
            <a:r>
              <a:rPr sz="2400" spc="-70" dirty="0">
                <a:latin typeface="Georgia"/>
                <a:cs typeface="Georgia"/>
              </a:rPr>
              <a:t>queue and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-75" dirty="0">
                <a:latin typeface="Georgia"/>
                <a:cs typeface="Georgia"/>
              </a:rPr>
              <a:t>time </a:t>
            </a:r>
            <a:r>
              <a:rPr sz="2400" spc="-80" dirty="0">
                <a:latin typeface="Georgia"/>
                <a:cs typeface="Georgia"/>
              </a:rPr>
              <a:t>quantum </a:t>
            </a:r>
            <a:r>
              <a:rPr sz="2400" spc="-75" dirty="0">
                <a:latin typeface="Georgia"/>
                <a:cs typeface="Georgia"/>
              </a:rPr>
              <a:t>is  </a:t>
            </a:r>
            <a:r>
              <a:rPr sz="2400" i="1" spc="-55" dirty="0">
                <a:latin typeface="Times New Roman"/>
                <a:cs typeface="Times New Roman"/>
              </a:rPr>
              <a:t>q</a:t>
            </a:r>
            <a:r>
              <a:rPr sz="2400" spc="-55" dirty="0">
                <a:latin typeface="Georgia"/>
                <a:cs typeface="Georgia"/>
              </a:rPr>
              <a:t>, </a:t>
            </a:r>
            <a:r>
              <a:rPr sz="2400" spc="-85" dirty="0">
                <a:latin typeface="Georgia"/>
                <a:cs typeface="Georgia"/>
              </a:rPr>
              <a:t>then </a:t>
            </a:r>
            <a:r>
              <a:rPr sz="2400" spc="-50" dirty="0">
                <a:latin typeface="Georgia"/>
                <a:cs typeface="Georgia"/>
              </a:rPr>
              <a:t>each </a:t>
            </a:r>
            <a:r>
              <a:rPr sz="2400" spc="-80" dirty="0">
                <a:latin typeface="Georgia"/>
                <a:cs typeface="Georgia"/>
              </a:rPr>
              <a:t>process </a:t>
            </a:r>
            <a:r>
              <a:rPr sz="2400" spc="-85" dirty="0">
                <a:solidFill>
                  <a:srgbClr val="00009A"/>
                </a:solidFill>
                <a:latin typeface="Georgia"/>
                <a:cs typeface="Georgia"/>
              </a:rPr>
              <a:t>gets </a:t>
            </a:r>
            <a:r>
              <a:rPr sz="2400" spc="120" dirty="0">
                <a:solidFill>
                  <a:srgbClr val="00009A"/>
                </a:solidFill>
                <a:latin typeface="Georgia"/>
                <a:cs typeface="Georgia"/>
              </a:rPr>
              <a:t>1/</a:t>
            </a:r>
            <a:r>
              <a:rPr sz="2400" i="1" spc="120" dirty="0">
                <a:solidFill>
                  <a:srgbClr val="00009A"/>
                </a:solidFill>
                <a:latin typeface="Times New Roman"/>
                <a:cs typeface="Times New Roman"/>
              </a:rPr>
              <a:t>n </a:t>
            </a:r>
            <a:r>
              <a:rPr sz="2400" spc="-25" dirty="0">
                <a:solidFill>
                  <a:srgbClr val="00009A"/>
                </a:solidFill>
                <a:latin typeface="Georgia"/>
                <a:cs typeface="Georgia"/>
              </a:rPr>
              <a:t>of </a:t>
            </a:r>
            <a:r>
              <a:rPr sz="2400" spc="-80" dirty="0">
                <a:solidFill>
                  <a:srgbClr val="00009A"/>
                </a:solidFill>
                <a:latin typeface="Georgia"/>
                <a:cs typeface="Georgia"/>
              </a:rPr>
              <a:t>the </a:t>
            </a:r>
            <a:r>
              <a:rPr sz="2400" spc="95" dirty="0">
                <a:solidFill>
                  <a:srgbClr val="00009A"/>
                </a:solidFill>
                <a:latin typeface="Georgia"/>
                <a:cs typeface="Georgia"/>
              </a:rPr>
              <a:t>CPU </a:t>
            </a:r>
            <a:r>
              <a:rPr sz="2400" spc="-75" dirty="0">
                <a:solidFill>
                  <a:srgbClr val="00009A"/>
                </a:solidFill>
                <a:latin typeface="Georgia"/>
                <a:cs typeface="Georgia"/>
              </a:rPr>
              <a:t>time </a:t>
            </a:r>
            <a:r>
              <a:rPr sz="2400" spc="-65" dirty="0">
                <a:solidFill>
                  <a:srgbClr val="00009A"/>
                </a:solidFill>
                <a:latin typeface="Georgia"/>
                <a:cs typeface="Georgia"/>
              </a:rPr>
              <a:t>in </a:t>
            </a:r>
            <a:r>
              <a:rPr sz="2400" spc="-75" dirty="0">
                <a:solidFill>
                  <a:srgbClr val="00009A"/>
                </a:solidFill>
                <a:latin typeface="Georgia"/>
                <a:cs typeface="Georgia"/>
              </a:rPr>
              <a:t>chunks </a:t>
            </a:r>
            <a:r>
              <a:rPr sz="2400" spc="-25" dirty="0">
                <a:solidFill>
                  <a:srgbClr val="00009A"/>
                </a:solidFill>
                <a:latin typeface="Georgia"/>
                <a:cs typeface="Georgia"/>
              </a:rPr>
              <a:t>of </a:t>
            </a:r>
            <a:r>
              <a:rPr sz="2400" spc="-75" dirty="0">
                <a:solidFill>
                  <a:srgbClr val="00009A"/>
                </a:solidFill>
                <a:latin typeface="Georgia"/>
                <a:cs typeface="Georgia"/>
              </a:rPr>
              <a:t>at </a:t>
            </a:r>
            <a:r>
              <a:rPr sz="2400" spc="-80" dirty="0">
                <a:solidFill>
                  <a:srgbClr val="00009A"/>
                </a:solidFill>
                <a:latin typeface="Georgia"/>
                <a:cs typeface="Georgia"/>
              </a:rPr>
              <a:t>most  </a:t>
            </a:r>
            <a:r>
              <a:rPr sz="2400" i="1" spc="-125" dirty="0">
                <a:solidFill>
                  <a:srgbClr val="00009A"/>
                </a:solidFill>
                <a:latin typeface="Times New Roman"/>
                <a:cs typeface="Times New Roman"/>
              </a:rPr>
              <a:t>q </a:t>
            </a:r>
            <a:r>
              <a:rPr sz="2400" spc="-75" dirty="0">
                <a:solidFill>
                  <a:srgbClr val="00009A"/>
                </a:solidFill>
                <a:latin typeface="Georgia"/>
                <a:cs typeface="Georgia"/>
              </a:rPr>
              <a:t>time </a:t>
            </a:r>
            <a:r>
              <a:rPr sz="2400" spc="-80" dirty="0">
                <a:solidFill>
                  <a:srgbClr val="00009A"/>
                </a:solidFill>
                <a:latin typeface="Georgia"/>
                <a:cs typeface="Georgia"/>
              </a:rPr>
              <a:t>units</a:t>
            </a:r>
            <a:r>
              <a:rPr sz="2400" spc="280" dirty="0">
                <a:solidFill>
                  <a:srgbClr val="00009A"/>
                </a:solidFill>
                <a:latin typeface="Georgia"/>
                <a:cs typeface="Georgia"/>
              </a:rPr>
              <a:t> </a:t>
            </a:r>
            <a:r>
              <a:rPr sz="2400" spc="-75" dirty="0">
                <a:latin typeface="Georgia"/>
                <a:cs typeface="Georgia"/>
              </a:rPr>
              <a:t>at</a:t>
            </a:r>
            <a:r>
              <a:rPr sz="2400" spc="35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once.	</a:t>
            </a:r>
            <a:r>
              <a:rPr sz="2400" spc="55" dirty="0">
                <a:latin typeface="Georgia"/>
                <a:cs typeface="Georgia"/>
              </a:rPr>
              <a:t>No </a:t>
            </a:r>
            <a:r>
              <a:rPr sz="2400" spc="-80" dirty="0">
                <a:latin typeface="Georgia"/>
                <a:cs typeface="Georgia"/>
              </a:rPr>
              <a:t>process </a:t>
            </a:r>
            <a:r>
              <a:rPr sz="2400" spc="-50" dirty="0">
                <a:latin typeface="Georgia"/>
                <a:cs typeface="Georgia"/>
              </a:rPr>
              <a:t>waits </a:t>
            </a:r>
            <a:r>
              <a:rPr sz="2400" spc="-75" dirty="0">
                <a:latin typeface="Georgia"/>
                <a:cs typeface="Georgia"/>
              </a:rPr>
              <a:t>more </a:t>
            </a:r>
            <a:r>
              <a:rPr sz="2400" spc="-80" dirty="0">
                <a:latin typeface="Georgia"/>
                <a:cs typeface="Georgia"/>
              </a:rPr>
              <a:t>than </a:t>
            </a:r>
            <a:r>
              <a:rPr sz="2400" b="1" spc="-15" dirty="0">
                <a:latin typeface="Times New Roman"/>
                <a:cs typeface="Times New Roman"/>
              </a:rPr>
              <a:t>(</a:t>
            </a:r>
            <a:r>
              <a:rPr sz="2400" b="1" i="1" spc="-15" dirty="0">
                <a:latin typeface="Times New Roman"/>
                <a:cs typeface="Times New Roman"/>
              </a:rPr>
              <a:t>n</a:t>
            </a:r>
            <a:r>
              <a:rPr sz="2400" b="1" spc="-15" dirty="0">
                <a:latin typeface="Times New Roman"/>
                <a:cs typeface="Times New Roman"/>
              </a:rPr>
              <a:t>-1)</a:t>
            </a:r>
            <a:r>
              <a:rPr sz="2400" b="1" i="1" spc="-15" dirty="0">
                <a:latin typeface="Times New Roman"/>
                <a:cs typeface="Times New Roman"/>
              </a:rPr>
              <a:t>q </a:t>
            </a:r>
            <a:r>
              <a:rPr sz="2400" spc="-75" dirty="0">
                <a:latin typeface="Georgia"/>
                <a:cs typeface="Georgia"/>
              </a:rPr>
              <a:t>time  </a:t>
            </a:r>
            <a:r>
              <a:rPr sz="2400" spc="-65" dirty="0">
                <a:latin typeface="Georgia"/>
                <a:cs typeface="Georgia"/>
              </a:rPr>
              <a:t>units.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45" dirty="0">
                <a:latin typeface="Georgia"/>
                <a:cs typeface="Georgia"/>
              </a:rPr>
              <a:t>Timer </a:t>
            </a:r>
            <a:r>
              <a:rPr sz="2400" spc="-95" dirty="0">
                <a:latin typeface="Georgia"/>
                <a:cs typeface="Georgia"/>
              </a:rPr>
              <a:t>interrupts </a:t>
            </a:r>
            <a:r>
              <a:rPr sz="2400" spc="-45" dirty="0">
                <a:latin typeface="Georgia"/>
                <a:cs typeface="Georgia"/>
              </a:rPr>
              <a:t>every </a:t>
            </a:r>
            <a:r>
              <a:rPr sz="2400" spc="-75" dirty="0">
                <a:latin typeface="Georgia"/>
                <a:cs typeface="Georgia"/>
              </a:rPr>
              <a:t>quantum </a:t>
            </a:r>
            <a:r>
              <a:rPr sz="2400" spc="-50" dirty="0">
                <a:latin typeface="Georgia"/>
                <a:cs typeface="Georgia"/>
              </a:rPr>
              <a:t>to </a:t>
            </a:r>
            <a:r>
              <a:rPr sz="2400" spc="-65" dirty="0">
                <a:latin typeface="Georgia"/>
                <a:cs typeface="Georgia"/>
              </a:rPr>
              <a:t>schedule </a:t>
            </a:r>
            <a:r>
              <a:rPr sz="2400" spc="-60" dirty="0">
                <a:latin typeface="Georgia"/>
                <a:cs typeface="Georgia"/>
              </a:rPr>
              <a:t>next</a:t>
            </a:r>
            <a:r>
              <a:rPr sz="2400" spc="75" dirty="0">
                <a:latin typeface="Georgia"/>
                <a:cs typeface="Georgia"/>
              </a:rPr>
              <a:t> </a:t>
            </a:r>
            <a:r>
              <a:rPr sz="2400" spc="-80" dirty="0">
                <a:latin typeface="Georgia"/>
                <a:cs typeface="Georgia"/>
              </a:rPr>
              <a:t>process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Performance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Font typeface="Georgia"/>
              <a:buChar char="–"/>
              <a:tabLst>
                <a:tab pos="755650" algn="l"/>
              </a:tabLst>
            </a:pPr>
            <a:r>
              <a:rPr sz="2800" i="1" spc="-145" dirty="0">
                <a:solidFill>
                  <a:srgbClr val="002060"/>
                </a:solidFill>
                <a:latin typeface="Times New Roman"/>
                <a:cs typeface="Times New Roman"/>
              </a:rPr>
              <a:t>q </a:t>
            </a:r>
            <a:r>
              <a:rPr sz="2800" spc="-75" dirty="0">
                <a:solidFill>
                  <a:srgbClr val="002060"/>
                </a:solidFill>
                <a:latin typeface="Georgia"/>
                <a:cs typeface="Georgia"/>
              </a:rPr>
              <a:t>large </a:t>
            </a:r>
            <a:r>
              <a:rPr sz="2800" dirty="0">
                <a:solidFill>
                  <a:srgbClr val="002060"/>
                </a:solidFill>
                <a:latin typeface="Symbol"/>
                <a:cs typeface="Symbol"/>
              </a:rPr>
              <a:t></a:t>
            </a:r>
            <a:r>
              <a:rPr sz="2800" spc="26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spc="50" dirty="0">
                <a:solidFill>
                  <a:srgbClr val="002060"/>
                </a:solidFill>
                <a:latin typeface="Georgia"/>
                <a:cs typeface="Georgia"/>
              </a:rPr>
              <a:t>FIFO</a:t>
            </a:r>
            <a:endParaRPr sz="2800">
              <a:latin typeface="Georgia"/>
              <a:cs typeface="Georgia"/>
            </a:endParaRPr>
          </a:p>
          <a:p>
            <a:pPr marL="755650" marR="876300" lvl="1" indent="-285750">
              <a:lnSpc>
                <a:spcPct val="101099"/>
              </a:lnSpc>
              <a:spcBef>
                <a:spcPts val="635"/>
              </a:spcBef>
              <a:buFont typeface="Georgia"/>
              <a:buChar char="–"/>
              <a:tabLst>
                <a:tab pos="755650" algn="l"/>
              </a:tabLst>
            </a:pPr>
            <a:r>
              <a:rPr sz="2800" i="1" spc="-145" dirty="0">
                <a:solidFill>
                  <a:srgbClr val="002060"/>
                </a:solidFill>
                <a:latin typeface="Times New Roman"/>
                <a:cs typeface="Times New Roman"/>
              </a:rPr>
              <a:t>q </a:t>
            </a:r>
            <a:r>
              <a:rPr sz="2800" spc="-75" dirty="0">
                <a:solidFill>
                  <a:srgbClr val="002060"/>
                </a:solidFill>
                <a:latin typeface="Georgia"/>
                <a:cs typeface="Georgia"/>
              </a:rPr>
              <a:t>small </a:t>
            </a:r>
            <a:r>
              <a:rPr sz="2800" dirty="0">
                <a:solidFill>
                  <a:srgbClr val="002060"/>
                </a:solidFill>
                <a:latin typeface="Symbol"/>
                <a:cs typeface="Symbol"/>
              </a:rPr>
              <a:t></a:t>
            </a:r>
            <a:r>
              <a:rPr sz="280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i="1" spc="-145" dirty="0">
                <a:solidFill>
                  <a:srgbClr val="002060"/>
                </a:solidFill>
                <a:latin typeface="Times New Roman"/>
                <a:cs typeface="Times New Roman"/>
              </a:rPr>
              <a:t>q </a:t>
            </a:r>
            <a:r>
              <a:rPr sz="2800" spc="-110" dirty="0">
                <a:solidFill>
                  <a:srgbClr val="002060"/>
                </a:solidFill>
                <a:latin typeface="Georgia"/>
                <a:cs typeface="Georgia"/>
              </a:rPr>
              <a:t>must be </a:t>
            </a:r>
            <a:r>
              <a:rPr sz="2800" spc="-75" dirty="0">
                <a:solidFill>
                  <a:srgbClr val="002060"/>
                </a:solidFill>
                <a:latin typeface="Georgia"/>
                <a:cs typeface="Georgia"/>
              </a:rPr>
              <a:t>large </a:t>
            </a:r>
            <a:r>
              <a:rPr sz="2800" spc="-45" dirty="0">
                <a:solidFill>
                  <a:srgbClr val="002060"/>
                </a:solidFill>
                <a:latin typeface="Georgia"/>
                <a:cs typeface="Georgia"/>
              </a:rPr>
              <a:t>with </a:t>
            </a:r>
            <a:r>
              <a:rPr sz="2800" spc="-100" dirty="0">
                <a:solidFill>
                  <a:srgbClr val="002060"/>
                </a:solidFill>
                <a:latin typeface="Georgia"/>
                <a:cs typeface="Georgia"/>
              </a:rPr>
              <a:t>respect </a:t>
            </a:r>
            <a:r>
              <a:rPr sz="2800" spc="-60" dirty="0">
                <a:solidFill>
                  <a:srgbClr val="002060"/>
                </a:solidFill>
                <a:latin typeface="Georgia"/>
                <a:cs typeface="Georgia"/>
              </a:rPr>
              <a:t>to context  </a:t>
            </a:r>
            <a:r>
              <a:rPr sz="2800" spc="-45" dirty="0">
                <a:solidFill>
                  <a:srgbClr val="002060"/>
                </a:solidFill>
                <a:latin typeface="Georgia"/>
                <a:cs typeface="Georgia"/>
              </a:rPr>
              <a:t>switch, </a:t>
            </a:r>
            <a:r>
              <a:rPr sz="2800" spc="-70" dirty="0">
                <a:solidFill>
                  <a:srgbClr val="002060"/>
                </a:solidFill>
                <a:latin typeface="Georgia"/>
                <a:cs typeface="Georgia"/>
              </a:rPr>
              <a:t>otherwise </a:t>
            </a:r>
            <a:r>
              <a:rPr sz="2800" spc="-65" dirty="0">
                <a:solidFill>
                  <a:srgbClr val="002060"/>
                </a:solidFill>
                <a:latin typeface="Georgia"/>
                <a:cs typeface="Georgia"/>
              </a:rPr>
              <a:t>overhead </a:t>
            </a:r>
            <a:r>
              <a:rPr sz="2800" spc="-85" dirty="0">
                <a:solidFill>
                  <a:srgbClr val="002060"/>
                </a:solidFill>
                <a:latin typeface="Georgia"/>
                <a:cs typeface="Georgia"/>
              </a:rPr>
              <a:t>is </a:t>
            </a:r>
            <a:r>
              <a:rPr sz="2800" spc="-35" dirty="0">
                <a:solidFill>
                  <a:srgbClr val="002060"/>
                </a:solidFill>
                <a:latin typeface="Georgia"/>
                <a:cs typeface="Georgia"/>
              </a:rPr>
              <a:t>too</a:t>
            </a:r>
            <a:r>
              <a:rPr sz="2800" spc="415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800" spc="-65" dirty="0">
                <a:solidFill>
                  <a:srgbClr val="002060"/>
                </a:solidFill>
                <a:latin typeface="Georgia"/>
                <a:cs typeface="Georgia"/>
              </a:rPr>
              <a:t>high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1276" y="409447"/>
            <a:ext cx="633095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1145" marR="5080" indent="-1529080">
              <a:lnSpc>
                <a:spcPct val="100000"/>
              </a:lnSpc>
              <a:spcBef>
                <a:spcPts val="95"/>
              </a:spcBef>
            </a:pPr>
            <a:r>
              <a:rPr sz="4400" b="0" u="none" spc="-5" dirty="0">
                <a:latin typeface="Arial"/>
                <a:cs typeface="Arial"/>
              </a:rPr>
              <a:t>Example of RR with Time  Quantum =</a:t>
            </a:r>
            <a:r>
              <a:rPr sz="4400" b="0" u="none" dirty="0">
                <a:latin typeface="Arial"/>
                <a:cs typeface="Arial"/>
              </a:rPr>
              <a:t> </a:t>
            </a:r>
            <a:r>
              <a:rPr sz="4400" b="0" u="none" spc="-5" dirty="0">
                <a:latin typeface="Arial"/>
                <a:cs typeface="Arial"/>
              </a:rPr>
              <a:t>4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097" y="1945335"/>
            <a:ext cx="1045844" cy="588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0" marR="5080" indent="-400050">
              <a:lnSpc>
                <a:spcPct val="108500"/>
              </a:lnSpc>
              <a:spcBef>
                <a:spcPts val="100"/>
              </a:spcBef>
            </a:pPr>
            <a:r>
              <a:rPr sz="1700" u="sng" spc="-7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Burst </a:t>
            </a:r>
            <a:r>
              <a:rPr sz="1700" u="sng" spc="-2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Time </a:t>
            </a:r>
            <a:r>
              <a:rPr sz="1700" spc="-20" dirty="0">
                <a:latin typeface="Georgia"/>
                <a:cs typeface="Georgia"/>
              </a:rPr>
              <a:t> </a:t>
            </a:r>
            <a:r>
              <a:rPr sz="1700" spc="-95" dirty="0">
                <a:latin typeface="Georgia"/>
                <a:cs typeface="Georgia"/>
              </a:rPr>
              <a:t>24</a:t>
            </a:r>
            <a:endParaRPr sz="17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4751" y="4143722"/>
            <a:ext cx="9144000" cy="1050715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39516" y="1945335"/>
            <a:ext cx="713740" cy="58801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700" u="sng" spc="-4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Process</a:t>
            </a:r>
            <a:endParaRPr sz="17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700" i="1" spc="-45" dirty="0">
                <a:latin typeface="Times New Roman"/>
                <a:cs typeface="Times New Roman"/>
              </a:rPr>
              <a:t>P</a:t>
            </a:r>
            <a:r>
              <a:rPr sz="1650" i="1" spc="-67" baseline="-20202" dirty="0">
                <a:latin typeface="Times New Roman"/>
                <a:cs typeface="Times New Roman"/>
              </a:rPr>
              <a:t>1</a:t>
            </a:r>
            <a:endParaRPr sz="1650" baseline="-2020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5357" y="2507681"/>
            <a:ext cx="216535" cy="59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700" i="1" spc="-75" dirty="0">
                <a:latin typeface="Times New Roman"/>
                <a:cs typeface="Times New Roman"/>
              </a:rPr>
              <a:t>P</a:t>
            </a:r>
            <a:r>
              <a:rPr sz="1650" i="1" spc="-22" baseline="-20202" dirty="0">
                <a:latin typeface="Times New Roman"/>
                <a:cs typeface="Times New Roman"/>
              </a:rPr>
              <a:t>2 </a:t>
            </a:r>
            <a:r>
              <a:rPr sz="1650" i="1" spc="-15" baseline="-20202" dirty="0">
                <a:latin typeface="Times New Roman"/>
                <a:cs typeface="Times New Roman"/>
              </a:rPr>
              <a:t> </a:t>
            </a:r>
            <a:r>
              <a:rPr sz="1700" i="1" spc="-75" dirty="0">
                <a:latin typeface="Times New Roman"/>
                <a:cs typeface="Times New Roman"/>
              </a:rPr>
              <a:t>P</a:t>
            </a:r>
            <a:r>
              <a:rPr sz="1650" i="1" spc="-30" baseline="-20202" dirty="0">
                <a:latin typeface="Times New Roman"/>
                <a:cs typeface="Times New Roman"/>
              </a:rPr>
              <a:t>3</a:t>
            </a:r>
            <a:endParaRPr sz="1650" baseline="-2020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03011" y="2507691"/>
            <a:ext cx="152400" cy="59563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305"/>
              </a:spcBef>
            </a:pPr>
            <a:r>
              <a:rPr sz="1700" spc="-75" dirty="0">
                <a:latin typeface="Georgia"/>
                <a:cs typeface="Georgia"/>
              </a:rPr>
              <a:t>3</a:t>
            </a:r>
            <a:endParaRPr sz="1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700" spc="-75" dirty="0">
                <a:latin typeface="Georgia"/>
                <a:cs typeface="Georgia"/>
              </a:rPr>
              <a:t>3</a:t>
            </a:r>
            <a:endParaRPr sz="17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3472" y="3391915"/>
            <a:ext cx="209232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700" spc="-15" dirty="0">
                <a:latin typeface="Georgia"/>
                <a:cs typeface="Georgia"/>
              </a:rPr>
              <a:t>The </a:t>
            </a:r>
            <a:r>
              <a:rPr sz="1700" spc="-20" dirty="0">
                <a:latin typeface="Georgia"/>
                <a:cs typeface="Georgia"/>
              </a:rPr>
              <a:t>Gantt </a:t>
            </a:r>
            <a:r>
              <a:rPr sz="1700" spc="-60" dirty="0">
                <a:latin typeface="Georgia"/>
                <a:cs typeface="Georgia"/>
              </a:rPr>
              <a:t>chart</a:t>
            </a:r>
            <a:r>
              <a:rPr sz="1700" spc="60" dirty="0">
                <a:latin typeface="Georgia"/>
                <a:cs typeface="Georgia"/>
              </a:rPr>
              <a:t> </a:t>
            </a:r>
            <a:r>
              <a:rPr sz="1700" spc="-60" dirty="0">
                <a:latin typeface="Georgia"/>
                <a:cs typeface="Georgia"/>
              </a:rPr>
              <a:t>is:</a:t>
            </a:r>
            <a:endParaRPr sz="17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64257" y="4220717"/>
            <a:ext cx="577215" cy="153670"/>
          </a:xfrm>
          <a:custGeom>
            <a:avLst/>
            <a:gdLst/>
            <a:ahLst/>
            <a:cxnLst/>
            <a:rect l="l" t="t" r="r" b="b"/>
            <a:pathLst>
              <a:path w="577214" h="153670">
                <a:moveTo>
                  <a:pt x="576833" y="153161"/>
                </a:moveTo>
                <a:lnTo>
                  <a:pt x="576833" y="0"/>
                </a:lnTo>
                <a:lnTo>
                  <a:pt x="0" y="0"/>
                </a:lnTo>
                <a:lnTo>
                  <a:pt x="0" y="153161"/>
                </a:lnTo>
                <a:lnTo>
                  <a:pt x="6096" y="153161"/>
                </a:lnTo>
                <a:lnTo>
                  <a:pt x="6096" y="12953"/>
                </a:lnTo>
                <a:lnTo>
                  <a:pt x="12192" y="6095"/>
                </a:lnTo>
                <a:lnTo>
                  <a:pt x="12192" y="12953"/>
                </a:lnTo>
                <a:lnTo>
                  <a:pt x="563880" y="12953"/>
                </a:lnTo>
                <a:lnTo>
                  <a:pt x="563880" y="6095"/>
                </a:lnTo>
                <a:lnTo>
                  <a:pt x="569976" y="12953"/>
                </a:lnTo>
                <a:lnTo>
                  <a:pt x="569976" y="153161"/>
                </a:lnTo>
                <a:lnTo>
                  <a:pt x="576833" y="153161"/>
                </a:lnTo>
                <a:close/>
              </a:path>
              <a:path w="577214" h="153670">
                <a:moveTo>
                  <a:pt x="12192" y="12953"/>
                </a:moveTo>
                <a:lnTo>
                  <a:pt x="12192" y="6095"/>
                </a:lnTo>
                <a:lnTo>
                  <a:pt x="6096" y="12953"/>
                </a:lnTo>
                <a:lnTo>
                  <a:pt x="12192" y="12953"/>
                </a:lnTo>
                <a:close/>
              </a:path>
              <a:path w="577214" h="153670">
                <a:moveTo>
                  <a:pt x="12192" y="153161"/>
                </a:moveTo>
                <a:lnTo>
                  <a:pt x="12192" y="12953"/>
                </a:lnTo>
                <a:lnTo>
                  <a:pt x="6096" y="12953"/>
                </a:lnTo>
                <a:lnTo>
                  <a:pt x="6096" y="153161"/>
                </a:lnTo>
                <a:lnTo>
                  <a:pt x="12192" y="153161"/>
                </a:lnTo>
                <a:close/>
              </a:path>
              <a:path w="577214" h="153670">
                <a:moveTo>
                  <a:pt x="569976" y="12953"/>
                </a:moveTo>
                <a:lnTo>
                  <a:pt x="563880" y="6095"/>
                </a:lnTo>
                <a:lnTo>
                  <a:pt x="563880" y="12953"/>
                </a:lnTo>
                <a:lnTo>
                  <a:pt x="569976" y="12953"/>
                </a:lnTo>
                <a:close/>
              </a:path>
              <a:path w="577214" h="153670">
                <a:moveTo>
                  <a:pt x="569976" y="153161"/>
                </a:moveTo>
                <a:lnTo>
                  <a:pt x="569976" y="12953"/>
                </a:lnTo>
                <a:lnTo>
                  <a:pt x="563880" y="12953"/>
                </a:lnTo>
                <a:lnTo>
                  <a:pt x="563880" y="153161"/>
                </a:lnTo>
                <a:lnTo>
                  <a:pt x="569976" y="153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8138" y="4220717"/>
            <a:ext cx="577215" cy="153670"/>
          </a:xfrm>
          <a:custGeom>
            <a:avLst/>
            <a:gdLst/>
            <a:ahLst/>
            <a:cxnLst/>
            <a:rect l="l" t="t" r="r" b="b"/>
            <a:pathLst>
              <a:path w="577214" h="153670">
                <a:moveTo>
                  <a:pt x="576834" y="153161"/>
                </a:moveTo>
                <a:lnTo>
                  <a:pt x="576834" y="0"/>
                </a:lnTo>
                <a:lnTo>
                  <a:pt x="0" y="0"/>
                </a:lnTo>
                <a:lnTo>
                  <a:pt x="0" y="153161"/>
                </a:lnTo>
                <a:lnTo>
                  <a:pt x="6095" y="153161"/>
                </a:lnTo>
                <a:lnTo>
                  <a:pt x="6095" y="12953"/>
                </a:lnTo>
                <a:lnTo>
                  <a:pt x="12954" y="6095"/>
                </a:lnTo>
                <a:lnTo>
                  <a:pt x="12954" y="12953"/>
                </a:lnTo>
                <a:lnTo>
                  <a:pt x="563880" y="12953"/>
                </a:lnTo>
                <a:lnTo>
                  <a:pt x="563880" y="6095"/>
                </a:lnTo>
                <a:lnTo>
                  <a:pt x="570738" y="12953"/>
                </a:lnTo>
                <a:lnTo>
                  <a:pt x="570738" y="153161"/>
                </a:lnTo>
                <a:lnTo>
                  <a:pt x="576834" y="153161"/>
                </a:lnTo>
                <a:close/>
              </a:path>
              <a:path w="577214" h="153670">
                <a:moveTo>
                  <a:pt x="12954" y="12953"/>
                </a:moveTo>
                <a:lnTo>
                  <a:pt x="12954" y="6095"/>
                </a:lnTo>
                <a:lnTo>
                  <a:pt x="6095" y="12953"/>
                </a:lnTo>
                <a:lnTo>
                  <a:pt x="12954" y="12953"/>
                </a:lnTo>
                <a:close/>
              </a:path>
              <a:path w="577214" h="153670">
                <a:moveTo>
                  <a:pt x="12954" y="153161"/>
                </a:moveTo>
                <a:lnTo>
                  <a:pt x="12954" y="12953"/>
                </a:lnTo>
                <a:lnTo>
                  <a:pt x="6095" y="12953"/>
                </a:lnTo>
                <a:lnTo>
                  <a:pt x="6095" y="153161"/>
                </a:lnTo>
                <a:lnTo>
                  <a:pt x="12954" y="153161"/>
                </a:lnTo>
                <a:close/>
              </a:path>
              <a:path w="577214" h="153670">
                <a:moveTo>
                  <a:pt x="570738" y="12953"/>
                </a:moveTo>
                <a:lnTo>
                  <a:pt x="563880" y="6095"/>
                </a:lnTo>
                <a:lnTo>
                  <a:pt x="563880" y="12953"/>
                </a:lnTo>
                <a:lnTo>
                  <a:pt x="570738" y="12953"/>
                </a:lnTo>
                <a:close/>
              </a:path>
              <a:path w="577214" h="153670">
                <a:moveTo>
                  <a:pt x="570738" y="153161"/>
                </a:moveTo>
                <a:lnTo>
                  <a:pt x="570738" y="12953"/>
                </a:lnTo>
                <a:lnTo>
                  <a:pt x="563880" y="12953"/>
                </a:lnTo>
                <a:lnTo>
                  <a:pt x="563880" y="153161"/>
                </a:lnTo>
                <a:lnTo>
                  <a:pt x="570738" y="153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92017" y="4220717"/>
            <a:ext cx="577215" cy="153670"/>
          </a:xfrm>
          <a:custGeom>
            <a:avLst/>
            <a:gdLst/>
            <a:ahLst/>
            <a:cxnLst/>
            <a:rect l="l" t="t" r="r" b="b"/>
            <a:pathLst>
              <a:path w="577214" h="153670">
                <a:moveTo>
                  <a:pt x="576833" y="153161"/>
                </a:moveTo>
                <a:lnTo>
                  <a:pt x="576833" y="0"/>
                </a:lnTo>
                <a:lnTo>
                  <a:pt x="0" y="0"/>
                </a:lnTo>
                <a:lnTo>
                  <a:pt x="0" y="153161"/>
                </a:lnTo>
                <a:lnTo>
                  <a:pt x="6857" y="153161"/>
                </a:lnTo>
                <a:lnTo>
                  <a:pt x="6857" y="12953"/>
                </a:lnTo>
                <a:lnTo>
                  <a:pt x="12954" y="6095"/>
                </a:lnTo>
                <a:lnTo>
                  <a:pt x="12954" y="12953"/>
                </a:lnTo>
                <a:lnTo>
                  <a:pt x="563879" y="12953"/>
                </a:lnTo>
                <a:lnTo>
                  <a:pt x="563879" y="6095"/>
                </a:lnTo>
                <a:lnTo>
                  <a:pt x="570737" y="12953"/>
                </a:lnTo>
                <a:lnTo>
                  <a:pt x="570737" y="153161"/>
                </a:lnTo>
                <a:lnTo>
                  <a:pt x="576833" y="153161"/>
                </a:lnTo>
                <a:close/>
              </a:path>
              <a:path w="577214" h="153670">
                <a:moveTo>
                  <a:pt x="12954" y="12953"/>
                </a:moveTo>
                <a:lnTo>
                  <a:pt x="12954" y="6095"/>
                </a:lnTo>
                <a:lnTo>
                  <a:pt x="6857" y="12953"/>
                </a:lnTo>
                <a:lnTo>
                  <a:pt x="12954" y="12953"/>
                </a:lnTo>
                <a:close/>
              </a:path>
              <a:path w="577214" h="153670">
                <a:moveTo>
                  <a:pt x="12954" y="153161"/>
                </a:moveTo>
                <a:lnTo>
                  <a:pt x="12954" y="12953"/>
                </a:lnTo>
                <a:lnTo>
                  <a:pt x="6857" y="12953"/>
                </a:lnTo>
                <a:lnTo>
                  <a:pt x="6857" y="153161"/>
                </a:lnTo>
                <a:lnTo>
                  <a:pt x="12954" y="153161"/>
                </a:lnTo>
                <a:close/>
              </a:path>
              <a:path w="577214" h="153670">
                <a:moveTo>
                  <a:pt x="570737" y="12953"/>
                </a:moveTo>
                <a:lnTo>
                  <a:pt x="563879" y="6095"/>
                </a:lnTo>
                <a:lnTo>
                  <a:pt x="563879" y="12953"/>
                </a:lnTo>
                <a:lnTo>
                  <a:pt x="570737" y="12953"/>
                </a:lnTo>
                <a:close/>
              </a:path>
              <a:path w="577214" h="153670">
                <a:moveTo>
                  <a:pt x="570737" y="153161"/>
                </a:moveTo>
                <a:lnTo>
                  <a:pt x="570737" y="12953"/>
                </a:lnTo>
                <a:lnTo>
                  <a:pt x="563879" y="12953"/>
                </a:lnTo>
                <a:lnTo>
                  <a:pt x="563879" y="153161"/>
                </a:lnTo>
                <a:lnTo>
                  <a:pt x="570737" y="153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55897" y="4220717"/>
            <a:ext cx="577215" cy="153670"/>
          </a:xfrm>
          <a:custGeom>
            <a:avLst/>
            <a:gdLst/>
            <a:ahLst/>
            <a:cxnLst/>
            <a:rect l="l" t="t" r="r" b="b"/>
            <a:pathLst>
              <a:path w="577214" h="153670">
                <a:moveTo>
                  <a:pt x="576834" y="153161"/>
                </a:moveTo>
                <a:lnTo>
                  <a:pt x="576834" y="0"/>
                </a:lnTo>
                <a:lnTo>
                  <a:pt x="0" y="0"/>
                </a:lnTo>
                <a:lnTo>
                  <a:pt x="0" y="153161"/>
                </a:lnTo>
                <a:lnTo>
                  <a:pt x="6857" y="153161"/>
                </a:lnTo>
                <a:lnTo>
                  <a:pt x="6857" y="12953"/>
                </a:lnTo>
                <a:lnTo>
                  <a:pt x="12953" y="6095"/>
                </a:lnTo>
                <a:lnTo>
                  <a:pt x="12953" y="12953"/>
                </a:lnTo>
                <a:lnTo>
                  <a:pt x="564641" y="12953"/>
                </a:lnTo>
                <a:lnTo>
                  <a:pt x="564641" y="6095"/>
                </a:lnTo>
                <a:lnTo>
                  <a:pt x="570738" y="12953"/>
                </a:lnTo>
                <a:lnTo>
                  <a:pt x="570738" y="153161"/>
                </a:lnTo>
                <a:lnTo>
                  <a:pt x="576834" y="153161"/>
                </a:lnTo>
                <a:close/>
              </a:path>
              <a:path w="577214" h="153670">
                <a:moveTo>
                  <a:pt x="12953" y="12953"/>
                </a:moveTo>
                <a:lnTo>
                  <a:pt x="12953" y="6095"/>
                </a:lnTo>
                <a:lnTo>
                  <a:pt x="6857" y="12953"/>
                </a:lnTo>
                <a:lnTo>
                  <a:pt x="12953" y="12953"/>
                </a:lnTo>
                <a:close/>
              </a:path>
              <a:path w="577214" h="153670">
                <a:moveTo>
                  <a:pt x="12953" y="153161"/>
                </a:moveTo>
                <a:lnTo>
                  <a:pt x="12953" y="12953"/>
                </a:lnTo>
                <a:lnTo>
                  <a:pt x="6857" y="12953"/>
                </a:lnTo>
                <a:lnTo>
                  <a:pt x="6857" y="153161"/>
                </a:lnTo>
                <a:lnTo>
                  <a:pt x="12953" y="153161"/>
                </a:lnTo>
                <a:close/>
              </a:path>
              <a:path w="577214" h="153670">
                <a:moveTo>
                  <a:pt x="570738" y="12953"/>
                </a:moveTo>
                <a:lnTo>
                  <a:pt x="564641" y="6095"/>
                </a:lnTo>
                <a:lnTo>
                  <a:pt x="564641" y="12953"/>
                </a:lnTo>
                <a:lnTo>
                  <a:pt x="570738" y="12953"/>
                </a:lnTo>
                <a:close/>
              </a:path>
              <a:path w="577214" h="153670">
                <a:moveTo>
                  <a:pt x="570738" y="153161"/>
                </a:moveTo>
                <a:lnTo>
                  <a:pt x="570738" y="12953"/>
                </a:lnTo>
                <a:lnTo>
                  <a:pt x="564641" y="12953"/>
                </a:lnTo>
                <a:lnTo>
                  <a:pt x="564641" y="153161"/>
                </a:lnTo>
                <a:lnTo>
                  <a:pt x="570738" y="153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20540" y="4220717"/>
            <a:ext cx="576580" cy="153670"/>
          </a:xfrm>
          <a:custGeom>
            <a:avLst/>
            <a:gdLst/>
            <a:ahLst/>
            <a:cxnLst/>
            <a:rect l="l" t="t" r="r" b="b"/>
            <a:pathLst>
              <a:path w="576579" h="153670">
                <a:moveTo>
                  <a:pt x="576072" y="153161"/>
                </a:moveTo>
                <a:lnTo>
                  <a:pt x="576072" y="0"/>
                </a:lnTo>
                <a:lnTo>
                  <a:pt x="0" y="0"/>
                </a:lnTo>
                <a:lnTo>
                  <a:pt x="0" y="153161"/>
                </a:lnTo>
                <a:lnTo>
                  <a:pt x="6096" y="153161"/>
                </a:lnTo>
                <a:lnTo>
                  <a:pt x="6096" y="12953"/>
                </a:lnTo>
                <a:lnTo>
                  <a:pt x="12192" y="6095"/>
                </a:lnTo>
                <a:lnTo>
                  <a:pt x="12192" y="12953"/>
                </a:lnTo>
                <a:lnTo>
                  <a:pt x="563880" y="12953"/>
                </a:lnTo>
                <a:lnTo>
                  <a:pt x="563880" y="6095"/>
                </a:lnTo>
                <a:lnTo>
                  <a:pt x="569976" y="12953"/>
                </a:lnTo>
                <a:lnTo>
                  <a:pt x="569976" y="153161"/>
                </a:lnTo>
                <a:lnTo>
                  <a:pt x="576072" y="153161"/>
                </a:lnTo>
                <a:close/>
              </a:path>
              <a:path w="576579" h="153670">
                <a:moveTo>
                  <a:pt x="12192" y="12953"/>
                </a:moveTo>
                <a:lnTo>
                  <a:pt x="12192" y="6095"/>
                </a:lnTo>
                <a:lnTo>
                  <a:pt x="6096" y="12953"/>
                </a:lnTo>
                <a:lnTo>
                  <a:pt x="12192" y="12953"/>
                </a:lnTo>
                <a:close/>
              </a:path>
              <a:path w="576579" h="153670">
                <a:moveTo>
                  <a:pt x="12192" y="153161"/>
                </a:moveTo>
                <a:lnTo>
                  <a:pt x="12192" y="12953"/>
                </a:lnTo>
                <a:lnTo>
                  <a:pt x="6096" y="12953"/>
                </a:lnTo>
                <a:lnTo>
                  <a:pt x="6096" y="153161"/>
                </a:lnTo>
                <a:lnTo>
                  <a:pt x="12192" y="153161"/>
                </a:lnTo>
                <a:close/>
              </a:path>
              <a:path w="576579" h="153670">
                <a:moveTo>
                  <a:pt x="569976" y="12953"/>
                </a:moveTo>
                <a:lnTo>
                  <a:pt x="563880" y="6095"/>
                </a:lnTo>
                <a:lnTo>
                  <a:pt x="563880" y="12953"/>
                </a:lnTo>
                <a:lnTo>
                  <a:pt x="569976" y="12953"/>
                </a:lnTo>
                <a:close/>
              </a:path>
              <a:path w="576579" h="153670">
                <a:moveTo>
                  <a:pt x="569976" y="153161"/>
                </a:moveTo>
                <a:lnTo>
                  <a:pt x="569976" y="12953"/>
                </a:lnTo>
                <a:lnTo>
                  <a:pt x="563880" y="12953"/>
                </a:lnTo>
                <a:lnTo>
                  <a:pt x="563880" y="153161"/>
                </a:lnTo>
                <a:lnTo>
                  <a:pt x="569976" y="153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84420" y="4220717"/>
            <a:ext cx="577215" cy="153670"/>
          </a:xfrm>
          <a:custGeom>
            <a:avLst/>
            <a:gdLst/>
            <a:ahLst/>
            <a:cxnLst/>
            <a:rect l="l" t="t" r="r" b="b"/>
            <a:pathLst>
              <a:path w="577214" h="153670">
                <a:moveTo>
                  <a:pt x="576834" y="153161"/>
                </a:moveTo>
                <a:lnTo>
                  <a:pt x="576834" y="0"/>
                </a:lnTo>
                <a:lnTo>
                  <a:pt x="0" y="0"/>
                </a:lnTo>
                <a:lnTo>
                  <a:pt x="0" y="153161"/>
                </a:lnTo>
                <a:lnTo>
                  <a:pt x="6095" y="153161"/>
                </a:lnTo>
                <a:lnTo>
                  <a:pt x="6095" y="12953"/>
                </a:lnTo>
                <a:lnTo>
                  <a:pt x="12191" y="6095"/>
                </a:lnTo>
                <a:lnTo>
                  <a:pt x="12191" y="12953"/>
                </a:lnTo>
                <a:lnTo>
                  <a:pt x="563879" y="12953"/>
                </a:lnTo>
                <a:lnTo>
                  <a:pt x="563879" y="6095"/>
                </a:lnTo>
                <a:lnTo>
                  <a:pt x="569976" y="12953"/>
                </a:lnTo>
                <a:lnTo>
                  <a:pt x="569976" y="153161"/>
                </a:lnTo>
                <a:lnTo>
                  <a:pt x="576834" y="153161"/>
                </a:lnTo>
                <a:close/>
              </a:path>
              <a:path w="577214" h="153670">
                <a:moveTo>
                  <a:pt x="12191" y="12953"/>
                </a:moveTo>
                <a:lnTo>
                  <a:pt x="12191" y="6095"/>
                </a:lnTo>
                <a:lnTo>
                  <a:pt x="6095" y="12953"/>
                </a:lnTo>
                <a:lnTo>
                  <a:pt x="12191" y="12953"/>
                </a:lnTo>
                <a:close/>
              </a:path>
              <a:path w="577214" h="153670">
                <a:moveTo>
                  <a:pt x="12191" y="153161"/>
                </a:moveTo>
                <a:lnTo>
                  <a:pt x="12191" y="12953"/>
                </a:lnTo>
                <a:lnTo>
                  <a:pt x="6095" y="12953"/>
                </a:lnTo>
                <a:lnTo>
                  <a:pt x="6095" y="153161"/>
                </a:lnTo>
                <a:lnTo>
                  <a:pt x="12191" y="153161"/>
                </a:lnTo>
                <a:close/>
              </a:path>
              <a:path w="577214" h="153670">
                <a:moveTo>
                  <a:pt x="569976" y="12953"/>
                </a:moveTo>
                <a:lnTo>
                  <a:pt x="563879" y="6095"/>
                </a:lnTo>
                <a:lnTo>
                  <a:pt x="563879" y="12953"/>
                </a:lnTo>
                <a:lnTo>
                  <a:pt x="569976" y="12953"/>
                </a:lnTo>
                <a:close/>
              </a:path>
              <a:path w="577214" h="153670">
                <a:moveTo>
                  <a:pt x="569976" y="153161"/>
                </a:moveTo>
                <a:lnTo>
                  <a:pt x="569976" y="12953"/>
                </a:lnTo>
                <a:lnTo>
                  <a:pt x="563879" y="12953"/>
                </a:lnTo>
                <a:lnTo>
                  <a:pt x="563879" y="153161"/>
                </a:lnTo>
                <a:lnTo>
                  <a:pt x="569976" y="153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48300" y="4220717"/>
            <a:ext cx="577215" cy="153670"/>
          </a:xfrm>
          <a:custGeom>
            <a:avLst/>
            <a:gdLst/>
            <a:ahLst/>
            <a:cxnLst/>
            <a:rect l="l" t="t" r="r" b="b"/>
            <a:pathLst>
              <a:path w="577214" h="153670">
                <a:moveTo>
                  <a:pt x="576834" y="153161"/>
                </a:moveTo>
                <a:lnTo>
                  <a:pt x="576834" y="0"/>
                </a:lnTo>
                <a:lnTo>
                  <a:pt x="0" y="0"/>
                </a:lnTo>
                <a:lnTo>
                  <a:pt x="0" y="153162"/>
                </a:lnTo>
                <a:lnTo>
                  <a:pt x="6096" y="153162"/>
                </a:lnTo>
                <a:lnTo>
                  <a:pt x="6096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563879" y="12953"/>
                </a:lnTo>
                <a:lnTo>
                  <a:pt x="563879" y="6095"/>
                </a:lnTo>
                <a:lnTo>
                  <a:pt x="569976" y="12953"/>
                </a:lnTo>
                <a:lnTo>
                  <a:pt x="569976" y="153161"/>
                </a:lnTo>
                <a:lnTo>
                  <a:pt x="576834" y="153161"/>
                </a:lnTo>
                <a:close/>
              </a:path>
              <a:path w="577214" h="153670">
                <a:moveTo>
                  <a:pt x="12953" y="12954"/>
                </a:moveTo>
                <a:lnTo>
                  <a:pt x="12953" y="6096"/>
                </a:lnTo>
                <a:lnTo>
                  <a:pt x="6096" y="12954"/>
                </a:lnTo>
                <a:lnTo>
                  <a:pt x="12953" y="12954"/>
                </a:lnTo>
                <a:close/>
              </a:path>
              <a:path w="577214" h="153670">
                <a:moveTo>
                  <a:pt x="12953" y="153162"/>
                </a:moveTo>
                <a:lnTo>
                  <a:pt x="12953" y="12954"/>
                </a:lnTo>
                <a:lnTo>
                  <a:pt x="6096" y="12954"/>
                </a:lnTo>
                <a:lnTo>
                  <a:pt x="6096" y="153162"/>
                </a:lnTo>
                <a:lnTo>
                  <a:pt x="12953" y="153162"/>
                </a:lnTo>
                <a:close/>
              </a:path>
              <a:path w="577214" h="153670">
                <a:moveTo>
                  <a:pt x="569976" y="12953"/>
                </a:moveTo>
                <a:lnTo>
                  <a:pt x="563879" y="6095"/>
                </a:lnTo>
                <a:lnTo>
                  <a:pt x="563879" y="12953"/>
                </a:lnTo>
                <a:lnTo>
                  <a:pt x="569976" y="12953"/>
                </a:lnTo>
                <a:close/>
              </a:path>
              <a:path w="577214" h="153670">
                <a:moveTo>
                  <a:pt x="569976" y="153161"/>
                </a:moveTo>
                <a:lnTo>
                  <a:pt x="569976" y="12953"/>
                </a:lnTo>
                <a:lnTo>
                  <a:pt x="563879" y="12953"/>
                </a:lnTo>
                <a:lnTo>
                  <a:pt x="563879" y="153161"/>
                </a:lnTo>
                <a:lnTo>
                  <a:pt x="569976" y="153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12179" y="4220717"/>
            <a:ext cx="577215" cy="153670"/>
          </a:xfrm>
          <a:custGeom>
            <a:avLst/>
            <a:gdLst/>
            <a:ahLst/>
            <a:cxnLst/>
            <a:rect l="l" t="t" r="r" b="b"/>
            <a:pathLst>
              <a:path w="577215" h="153670">
                <a:moveTo>
                  <a:pt x="576833" y="153161"/>
                </a:moveTo>
                <a:lnTo>
                  <a:pt x="576833" y="0"/>
                </a:lnTo>
                <a:lnTo>
                  <a:pt x="0" y="0"/>
                </a:lnTo>
                <a:lnTo>
                  <a:pt x="0" y="153161"/>
                </a:lnTo>
                <a:lnTo>
                  <a:pt x="6096" y="153161"/>
                </a:lnTo>
                <a:lnTo>
                  <a:pt x="6096" y="12953"/>
                </a:lnTo>
                <a:lnTo>
                  <a:pt x="12954" y="6095"/>
                </a:lnTo>
                <a:lnTo>
                  <a:pt x="12954" y="12953"/>
                </a:lnTo>
                <a:lnTo>
                  <a:pt x="563879" y="12953"/>
                </a:lnTo>
                <a:lnTo>
                  <a:pt x="563879" y="6095"/>
                </a:lnTo>
                <a:lnTo>
                  <a:pt x="570738" y="12953"/>
                </a:lnTo>
                <a:lnTo>
                  <a:pt x="570738" y="153161"/>
                </a:lnTo>
                <a:lnTo>
                  <a:pt x="576833" y="153161"/>
                </a:lnTo>
                <a:close/>
              </a:path>
              <a:path w="577215" h="153670">
                <a:moveTo>
                  <a:pt x="12954" y="12953"/>
                </a:moveTo>
                <a:lnTo>
                  <a:pt x="12954" y="6095"/>
                </a:lnTo>
                <a:lnTo>
                  <a:pt x="6096" y="12953"/>
                </a:lnTo>
                <a:lnTo>
                  <a:pt x="12954" y="12953"/>
                </a:lnTo>
                <a:close/>
              </a:path>
              <a:path w="577215" h="153670">
                <a:moveTo>
                  <a:pt x="12954" y="153161"/>
                </a:moveTo>
                <a:lnTo>
                  <a:pt x="12954" y="12953"/>
                </a:lnTo>
                <a:lnTo>
                  <a:pt x="6096" y="12953"/>
                </a:lnTo>
                <a:lnTo>
                  <a:pt x="6096" y="153161"/>
                </a:lnTo>
                <a:lnTo>
                  <a:pt x="12954" y="153161"/>
                </a:lnTo>
                <a:close/>
              </a:path>
              <a:path w="577215" h="153670">
                <a:moveTo>
                  <a:pt x="570738" y="12953"/>
                </a:moveTo>
                <a:lnTo>
                  <a:pt x="563879" y="6095"/>
                </a:lnTo>
                <a:lnTo>
                  <a:pt x="563879" y="12953"/>
                </a:lnTo>
                <a:lnTo>
                  <a:pt x="570738" y="12953"/>
                </a:lnTo>
                <a:close/>
              </a:path>
              <a:path w="577215" h="153670">
                <a:moveTo>
                  <a:pt x="570738" y="153161"/>
                </a:moveTo>
                <a:lnTo>
                  <a:pt x="570738" y="12953"/>
                </a:lnTo>
                <a:lnTo>
                  <a:pt x="563879" y="12953"/>
                </a:lnTo>
                <a:lnTo>
                  <a:pt x="563879" y="153161"/>
                </a:lnTo>
                <a:lnTo>
                  <a:pt x="570738" y="153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64257" y="4373879"/>
            <a:ext cx="577215" cy="469900"/>
          </a:xfrm>
          <a:custGeom>
            <a:avLst/>
            <a:gdLst/>
            <a:ahLst/>
            <a:cxnLst/>
            <a:rect l="l" t="t" r="r" b="b"/>
            <a:pathLst>
              <a:path w="577214" h="469900">
                <a:moveTo>
                  <a:pt x="12192" y="457200"/>
                </a:moveTo>
                <a:lnTo>
                  <a:pt x="12192" y="0"/>
                </a:lnTo>
                <a:lnTo>
                  <a:pt x="0" y="0"/>
                </a:lnTo>
                <a:lnTo>
                  <a:pt x="0" y="469392"/>
                </a:lnTo>
                <a:lnTo>
                  <a:pt x="6096" y="469392"/>
                </a:lnTo>
                <a:lnTo>
                  <a:pt x="6096" y="457200"/>
                </a:lnTo>
                <a:lnTo>
                  <a:pt x="12192" y="457200"/>
                </a:lnTo>
                <a:close/>
              </a:path>
              <a:path w="577214" h="469900">
                <a:moveTo>
                  <a:pt x="569976" y="457200"/>
                </a:moveTo>
                <a:lnTo>
                  <a:pt x="6096" y="457200"/>
                </a:lnTo>
                <a:lnTo>
                  <a:pt x="12192" y="463296"/>
                </a:lnTo>
                <a:lnTo>
                  <a:pt x="12192" y="469392"/>
                </a:lnTo>
                <a:lnTo>
                  <a:pt x="563880" y="469392"/>
                </a:lnTo>
                <a:lnTo>
                  <a:pt x="563880" y="463296"/>
                </a:lnTo>
                <a:lnTo>
                  <a:pt x="569976" y="457200"/>
                </a:lnTo>
                <a:close/>
              </a:path>
              <a:path w="577214" h="469900">
                <a:moveTo>
                  <a:pt x="12192" y="469392"/>
                </a:moveTo>
                <a:lnTo>
                  <a:pt x="12192" y="463296"/>
                </a:lnTo>
                <a:lnTo>
                  <a:pt x="6096" y="457200"/>
                </a:lnTo>
                <a:lnTo>
                  <a:pt x="6096" y="469392"/>
                </a:lnTo>
                <a:lnTo>
                  <a:pt x="12192" y="469392"/>
                </a:lnTo>
                <a:close/>
              </a:path>
              <a:path w="577214" h="469900">
                <a:moveTo>
                  <a:pt x="576833" y="469392"/>
                </a:moveTo>
                <a:lnTo>
                  <a:pt x="576833" y="0"/>
                </a:lnTo>
                <a:lnTo>
                  <a:pt x="563880" y="0"/>
                </a:lnTo>
                <a:lnTo>
                  <a:pt x="563880" y="457200"/>
                </a:lnTo>
                <a:lnTo>
                  <a:pt x="569976" y="457200"/>
                </a:lnTo>
                <a:lnTo>
                  <a:pt x="569976" y="469392"/>
                </a:lnTo>
                <a:lnTo>
                  <a:pt x="576833" y="469392"/>
                </a:lnTo>
                <a:close/>
              </a:path>
              <a:path w="577214" h="469900">
                <a:moveTo>
                  <a:pt x="569976" y="469392"/>
                </a:moveTo>
                <a:lnTo>
                  <a:pt x="569976" y="457200"/>
                </a:lnTo>
                <a:lnTo>
                  <a:pt x="563880" y="463296"/>
                </a:lnTo>
                <a:lnTo>
                  <a:pt x="563880" y="469392"/>
                </a:lnTo>
                <a:lnTo>
                  <a:pt x="569976" y="469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28138" y="4373879"/>
            <a:ext cx="577215" cy="469900"/>
          </a:xfrm>
          <a:custGeom>
            <a:avLst/>
            <a:gdLst/>
            <a:ahLst/>
            <a:cxnLst/>
            <a:rect l="l" t="t" r="r" b="b"/>
            <a:pathLst>
              <a:path w="577214" h="469900">
                <a:moveTo>
                  <a:pt x="12954" y="457200"/>
                </a:moveTo>
                <a:lnTo>
                  <a:pt x="12954" y="0"/>
                </a:lnTo>
                <a:lnTo>
                  <a:pt x="0" y="0"/>
                </a:lnTo>
                <a:lnTo>
                  <a:pt x="0" y="469392"/>
                </a:lnTo>
                <a:lnTo>
                  <a:pt x="6095" y="469392"/>
                </a:lnTo>
                <a:lnTo>
                  <a:pt x="6095" y="457200"/>
                </a:lnTo>
                <a:lnTo>
                  <a:pt x="12954" y="457200"/>
                </a:lnTo>
                <a:close/>
              </a:path>
              <a:path w="577214" h="469900">
                <a:moveTo>
                  <a:pt x="570738" y="457200"/>
                </a:moveTo>
                <a:lnTo>
                  <a:pt x="6095" y="457200"/>
                </a:lnTo>
                <a:lnTo>
                  <a:pt x="12954" y="463296"/>
                </a:lnTo>
                <a:lnTo>
                  <a:pt x="12954" y="469392"/>
                </a:lnTo>
                <a:lnTo>
                  <a:pt x="563880" y="469392"/>
                </a:lnTo>
                <a:lnTo>
                  <a:pt x="563880" y="463296"/>
                </a:lnTo>
                <a:lnTo>
                  <a:pt x="570738" y="457200"/>
                </a:lnTo>
                <a:close/>
              </a:path>
              <a:path w="577214" h="469900">
                <a:moveTo>
                  <a:pt x="12954" y="469392"/>
                </a:moveTo>
                <a:lnTo>
                  <a:pt x="12954" y="463296"/>
                </a:lnTo>
                <a:lnTo>
                  <a:pt x="6095" y="457200"/>
                </a:lnTo>
                <a:lnTo>
                  <a:pt x="6095" y="469392"/>
                </a:lnTo>
                <a:lnTo>
                  <a:pt x="12954" y="469392"/>
                </a:lnTo>
                <a:close/>
              </a:path>
              <a:path w="577214" h="469900">
                <a:moveTo>
                  <a:pt x="576834" y="469392"/>
                </a:moveTo>
                <a:lnTo>
                  <a:pt x="576834" y="0"/>
                </a:lnTo>
                <a:lnTo>
                  <a:pt x="563880" y="0"/>
                </a:lnTo>
                <a:lnTo>
                  <a:pt x="563880" y="457200"/>
                </a:lnTo>
                <a:lnTo>
                  <a:pt x="570738" y="457200"/>
                </a:lnTo>
                <a:lnTo>
                  <a:pt x="570738" y="469392"/>
                </a:lnTo>
                <a:lnTo>
                  <a:pt x="576834" y="469392"/>
                </a:lnTo>
                <a:close/>
              </a:path>
              <a:path w="577214" h="469900">
                <a:moveTo>
                  <a:pt x="570738" y="469392"/>
                </a:moveTo>
                <a:lnTo>
                  <a:pt x="570738" y="457200"/>
                </a:lnTo>
                <a:lnTo>
                  <a:pt x="563880" y="463296"/>
                </a:lnTo>
                <a:lnTo>
                  <a:pt x="563880" y="469392"/>
                </a:lnTo>
                <a:lnTo>
                  <a:pt x="570738" y="469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92017" y="4373879"/>
            <a:ext cx="577215" cy="469900"/>
          </a:xfrm>
          <a:custGeom>
            <a:avLst/>
            <a:gdLst/>
            <a:ahLst/>
            <a:cxnLst/>
            <a:rect l="l" t="t" r="r" b="b"/>
            <a:pathLst>
              <a:path w="577214" h="469900">
                <a:moveTo>
                  <a:pt x="12954" y="457200"/>
                </a:moveTo>
                <a:lnTo>
                  <a:pt x="12954" y="0"/>
                </a:lnTo>
                <a:lnTo>
                  <a:pt x="0" y="0"/>
                </a:lnTo>
                <a:lnTo>
                  <a:pt x="0" y="469392"/>
                </a:lnTo>
                <a:lnTo>
                  <a:pt x="6857" y="469392"/>
                </a:lnTo>
                <a:lnTo>
                  <a:pt x="6857" y="457200"/>
                </a:lnTo>
                <a:lnTo>
                  <a:pt x="12954" y="457200"/>
                </a:lnTo>
                <a:close/>
              </a:path>
              <a:path w="577214" h="469900">
                <a:moveTo>
                  <a:pt x="570737" y="457200"/>
                </a:moveTo>
                <a:lnTo>
                  <a:pt x="6857" y="457200"/>
                </a:lnTo>
                <a:lnTo>
                  <a:pt x="12954" y="463296"/>
                </a:lnTo>
                <a:lnTo>
                  <a:pt x="12954" y="469392"/>
                </a:lnTo>
                <a:lnTo>
                  <a:pt x="563879" y="469392"/>
                </a:lnTo>
                <a:lnTo>
                  <a:pt x="563879" y="463296"/>
                </a:lnTo>
                <a:lnTo>
                  <a:pt x="570737" y="457200"/>
                </a:lnTo>
                <a:close/>
              </a:path>
              <a:path w="577214" h="469900">
                <a:moveTo>
                  <a:pt x="12954" y="469392"/>
                </a:moveTo>
                <a:lnTo>
                  <a:pt x="12954" y="463296"/>
                </a:lnTo>
                <a:lnTo>
                  <a:pt x="6857" y="457200"/>
                </a:lnTo>
                <a:lnTo>
                  <a:pt x="6857" y="469392"/>
                </a:lnTo>
                <a:lnTo>
                  <a:pt x="12954" y="469392"/>
                </a:lnTo>
                <a:close/>
              </a:path>
              <a:path w="577214" h="469900">
                <a:moveTo>
                  <a:pt x="576833" y="469392"/>
                </a:moveTo>
                <a:lnTo>
                  <a:pt x="576833" y="0"/>
                </a:lnTo>
                <a:lnTo>
                  <a:pt x="563879" y="0"/>
                </a:lnTo>
                <a:lnTo>
                  <a:pt x="563879" y="457200"/>
                </a:lnTo>
                <a:lnTo>
                  <a:pt x="570737" y="457200"/>
                </a:lnTo>
                <a:lnTo>
                  <a:pt x="570737" y="469392"/>
                </a:lnTo>
                <a:lnTo>
                  <a:pt x="576833" y="469392"/>
                </a:lnTo>
                <a:close/>
              </a:path>
              <a:path w="577214" h="469900">
                <a:moveTo>
                  <a:pt x="570737" y="469392"/>
                </a:moveTo>
                <a:lnTo>
                  <a:pt x="570737" y="457200"/>
                </a:lnTo>
                <a:lnTo>
                  <a:pt x="563879" y="463296"/>
                </a:lnTo>
                <a:lnTo>
                  <a:pt x="563879" y="469392"/>
                </a:lnTo>
                <a:lnTo>
                  <a:pt x="570737" y="469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55897" y="4373879"/>
            <a:ext cx="577215" cy="469900"/>
          </a:xfrm>
          <a:custGeom>
            <a:avLst/>
            <a:gdLst/>
            <a:ahLst/>
            <a:cxnLst/>
            <a:rect l="l" t="t" r="r" b="b"/>
            <a:pathLst>
              <a:path w="577214" h="469900">
                <a:moveTo>
                  <a:pt x="12953" y="457200"/>
                </a:moveTo>
                <a:lnTo>
                  <a:pt x="12953" y="0"/>
                </a:lnTo>
                <a:lnTo>
                  <a:pt x="0" y="0"/>
                </a:lnTo>
                <a:lnTo>
                  <a:pt x="0" y="469392"/>
                </a:lnTo>
                <a:lnTo>
                  <a:pt x="6857" y="469392"/>
                </a:lnTo>
                <a:lnTo>
                  <a:pt x="6857" y="457200"/>
                </a:lnTo>
                <a:lnTo>
                  <a:pt x="12953" y="457200"/>
                </a:lnTo>
                <a:close/>
              </a:path>
              <a:path w="577214" h="469900">
                <a:moveTo>
                  <a:pt x="570738" y="457200"/>
                </a:moveTo>
                <a:lnTo>
                  <a:pt x="6857" y="457200"/>
                </a:lnTo>
                <a:lnTo>
                  <a:pt x="12953" y="463296"/>
                </a:lnTo>
                <a:lnTo>
                  <a:pt x="12953" y="469392"/>
                </a:lnTo>
                <a:lnTo>
                  <a:pt x="564641" y="469392"/>
                </a:lnTo>
                <a:lnTo>
                  <a:pt x="564641" y="463296"/>
                </a:lnTo>
                <a:lnTo>
                  <a:pt x="570738" y="457200"/>
                </a:lnTo>
                <a:close/>
              </a:path>
              <a:path w="577214" h="469900">
                <a:moveTo>
                  <a:pt x="12953" y="469392"/>
                </a:moveTo>
                <a:lnTo>
                  <a:pt x="12953" y="463296"/>
                </a:lnTo>
                <a:lnTo>
                  <a:pt x="6857" y="457200"/>
                </a:lnTo>
                <a:lnTo>
                  <a:pt x="6857" y="469392"/>
                </a:lnTo>
                <a:lnTo>
                  <a:pt x="12953" y="469392"/>
                </a:lnTo>
                <a:close/>
              </a:path>
              <a:path w="577214" h="469900">
                <a:moveTo>
                  <a:pt x="576834" y="469392"/>
                </a:moveTo>
                <a:lnTo>
                  <a:pt x="576834" y="0"/>
                </a:lnTo>
                <a:lnTo>
                  <a:pt x="564641" y="0"/>
                </a:lnTo>
                <a:lnTo>
                  <a:pt x="564641" y="457200"/>
                </a:lnTo>
                <a:lnTo>
                  <a:pt x="570738" y="457200"/>
                </a:lnTo>
                <a:lnTo>
                  <a:pt x="570738" y="469392"/>
                </a:lnTo>
                <a:lnTo>
                  <a:pt x="576834" y="469392"/>
                </a:lnTo>
                <a:close/>
              </a:path>
              <a:path w="577214" h="469900">
                <a:moveTo>
                  <a:pt x="570738" y="469392"/>
                </a:moveTo>
                <a:lnTo>
                  <a:pt x="570738" y="457200"/>
                </a:lnTo>
                <a:lnTo>
                  <a:pt x="564641" y="463296"/>
                </a:lnTo>
                <a:lnTo>
                  <a:pt x="564641" y="469392"/>
                </a:lnTo>
                <a:lnTo>
                  <a:pt x="570738" y="469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0540" y="4373879"/>
            <a:ext cx="576580" cy="469900"/>
          </a:xfrm>
          <a:custGeom>
            <a:avLst/>
            <a:gdLst/>
            <a:ahLst/>
            <a:cxnLst/>
            <a:rect l="l" t="t" r="r" b="b"/>
            <a:pathLst>
              <a:path w="576579" h="469900">
                <a:moveTo>
                  <a:pt x="12192" y="457200"/>
                </a:moveTo>
                <a:lnTo>
                  <a:pt x="12192" y="0"/>
                </a:lnTo>
                <a:lnTo>
                  <a:pt x="0" y="0"/>
                </a:lnTo>
                <a:lnTo>
                  <a:pt x="0" y="469392"/>
                </a:lnTo>
                <a:lnTo>
                  <a:pt x="6096" y="469392"/>
                </a:lnTo>
                <a:lnTo>
                  <a:pt x="6096" y="457200"/>
                </a:lnTo>
                <a:lnTo>
                  <a:pt x="12192" y="457200"/>
                </a:lnTo>
                <a:close/>
              </a:path>
              <a:path w="576579" h="469900">
                <a:moveTo>
                  <a:pt x="569976" y="457200"/>
                </a:moveTo>
                <a:lnTo>
                  <a:pt x="6096" y="457200"/>
                </a:lnTo>
                <a:lnTo>
                  <a:pt x="12192" y="463296"/>
                </a:lnTo>
                <a:lnTo>
                  <a:pt x="12192" y="469392"/>
                </a:lnTo>
                <a:lnTo>
                  <a:pt x="563880" y="469392"/>
                </a:lnTo>
                <a:lnTo>
                  <a:pt x="563880" y="463296"/>
                </a:lnTo>
                <a:lnTo>
                  <a:pt x="569976" y="457200"/>
                </a:lnTo>
                <a:close/>
              </a:path>
              <a:path w="576579" h="469900">
                <a:moveTo>
                  <a:pt x="12192" y="469392"/>
                </a:moveTo>
                <a:lnTo>
                  <a:pt x="12192" y="463296"/>
                </a:lnTo>
                <a:lnTo>
                  <a:pt x="6096" y="457200"/>
                </a:lnTo>
                <a:lnTo>
                  <a:pt x="6096" y="469392"/>
                </a:lnTo>
                <a:lnTo>
                  <a:pt x="12192" y="469392"/>
                </a:lnTo>
                <a:close/>
              </a:path>
              <a:path w="576579" h="469900">
                <a:moveTo>
                  <a:pt x="576072" y="469392"/>
                </a:moveTo>
                <a:lnTo>
                  <a:pt x="576072" y="0"/>
                </a:lnTo>
                <a:lnTo>
                  <a:pt x="563880" y="0"/>
                </a:lnTo>
                <a:lnTo>
                  <a:pt x="563880" y="457200"/>
                </a:lnTo>
                <a:lnTo>
                  <a:pt x="569976" y="457200"/>
                </a:lnTo>
                <a:lnTo>
                  <a:pt x="569976" y="469392"/>
                </a:lnTo>
                <a:lnTo>
                  <a:pt x="576072" y="469392"/>
                </a:lnTo>
                <a:close/>
              </a:path>
              <a:path w="576579" h="469900">
                <a:moveTo>
                  <a:pt x="569976" y="469392"/>
                </a:moveTo>
                <a:lnTo>
                  <a:pt x="569976" y="457200"/>
                </a:lnTo>
                <a:lnTo>
                  <a:pt x="563880" y="463296"/>
                </a:lnTo>
                <a:lnTo>
                  <a:pt x="563880" y="469392"/>
                </a:lnTo>
                <a:lnTo>
                  <a:pt x="569976" y="469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84420" y="4373879"/>
            <a:ext cx="577215" cy="469900"/>
          </a:xfrm>
          <a:custGeom>
            <a:avLst/>
            <a:gdLst/>
            <a:ahLst/>
            <a:cxnLst/>
            <a:rect l="l" t="t" r="r" b="b"/>
            <a:pathLst>
              <a:path w="577214" h="469900">
                <a:moveTo>
                  <a:pt x="12191" y="457200"/>
                </a:moveTo>
                <a:lnTo>
                  <a:pt x="12191" y="0"/>
                </a:lnTo>
                <a:lnTo>
                  <a:pt x="0" y="0"/>
                </a:lnTo>
                <a:lnTo>
                  <a:pt x="0" y="469392"/>
                </a:lnTo>
                <a:lnTo>
                  <a:pt x="6095" y="469392"/>
                </a:lnTo>
                <a:lnTo>
                  <a:pt x="6095" y="457200"/>
                </a:lnTo>
                <a:lnTo>
                  <a:pt x="12191" y="457200"/>
                </a:lnTo>
                <a:close/>
              </a:path>
              <a:path w="577214" h="469900">
                <a:moveTo>
                  <a:pt x="569976" y="457200"/>
                </a:moveTo>
                <a:lnTo>
                  <a:pt x="6095" y="457200"/>
                </a:lnTo>
                <a:lnTo>
                  <a:pt x="12191" y="463296"/>
                </a:lnTo>
                <a:lnTo>
                  <a:pt x="12191" y="469392"/>
                </a:lnTo>
                <a:lnTo>
                  <a:pt x="563879" y="469392"/>
                </a:lnTo>
                <a:lnTo>
                  <a:pt x="563879" y="463296"/>
                </a:lnTo>
                <a:lnTo>
                  <a:pt x="569976" y="457200"/>
                </a:lnTo>
                <a:close/>
              </a:path>
              <a:path w="577214" h="469900">
                <a:moveTo>
                  <a:pt x="12191" y="469392"/>
                </a:moveTo>
                <a:lnTo>
                  <a:pt x="12191" y="463296"/>
                </a:lnTo>
                <a:lnTo>
                  <a:pt x="6095" y="457200"/>
                </a:lnTo>
                <a:lnTo>
                  <a:pt x="6095" y="469392"/>
                </a:lnTo>
                <a:lnTo>
                  <a:pt x="12191" y="469392"/>
                </a:lnTo>
                <a:close/>
              </a:path>
              <a:path w="577214" h="469900">
                <a:moveTo>
                  <a:pt x="576834" y="469392"/>
                </a:moveTo>
                <a:lnTo>
                  <a:pt x="576834" y="0"/>
                </a:lnTo>
                <a:lnTo>
                  <a:pt x="563879" y="0"/>
                </a:lnTo>
                <a:lnTo>
                  <a:pt x="563879" y="457200"/>
                </a:lnTo>
                <a:lnTo>
                  <a:pt x="569976" y="457200"/>
                </a:lnTo>
                <a:lnTo>
                  <a:pt x="569976" y="469392"/>
                </a:lnTo>
                <a:lnTo>
                  <a:pt x="576834" y="469392"/>
                </a:lnTo>
                <a:close/>
              </a:path>
              <a:path w="577214" h="469900">
                <a:moveTo>
                  <a:pt x="569976" y="469392"/>
                </a:moveTo>
                <a:lnTo>
                  <a:pt x="569976" y="457200"/>
                </a:lnTo>
                <a:lnTo>
                  <a:pt x="563879" y="463296"/>
                </a:lnTo>
                <a:lnTo>
                  <a:pt x="563879" y="469392"/>
                </a:lnTo>
                <a:lnTo>
                  <a:pt x="569976" y="469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48300" y="4373879"/>
            <a:ext cx="577215" cy="469900"/>
          </a:xfrm>
          <a:custGeom>
            <a:avLst/>
            <a:gdLst/>
            <a:ahLst/>
            <a:cxnLst/>
            <a:rect l="l" t="t" r="r" b="b"/>
            <a:pathLst>
              <a:path w="577214" h="469900">
                <a:moveTo>
                  <a:pt x="12953" y="457200"/>
                </a:moveTo>
                <a:lnTo>
                  <a:pt x="12953" y="0"/>
                </a:lnTo>
                <a:lnTo>
                  <a:pt x="0" y="0"/>
                </a:lnTo>
                <a:lnTo>
                  <a:pt x="0" y="469392"/>
                </a:lnTo>
                <a:lnTo>
                  <a:pt x="6096" y="469392"/>
                </a:lnTo>
                <a:lnTo>
                  <a:pt x="6096" y="457200"/>
                </a:lnTo>
                <a:lnTo>
                  <a:pt x="12953" y="457200"/>
                </a:lnTo>
                <a:close/>
              </a:path>
              <a:path w="577214" h="469900">
                <a:moveTo>
                  <a:pt x="569976" y="457200"/>
                </a:moveTo>
                <a:lnTo>
                  <a:pt x="6096" y="457200"/>
                </a:lnTo>
                <a:lnTo>
                  <a:pt x="12953" y="463296"/>
                </a:lnTo>
                <a:lnTo>
                  <a:pt x="12953" y="469392"/>
                </a:lnTo>
                <a:lnTo>
                  <a:pt x="563879" y="469392"/>
                </a:lnTo>
                <a:lnTo>
                  <a:pt x="563879" y="463296"/>
                </a:lnTo>
                <a:lnTo>
                  <a:pt x="569976" y="457200"/>
                </a:lnTo>
                <a:close/>
              </a:path>
              <a:path w="577214" h="469900">
                <a:moveTo>
                  <a:pt x="12953" y="469392"/>
                </a:moveTo>
                <a:lnTo>
                  <a:pt x="12953" y="463296"/>
                </a:lnTo>
                <a:lnTo>
                  <a:pt x="6096" y="457200"/>
                </a:lnTo>
                <a:lnTo>
                  <a:pt x="6096" y="469392"/>
                </a:lnTo>
                <a:lnTo>
                  <a:pt x="12953" y="469392"/>
                </a:lnTo>
                <a:close/>
              </a:path>
              <a:path w="577214" h="469900">
                <a:moveTo>
                  <a:pt x="576834" y="469392"/>
                </a:moveTo>
                <a:lnTo>
                  <a:pt x="576834" y="0"/>
                </a:lnTo>
                <a:lnTo>
                  <a:pt x="563879" y="0"/>
                </a:lnTo>
                <a:lnTo>
                  <a:pt x="563879" y="457200"/>
                </a:lnTo>
                <a:lnTo>
                  <a:pt x="569976" y="457200"/>
                </a:lnTo>
                <a:lnTo>
                  <a:pt x="569976" y="469392"/>
                </a:lnTo>
                <a:lnTo>
                  <a:pt x="576834" y="469392"/>
                </a:lnTo>
                <a:close/>
              </a:path>
              <a:path w="577214" h="469900">
                <a:moveTo>
                  <a:pt x="569976" y="469392"/>
                </a:moveTo>
                <a:lnTo>
                  <a:pt x="569976" y="457200"/>
                </a:lnTo>
                <a:lnTo>
                  <a:pt x="563879" y="463296"/>
                </a:lnTo>
                <a:lnTo>
                  <a:pt x="563879" y="469392"/>
                </a:lnTo>
                <a:lnTo>
                  <a:pt x="569976" y="469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2179" y="4373879"/>
            <a:ext cx="577215" cy="469900"/>
          </a:xfrm>
          <a:custGeom>
            <a:avLst/>
            <a:gdLst/>
            <a:ahLst/>
            <a:cxnLst/>
            <a:rect l="l" t="t" r="r" b="b"/>
            <a:pathLst>
              <a:path w="577215" h="469900">
                <a:moveTo>
                  <a:pt x="12954" y="457200"/>
                </a:moveTo>
                <a:lnTo>
                  <a:pt x="12954" y="0"/>
                </a:lnTo>
                <a:lnTo>
                  <a:pt x="0" y="0"/>
                </a:lnTo>
                <a:lnTo>
                  <a:pt x="0" y="469392"/>
                </a:lnTo>
                <a:lnTo>
                  <a:pt x="6096" y="469392"/>
                </a:lnTo>
                <a:lnTo>
                  <a:pt x="6096" y="457200"/>
                </a:lnTo>
                <a:lnTo>
                  <a:pt x="12954" y="457200"/>
                </a:lnTo>
                <a:close/>
              </a:path>
              <a:path w="577215" h="469900">
                <a:moveTo>
                  <a:pt x="570738" y="457200"/>
                </a:moveTo>
                <a:lnTo>
                  <a:pt x="6096" y="457200"/>
                </a:lnTo>
                <a:lnTo>
                  <a:pt x="12954" y="463296"/>
                </a:lnTo>
                <a:lnTo>
                  <a:pt x="12954" y="469392"/>
                </a:lnTo>
                <a:lnTo>
                  <a:pt x="563879" y="469392"/>
                </a:lnTo>
                <a:lnTo>
                  <a:pt x="563879" y="463296"/>
                </a:lnTo>
                <a:lnTo>
                  <a:pt x="570738" y="457200"/>
                </a:lnTo>
                <a:close/>
              </a:path>
              <a:path w="577215" h="469900">
                <a:moveTo>
                  <a:pt x="12954" y="469392"/>
                </a:moveTo>
                <a:lnTo>
                  <a:pt x="12954" y="463296"/>
                </a:lnTo>
                <a:lnTo>
                  <a:pt x="6096" y="457200"/>
                </a:lnTo>
                <a:lnTo>
                  <a:pt x="6096" y="469392"/>
                </a:lnTo>
                <a:lnTo>
                  <a:pt x="12954" y="469392"/>
                </a:lnTo>
                <a:close/>
              </a:path>
              <a:path w="577215" h="469900">
                <a:moveTo>
                  <a:pt x="576833" y="469392"/>
                </a:moveTo>
                <a:lnTo>
                  <a:pt x="576833" y="0"/>
                </a:lnTo>
                <a:lnTo>
                  <a:pt x="563879" y="0"/>
                </a:lnTo>
                <a:lnTo>
                  <a:pt x="563879" y="457200"/>
                </a:lnTo>
                <a:lnTo>
                  <a:pt x="570738" y="457200"/>
                </a:lnTo>
                <a:lnTo>
                  <a:pt x="570738" y="469392"/>
                </a:lnTo>
                <a:lnTo>
                  <a:pt x="576833" y="469392"/>
                </a:lnTo>
                <a:close/>
              </a:path>
              <a:path w="577215" h="469900">
                <a:moveTo>
                  <a:pt x="570738" y="469392"/>
                </a:moveTo>
                <a:lnTo>
                  <a:pt x="570738" y="457200"/>
                </a:lnTo>
                <a:lnTo>
                  <a:pt x="563879" y="463296"/>
                </a:lnTo>
                <a:lnTo>
                  <a:pt x="563879" y="469392"/>
                </a:lnTo>
                <a:lnTo>
                  <a:pt x="570738" y="469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220722" y="4375657"/>
            <a:ext cx="4210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5945" algn="l"/>
                <a:tab pos="1139825" algn="l"/>
                <a:tab pos="1703705" algn="l"/>
                <a:tab pos="2268855" algn="l"/>
                <a:tab pos="2832735" algn="l"/>
                <a:tab pos="3396615" algn="l"/>
                <a:tab pos="3960495" algn="l"/>
              </a:tabLst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baseline="-20833" dirty="0">
                <a:latin typeface="Arial"/>
                <a:cs typeface="Arial"/>
              </a:rPr>
              <a:t>1	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baseline="-20833" dirty="0">
                <a:latin typeface="Arial"/>
                <a:cs typeface="Arial"/>
              </a:rPr>
              <a:t>2	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baseline="-20833" dirty="0">
                <a:latin typeface="Arial"/>
                <a:cs typeface="Arial"/>
              </a:rPr>
              <a:t>3	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baseline="-20833" dirty="0">
                <a:latin typeface="Arial"/>
                <a:cs typeface="Arial"/>
              </a:rPr>
              <a:t>1	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baseline="-20833" dirty="0">
                <a:latin typeface="Arial"/>
                <a:cs typeface="Arial"/>
              </a:rPr>
              <a:t>1	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baseline="-20833" dirty="0">
                <a:latin typeface="Arial"/>
                <a:cs typeface="Arial"/>
              </a:rPr>
              <a:t>1	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baseline="-20833" dirty="0">
                <a:latin typeface="Arial"/>
                <a:cs typeface="Arial"/>
              </a:rPr>
              <a:t>1	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45461" y="4904485"/>
            <a:ext cx="11747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39242" y="4914390"/>
            <a:ext cx="11747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80848" y="4915911"/>
            <a:ext cx="11747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7</a:t>
            </a:r>
            <a:endParaRPr sz="1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73107" y="4906767"/>
            <a:ext cx="2101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10</a:t>
            </a:r>
            <a:endParaRPr sz="1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88753" y="4906767"/>
            <a:ext cx="2101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14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22119" y="4906767"/>
            <a:ext cx="6800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2600" algn="l"/>
              </a:tabLst>
            </a:pPr>
            <a:r>
              <a:rPr sz="1300" dirty="0">
                <a:latin typeface="Arial"/>
                <a:cs typeface="Arial"/>
              </a:rPr>
              <a:t>18	22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01798" y="4906767"/>
            <a:ext cx="2101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26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35147" y="4906767"/>
            <a:ext cx="2101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30</a:t>
            </a:r>
            <a:endParaRPr sz="13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63472" y="5615117"/>
            <a:ext cx="6379210" cy="88519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latin typeface="Georgia"/>
                <a:cs typeface="Georgia"/>
              </a:rPr>
              <a:t>Typically, </a:t>
            </a:r>
            <a:r>
              <a:rPr sz="1700" spc="-50" dirty="0">
                <a:latin typeface="Georgia"/>
                <a:cs typeface="Georgia"/>
              </a:rPr>
              <a:t>higher </a:t>
            </a:r>
            <a:r>
              <a:rPr sz="1700" spc="-45" dirty="0">
                <a:latin typeface="Georgia"/>
                <a:cs typeface="Georgia"/>
              </a:rPr>
              <a:t>average </a:t>
            </a:r>
            <a:r>
              <a:rPr sz="1700" spc="-60" dirty="0">
                <a:latin typeface="Georgia"/>
                <a:cs typeface="Georgia"/>
              </a:rPr>
              <a:t>turnaround </a:t>
            </a:r>
            <a:r>
              <a:rPr sz="1700" spc="-55" dirty="0">
                <a:latin typeface="Georgia"/>
                <a:cs typeface="Georgia"/>
              </a:rPr>
              <a:t>than </a:t>
            </a:r>
            <a:r>
              <a:rPr sz="1700" spc="-25" dirty="0">
                <a:latin typeface="Georgia"/>
                <a:cs typeface="Georgia"/>
              </a:rPr>
              <a:t>SJF, </a:t>
            </a:r>
            <a:r>
              <a:rPr sz="1700" spc="-70" dirty="0">
                <a:latin typeface="Georgia"/>
                <a:cs typeface="Georgia"/>
              </a:rPr>
              <a:t>but better</a:t>
            </a:r>
            <a:r>
              <a:rPr sz="1700" spc="175" dirty="0">
                <a:latin typeface="Georgia"/>
                <a:cs typeface="Georgia"/>
              </a:rPr>
              <a:t> </a:t>
            </a:r>
            <a:r>
              <a:rPr sz="1700" b="1" i="1" spc="-75" dirty="0">
                <a:latin typeface="Times New Roman"/>
                <a:cs typeface="Times New Roman"/>
              </a:rPr>
              <a:t>response</a:t>
            </a: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25"/>
              </a:spcBef>
              <a:buChar char="•"/>
              <a:tabLst>
                <a:tab pos="354965" algn="l"/>
                <a:tab pos="355600" algn="l"/>
              </a:tabLst>
            </a:pPr>
            <a:r>
              <a:rPr sz="1700" spc="-70" dirty="0">
                <a:latin typeface="Georgia"/>
                <a:cs typeface="Georgia"/>
              </a:rPr>
              <a:t>q</a:t>
            </a:r>
            <a:r>
              <a:rPr sz="1700" spc="15" dirty="0">
                <a:latin typeface="Georgia"/>
                <a:cs typeface="Georgia"/>
              </a:rPr>
              <a:t> </a:t>
            </a:r>
            <a:r>
              <a:rPr sz="1700" spc="-45" dirty="0">
                <a:latin typeface="Georgia"/>
                <a:cs typeface="Georgia"/>
              </a:rPr>
              <a:t>should</a:t>
            </a:r>
            <a:r>
              <a:rPr sz="1700" spc="40" dirty="0">
                <a:latin typeface="Georgia"/>
                <a:cs typeface="Georgia"/>
              </a:rPr>
              <a:t> </a:t>
            </a:r>
            <a:r>
              <a:rPr sz="1700" spc="-70" dirty="0">
                <a:latin typeface="Georgia"/>
                <a:cs typeface="Georgia"/>
              </a:rPr>
              <a:t>be</a:t>
            </a:r>
            <a:r>
              <a:rPr sz="1700" spc="25" dirty="0">
                <a:latin typeface="Georgia"/>
                <a:cs typeface="Georgia"/>
              </a:rPr>
              <a:t> </a:t>
            </a:r>
            <a:r>
              <a:rPr sz="1700" spc="-50" dirty="0">
                <a:latin typeface="Georgia"/>
                <a:cs typeface="Georgia"/>
              </a:rPr>
              <a:t>large</a:t>
            </a:r>
            <a:r>
              <a:rPr sz="1700" spc="25" dirty="0">
                <a:latin typeface="Georgia"/>
                <a:cs typeface="Georgia"/>
              </a:rPr>
              <a:t> </a:t>
            </a:r>
            <a:r>
              <a:rPr sz="1700" spc="-50" dirty="0">
                <a:latin typeface="Georgia"/>
                <a:cs typeface="Georgia"/>
              </a:rPr>
              <a:t>compared</a:t>
            </a:r>
            <a:r>
              <a:rPr sz="1700" spc="45" dirty="0">
                <a:latin typeface="Georgia"/>
                <a:cs typeface="Georgia"/>
              </a:rPr>
              <a:t> </a:t>
            </a:r>
            <a:r>
              <a:rPr sz="1700" spc="-40" dirty="0">
                <a:latin typeface="Georgia"/>
                <a:cs typeface="Georgia"/>
              </a:rPr>
              <a:t>to</a:t>
            </a:r>
            <a:r>
              <a:rPr sz="1700" spc="25" dirty="0">
                <a:latin typeface="Georgia"/>
                <a:cs typeface="Georgia"/>
              </a:rPr>
              <a:t> </a:t>
            </a:r>
            <a:r>
              <a:rPr sz="1700" spc="-40" dirty="0">
                <a:latin typeface="Georgia"/>
                <a:cs typeface="Georgia"/>
              </a:rPr>
              <a:t>context</a:t>
            </a:r>
            <a:r>
              <a:rPr sz="1700" spc="45" dirty="0">
                <a:latin typeface="Georgia"/>
                <a:cs typeface="Georgia"/>
              </a:rPr>
              <a:t> </a:t>
            </a:r>
            <a:r>
              <a:rPr sz="1700" spc="-35" dirty="0">
                <a:latin typeface="Georgia"/>
                <a:cs typeface="Georgia"/>
              </a:rPr>
              <a:t>switch</a:t>
            </a:r>
            <a:r>
              <a:rPr sz="1700" spc="25" dirty="0">
                <a:latin typeface="Georgia"/>
                <a:cs typeface="Georgia"/>
              </a:rPr>
              <a:t> </a:t>
            </a:r>
            <a:r>
              <a:rPr sz="1700" spc="-55" dirty="0">
                <a:latin typeface="Georgia"/>
                <a:cs typeface="Georgia"/>
              </a:rPr>
              <a:t>time</a:t>
            </a:r>
            <a:endParaRPr sz="17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00"/>
              </a:spcBef>
              <a:buChar char="•"/>
              <a:tabLst>
                <a:tab pos="354965" algn="l"/>
                <a:tab pos="355600" algn="l"/>
              </a:tabLst>
            </a:pPr>
            <a:r>
              <a:rPr sz="1700" spc="-70" dirty="0">
                <a:latin typeface="Georgia"/>
                <a:cs typeface="Georgia"/>
              </a:rPr>
              <a:t>q </a:t>
            </a:r>
            <a:r>
              <a:rPr sz="1700" spc="-35" dirty="0">
                <a:latin typeface="Georgia"/>
                <a:cs typeface="Georgia"/>
              </a:rPr>
              <a:t>usually </a:t>
            </a:r>
            <a:r>
              <a:rPr sz="1700" spc="-50" dirty="0">
                <a:latin typeface="Georgia"/>
                <a:cs typeface="Georgia"/>
              </a:rPr>
              <a:t>10ms </a:t>
            </a:r>
            <a:r>
              <a:rPr sz="1700" spc="-40" dirty="0">
                <a:latin typeface="Georgia"/>
                <a:cs typeface="Georgia"/>
              </a:rPr>
              <a:t>to</a:t>
            </a:r>
            <a:r>
              <a:rPr sz="1700" spc="254" dirty="0">
                <a:latin typeface="Georgia"/>
                <a:cs typeface="Georgia"/>
              </a:rPr>
              <a:t> </a:t>
            </a:r>
            <a:r>
              <a:rPr sz="1700" spc="-80" dirty="0">
                <a:latin typeface="Georgia"/>
                <a:cs typeface="Georgia"/>
              </a:rPr>
              <a:t>100ms</a:t>
            </a:r>
            <a:endParaRPr sz="1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0811" y="659384"/>
            <a:ext cx="46837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u="none" spc="-5" dirty="0">
                <a:solidFill>
                  <a:srgbClr val="000000"/>
                </a:solidFill>
                <a:latin typeface="Arial"/>
                <a:cs typeface="Arial"/>
              </a:rPr>
              <a:t>Priority</a:t>
            </a:r>
            <a:r>
              <a:rPr sz="4400" b="0" u="none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u="none" spc="-5" dirty="0">
                <a:solidFill>
                  <a:srgbClr val="000000"/>
                </a:solidFill>
                <a:latin typeface="Arial"/>
                <a:cs typeface="Arial"/>
              </a:rPr>
              <a:t>Scheduling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1038"/>
            <a:ext cx="8665210" cy="529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priority number (integer) is associated with each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355600" marR="237490" indent="-342900">
              <a:lnSpc>
                <a:spcPct val="100000"/>
              </a:lnSpc>
              <a:spcBef>
                <a:spcPts val="172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CPU is </a:t>
            </a:r>
            <a:r>
              <a:rPr sz="2400" spc="-5" dirty="0">
                <a:latin typeface="Arial"/>
                <a:cs typeface="Arial"/>
              </a:rPr>
              <a:t>allocated to the process with the highest priority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 (smallest integer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highest</a:t>
            </a:r>
            <a:r>
              <a:rPr sz="2400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priority)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9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b="1" spc="-5" dirty="0">
                <a:latin typeface="Arial"/>
                <a:cs typeface="Arial"/>
              </a:rPr>
              <a:t>Preemptive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b="1" spc="-10" dirty="0">
                <a:latin typeface="Arial"/>
                <a:cs typeface="Arial"/>
              </a:rPr>
              <a:t>Nonpreemptive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SJF is priority scheduling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where priority </a:t>
            </a:r>
            <a:r>
              <a:rPr sz="2000" spc="-5" dirty="0">
                <a:latin typeface="Arial"/>
                <a:cs typeface="Arial"/>
              </a:rPr>
              <a:t>is the </a:t>
            </a:r>
            <a:r>
              <a:rPr sz="2000" spc="-10" dirty="0">
                <a:latin typeface="Arial"/>
                <a:cs typeface="Arial"/>
              </a:rPr>
              <a:t>inverse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predicted </a:t>
            </a:r>
            <a:r>
              <a:rPr sz="2000" spc="-5" dirty="0">
                <a:latin typeface="Arial"/>
                <a:cs typeface="Arial"/>
              </a:rPr>
              <a:t>next CPU burst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-&gt; Shortest Job,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Highest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Priority</a:t>
            </a:r>
            <a:endParaRPr sz="2000">
              <a:latin typeface="Arial"/>
              <a:cs typeface="Arial"/>
            </a:endParaRPr>
          </a:p>
          <a:p>
            <a:pPr marL="355600" marR="565150" indent="-342900">
              <a:lnSpc>
                <a:spcPct val="100000"/>
              </a:lnSpc>
              <a:spcBef>
                <a:spcPts val="172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Problem </a:t>
            </a:r>
            <a:r>
              <a:rPr sz="2400" dirty="0">
                <a:latin typeface="Symbol"/>
                <a:cs typeface="Symbol"/>
              </a:rPr>
              <a:t>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5FF"/>
                </a:solidFill>
                <a:latin typeface="Arial"/>
                <a:cs typeface="Arial"/>
              </a:rPr>
              <a:t>Starvation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low priority processes may never  execute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72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Solution </a:t>
            </a:r>
            <a:r>
              <a:rPr sz="2400" dirty="0">
                <a:latin typeface="Symbol"/>
                <a:cs typeface="Symbol"/>
              </a:rPr>
              <a:t>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5FF"/>
                </a:solidFill>
                <a:latin typeface="Arial"/>
                <a:cs typeface="Arial"/>
              </a:rPr>
              <a:t>Aging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as time progresses increase the priority of  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7304" y="786638"/>
            <a:ext cx="48710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u="none" dirty="0">
                <a:solidFill>
                  <a:srgbClr val="000000"/>
                </a:solidFill>
                <a:latin typeface="Arial"/>
                <a:cs typeface="Arial"/>
              </a:rPr>
              <a:t>Example </a:t>
            </a:r>
            <a:r>
              <a:rPr sz="2800" b="0" u="none" spc="-5" dirty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sz="2800" b="0" u="none" dirty="0">
                <a:solidFill>
                  <a:srgbClr val="000000"/>
                </a:solidFill>
                <a:latin typeface="Arial"/>
                <a:cs typeface="Arial"/>
              </a:rPr>
              <a:t>Priority</a:t>
            </a:r>
            <a:r>
              <a:rPr sz="2800" b="0" u="none" spc="-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b="0" u="none" dirty="0">
                <a:solidFill>
                  <a:srgbClr val="000000"/>
                </a:solidFill>
                <a:latin typeface="Arial"/>
                <a:cs typeface="Arial"/>
              </a:rPr>
              <a:t>Scheduling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83027" y="1751691"/>
          <a:ext cx="4131943" cy="1831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590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</a:pPr>
                      <a:r>
                        <a:rPr sz="17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Process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ts val="1875"/>
                        </a:lnSpc>
                      </a:pPr>
                      <a:r>
                        <a:rPr sz="17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Burst Time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2909" algn="ctr">
                        <a:lnSpc>
                          <a:spcPts val="1875"/>
                        </a:lnSpc>
                      </a:pPr>
                      <a:r>
                        <a:rPr sz="17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Priority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00" i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50" i="1" spc="7" baseline="-20202" dirty="0">
                          <a:latin typeface="Arial"/>
                          <a:cs typeface="Arial"/>
                        </a:rPr>
                        <a:t>1</a:t>
                      </a:r>
                      <a:endParaRPr sz="1650" baseline="-20202">
                        <a:latin typeface="Arial"/>
                        <a:cs typeface="Arial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35814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10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422909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L="140970">
                        <a:lnSpc>
                          <a:spcPts val="2000"/>
                        </a:lnSpc>
                      </a:pPr>
                      <a:r>
                        <a:rPr sz="1700" i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50" i="1" spc="7" baseline="-20202" dirty="0">
                          <a:latin typeface="Arial"/>
                          <a:cs typeface="Arial"/>
                        </a:rPr>
                        <a:t>2</a:t>
                      </a:r>
                      <a:endParaRPr sz="1650" baseline="-20202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8775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2909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L="140970">
                        <a:lnSpc>
                          <a:spcPts val="2000"/>
                        </a:lnSpc>
                      </a:pPr>
                      <a:r>
                        <a:rPr sz="1700" i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50" i="1" spc="7" baseline="-20202" dirty="0">
                          <a:latin typeface="Arial"/>
                          <a:cs typeface="Arial"/>
                        </a:rPr>
                        <a:t>3</a:t>
                      </a:r>
                      <a:endParaRPr sz="1650" baseline="-20202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8775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2909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L="140970">
                        <a:lnSpc>
                          <a:spcPts val="2000"/>
                        </a:lnSpc>
                      </a:pPr>
                      <a:r>
                        <a:rPr sz="1700" i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50" i="1" spc="7" baseline="-20202" dirty="0">
                          <a:latin typeface="Arial"/>
                          <a:cs typeface="Arial"/>
                        </a:rPr>
                        <a:t>4</a:t>
                      </a:r>
                      <a:endParaRPr sz="1650" baseline="-20202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8775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2909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110489">
                        <a:lnSpc>
                          <a:spcPts val="2000"/>
                        </a:lnSpc>
                      </a:pPr>
                      <a:r>
                        <a:rPr sz="1700" i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50" i="1" spc="7" baseline="-20202" dirty="0">
                          <a:latin typeface="Arial"/>
                          <a:cs typeface="Arial"/>
                        </a:rPr>
                        <a:t>5</a:t>
                      </a:r>
                      <a:endParaRPr sz="1650" baseline="-20202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8775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2909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93139" y="3583939"/>
            <a:ext cx="331279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latin typeface="Arial"/>
                <a:cs typeface="Arial"/>
              </a:rPr>
              <a:t>Priority scheduling Gantt</a:t>
            </a:r>
            <a:r>
              <a:rPr sz="1700" spc="6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Chart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56232" y="4639055"/>
            <a:ext cx="4814570" cy="622300"/>
          </a:xfrm>
          <a:custGeom>
            <a:avLst/>
            <a:gdLst/>
            <a:ahLst/>
            <a:cxnLst/>
            <a:rect l="l" t="t" r="r" b="b"/>
            <a:pathLst>
              <a:path w="4814570" h="622300">
                <a:moveTo>
                  <a:pt x="4814316" y="621791"/>
                </a:moveTo>
                <a:lnTo>
                  <a:pt x="4814316" y="0"/>
                </a:lnTo>
                <a:lnTo>
                  <a:pt x="0" y="0"/>
                </a:lnTo>
                <a:lnTo>
                  <a:pt x="0" y="621791"/>
                </a:lnTo>
                <a:lnTo>
                  <a:pt x="6096" y="621791"/>
                </a:lnTo>
                <a:lnTo>
                  <a:pt x="6096" y="12953"/>
                </a:lnTo>
                <a:lnTo>
                  <a:pt x="12953" y="6095"/>
                </a:lnTo>
                <a:lnTo>
                  <a:pt x="12953" y="12953"/>
                </a:lnTo>
                <a:lnTo>
                  <a:pt x="4801362" y="12953"/>
                </a:lnTo>
                <a:lnTo>
                  <a:pt x="4801362" y="6095"/>
                </a:lnTo>
                <a:lnTo>
                  <a:pt x="4808220" y="12953"/>
                </a:lnTo>
                <a:lnTo>
                  <a:pt x="4808220" y="621791"/>
                </a:lnTo>
                <a:lnTo>
                  <a:pt x="4814316" y="621791"/>
                </a:lnTo>
                <a:close/>
              </a:path>
              <a:path w="4814570" h="622300">
                <a:moveTo>
                  <a:pt x="12953" y="12953"/>
                </a:moveTo>
                <a:lnTo>
                  <a:pt x="12953" y="6095"/>
                </a:lnTo>
                <a:lnTo>
                  <a:pt x="6096" y="12953"/>
                </a:lnTo>
                <a:lnTo>
                  <a:pt x="12953" y="12953"/>
                </a:lnTo>
                <a:close/>
              </a:path>
              <a:path w="4814570" h="622300">
                <a:moveTo>
                  <a:pt x="12953" y="609599"/>
                </a:moveTo>
                <a:lnTo>
                  <a:pt x="12953" y="12953"/>
                </a:lnTo>
                <a:lnTo>
                  <a:pt x="6096" y="12953"/>
                </a:lnTo>
                <a:lnTo>
                  <a:pt x="6096" y="609599"/>
                </a:lnTo>
                <a:lnTo>
                  <a:pt x="12953" y="609599"/>
                </a:lnTo>
                <a:close/>
              </a:path>
              <a:path w="4814570" h="622300">
                <a:moveTo>
                  <a:pt x="4808220" y="609599"/>
                </a:moveTo>
                <a:lnTo>
                  <a:pt x="6096" y="609599"/>
                </a:lnTo>
                <a:lnTo>
                  <a:pt x="12953" y="615695"/>
                </a:lnTo>
                <a:lnTo>
                  <a:pt x="12953" y="621791"/>
                </a:lnTo>
                <a:lnTo>
                  <a:pt x="4801362" y="621791"/>
                </a:lnTo>
                <a:lnTo>
                  <a:pt x="4801362" y="615695"/>
                </a:lnTo>
                <a:lnTo>
                  <a:pt x="4808220" y="609599"/>
                </a:lnTo>
                <a:close/>
              </a:path>
              <a:path w="4814570" h="622300">
                <a:moveTo>
                  <a:pt x="12953" y="621791"/>
                </a:moveTo>
                <a:lnTo>
                  <a:pt x="12953" y="615695"/>
                </a:lnTo>
                <a:lnTo>
                  <a:pt x="6096" y="609599"/>
                </a:lnTo>
                <a:lnTo>
                  <a:pt x="6096" y="621791"/>
                </a:lnTo>
                <a:lnTo>
                  <a:pt x="12953" y="621791"/>
                </a:lnTo>
                <a:close/>
              </a:path>
              <a:path w="4814570" h="622300">
                <a:moveTo>
                  <a:pt x="4808220" y="12953"/>
                </a:moveTo>
                <a:lnTo>
                  <a:pt x="4801362" y="6095"/>
                </a:lnTo>
                <a:lnTo>
                  <a:pt x="4801362" y="12953"/>
                </a:lnTo>
                <a:lnTo>
                  <a:pt x="4808220" y="12953"/>
                </a:lnTo>
                <a:close/>
              </a:path>
              <a:path w="4814570" h="622300">
                <a:moveTo>
                  <a:pt x="4808220" y="609599"/>
                </a:moveTo>
                <a:lnTo>
                  <a:pt x="4808220" y="12953"/>
                </a:lnTo>
                <a:lnTo>
                  <a:pt x="4801362" y="12953"/>
                </a:lnTo>
                <a:lnTo>
                  <a:pt x="4801362" y="609599"/>
                </a:lnTo>
                <a:lnTo>
                  <a:pt x="4808220" y="609599"/>
                </a:lnTo>
                <a:close/>
              </a:path>
              <a:path w="4814570" h="622300">
                <a:moveTo>
                  <a:pt x="4808220" y="621791"/>
                </a:moveTo>
                <a:lnTo>
                  <a:pt x="4808220" y="609599"/>
                </a:lnTo>
                <a:lnTo>
                  <a:pt x="4801362" y="615695"/>
                </a:lnTo>
                <a:lnTo>
                  <a:pt x="4801362" y="621791"/>
                </a:lnTo>
                <a:lnTo>
                  <a:pt x="4808220" y="621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83561" y="4776470"/>
            <a:ext cx="1974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P</a:t>
            </a:r>
            <a:r>
              <a:rPr sz="1275" spc="7" baseline="-19607" dirty="0">
                <a:latin typeface="Arial"/>
                <a:cs typeface="Arial"/>
              </a:rPr>
              <a:t>2</a:t>
            </a:r>
            <a:endParaRPr sz="1275" baseline="-1960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9900" y="4773422"/>
            <a:ext cx="1974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P</a:t>
            </a:r>
            <a:r>
              <a:rPr sz="1275" spc="7" baseline="-19607" dirty="0">
                <a:latin typeface="Arial"/>
                <a:cs typeface="Arial"/>
              </a:rPr>
              <a:t>3</a:t>
            </a:r>
            <a:endParaRPr sz="1275" baseline="-1960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1460" y="4773422"/>
            <a:ext cx="1974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P</a:t>
            </a:r>
            <a:r>
              <a:rPr sz="1275" spc="7" baseline="-19607" dirty="0">
                <a:latin typeface="Arial"/>
                <a:cs typeface="Arial"/>
              </a:rPr>
              <a:t>5</a:t>
            </a:r>
            <a:endParaRPr sz="1275" baseline="-19607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77815" y="4653534"/>
            <a:ext cx="0" cy="608965"/>
          </a:xfrm>
          <a:custGeom>
            <a:avLst/>
            <a:gdLst/>
            <a:ahLst/>
            <a:cxnLst/>
            <a:rect l="l" t="t" r="r" b="b"/>
            <a:pathLst>
              <a:path h="608964">
                <a:moveTo>
                  <a:pt x="0" y="0"/>
                </a:moveTo>
                <a:lnTo>
                  <a:pt x="0" y="608838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86296" y="4645152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26970" y="4646676"/>
            <a:ext cx="0" cy="633730"/>
          </a:xfrm>
          <a:custGeom>
            <a:avLst/>
            <a:gdLst/>
            <a:ahLst/>
            <a:cxnLst/>
            <a:rect l="l" t="t" r="r" b="b"/>
            <a:pathLst>
              <a:path h="633729">
                <a:moveTo>
                  <a:pt x="0" y="0"/>
                </a:moveTo>
                <a:lnTo>
                  <a:pt x="0" y="633222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23329" y="4773422"/>
            <a:ext cx="1974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P</a:t>
            </a:r>
            <a:r>
              <a:rPr sz="1275" spc="7" baseline="-19607" dirty="0">
                <a:latin typeface="Arial"/>
                <a:cs typeface="Arial"/>
              </a:rPr>
              <a:t>4</a:t>
            </a:r>
            <a:endParaRPr sz="1275" baseline="-19607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94709" y="4634484"/>
            <a:ext cx="0" cy="608965"/>
          </a:xfrm>
          <a:custGeom>
            <a:avLst/>
            <a:gdLst/>
            <a:ahLst/>
            <a:cxnLst/>
            <a:rect l="l" t="t" r="r" b="b"/>
            <a:pathLst>
              <a:path h="608964">
                <a:moveTo>
                  <a:pt x="0" y="0"/>
                </a:moveTo>
                <a:lnTo>
                  <a:pt x="0" y="608838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92244" y="4771135"/>
            <a:ext cx="1974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P</a:t>
            </a:r>
            <a:r>
              <a:rPr sz="1275" spc="7" baseline="-19607" dirty="0">
                <a:latin typeface="Arial"/>
                <a:cs typeface="Arial"/>
              </a:rPr>
              <a:t>1</a:t>
            </a:r>
            <a:endParaRPr sz="1275" baseline="-19607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89885" y="5417311"/>
            <a:ext cx="11747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45061" y="5414269"/>
            <a:ext cx="11747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18255" y="5417311"/>
            <a:ext cx="2101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16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97783" y="5418833"/>
            <a:ext cx="70231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4825" algn="l"/>
              </a:tabLst>
            </a:pPr>
            <a:r>
              <a:rPr sz="1300" dirty="0">
                <a:latin typeface="Arial"/>
                <a:cs typeface="Arial"/>
              </a:rPr>
              <a:t>18	19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69823" y="5414269"/>
            <a:ext cx="11747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7200" y="6331458"/>
            <a:ext cx="9144000" cy="984250"/>
          </a:xfrm>
          <a:custGeom>
            <a:avLst/>
            <a:gdLst/>
            <a:ahLst/>
            <a:cxnLst/>
            <a:rect l="l" t="t" r="r" b="b"/>
            <a:pathLst>
              <a:path w="9144000" h="984250">
                <a:moveTo>
                  <a:pt x="0" y="0"/>
                </a:moveTo>
                <a:lnTo>
                  <a:pt x="0" y="983742"/>
                </a:lnTo>
                <a:lnTo>
                  <a:pt x="9144000" y="98374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93139" y="6018987"/>
            <a:ext cx="5074920" cy="6477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latin typeface="Arial"/>
                <a:cs typeface="Arial"/>
              </a:rPr>
              <a:t>Non-Preemptive Waiting time=</a:t>
            </a:r>
            <a:r>
              <a:rPr sz="1700" spc="5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0+1+6+16+18=41</a:t>
            </a:r>
            <a:endParaRPr sz="17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latin typeface="Arial"/>
                <a:cs typeface="Arial"/>
              </a:rPr>
              <a:t>Average </a:t>
            </a:r>
            <a:r>
              <a:rPr sz="1700" spc="-10" dirty="0">
                <a:latin typeface="Arial"/>
                <a:cs typeface="Arial"/>
              </a:rPr>
              <a:t>waiting </a:t>
            </a:r>
            <a:r>
              <a:rPr sz="1700" spc="-5" dirty="0">
                <a:latin typeface="Arial"/>
                <a:cs typeface="Arial"/>
              </a:rPr>
              <a:t>time = 8.2</a:t>
            </a:r>
            <a:r>
              <a:rPr sz="1700" spc="7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msec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62" y="425450"/>
            <a:ext cx="87293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Preemptive </a:t>
            </a:r>
            <a:r>
              <a:rPr spc="95" dirty="0"/>
              <a:t>vs </a:t>
            </a:r>
            <a:r>
              <a:rPr spc="180" dirty="0"/>
              <a:t>Non </a:t>
            </a:r>
            <a:r>
              <a:rPr spc="35" dirty="0"/>
              <a:t>Preemptive</a:t>
            </a:r>
            <a:r>
              <a:rPr spc="-250" dirty="0"/>
              <a:t> </a:t>
            </a:r>
            <a:r>
              <a:rPr spc="40"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340" y="1147825"/>
            <a:ext cx="29114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C00000"/>
                </a:solidFill>
                <a:latin typeface="Arial"/>
                <a:cs typeface="Arial"/>
              </a:rPr>
              <a:t>Non-preemptive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241477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8340" y="1636267"/>
            <a:ext cx="8679815" cy="150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"/>
              <a:tabLst>
                <a:tab pos="293370" algn="l"/>
              </a:tabLst>
            </a:pPr>
            <a:r>
              <a:rPr sz="2800" dirty="0">
                <a:latin typeface="Arial"/>
                <a:cs typeface="Arial"/>
              </a:rPr>
              <a:t>Process runs until voluntarily relinquish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CPU</a:t>
            </a: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2400" spc="-5" dirty="0">
                <a:latin typeface="Courier New"/>
                <a:cs typeface="Courier New"/>
              </a:rPr>
              <a:t>o</a:t>
            </a:r>
            <a:r>
              <a:rPr sz="2400" spc="-8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Arial"/>
                <a:cs typeface="Arial"/>
              </a:rPr>
              <a:t>process blocks on an event (e.g., I/O)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2000" spc="-5" dirty="0">
                <a:latin typeface="Courier New"/>
                <a:cs typeface="Courier New"/>
              </a:rPr>
              <a:t>o</a:t>
            </a:r>
            <a:r>
              <a:rPr sz="2000" spc="-66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Arial"/>
                <a:cs typeface="Arial"/>
              </a:rPr>
              <a:t>process terminates</a:t>
            </a:r>
            <a:endParaRPr sz="2000" dirty="0">
              <a:latin typeface="Arial"/>
              <a:cs typeface="Arial"/>
            </a:endParaRPr>
          </a:p>
          <a:p>
            <a:pPr marL="2298700">
              <a:lnSpc>
                <a:spcPts val="2080"/>
              </a:lnSpc>
              <a:spcBef>
                <a:spcPts val="865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0834" y="3731484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0141" y="4029537"/>
            <a:ext cx="8697425" cy="2351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C00000"/>
                </a:solidFill>
                <a:latin typeface="Arial"/>
                <a:cs typeface="Arial"/>
              </a:rPr>
              <a:t>Preemptive</a:t>
            </a:r>
            <a:endParaRPr sz="3200" dirty="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  <a:spcBef>
                <a:spcPts val="30"/>
              </a:spcBef>
              <a:tabLst>
                <a:tab pos="1265555" algn="l"/>
                <a:tab pos="2572385" algn="l"/>
                <a:tab pos="3625850" algn="l"/>
                <a:tab pos="4888865" algn="l"/>
                <a:tab pos="5517515" algn="l"/>
              </a:tabLst>
            </a:pPr>
            <a:r>
              <a:rPr lang="en-US" sz="2000" spc="-5" dirty="0">
                <a:latin typeface="Courier New"/>
                <a:cs typeface="Courier New"/>
              </a:rPr>
              <a:t>O </a:t>
            </a:r>
            <a:r>
              <a:rPr sz="2000" spc="-5" dirty="0">
                <a:latin typeface="Arial"/>
                <a:cs typeface="Arial"/>
              </a:rPr>
              <a:t>The	scheduler	</a:t>
            </a:r>
            <a:r>
              <a:rPr sz="2000" spc="-10" dirty="0">
                <a:latin typeface="Arial"/>
                <a:cs typeface="Arial"/>
              </a:rPr>
              <a:t>activel</a:t>
            </a:r>
            <a:r>
              <a:rPr sz="2000" spc="-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interrupt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an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reschedules </a:t>
            </a:r>
            <a:r>
              <a:rPr lang="en-US" sz="2000" spc="-5" dirty="0">
                <a:latin typeface="Arial"/>
                <a:cs typeface="Arial"/>
              </a:rPr>
              <a:t>and executed</a:t>
            </a:r>
            <a:r>
              <a:rPr sz="2000" spc="-5" dirty="0">
                <a:latin typeface="Arial"/>
                <a:cs typeface="Arial"/>
              </a:rPr>
              <a:t> process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lang="en-US" sz="2000" spc="-5" dirty="0">
                <a:latin typeface="Courier New"/>
                <a:cs typeface="Courier New"/>
              </a:rPr>
              <a:t>O </a:t>
            </a:r>
            <a:r>
              <a:rPr sz="2000" spc="-5" dirty="0">
                <a:latin typeface="Arial"/>
                <a:cs typeface="Arial"/>
              </a:rPr>
              <a:t>Special </a:t>
            </a:r>
            <a:r>
              <a:rPr sz="2000" spc="-10" dirty="0">
                <a:latin typeface="Arial"/>
                <a:cs typeface="Arial"/>
              </a:rPr>
              <a:t>device </a:t>
            </a:r>
            <a:r>
              <a:rPr sz="2000" spc="-5" dirty="0">
                <a:latin typeface="Arial"/>
                <a:cs typeface="Arial"/>
              </a:rPr>
              <a:t>requires for creating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interrupt</a:t>
            </a:r>
            <a:endParaRPr lang="en-US" sz="2000" spc="-10" dirty="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spc="-10" dirty="0">
                <a:latin typeface="Arial"/>
                <a:cs typeface="Arial"/>
              </a:rPr>
              <a:t>Incurs some overhead</a:t>
            </a:r>
          </a:p>
          <a:p>
            <a:pPr marL="469900">
              <a:lnSpc>
                <a:spcPct val="100000"/>
              </a:lnSpc>
            </a:pPr>
            <a:endParaRPr lang="en-US" sz="2000" spc="-1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39276" y="6731000"/>
            <a:ext cx="1244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6764" y="382777"/>
            <a:ext cx="43630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Scheduling</a:t>
            </a:r>
            <a:r>
              <a:rPr spc="-70" dirty="0"/>
              <a:t> </a:t>
            </a:r>
            <a:r>
              <a:rPr spc="10" dirty="0"/>
              <a:t>Criteria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39394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383284"/>
            <a:ext cx="8675370" cy="43140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33339A"/>
                </a:solidFill>
                <a:latin typeface="Times New Roman"/>
                <a:cs typeface="Times New Roman"/>
              </a:rPr>
              <a:t>CPU</a:t>
            </a:r>
            <a:r>
              <a:rPr sz="2400" b="1" spc="-75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400" b="1" spc="30" dirty="0">
                <a:solidFill>
                  <a:srgbClr val="33339A"/>
                </a:solidFill>
                <a:latin typeface="Times New Roman"/>
                <a:cs typeface="Times New Roman"/>
              </a:rPr>
              <a:t>utilization</a:t>
            </a:r>
            <a:r>
              <a:rPr sz="2400" b="1" spc="-55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percentage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of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time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the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CPU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not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idle.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33339A"/>
                </a:solidFill>
                <a:latin typeface="Times New Roman"/>
                <a:cs typeface="Times New Roman"/>
              </a:rPr>
              <a:t>Throughput</a:t>
            </a:r>
            <a:r>
              <a:rPr sz="2400" b="1" spc="-75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completed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processes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per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unit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of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time</a:t>
            </a:r>
            <a:endParaRPr lang="en-US" sz="2400" spc="25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US" sz="2000" spc="25" dirty="0">
                <a:latin typeface="Times New Roman"/>
                <a:cs typeface="Times New Roman"/>
              </a:rPr>
              <a:t>[the amount of material or items passing through a system or process]</a:t>
            </a:r>
          </a:p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  <a:tabLst>
                <a:tab pos="354965" algn="l"/>
                <a:tab pos="355600" algn="l"/>
                <a:tab pos="4152265" algn="l"/>
              </a:tabLst>
            </a:pPr>
            <a:r>
              <a:rPr sz="2400" b="1" spc="60" dirty="0">
                <a:solidFill>
                  <a:srgbClr val="33339A"/>
                </a:solidFill>
                <a:latin typeface="Times New Roman"/>
                <a:cs typeface="Times New Roman"/>
              </a:rPr>
              <a:t>Waiting </a:t>
            </a:r>
            <a:r>
              <a:rPr sz="2400" b="1" spc="25" dirty="0">
                <a:solidFill>
                  <a:srgbClr val="33339A"/>
                </a:solidFill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25" dirty="0">
                <a:latin typeface="Times New Roman"/>
                <a:cs typeface="Times New Roman"/>
              </a:rPr>
              <a:t>time</a:t>
            </a:r>
            <a:r>
              <a:rPr sz="2400" spc="-36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spent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in	</a:t>
            </a:r>
            <a:r>
              <a:rPr sz="2400" spc="65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ready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queue</a:t>
            </a:r>
            <a:endParaRPr sz="24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509"/>
              </a:spcBef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sz="2000" b="1" spc="-40" dirty="0">
                <a:latin typeface="Times New Roman"/>
                <a:cs typeface="Times New Roman"/>
              </a:rPr>
              <a:t>For </a:t>
            </a:r>
            <a:r>
              <a:rPr sz="2000" b="1" spc="55" dirty="0">
                <a:latin typeface="Times New Roman"/>
                <a:cs typeface="Times New Roman"/>
              </a:rPr>
              <a:t>Non </a:t>
            </a:r>
            <a:r>
              <a:rPr sz="2000" b="1" dirty="0">
                <a:latin typeface="Times New Roman"/>
                <a:cs typeface="Times New Roman"/>
              </a:rPr>
              <a:t>preemptive</a:t>
            </a:r>
            <a:r>
              <a:rPr lang="en-US" sz="2000" b="1" dirty="0">
                <a:latin typeface="Times New Roman"/>
                <a:cs typeface="Times New Roman"/>
              </a:rPr>
              <a:t> process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130" dirty="0">
                <a:latin typeface="Times New Roman"/>
                <a:cs typeface="Times New Roman"/>
              </a:rPr>
              <a:t>= </a:t>
            </a:r>
            <a:r>
              <a:rPr sz="2000" b="1" spc="-15" dirty="0">
                <a:latin typeface="Times New Roman"/>
                <a:cs typeface="Times New Roman"/>
              </a:rPr>
              <a:t>Starting.Time </a:t>
            </a:r>
            <a:r>
              <a:rPr sz="2000" b="1" spc="45" dirty="0">
                <a:latin typeface="Times New Roman"/>
                <a:cs typeface="Times New Roman"/>
              </a:rPr>
              <a:t>–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-40" dirty="0">
                <a:latin typeface="Times New Roman"/>
                <a:cs typeface="Times New Roman"/>
              </a:rPr>
              <a:t>Arrival.Time</a:t>
            </a:r>
            <a:endParaRPr sz="20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480"/>
              </a:spcBef>
              <a:buFont typeface="Times New Roman"/>
              <a:buChar char="–"/>
              <a:tabLst>
                <a:tab pos="755015" algn="l"/>
                <a:tab pos="755650" algn="l"/>
                <a:tab pos="3789679" algn="l"/>
              </a:tabLst>
            </a:pPr>
            <a:r>
              <a:rPr sz="2000" b="1" spc="-40" dirty="0">
                <a:latin typeface="Times New Roman"/>
                <a:cs typeface="Times New Roman"/>
              </a:rPr>
              <a:t>For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Preemptive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lang="en-US" sz="2000" b="1" spc="-25" dirty="0">
                <a:latin typeface="Times New Roman"/>
                <a:cs typeface="Times New Roman"/>
              </a:rPr>
              <a:t>process </a:t>
            </a:r>
            <a:r>
              <a:rPr sz="2000" b="1" spc="-130" dirty="0">
                <a:latin typeface="Times New Roman"/>
                <a:cs typeface="Times New Roman"/>
              </a:rPr>
              <a:t>= </a:t>
            </a:r>
            <a:r>
              <a:rPr sz="2000" b="1" spc="-5" dirty="0">
                <a:latin typeface="Times New Roman"/>
                <a:cs typeface="Times New Roman"/>
              </a:rPr>
              <a:t>Finish.Time </a:t>
            </a:r>
            <a:r>
              <a:rPr sz="2000" b="1" spc="45" dirty="0">
                <a:latin typeface="Times New Roman"/>
                <a:cs typeface="Times New Roman"/>
              </a:rPr>
              <a:t>– </a:t>
            </a:r>
            <a:r>
              <a:rPr sz="2000" b="1" spc="-40" dirty="0">
                <a:latin typeface="Times New Roman"/>
                <a:cs typeface="Times New Roman"/>
              </a:rPr>
              <a:t>Arrival.Time </a:t>
            </a:r>
            <a:r>
              <a:rPr sz="2000" b="1" spc="45" dirty="0">
                <a:latin typeface="Times New Roman"/>
                <a:cs typeface="Times New Roman"/>
              </a:rPr>
              <a:t>–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30" dirty="0">
                <a:latin typeface="Times New Roman"/>
                <a:cs typeface="Times New Roman"/>
              </a:rPr>
              <a:t>Burst.Time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7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spc="-30" dirty="0">
                <a:solidFill>
                  <a:srgbClr val="33339A"/>
                </a:solidFill>
                <a:latin typeface="Times New Roman"/>
                <a:cs typeface="Times New Roman"/>
              </a:rPr>
              <a:t>Turnaround</a:t>
            </a:r>
            <a:r>
              <a:rPr sz="2400" b="1" spc="-45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400" b="1" spc="25" dirty="0">
                <a:solidFill>
                  <a:srgbClr val="33339A"/>
                </a:solidFill>
                <a:latin typeface="Times New Roman"/>
                <a:cs typeface="Times New Roman"/>
              </a:rPr>
              <a:t>time</a:t>
            </a:r>
            <a:r>
              <a:rPr sz="2400" b="1" spc="-90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amount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of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time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execute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particular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process.</a:t>
            </a:r>
          </a:p>
          <a:p>
            <a:pPr marL="808990" lvl="1" indent="-339090">
              <a:lnSpc>
                <a:spcPct val="100000"/>
              </a:lnSpc>
              <a:spcBef>
                <a:spcPts val="509"/>
              </a:spcBef>
              <a:buFont typeface="Times New Roman"/>
              <a:buChar char="–"/>
              <a:tabLst>
                <a:tab pos="808355" algn="l"/>
                <a:tab pos="80899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Finish.Time </a:t>
            </a:r>
            <a:r>
              <a:rPr sz="2000" b="1" spc="45" dirty="0">
                <a:latin typeface="Times New Roman"/>
                <a:cs typeface="Times New Roman"/>
              </a:rPr>
              <a:t>–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40" dirty="0">
                <a:latin typeface="Times New Roman"/>
                <a:cs typeface="Times New Roman"/>
              </a:rPr>
              <a:t>Arrival. Time</a:t>
            </a: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spc="25" dirty="0">
                <a:solidFill>
                  <a:srgbClr val="33339A"/>
                </a:solidFill>
                <a:latin typeface="Times New Roman"/>
                <a:cs typeface="Times New Roman"/>
              </a:rPr>
              <a:t>Response time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15" dirty="0">
                <a:latin typeface="Times New Roman"/>
                <a:cs typeface="Times New Roman"/>
              </a:rPr>
              <a:t>response</a:t>
            </a:r>
            <a:r>
              <a:rPr sz="2400" spc="-4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latency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306" y="6100421"/>
            <a:ext cx="9144000" cy="984250"/>
          </a:xfrm>
          <a:custGeom>
            <a:avLst/>
            <a:gdLst/>
            <a:ahLst/>
            <a:cxnLst/>
            <a:rect l="l" t="t" r="r" b="b"/>
            <a:pathLst>
              <a:path w="9144000" h="984250">
                <a:moveTo>
                  <a:pt x="0" y="0"/>
                </a:moveTo>
                <a:lnTo>
                  <a:pt x="0" y="983742"/>
                </a:lnTo>
                <a:lnTo>
                  <a:pt x="9144000" y="98374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8171" y="5853940"/>
            <a:ext cx="8403335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5080" indent="-285750" algn="ctr">
              <a:lnSpc>
                <a:spcPct val="100000"/>
              </a:lnSpc>
              <a:spcBef>
                <a:spcPts val="95"/>
              </a:spcBef>
              <a:tabLst>
                <a:tab pos="297815" algn="l"/>
              </a:tabLst>
            </a:pPr>
            <a:r>
              <a:rPr sz="2000" spc="-5" dirty="0">
                <a:latin typeface="Times New Roman"/>
                <a:cs typeface="Times New Roman"/>
              </a:rPr>
              <a:t>–	</a:t>
            </a:r>
            <a:r>
              <a:rPr sz="2400" spc="40" dirty="0">
                <a:latin typeface="Times New Roman"/>
                <a:cs typeface="Times New Roman"/>
              </a:rPr>
              <a:t>amount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of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time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it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takes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from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when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request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was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submitted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until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first  </a:t>
            </a:r>
            <a:r>
              <a:rPr sz="2400" spc="15" dirty="0">
                <a:latin typeface="Times New Roman"/>
                <a:cs typeface="Times New Roman"/>
              </a:rPr>
              <a:t>response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produced,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45" dirty="0">
                <a:latin typeface="Times New Roman"/>
                <a:cs typeface="Times New Roman"/>
              </a:rPr>
              <a:t>not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output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(for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time-sharing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environment)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39276" y="6731000"/>
            <a:ext cx="1244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39" y="457454"/>
            <a:ext cx="4565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/>
              <a:t>First </a:t>
            </a:r>
            <a:r>
              <a:rPr sz="3600" spc="100" dirty="0"/>
              <a:t>Come </a:t>
            </a:r>
            <a:r>
              <a:rPr sz="3600" spc="10" dirty="0"/>
              <a:t>First</a:t>
            </a:r>
            <a:r>
              <a:rPr sz="3600" spc="-120" dirty="0"/>
              <a:t> </a:t>
            </a:r>
            <a:r>
              <a:rPr sz="3600" spc="10" dirty="0"/>
              <a:t>Serve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241477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5352288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1941" y="1341374"/>
            <a:ext cx="8929370" cy="4653197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70" dirty="0">
                <a:latin typeface="Georgia"/>
                <a:cs typeface="Georgia"/>
              </a:rPr>
              <a:t>Simplest </a:t>
            </a:r>
            <a:r>
              <a:rPr sz="2400" spc="95" dirty="0">
                <a:latin typeface="Georgia"/>
                <a:cs typeface="Georgia"/>
              </a:rPr>
              <a:t>CPU </a:t>
            </a:r>
            <a:r>
              <a:rPr sz="2400" spc="-60" dirty="0">
                <a:latin typeface="Georgia"/>
                <a:cs typeface="Georgia"/>
              </a:rPr>
              <a:t>scheduling</a:t>
            </a:r>
            <a:r>
              <a:rPr sz="2400" spc="65" dirty="0">
                <a:latin typeface="Georgia"/>
                <a:cs typeface="Georgia"/>
              </a:rPr>
              <a:t> </a:t>
            </a:r>
            <a:r>
              <a:rPr sz="2400" spc="-65" dirty="0">
                <a:latin typeface="Georgia"/>
                <a:cs typeface="Georgia"/>
              </a:rPr>
              <a:t>algorithm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Georgia"/>
                <a:cs typeface="Georgia"/>
              </a:rPr>
              <a:t>Non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75" dirty="0">
                <a:latin typeface="Georgia"/>
                <a:cs typeface="Georgia"/>
              </a:rPr>
              <a:t>preemptive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Georgia"/>
                <a:cs typeface="Georgia"/>
              </a:rPr>
              <a:t>The </a:t>
            </a:r>
            <a:r>
              <a:rPr sz="2400" spc="-80" dirty="0">
                <a:latin typeface="Georgia"/>
                <a:cs typeface="Georgia"/>
              </a:rPr>
              <a:t>process that </a:t>
            </a:r>
            <a:r>
              <a:rPr sz="2400" spc="-95" dirty="0">
                <a:latin typeface="Georgia"/>
                <a:cs typeface="Georgia"/>
              </a:rPr>
              <a:t>requests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95" dirty="0">
                <a:latin typeface="Georgia"/>
                <a:cs typeface="Georgia"/>
              </a:rPr>
              <a:t>CPU </a:t>
            </a:r>
            <a:r>
              <a:rPr sz="2400" spc="-90" dirty="0">
                <a:latin typeface="Georgia"/>
                <a:cs typeface="Georgia"/>
              </a:rPr>
              <a:t>first </a:t>
            </a:r>
            <a:r>
              <a:rPr sz="2400" spc="-75" dirty="0">
                <a:latin typeface="Georgia"/>
                <a:cs typeface="Georgia"/>
              </a:rPr>
              <a:t>is </a:t>
            </a:r>
            <a:r>
              <a:rPr sz="2400" spc="-50" dirty="0">
                <a:latin typeface="Georgia"/>
                <a:cs typeface="Georgia"/>
              </a:rPr>
              <a:t>allocated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95" dirty="0">
                <a:latin typeface="Georgia"/>
                <a:cs typeface="Georgia"/>
              </a:rPr>
              <a:t>CPU</a:t>
            </a:r>
            <a:r>
              <a:rPr sz="2400" spc="275" dirty="0">
                <a:latin typeface="Georgia"/>
                <a:cs typeface="Georgia"/>
              </a:rPr>
              <a:t> </a:t>
            </a:r>
            <a:r>
              <a:rPr sz="2400" spc="-90" dirty="0">
                <a:latin typeface="Georgia"/>
                <a:cs typeface="Georgia"/>
              </a:rPr>
              <a:t>first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80" dirty="0">
                <a:latin typeface="Georgia"/>
                <a:cs typeface="Georgia"/>
              </a:rPr>
              <a:t>Implemented </a:t>
            </a:r>
            <a:r>
              <a:rPr sz="2400" spc="-40" dirty="0">
                <a:latin typeface="Georgia"/>
                <a:cs typeface="Georgia"/>
              </a:rPr>
              <a:t>with </a:t>
            </a:r>
            <a:r>
              <a:rPr sz="2400" spc="-35" dirty="0">
                <a:latin typeface="Georgia"/>
                <a:cs typeface="Georgia"/>
              </a:rPr>
              <a:t>a </a:t>
            </a:r>
            <a:r>
              <a:rPr sz="2400" spc="45" dirty="0">
                <a:latin typeface="Georgia"/>
                <a:cs typeface="Georgia"/>
              </a:rPr>
              <a:t>FIFO</a:t>
            </a:r>
            <a:r>
              <a:rPr sz="2400" spc="265" dirty="0">
                <a:latin typeface="Georgia"/>
                <a:cs typeface="Georgia"/>
              </a:rPr>
              <a:t> </a:t>
            </a:r>
            <a:r>
              <a:rPr sz="2400" spc="-50" dirty="0">
                <a:latin typeface="Georgia"/>
                <a:cs typeface="Georgia"/>
              </a:rPr>
              <a:t>queue.</a:t>
            </a:r>
            <a:endParaRPr sz="240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u="heavy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Limitations</a:t>
            </a:r>
            <a:endParaRPr sz="2400" dirty="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ts val="2590"/>
              </a:lnSpc>
              <a:spcBef>
                <a:spcPts val="615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70" dirty="0">
                <a:latin typeface="Georgia"/>
                <a:cs typeface="Georgia"/>
              </a:rPr>
              <a:t>FCFS </a:t>
            </a:r>
            <a:r>
              <a:rPr sz="2400" spc="-45" dirty="0">
                <a:solidFill>
                  <a:srgbClr val="FF0000"/>
                </a:solidFill>
                <a:latin typeface="Georgia"/>
                <a:cs typeface="Georgia"/>
              </a:rPr>
              <a:t>favor long </a:t>
            </a:r>
            <a:r>
              <a:rPr sz="2400" spc="-80" dirty="0">
                <a:solidFill>
                  <a:srgbClr val="FF0000"/>
                </a:solidFill>
                <a:latin typeface="Georgia"/>
                <a:cs typeface="Georgia"/>
              </a:rPr>
              <a:t>processes as </a:t>
            </a:r>
            <a:r>
              <a:rPr sz="2400" spc="-70" dirty="0">
                <a:solidFill>
                  <a:srgbClr val="FF0000"/>
                </a:solidFill>
                <a:latin typeface="Georgia"/>
                <a:cs typeface="Georgia"/>
              </a:rPr>
              <a:t>compared </a:t>
            </a:r>
            <a:r>
              <a:rPr sz="2400" spc="-50" dirty="0">
                <a:solidFill>
                  <a:srgbClr val="FF0000"/>
                </a:solidFill>
                <a:latin typeface="Georgia"/>
                <a:cs typeface="Georgia"/>
              </a:rPr>
              <a:t>to </a:t>
            </a:r>
            <a:r>
              <a:rPr sz="2400" spc="-85" dirty="0">
                <a:solidFill>
                  <a:srgbClr val="FF0000"/>
                </a:solidFill>
                <a:latin typeface="Georgia"/>
                <a:cs typeface="Georgia"/>
              </a:rPr>
              <a:t>short </a:t>
            </a:r>
            <a:r>
              <a:rPr sz="2400" spc="-50" dirty="0">
                <a:solidFill>
                  <a:srgbClr val="FF0000"/>
                </a:solidFill>
                <a:latin typeface="Georgia"/>
                <a:cs typeface="Georgia"/>
              </a:rPr>
              <a:t>ones</a:t>
            </a:r>
            <a:r>
              <a:rPr sz="2400" spc="-50" dirty="0">
                <a:latin typeface="Georgia"/>
                <a:cs typeface="Georgia"/>
              </a:rPr>
              <a:t>. </a:t>
            </a:r>
            <a:r>
              <a:rPr sz="2400" dirty="0">
                <a:latin typeface="Georgia"/>
                <a:cs typeface="Georgia"/>
              </a:rPr>
              <a:t>(Convoy  </a:t>
            </a:r>
            <a:r>
              <a:rPr sz="2400" spc="-70" dirty="0">
                <a:latin typeface="Georgia"/>
                <a:cs typeface="Georgia"/>
              </a:rPr>
              <a:t>effect)</a:t>
            </a:r>
            <a:endParaRPr sz="2400" dirty="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25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Average waiting time depends on arrival</a:t>
            </a:r>
            <a:r>
              <a:rPr sz="2400" spc="-3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order</a:t>
            </a:r>
            <a:endParaRPr sz="2400" dirty="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29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15" dirty="0">
                <a:latin typeface="Georgia"/>
                <a:cs typeface="Georgia"/>
              </a:rPr>
              <a:t>Average </a:t>
            </a:r>
            <a:r>
              <a:rPr sz="2400" spc="-45" dirty="0">
                <a:latin typeface="Georgia"/>
                <a:cs typeface="Georgia"/>
              </a:rPr>
              <a:t>waiting </a:t>
            </a:r>
            <a:r>
              <a:rPr sz="2400" spc="-75" dirty="0">
                <a:latin typeface="Georgia"/>
                <a:cs typeface="Georgia"/>
              </a:rPr>
              <a:t>time is </a:t>
            </a:r>
            <a:r>
              <a:rPr sz="2400" spc="-65" dirty="0">
                <a:latin typeface="Georgia"/>
                <a:cs typeface="Georgia"/>
              </a:rPr>
              <a:t>often </a:t>
            </a:r>
            <a:r>
              <a:rPr sz="2400" spc="-70" dirty="0">
                <a:latin typeface="Georgia"/>
                <a:cs typeface="Georgia"/>
              </a:rPr>
              <a:t>quite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45" dirty="0">
                <a:latin typeface="Georgia"/>
                <a:cs typeface="Georgia"/>
              </a:rPr>
              <a:t>long</a:t>
            </a:r>
            <a:endParaRPr sz="2400" dirty="0">
              <a:latin typeface="Georgia"/>
              <a:cs typeface="Georgia"/>
            </a:endParaRPr>
          </a:p>
          <a:p>
            <a:pPr marL="755650" indent="-285750">
              <a:lnSpc>
                <a:spcPts val="2260"/>
              </a:lnSpc>
              <a:spcBef>
                <a:spcPts val="29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65" dirty="0">
                <a:latin typeface="Georgia"/>
                <a:cs typeface="Georgia"/>
              </a:rPr>
              <a:t>FCFS</a:t>
            </a:r>
            <a:r>
              <a:rPr sz="2400" spc="375" dirty="0">
                <a:latin typeface="Georgia"/>
                <a:cs typeface="Georgia"/>
              </a:rPr>
              <a:t> </a:t>
            </a:r>
            <a:r>
              <a:rPr sz="2400" spc="-75" dirty="0">
                <a:latin typeface="Georgia"/>
                <a:cs typeface="Georgia"/>
              </a:rPr>
              <a:t>is non-preemptive, </a:t>
            </a:r>
            <a:r>
              <a:rPr sz="2400" spc="-55" dirty="0">
                <a:latin typeface="Georgia"/>
                <a:cs typeface="Georgia"/>
              </a:rPr>
              <a:t>so </a:t>
            </a:r>
            <a:r>
              <a:rPr sz="2400" spc="-70" dirty="0">
                <a:latin typeface="Georgia"/>
                <a:cs typeface="Georgia"/>
              </a:rPr>
              <a:t>it </a:t>
            </a:r>
            <a:r>
              <a:rPr sz="2400" spc="-75" dirty="0">
                <a:latin typeface="Georgia"/>
                <a:cs typeface="Georgia"/>
              </a:rPr>
              <a:t>is trouble </a:t>
            </a:r>
            <a:r>
              <a:rPr sz="2400" spc="-65" dirty="0">
                <a:latin typeface="Georgia"/>
                <a:cs typeface="Georgia"/>
              </a:rPr>
              <a:t>some for </a:t>
            </a:r>
            <a:r>
              <a:rPr sz="2400" spc="-75" dirty="0">
                <a:latin typeface="Georgia"/>
                <a:cs typeface="Georgia"/>
              </a:rPr>
              <a:t>time </a:t>
            </a:r>
            <a:r>
              <a:rPr sz="2400" spc="-165" dirty="0">
                <a:latin typeface="Georgia"/>
                <a:cs typeface="Georgia"/>
              </a:rPr>
              <a:t>sharing</a:t>
            </a:r>
            <a:endParaRPr sz="2400" dirty="0">
              <a:latin typeface="Georgia"/>
              <a:cs typeface="Georgia"/>
            </a:endParaRPr>
          </a:p>
          <a:p>
            <a:pPr marL="453390">
              <a:lnSpc>
                <a:spcPts val="2260"/>
              </a:lnSpc>
            </a:pPr>
            <a:r>
              <a:rPr lang="en-US" sz="3600" spc="-157" baseline="-21990" dirty="0">
                <a:latin typeface="Georgia"/>
                <a:cs typeface="Georgia"/>
              </a:rPr>
              <a:t>systems</a:t>
            </a:r>
            <a:endParaRPr sz="3600" baseline="-2199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9411" y="654050"/>
            <a:ext cx="37947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FCFS </a:t>
            </a:r>
            <a:r>
              <a:rPr dirty="0"/>
              <a:t>–</a:t>
            </a:r>
            <a:r>
              <a:rPr spc="-90" dirty="0"/>
              <a:t> </a:t>
            </a:r>
            <a:r>
              <a:rPr spc="3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509014"/>
            <a:ext cx="798512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</a:pPr>
            <a:r>
              <a:rPr sz="2400" spc="-15" dirty="0">
                <a:latin typeface="Georgia"/>
                <a:cs typeface="Georgia"/>
              </a:rPr>
              <a:t>The </a:t>
            </a:r>
            <a:r>
              <a:rPr sz="2400" spc="-80" dirty="0">
                <a:latin typeface="Georgia"/>
                <a:cs typeface="Georgia"/>
              </a:rPr>
              <a:t>process that </a:t>
            </a:r>
            <a:r>
              <a:rPr sz="2400" spc="-95" dirty="0">
                <a:latin typeface="Georgia"/>
                <a:cs typeface="Georgia"/>
              </a:rPr>
              <a:t>enters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-55" dirty="0">
                <a:latin typeface="Georgia"/>
                <a:cs typeface="Georgia"/>
              </a:rPr>
              <a:t>ready </a:t>
            </a:r>
            <a:r>
              <a:rPr sz="2400" spc="-70" dirty="0">
                <a:latin typeface="Georgia"/>
                <a:cs typeface="Georgia"/>
              </a:rPr>
              <a:t>queue </a:t>
            </a:r>
            <a:r>
              <a:rPr sz="2400" spc="-90" dirty="0">
                <a:latin typeface="Georgia"/>
                <a:cs typeface="Georgia"/>
              </a:rPr>
              <a:t>first </a:t>
            </a:r>
            <a:r>
              <a:rPr sz="2400" spc="-75" dirty="0">
                <a:latin typeface="Georgia"/>
                <a:cs typeface="Georgia"/>
              </a:rPr>
              <a:t>is </a:t>
            </a:r>
            <a:r>
              <a:rPr sz="2400" spc="-65" dirty="0">
                <a:latin typeface="Georgia"/>
                <a:cs typeface="Georgia"/>
              </a:rPr>
              <a:t>scheduled </a:t>
            </a:r>
            <a:r>
              <a:rPr sz="2400" spc="-70" dirty="0">
                <a:latin typeface="Georgia"/>
                <a:cs typeface="Georgia"/>
              </a:rPr>
              <a:t>first,  </a:t>
            </a:r>
            <a:r>
              <a:rPr sz="2400" spc="-85" dirty="0">
                <a:latin typeface="Georgia"/>
                <a:cs typeface="Georgia"/>
              </a:rPr>
              <a:t>regardless </a:t>
            </a:r>
            <a:r>
              <a:rPr sz="2400" spc="-25" dirty="0">
                <a:latin typeface="Georgia"/>
                <a:cs typeface="Georgia"/>
              </a:rPr>
              <a:t>of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-30" dirty="0">
                <a:latin typeface="Georgia"/>
                <a:cs typeface="Georgia"/>
              </a:rPr>
              <a:t>size </a:t>
            </a:r>
            <a:r>
              <a:rPr sz="2400" spc="-25" dirty="0">
                <a:latin typeface="Georgia"/>
                <a:cs typeface="Georgia"/>
              </a:rPr>
              <a:t>of </a:t>
            </a:r>
            <a:r>
              <a:rPr sz="2400" spc="-85" dirty="0">
                <a:latin typeface="Georgia"/>
                <a:cs typeface="Georgia"/>
              </a:rPr>
              <a:t>its </a:t>
            </a:r>
            <a:r>
              <a:rPr sz="2400" spc="-60" dirty="0">
                <a:latin typeface="Georgia"/>
                <a:cs typeface="Georgia"/>
              </a:rPr>
              <a:t>next </a:t>
            </a:r>
            <a:r>
              <a:rPr sz="2400" spc="95" dirty="0">
                <a:latin typeface="Georgia"/>
                <a:cs typeface="Georgia"/>
              </a:rPr>
              <a:t>CPU</a:t>
            </a:r>
            <a:r>
              <a:rPr sz="2400" spc="630" dirty="0">
                <a:latin typeface="Georgia"/>
                <a:cs typeface="Georgia"/>
              </a:rPr>
              <a:t> </a:t>
            </a:r>
            <a:r>
              <a:rPr sz="2400" spc="-110" dirty="0">
                <a:latin typeface="Georgia"/>
                <a:cs typeface="Georgia"/>
              </a:rPr>
              <a:t>burst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642870"/>
            <a:ext cx="1263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00009A"/>
                </a:solidFill>
                <a:latin typeface="Georgia"/>
                <a:cs typeface="Georgia"/>
              </a:rPr>
              <a:t>Example: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3740" y="2606294"/>
            <a:ext cx="996315" cy="8305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65" dirty="0">
                <a:solidFill>
                  <a:srgbClr val="00009A"/>
                </a:solidFill>
                <a:latin typeface="Georgia"/>
                <a:cs typeface="Georgia"/>
              </a:rPr>
              <a:t>Process</a:t>
            </a:r>
            <a:endParaRPr sz="2400">
              <a:latin typeface="Georgia"/>
              <a:cs typeface="Georgia"/>
            </a:endParaRPr>
          </a:p>
          <a:p>
            <a:pPr marL="633730">
              <a:lnSpc>
                <a:spcPct val="100000"/>
              </a:lnSpc>
              <a:spcBef>
                <a:spcPts val="290"/>
              </a:spcBef>
            </a:pPr>
            <a:r>
              <a:rPr sz="2400" spc="95" dirty="0">
                <a:latin typeface="Georgia"/>
                <a:cs typeface="Georgia"/>
              </a:rPr>
              <a:t>P1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6169" y="2606294"/>
            <a:ext cx="1468120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10000"/>
              </a:lnSpc>
              <a:spcBef>
                <a:spcPts val="100"/>
              </a:spcBef>
            </a:pPr>
            <a:r>
              <a:rPr sz="2400" spc="-90" dirty="0">
                <a:solidFill>
                  <a:srgbClr val="00009A"/>
                </a:solidFill>
                <a:latin typeface="Georgia"/>
                <a:cs typeface="Georgia"/>
              </a:rPr>
              <a:t>Burst </a:t>
            </a:r>
            <a:r>
              <a:rPr sz="2400" spc="-25" dirty="0">
                <a:solidFill>
                  <a:srgbClr val="00009A"/>
                </a:solidFill>
                <a:latin typeface="Georgia"/>
                <a:cs typeface="Georgia"/>
              </a:rPr>
              <a:t>Time  </a:t>
            </a:r>
            <a:r>
              <a:rPr sz="2400" spc="-125" dirty="0">
                <a:latin typeface="Georgia"/>
                <a:cs typeface="Georgia"/>
              </a:rPr>
              <a:t>24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339394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15132" y="3410965"/>
            <a:ext cx="368300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spc="-45" dirty="0">
                <a:latin typeface="Georgia"/>
                <a:cs typeface="Georgia"/>
              </a:rPr>
              <a:t>P2  </a:t>
            </a:r>
            <a:r>
              <a:rPr sz="2400" spc="-50" dirty="0">
                <a:latin typeface="Georgia"/>
                <a:cs typeface="Georgia"/>
              </a:rPr>
              <a:t>P3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4142" y="3410965"/>
            <a:ext cx="200025" cy="8305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105" dirty="0">
                <a:latin typeface="Georgia"/>
                <a:cs typeface="Georgia"/>
              </a:rPr>
              <a:t>3</a:t>
            </a:r>
            <a:endParaRPr sz="2400">
              <a:latin typeface="Georgia"/>
              <a:cs typeface="Georgia"/>
            </a:endParaRPr>
          </a:p>
          <a:p>
            <a:pPr marL="31750">
              <a:lnSpc>
                <a:spcPct val="100000"/>
              </a:lnSpc>
              <a:spcBef>
                <a:spcPts val="290"/>
              </a:spcBef>
            </a:pPr>
            <a:r>
              <a:rPr sz="2400" spc="-105" dirty="0">
                <a:latin typeface="Georgia"/>
                <a:cs typeface="Georgia"/>
              </a:rPr>
              <a:t>3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4617973"/>
            <a:ext cx="747712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spc="-65" dirty="0">
                <a:latin typeface="Georgia"/>
                <a:cs typeface="Georgia"/>
              </a:rPr>
              <a:t>Suppose </a:t>
            </a:r>
            <a:r>
              <a:rPr sz="2400" spc="-80" dirty="0">
                <a:latin typeface="Georgia"/>
                <a:cs typeface="Georgia"/>
              </a:rPr>
              <a:t>that processes </a:t>
            </a:r>
            <a:r>
              <a:rPr sz="2400" spc="-70" dirty="0">
                <a:latin typeface="Georgia"/>
                <a:cs typeface="Georgia"/>
              </a:rPr>
              <a:t>arrive </a:t>
            </a:r>
            <a:r>
              <a:rPr sz="2400" spc="-60" dirty="0">
                <a:latin typeface="Georgia"/>
                <a:cs typeface="Georgia"/>
              </a:rPr>
              <a:t>into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-75" dirty="0">
                <a:latin typeface="Georgia"/>
                <a:cs typeface="Georgia"/>
              </a:rPr>
              <a:t>system </a:t>
            </a:r>
            <a:r>
              <a:rPr sz="2400" spc="-65" dirty="0">
                <a:latin typeface="Georgia"/>
                <a:cs typeface="Georgia"/>
              </a:rPr>
              <a:t>in </a:t>
            </a:r>
            <a:r>
              <a:rPr sz="2400" spc="-80" dirty="0">
                <a:latin typeface="Georgia"/>
                <a:cs typeface="Georgia"/>
              </a:rPr>
              <a:t>the order:  </a:t>
            </a:r>
            <a:r>
              <a:rPr sz="2400" spc="70" dirty="0">
                <a:latin typeface="Georgia"/>
                <a:cs typeface="Georgia"/>
              </a:rPr>
              <a:t>P1, </a:t>
            </a:r>
            <a:r>
              <a:rPr sz="2400" spc="-55" dirty="0">
                <a:latin typeface="Georgia"/>
                <a:cs typeface="Georgia"/>
              </a:rPr>
              <a:t>P2 </a:t>
            </a:r>
            <a:r>
              <a:rPr sz="2400" spc="25" dirty="0">
                <a:latin typeface="Georgia"/>
                <a:cs typeface="Georgia"/>
              </a:rPr>
              <a:t>,</a:t>
            </a:r>
            <a:r>
              <a:rPr sz="2400" spc="70" dirty="0">
                <a:latin typeface="Georgia"/>
                <a:cs typeface="Georgia"/>
              </a:rPr>
              <a:t> </a:t>
            </a:r>
            <a:r>
              <a:rPr sz="2400" spc="-50" dirty="0">
                <a:latin typeface="Georgia"/>
                <a:cs typeface="Georgia"/>
              </a:rPr>
              <a:t>P3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5352288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9411" y="753110"/>
            <a:ext cx="37947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FCFS </a:t>
            </a:r>
            <a:r>
              <a:rPr dirty="0"/>
              <a:t>–</a:t>
            </a:r>
            <a:r>
              <a:rPr spc="-90" dirty="0"/>
              <a:t> </a:t>
            </a:r>
            <a:r>
              <a:rPr spc="3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624838"/>
            <a:ext cx="57194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Georgia"/>
                <a:cs typeface="Georgia"/>
              </a:rPr>
              <a:t>Processes </a:t>
            </a:r>
            <a:r>
              <a:rPr sz="2400" spc="-80" dirty="0">
                <a:latin typeface="Georgia"/>
                <a:cs typeface="Georgia"/>
              </a:rPr>
              <a:t>are </a:t>
            </a:r>
            <a:r>
              <a:rPr sz="2400" spc="-75" dirty="0">
                <a:latin typeface="Georgia"/>
                <a:cs typeface="Georgia"/>
              </a:rPr>
              <a:t>served </a:t>
            </a:r>
            <a:r>
              <a:rPr sz="2400" spc="-65" dirty="0">
                <a:latin typeface="Georgia"/>
                <a:cs typeface="Georgia"/>
              </a:rPr>
              <a:t>in </a:t>
            </a:r>
            <a:r>
              <a:rPr sz="2400" spc="-80" dirty="0">
                <a:latin typeface="Georgia"/>
                <a:cs typeface="Georgia"/>
              </a:rPr>
              <a:t>the order: </a:t>
            </a:r>
            <a:r>
              <a:rPr sz="2400" spc="70" dirty="0">
                <a:latin typeface="Georgia"/>
                <a:cs typeface="Georgia"/>
              </a:rPr>
              <a:t>P1, </a:t>
            </a:r>
            <a:r>
              <a:rPr sz="2400" spc="-30" dirty="0">
                <a:latin typeface="Georgia"/>
                <a:cs typeface="Georgia"/>
              </a:rPr>
              <a:t>P2,</a:t>
            </a:r>
            <a:r>
              <a:rPr sz="2400" spc="80" dirty="0">
                <a:latin typeface="Georgia"/>
                <a:cs typeface="Georgia"/>
              </a:rPr>
              <a:t> </a:t>
            </a:r>
            <a:r>
              <a:rPr sz="2400" spc="-50" dirty="0">
                <a:latin typeface="Georgia"/>
                <a:cs typeface="Georgia"/>
              </a:rPr>
              <a:t>P3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Georgia"/>
                <a:cs typeface="Georgia"/>
              </a:rPr>
              <a:t>The </a:t>
            </a:r>
            <a:r>
              <a:rPr sz="2400" b="1" spc="50" dirty="0">
                <a:latin typeface="Times New Roman"/>
                <a:cs typeface="Times New Roman"/>
              </a:rPr>
              <a:t>Gantt </a:t>
            </a:r>
            <a:r>
              <a:rPr sz="2400" b="1" spc="-5" dirty="0">
                <a:latin typeface="Times New Roman"/>
                <a:cs typeface="Times New Roman"/>
              </a:rPr>
              <a:t>Chart </a:t>
            </a:r>
            <a:r>
              <a:rPr sz="2400" spc="-65" dirty="0">
                <a:latin typeface="Georgia"/>
                <a:cs typeface="Georgia"/>
              </a:rPr>
              <a:t>for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-65" dirty="0">
                <a:latin typeface="Georgia"/>
                <a:cs typeface="Georgia"/>
              </a:rPr>
              <a:t>schedule</a:t>
            </a:r>
            <a:r>
              <a:rPr sz="2400" spc="240" dirty="0">
                <a:latin typeface="Georgia"/>
                <a:cs typeface="Georgia"/>
              </a:rPr>
              <a:t> </a:t>
            </a:r>
            <a:r>
              <a:rPr sz="2400" spc="-75" dirty="0">
                <a:latin typeface="Georgia"/>
                <a:cs typeface="Georgia"/>
              </a:rPr>
              <a:t>is: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3553" y="3422903"/>
            <a:ext cx="8122920" cy="951230"/>
          </a:xfrm>
          <a:custGeom>
            <a:avLst/>
            <a:gdLst/>
            <a:ahLst/>
            <a:cxnLst/>
            <a:rect l="l" t="t" r="r" b="b"/>
            <a:pathLst>
              <a:path w="8122920" h="951229">
                <a:moveTo>
                  <a:pt x="8122920" y="950976"/>
                </a:moveTo>
                <a:lnTo>
                  <a:pt x="8122920" y="0"/>
                </a:lnTo>
                <a:lnTo>
                  <a:pt x="0" y="0"/>
                </a:lnTo>
                <a:lnTo>
                  <a:pt x="0" y="950976"/>
                </a:lnTo>
                <a:lnTo>
                  <a:pt x="6096" y="950976"/>
                </a:lnTo>
                <a:lnTo>
                  <a:pt x="6096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8109966" y="12954"/>
                </a:lnTo>
                <a:lnTo>
                  <a:pt x="8109966" y="6096"/>
                </a:lnTo>
                <a:lnTo>
                  <a:pt x="8116062" y="12954"/>
                </a:lnTo>
                <a:lnTo>
                  <a:pt x="8116062" y="950976"/>
                </a:lnTo>
                <a:lnTo>
                  <a:pt x="8122920" y="950976"/>
                </a:lnTo>
                <a:close/>
              </a:path>
              <a:path w="8122920" h="951229">
                <a:moveTo>
                  <a:pt x="12953" y="12954"/>
                </a:moveTo>
                <a:lnTo>
                  <a:pt x="12953" y="6096"/>
                </a:lnTo>
                <a:lnTo>
                  <a:pt x="6096" y="12954"/>
                </a:lnTo>
                <a:lnTo>
                  <a:pt x="12953" y="12954"/>
                </a:lnTo>
                <a:close/>
              </a:path>
              <a:path w="8122920" h="951229">
                <a:moveTo>
                  <a:pt x="12953" y="950976"/>
                </a:moveTo>
                <a:lnTo>
                  <a:pt x="12953" y="12954"/>
                </a:lnTo>
                <a:lnTo>
                  <a:pt x="6096" y="12954"/>
                </a:lnTo>
                <a:lnTo>
                  <a:pt x="6096" y="950976"/>
                </a:lnTo>
                <a:lnTo>
                  <a:pt x="12953" y="950976"/>
                </a:lnTo>
                <a:close/>
              </a:path>
              <a:path w="8122920" h="951229">
                <a:moveTo>
                  <a:pt x="8116062" y="12954"/>
                </a:moveTo>
                <a:lnTo>
                  <a:pt x="8109966" y="6096"/>
                </a:lnTo>
                <a:lnTo>
                  <a:pt x="8109966" y="12954"/>
                </a:lnTo>
                <a:lnTo>
                  <a:pt x="8116062" y="12954"/>
                </a:lnTo>
                <a:close/>
              </a:path>
              <a:path w="8122920" h="951229">
                <a:moveTo>
                  <a:pt x="8116062" y="950976"/>
                </a:moveTo>
                <a:lnTo>
                  <a:pt x="8116062" y="12954"/>
                </a:lnTo>
                <a:lnTo>
                  <a:pt x="8109966" y="12954"/>
                </a:lnTo>
                <a:lnTo>
                  <a:pt x="8109966" y="950976"/>
                </a:lnTo>
                <a:lnTo>
                  <a:pt x="8116062" y="950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20466" y="3801871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P</a:t>
            </a:r>
            <a:r>
              <a:rPr sz="1800" spc="-60" baseline="-20833" dirty="0">
                <a:latin typeface="Times New Roman"/>
                <a:cs typeface="Times New Roman"/>
              </a:rPr>
              <a:t>1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6635" y="3801871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P</a:t>
            </a:r>
            <a:r>
              <a:rPr sz="1800" spc="-60" baseline="-20833" dirty="0">
                <a:latin typeface="Times New Roman"/>
                <a:cs typeface="Times New Roman"/>
              </a:rPr>
              <a:t>2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77097" y="3801871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P</a:t>
            </a:r>
            <a:r>
              <a:rPr sz="1800" spc="-60" baseline="-20833" dirty="0">
                <a:latin typeface="Times New Roman"/>
                <a:cs typeface="Times New Roman"/>
              </a:rPr>
              <a:t>3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81725" y="3429000"/>
            <a:ext cx="0" cy="944880"/>
          </a:xfrm>
          <a:custGeom>
            <a:avLst/>
            <a:gdLst/>
            <a:ahLst/>
            <a:cxnLst/>
            <a:rect l="l" t="t" r="r" b="b"/>
            <a:pathLst>
              <a:path h="944879">
                <a:moveTo>
                  <a:pt x="0" y="0"/>
                </a:moveTo>
                <a:lnTo>
                  <a:pt x="0" y="944879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91806" y="3429000"/>
            <a:ext cx="0" cy="944880"/>
          </a:xfrm>
          <a:custGeom>
            <a:avLst/>
            <a:gdLst/>
            <a:ahLst/>
            <a:cxnLst/>
            <a:rect l="l" t="t" r="r" b="b"/>
            <a:pathLst>
              <a:path h="944879">
                <a:moveTo>
                  <a:pt x="0" y="0"/>
                </a:moveTo>
                <a:lnTo>
                  <a:pt x="0" y="94487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3553" y="4373879"/>
            <a:ext cx="8122920" cy="314960"/>
          </a:xfrm>
          <a:custGeom>
            <a:avLst/>
            <a:gdLst/>
            <a:ahLst/>
            <a:cxnLst/>
            <a:rect l="l" t="t" r="r" b="b"/>
            <a:pathLst>
              <a:path w="8122920" h="314960">
                <a:moveTo>
                  <a:pt x="12954" y="301752"/>
                </a:moveTo>
                <a:lnTo>
                  <a:pt x="12954" y="0"/>
                </a:lnTo>
                <a:lnTo>
                  <a:pt x="0" y="0"/>
                </a:lnTo>
                <a:lnTo>
                  <a:pt x="0" y="314706"/>
                </a:lnTo>
                <a:lnTo>
                  <a:pt x="6096" y="314706"/>
                </a:lnTo>
                <a:lnTo>
                  <a:pt x="6096" y="301752"/>
                </a:lnTo>
                <a:lnTo>
                  <a:pt x="12954" y="301752"/>
                </a:lnTo>
                <a:close/>
              </a:path>
              <a:path w="8122920" h="314960">
                <a:moveTo>
                  <a:pt x="8116062" y="301752"/>
                </a:moveTo>
                <a:lnTo>
                  <a:pt x="6096" y="301752"/>
                </a:lnTo>
                <a:lnTo>
                  <a:pt x="12954" y="308610"/>
                </a:lnTo>
                <a:lnTo>
                  <a:pt x="12953" y="314706"/>
                </a:lnTo>
                <a:lnTo>
                  <a:pt x="8109966" y="314706"/>
                </a:lnTo>
                <a:lnTo>
                  <a:pt x="8109966" y="308610"/>
                </a:lnTo>
                <a:lnTo>
                  <a:pt x="8116062" y="301752"/>
                </a:lnTo>
                <a:close/>
              </a:path>
              <a:path w="8122920" h="314960">
                <a:moveTo>
                  <a:pt x="12953" y="314706"/>
                </a:moveTo>
                <a:lnTo>
                  <a:pt x="12954" y="308610"/>
                </a:lnTo>
                <a:lnTo>
                  <a:pt x="6096" y="301752"/>
                </a:lnTo>
                <a:lnTo>
                  <a:pt x="6096" y="314706"/>
                </a:lnTo>
                <a:lnTo>
                  <a:pt x="12953" y="314706"/>
                </a:lnTo>
                <a:close/>
              </a:path>
              <a:path w="8122920" h="314960">
                <a:moveTo>
                  <a:pt x="8122920" y="314706"/>
                </a:moveTo>
                <a:lnTo>
                  <a:pt x="8122920" y="0"/>
                </a:lnTo>
                <a:lnTo>
                  <a:pt x="8109966" y="0"/>
                </a:lnTo>
                <a:lnTo>
                  <a:pt x="8109966" y="301752"/>
                </a:lnTo>
                <a:lnTo>
                  <a:pt x="8116062" y="301752"/>
                </a:lnTo>
                <a:lnTo>
                  <a:pt x="8116062" y="314706"/>
                </a:lnTo>
                <a:lnTo>
                  <a:pt x="8122920" y="314706"/>
                </a:lnTo>
                <a:close/>
              </a:path>
              <a:path w="8122920" h="314960">
                <a:moveTo>
                  <a:pt x="8116062" y="314706"/>
                </a:moveTo>
                <a:lnTo>
                  <a:pt x="8116062" y="301752"/>
                </a:lnTo>
                <a:lnTo>
                  <a:pt x="8109966" y="308610"/>
                </a:lnTo>
                <a:lnTo>
                  <a:pt x="8109966" y="314706"/>
                </a:lnTo>
                <a:lnTo>
                  <a:pt x="8116062" y="314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0030" y="4682490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391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19996" y="4682490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391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81725" y="4373117"/>
            <a:ext cx="0" cy="309880"/>
          </a:xfrm>
          <a:custGeom>
            <a:avLst/>
            <a:gdLst/>
            <a:ahLst/>
            <a:cxnLst/>
            <a:rect l="l" t="t" r="r" b="b"/>
            <a:pathLst>
              <a:path h="309879">
                <a:moveTo>
                  <a:pt x="0" y="0"/>
                </a:moveTo>
                <a:lnTo>
                  <a:pt x="0" y="309372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91806" y="4373117"/>
            <a:ext cx="0" cy="309880"/>
          </a:xfrm>
          <a:custGeom>
            <a:avLst/>
            <a:gdLst/>
            <a:ahLst/>
            <a:cxnLst/>
            <a:rect l="l" t="t" r="r" b="b"/>
            <a:pathLst>
              <a:path h="309879">
                <a:moveTo>
                  <a:pt x="0" y="0"/>
                </a:moveTo>
                <a:lnTo>
                  <a:pt x="0" y="30937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81725" y="4682490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391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91806" y="4682490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39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4540" y="5648197"/>
            <a:ext cx="5322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Georgia"/>
                <a:cs typeface="Georgia"/>
              </a:rPr>
              <a:t>Waiting </a:t>
            </a:r>
            <a:r>
              <a:rPr sz="2400" spc="-80" dirty="0">
                <a:latin typeface="Georgia"/>
                <a:cs typeface="Georgia"/>
              </a:rPr>
              <a:t>times </a:t>
            </a:r>
            <a:r>
              <a:rPr sz="2400" spc="100" dirty="0">
                <a:latin typeface="Georgia"/>
                <a:cs typeface="Georgia"/>
              </a:rPr>
              <a:t>P1 </a:t>
            </a:r>
            <a:r>
              <a:rPr sz="2400" spc="55" dirty="0">
                <a:latin typeface="Georgia"/>
                <a:cs typeface="Georgia"/>
              </a:rPr>
              <a:t>= </a:t>
            </a:r>
            <a:r>
              <a:rPr sz="2400" spc="-165" dirty="0">
                <a:latin typeface="Georgia"/>
                <a:cs typeface="Georgia"/>
              </a:rPr>
              <a:t>0; </a:t>
            </a:r>
            <a:r>
              <a:rPr sz="2400" spc="-55" dirty="0">
                <a:latin typeface="Georgia"/>
                <a:cs typeface="Georgia"/>
              </a:rPr>
              <a:t>P2 </a:t>
            </a:r>
            <a:r>
              <a:rPr sz="2400" spc="55" dirty="0">
                <a:latin typeface="Georgia"/>
                <a:cs typeface="Georgia"/>
              </a:rPr>
              <a:t>= </a:t>
            </a:r>
            <a:r>
              <a:rPr sz="2400" spc="-110" dirty="0">
                <a:latin typeface="Georgia"/>
                <a:cs typeface="Georgia"/>
              </a:rPr>
              <a:t>24; </a:t>
            </a:r>
            <a:r>
              <a:rPr sz="2400" spc="-50" dirty="0">
                <a:latin typeface="Georgia"/>
                <a:cs typeface="Georgia"/>
              </a:rPr>
              <a:t>P3 </a:t>
            </a:r>
            <a:r>
              <a:rPr sz="2400" spc="55" dirty="0">
                <a:latin typeface="Georgia"/>
                <a:cs typeface="Georgia"/>
              </a:rPr>
              <a:t>= </a:t>
            </a:r>
            <a:r>
              <a:rPr sz="2400" spc="-50" dirty="0">
                <a:latin typeface="Georgia"/>
                <a:cs typeface="Georgia"/>
              </a:rPr>
              <a:t>27  </a:t>
            </a:r>
            <a:r>
              <a:rPr sz="2400" spc="-20" dirty="0">
                <a:latin typeface="Georgia"/>
                <a:cs typeface="Georgia"/>
              </a:rPr>
              <a:t>Average </a:t>
            </a:r>
            <a:r>
              <a:rPr sz="2400" spc="-45" dirty="0">
                <a:latin typeface="Georgia"/>
                <a:cs typeface="Georgia"/>
              </a:rPr>
              <a:t>waiting </a:t>
            </a:r>
            <a:r>
              <a:rPr sz="2400" spc="-75" dirty="0">
                <a:latin typeface="Georgia"/>
                <a:cs typeface="Georgia"/>
              </a:rPr>
              <a:t>time: </a:t>
            </a:r>
            <a:r>
              <a:rPr sz="2400" spc="-65" dirty="0">
                <a:latin typeface="Georgia"/>
                <a:cs typeface="Georgia"/>
              </a:rPr>
              <a:t>(0+24+27)/3 </a:t>
            </a:r>
            <a:r>
              <a:rPr sz="2400" spc="55" dirty="0">
                <a:latin typeface="Georgia"/>
                <a:cs typeface="Georgia"/>
              </a:rPr>
              <a:t>=</a:t>
            </a:r>
            <a:r>
              <a:rPr sz="2400" spc="365" dirty="0">
                <a:latin typeface="Georgia"/>
                <a:cs typeface="Georgia"/>
              </a:rPr>
              <a:t> </a:t>
            </a:r>
            <a:r>
              <a:rPr sz="2400" spc="100" dirty="0">
                <a:latin typeface="Georgia"/>
                <a:cs typeface="Georgia"/>
              </a:rPr>
              <a:t>17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44438" y="5208523"/>
            <a:ext cx="240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24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52614" y="5208523"/>
            <a:ext cx="240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27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63076" y="5208523"/>
            <a:ext cx="240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7608" y="5208523"/>
            <a:ext cx="13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7200" y="6331458"/>
            <a:ext cx="9144000" cy="984250"/>
          </a:xfrm>
          <a:custGeom>
            <a:avLst/>
            <a:gdLst/>
            <a:ahLst/>
            <a:cxnLst/>
            <a:rect l="l" t="t" r="r" b="b"/>
            <a:pathLst>
              <a:path w="9144000" h="984250">
                <a:moveTo>
                  <a:pt x="0" y="0"/>
                </a:moveTo>
                <a:lnTo>
                  <a:pt x="0" y="983742"/>
                </a:lnTo>
                <a:lnTo>
                  <a:pt x="9144000" y="98374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9411" y="753110"/>
            <a:ext cx="37947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FCFS </a:t>
            </a:r>
            <a:r>
              <a:rPr dirty="0"/>
              <a:t>–</a:t>
            </a:r>
            <a:r>
              <a:rPr spc="-90" dirty="0"/>
              <a:t> </a:t>
            </a:r>
            <a:r>
              <a:rPr spc="3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548638"/>
            <a:ext cx="72028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Georgia"/>
                <a:cs typeface="Georgia"/>
              </a:rPr>
              <a:t>Suppose </a:t>
            </a:r>
            <a:r>
              <a:rPr sz="2400" spc="-80" dirty="0">
                <a:latin typeface="Georgia"/>
                <a:cs typeface="Georgia"/>
              </a:rPr>
              <a:t>that processes </a:t>
            </a:r>
            <a:r>
              <a:rPr sz="2400" spc="-70" dirty="0">
                <a:latin typeface="Georgia"/>
                <a:cs typeface="Georgia"/>
              </a:rPr>
              <a:t>arrive </a:t>
            </a:r>
            <a:r>
              <a:rPr sz="2400" spc="-65" dirty="0">
                <a:latin typeface="Georgia"/>
                <a:cs typeface="Georgia"/>
              </a:rPr>
              <a:t>in </a:t>
            </a:r>
            <a:r>
              <a:rPr sz="2400" spc="-80" dirty="0">
                <a:latin typeface="Georgia"/>
                <a:cs typeface="Georgia"/>
              </a:rPr>
              <a:t>the order: </a:t>
            </a:r>
            <a:r>
              <a:rPr sz="2400" spc="-55" dirty="0">
                <a:latin typeface="Georgia"/>
                <a:cs typeface="Georgia"/>
              </a:rPr>
              <a:t>P2 </a:t>
            </a:r>
            <a:r>
              <a:rPr sz="2400" spc="25" dirty="0">
                <a:latin typeface="Georgia"/>
                <a:cs typeface="Georgia"/>
              </a:rPr>
              <a:t>, </a:t>
            </a:r>
            <a:r>
              <a:rPr sz="2400" spc="-50" dirty="0">
                <a:latin typeface="Georgia"/>
                <a:cs typeface="Georgia"/>
              </a:rPr>
              <a:t>P3 </a:t>
            </a:r>
            <a:r>
              <a:rPr sz="2400" spc="25" dirty="0">
                <a:latin typeface="Georgia"/>
                <a:cs typeface="Georgia"/>
              </a:rPr>
              <a:t>, </a:t>
            </a:r>
            <a:r>
              <a:rPr sz="2400" spc="100" dirty="0">
                <a:latin typeface="Georgia"/>
                <a:cs typeface="Georgia"/>
              </a:rPr>
              <a:t>P1 </a:t>
            </a:r>
            <a:r>
              <a:rPr sz="2400" spc="25" dirty="0">
                <a:latin typeface="Georgia"/>
                <a:cs typeface="Georgia"/>
              </a:rPr>
              <a:t>.  </a:t>
            </a:r>
            <a:r>
              <a:rPr sz="2400" spc="-15" dirty="0">
                <a:latin typeface="Georgia"/>
                <a:cs typeface="Georgia"/>
              </a:rPr>
              <a:t>The </a:t>
            </a:r>
            <a:r>
              <a:rPr sz="2400" spc="-25" dirty="0">
                <a:latin typeface="Georgia"/>
                <a:cs typeface="Georgia"/>
              </a:rPr>
              <a:t>Gantt </a:t>
            </a:r>
            <a:r>
              <a:rPr sz="2400" spc="-80" dirty="0">
                <a:latin typeface="Georgia"/>
                <a:cs typeface="Georgia"/>
              </a:rPr>
              <a:t>chart </a:t>
            </a:r>
            <a:r>
              <a:rPr sz="2400" spc="-65" dirty="0">
                <a:latin typeface="Georgia"/>
                <a:cs typeface="Georgia"/>
              </a:rPr>
              <a:t>for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-65" dirty="0">
                <a:latin typeface="Georgia"/>
                <a:cs typeface="Georgia"/>
              </a:rPr>
              <a:t>schedule</a:t>
            </a:r>
            <a:r>
              <a:rPr sz="2400" spc="440" dirty="0">
                <a:latin typeface="Georgia"/>
                <a:cs typeface="Georgia"/>
              </a:rPr>
              <a:t> </a:t>
            </a:r>
            <a:r>
              <a:rPr sz="2400" spc="-75" dirty="0">
                <a:latin typeface="Georgia"/>
                <a:cs typeface="Georgia"/>
              </a:rPr>
              <a:t>is: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98142" y="3270503"/>
            <a:ext cx="6203950" cy="124460"/>
          </a:xfrm>
          <a:custGeom>
            <a:avLst/>
            <a:gdLst/>
            <a:ahLst/>
            <a:cxnLst/>
            <a:rect l="l" t="t" r="r" b="b"/>
            <a:pathLst>
              <a:path w="6203950" h="124460">
                <a:moveTo>
                  <a:pt x="6203442" y="124206"/>
                </a:moveTo>
                <a:lnTo>
                  <a:pt x="6203442" y="0"/>
                </a:lnTo>
                <a:lnTo>
                  <a:pt x="0" y="0"/>
                </a:lnTo>
                <a:lnTo>
                  <a:pt x="0" y="124206"/>
                </a:lnTo>
                <a:lnTo>
                  <a:pt x="6096" y="124206"/>
                </a:lnTo>
                <a:lnTo>
                  <a:pt x="6096" y="12954"/>
                </a:lnTo>
                <a:lnTo>
                  <a:pt x="12191" y="6096"/>
                </a:lnTo>
                <a:lnTo>
                  <a:pt x="12191" y="12954"/>
                </a:lnTo>
                <a:lnTo>
                  <a:pt x="6190488" y="12954"/>
                </a:lnTo>
                <a:lnTo>
                  <a:pt x="6190488" y="6096"/>
                </a:lnTo>
                <a:lnTo>
                  <a:pt x="6197346" y="12954"/>
                </a:lnTo>
                <a:lnTo>
                  <a:pt x="6197346" y="124206"/>
                </a:lnTo>
                <a:lnTo>
                  <a:pt x="6203442" y="124206"/>
                </a:lnTo>
                <a:close/>
              </a:path>
              <a:path w="6203950" h="124460">
                <a:moveTo>
                  <a:pt x="12191" y="12954"/>
                </a:moveTo>
                <a:lnTo>
                  <a:pt x="12191" y="6096"/>
                </a:lnTo>
                <a:lnTo>
                  <a:pt x="6096" y="12954"/>
                </a:lnTo>
                <a:lnTo>
                  <a:pt x="12191" y="12954"/>
                </a:lnTo>
                <a:close/>
              </a:path>
              <a:path w="6203950" h="124460">
                <a:moveTo>
                  <a:pt x="12191" y="124206"/>
                </a:moveTo>
                <a:lnTo>
                  <a:pt x="12191" y="12954"/>
                </a:lnTo>
                <a:lnTo>
                  <a:pt x="6096" y="12954"/>
                </a:lnTo>
                <a:lnTo>
                  <a:pt x="6096" y="124206"/>
                </a:lnTo>
                <a:lnTo>
                  <a:pt x="12191" y="124206"/>
                </a:lnTo>
                <a:close/>
              </a:path>
              <a:path w="6203950" h="124460">
                <a:moveTo>
                  <a:pt x="6197346" y="12954"/>
                </a:moveTo>
                <a:lnTo>
                  <a:pt x="6190488" y="6096"/>
                </a:lnTo>
                <a:lnTo>
                  <a:pt x="6190488" y="12954"/>
                </a:lnTo>
                <a:lnTo>
                  <a:pt x="6197346" y="12954"/>
                </a:lnTo>
                <a:close/>
              </a:path>
              <a:path w="6203950" h="124460">
                <a:moveTo>
                  <a:pt x="6197346" y="124206"/>
                </a:moveTo>
                <a:lnTo>
                  <a:pt x="6197346" y="12954"/>
                </a:lnTo>
                <a:lnTo>
                  <a:pt x="6190488" y="12954"/>
                </a:lnTo>
                <a:lnTo>
                  <a:pt x="6190487" y="124206"/>
                </a:lnTo>
                <a:lnTo>
                  <a:pt x="6197346" y="124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47184" y="3276600"/>
            <a:ext cx="0" cy="118110"/>
          </a:xfrm>
          <a:custGeom>
            <a:avLst/>
            <a:gdLst/>
            <a:ahLst/>
            <a:cxnLst/>
            <a:rect l="l" t="t" r="r" b="b"/>
            <a:pathLst>
              <a:path h="118110">
                <a:moveTo>
                  <a:pt x="0" y="0"/>
                </a:moveTo>
                <a:lnTo>
                  <a:pt x="0" y="11811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0860" y="3276600"/>
            <a:ext cx="0" cy="118110"/>
          </a:xfrm>
          <a:custGeom>
            <a:avLst/>
            <a:gdLst/>
            <a:ahLst/>
            <a:cxnLst/>
            <a:rect l="l" t="t" r="r" b="b"/>
            <a:pathLst>
              <a:path h="118110">
                <a:moveTo>
                  <a:pt x="0" y="0"/>
                </a:moveTo>
                <a:lnTo>
                  <a:pt x="0" y="11811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8142" y="3394709"/>
            <a:ext cx="6203950" cy="876300"/>
          </a:xfrm>
          <a:custGeom>
            <a:avLst/>
            <a:gdLst/>
            <a:ahLst/>
            <a:cxnLst/>
            <a:rect l="l" t="t" r="r" b="b"/>
            <a:pathLst>
              <a:path w="6203950" h="876300">
                <a:moveTo>
                  <a:pt x="12191" y="864108"/>
                </a:moveTo>
                <a:lnTo>
                  <a:pt x="12191" y="0"/>
                </a:lnTo>
                <a:lnTo>
                  <a:pt x="0" y="0"/>
                </a:lnTo>
                <a:lnTo>
                  <a:pt x="0" y="876300"/>
                </a:lnTo>
                <a:lnTo>
                  <a:pt x="6096" y="876300"/>
                </a:lnTo>
                <a:lnTo>
                  <a:pt x="6096" y="864108"/>
                </a:lnTo>
                <a:lnTo>
                  <a:pt x="12191" y="864108"/>
                </a:lnTo>
                <a:close/>
              </a:path>
              <a:path w="6203950" h="876300">
                <a:moveTo>
                  <a:pt x="6197346" y="864108"/>
                </a:moveTo>
                <a:lnTo>
                  <a:pt x="6096" y="864108"/>
                </a:lnTo>
                <a:lnTo>
                  <a:pt x="12191" y="870204"/>
                </a:lnTo>
                <a:lnTo>
                  <a:pt x="12192" y="876300"/>
                </a:lnTo>
                <a:lnTo>
                  <a:pt x="6190487" y="876300"/>
                </a:lnTo>
                <a:lnTo>
                  <a:pt x="6190487" y="870204"/>
                </a:lnTo>
                <a:lnTo>
                  <a:pt x="6197346" y="864108"/>
                </a:lnTo>
                <a:close/>
              </a:path>
              <a:path w="6203950" h="876300">
                <a:moveTo>
                  <a:pt x="12192" y="876300"/>
                </a:moveTo>
                <a:lnTo>
                  <a:pt x="12191" y="870204"/>
                </a:lnTo>
                <a:lnTo>
                  <a:pt x="6096" y="864108"/>
                </a:lnTo>
                <a:lnTo>
                  <a:pt x="6096" y="876300"/>
                </a:lnTo>
                <a:lnTo>
                  <a:pt x="12192" y="876300"/>
                </a:lnTo>
                <a:close/>
              </a:path>
              <a:path w="6203950" h="876300">
                <a:moveTo>
                  <a:pt x="6203442" y="876300"/>
                </a:moveTo>
                <a:lnTo>
                  <a:pt x="6203442" y="0"/>
                </a:lnTo>
                <a:lnTo>
                  <a:pt x="6190487" y="0"/>
                </a:lnTo>
                <a:lnTo>
                  <a:pt x="6190487" y="864108"/>
                </a:lnTo>
                <a:lnTo>
                  <a:pt x="6197346" y="864108"/>
                </a:lnTo>
                <a:lnTo>
                  <a:pt x="6197346" y="876300"/>
                </a:lnTo>
                <a:lnTo>
                  <a:pt x="6203442" y="876300"/>
                </a:lnTo>
                <a:close/>
              </a:path>
              <a:path w="6203950" h="876300">
                <a:moveTo>
                  <a:pt x="6197346" y="876300"/>
                </a:moveTo>
                <a:lnTo>
                  <a:pt x="6197346" y="864108"/>
                </a:lnTo>
                <a:lnTo>
                  <a:pt x="6190487" y="870204"/>
                </a:lnTo>
                <a:lnTo>
                  <a:pt x="6190487" y="876300"/>
                </a:lnTo>
                <a:lnTo>
                  <a:pt x="6197346" y="876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12078" y="3536696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P</a:t>
            </a:r>
            <a:r>
              <a:rPr sz="1800" spc="-60" baseline="-20833" dirty="0">
                <a:latin typeface="Times New Roman"/>
                <a:cs typeface="Times New Roman"/>
              </a:rPr>
              <a:t>1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0015" y="3536696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P</a:t>
            </a:r>
            <a:r>
              <a:rPr sz="1800" spc="-60" baseline="-20833" dirty="0">
                <a:latin typeface="Times New Roman"/>
                <a:cs typeface="Times New Roman"/>
              </a:rPr>
              <a:t>3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5595" y="3536696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P</a:t>
            </a:r>
            <a:r>
              <a:rPr sz="1800" spc="-60" baseline="-20833" dirty="0">
                <a:latin typeface="Times New Roman"/>
                <a:cs typeface="Times New Roman"/>
              </a:rPr>
              <a:t>2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95106" y="4264914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8965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4237" y="4264914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896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47184" y="3393947"/>
            <a:ext cx="0" cy="871219"/>
          </a:xfrm>
          <a:custGeom>
            <a:avLst/>
            <a:gdLst/>
            <a:ahLst/>
            <a:cxnLst/>
            <a:rect l="l" t="t" r="r" b="b"/>
            <a:pathLst>
              <a:path h="871220">
                <a:moveTo>
                  <a:pt x="0" y="0"/>
                </a:moveTo>
                <a:lnTo>
                  <a:pt x="0" y="870965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70860" y="3393947"/>
            <a:ext cx="0" cy="871219"/>
          </a:xfrm>
          <a:custGeom>
            <a:avLst/>
            <a:gdLst/>
            <a:ahLst/>
            <a:cxnLst/>
            <a:rect l="l" t="t" r="r" b="b"/>
            <a:pathLst>
              <a:path h="871220">
                <a:moveTo>
                  <a:pt x="0" y="0"/>
                </a:moveTo>
                <a:lnTo>
                  <a:pt x="0" y="87096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47184" y="4264914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8965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70860" y="4264914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896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95106" y="4373117"/>
            <a:ext cx="0" cy="262255"/>
          </a:xfrm>
          <a:custGeom>
            <a:avLst/>
            <a:gdLst/>
            <a:ahLst/>
            <a:cxnLst/>
            <a:rect l="l" t="t" r="r" b="b"/>
            <a:pathLst>
              <a:path h="262254">
                <a:moveTo>
                  <a:pt x="0" y="0"/>
                </a:moveTo>
                <a:lnTo>
                  <a:pt x="0" y="262127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04237" y="4373117"/>
            <a:ext cx="0" cy="262255"/>
          </a:xfrm>
          <a:custGeom>
            <a:avLst/>
            <a:gdLst/>
            <a:ahLst/>
            <a:cxnLst/>
            <a:rect l="l" t="t" r="r" b="b"/>
            <a:pathLst>
              <a:path h="262254">
                <a:moveTo>
                  <a:pt x="0" y="0"/>
                </a:moveTo>
                <a:lnTo>
                  <a:pt x="0" y="26212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47184" y="4373117"/>
            <a:ext cx="0" cy="262255"/>
          </a:xfrm>
          <a:custGeom>
            <a:avLst/>
            <a:gdLst/>
            <a:ahLst/>
            <a:cxnLst/>
            <a:rect l="l" t="t" r="r" b="b"/>
            <a:pathLst>
              <a:path h="262254">
                <a:moveTo>
                  <a:pt x="0" y="0"/>
                </a:moveTo>
                <a:lnTo>
                  <a:pt x="0" y="262127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70860" y="4373117"/>
            <a:ext cx="0" cy="262255"/>
          </a:xfrm>
          <a:custGeom>
            <a:avLst/>
            <a:gdLst/>
            <a:ahLst/>
            <a:cxnLst/>
            <a:rect l="l" t="t" r="r" b="b"/>
            <a:pathLst>
              <a:path h="262254">
                <a:moveTo>
                  <a:pt x="0" y="0"/>
                </a:moveTo>
                <a:lnTo>
                  <a:pt x="0" y="262127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912215" y="4649978"/>
            <a:ext cx="240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0739" y="4493386"/>
            <a:ext cx="5147310" cy="103124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013460">
              <a:lnSpc>
                <a:spcPct val="100000"/>
              </a:lnSpc>
              <a:spcBef>
                <a:spcPts val="1330"/>
              </a:spcBef>
              <a:tabLst>
                <a:tab pos="2187575" algn="l"/>
                <a:tab pos="3264535" algn="l"/>
              </a:tabLst>
            </a:pPr>
            <a:r>
              <a:rPr sz="1800" spc="-55" dirty="0">
                <a:latin typeface="Times New Roman"/>
                <a:cs typeface="Times New Roman"/>
              </a:rPr>
              <a:t>0	3	6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30" dirty="0">
                <a:latin typeface="Georgia"/>
                <a:cs typeface="Georgia"/>
              </a:rPr>
              <a:t>Waiting </a:t>
            </a:r>
            <a:r>
              <a:rPr sz="2400" spc="-75" dirty="0">
                <a:latin typeface="Georgia"/>
                <a:cs typeface="Georgia"/>
              </a:rPr>
              <a:t>time </a:t>
            </a:r>
            <a:r>
              <a:rPr sz="2400" spc="-65" dirty="0">
                <a:latin typeface="Georgia"/>
                <a:cs typeface="Georgia"/>
              </a:rPr>
              <a:t>for </a:t>
            </a:r>
            <a:r>
              <a:rPr sz="2400" spc="100" dirty="0">
                <a:latin typeface="Georgia"/>
                <a:cs typeface="Georgia"/>
              </a:rPr>
              <a:t>P1 </a:t>
            </a:r>
            <a:r>
              <a:rPr sz="2400" spc="55" dirty="0">
                <a:latin typeface="Georgia"/>
                <a:cs typeface="Georgia"/>
              </a:rPr>
              <a:t>= </a:t>
            </a:r>
            <a:r>
              <a:rPr sz="2400" spc="-110" dirty="0">
                <a:latin typeface="Georgia"/>
                <a:cs typeface="Georgia"/>
              </a:rPr>
              <a:t>6; </a:t>
            </a:r>
            <a:r>
              <a:rPr sz="2400" spc="-55" dirty="0">
                <a:latin typeface="Georgia"/>
                <a:cs typeface="Georgia"/>
              </a:rPr>
              <a:t>P2 </a:t>
            </a:r>
            <a:r>
              <a:rPr sz="2400" spc="55" dirty="0">
                <a:latin typeface="Georgia"/>
                <a:cs typeface="Georgia"/>
              </a:rPr>
              <a:t>= </a:t>
            </a:r>
            <a:r>
              <a:rPr sz="2400" spc="-165" dirty="0">
                <a:latin typeface="Georgia"/>
                <a:cs typeface="Georgia"/>
              </a:rPr>
              <a:t>0; </a:t>
            </a:r>
            <a:r>
              <a:rPr sz="2400" spc="-50" dirty="0">
                <a:latin typeface="Georgia"/>
                <a:cs typeface="Georgia"/>
              </a:rPr>
              <a:t>P3 </a:t>
            </a:r>
            <a:r>
              <a:rPr sz="2400" spc="55" dirty="0">
                <a:latin typeface="Georgia"/>
                <a:cs typeface="Georgia"/>
              </a:rPr>
              <a:t>=</a:t>
            </a:r>
            <a:r>
              <a:rPr sz="2400" spc="-200" dirty="0">
                <a:latin typeface="Georgia"/>
                <a:cs typeface="Georgia"/>
              </a:rPr>
              <a:t> </a:t>
            </a:r>
            <a:r>
              <a:rPr sz="2400" spc="-105" dirty="0">
                <a:latin typeface="Georgia"/>
                <a:cs typeface="Georgia"/>
              </a:rPr>
              <a:t>3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8117" y="5612002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40739" y="5498845"/>
            <a:ext cx="5169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Georgia"/>
                <a:cs typeface="Georgia"/>
              </a:rPr>
              <a:t>Average </a:t>
            </a:r>
            <a:r>
              <a:rPr sz="2400" spc="-45" dirty="0">
                <a:latin typeface="Georgia"/>
                <a:cs typeface="Georgia"/>
              </a:rPr>
              <a:t>waiting </a:t>
            </a:r>
            <a:r>
              <a:rPr sz="2400" spc="-75" dirty="0">
                <a:latin typeface="Georgia"/>
                <a:cs typeface="Georgia"/>
              </a:rPr>
              <a:t>time: </a:t>
            </a:r>
            <a:r>
              <a:rPr sz="2400" spc="-135" dirty="0">
                <a:latin typeface="Georgia"/>
                <a:cs typeface="Georgia"/>
              </a:rPr>
              <a:t>(6 </a:t>
            </a:r>
            <a:r>
              <a:rPr sz="2400" spc="55" dirty="0">
                <a:latin typeface="Georgia"/>
                <a:cs typeface="Georgia"/>
              </a:rPr>
              <a:t>+ </a:t>
            </a:r>
            <a:r>
              <a:rPr sz="2400" spc="-250" dirty="0">
                <a:latin typeface="Georgia"/>
                <a:cs typeface="Georgia"/>
              </a:rPr>
              <a:t>0 </a:t>
            </a:r>
            <a:r>
              <a:rPr sz="2400" spc="55" dirty="0">
                <a:latin typeface="Georgia"/>
                <a:cs typeface="Georgia"/>
              </a:rPr>
              <a:t>+ </a:t>
            </a:r>
            <a:r>
              <a:rPr sz="2400" spc="-45" dirty="0">
                <a:latin typeface="Georgia"/>
                <a:cs typeface="Georgia"/>
              </a:rPr>
              <a:t>3)/3 </a:t>
            </a:r>
            <a:r>
              <a:rPr sz="2400" spc="55" dirty="0">
                <a:latin typeface="Georgia"/>
                <a:cs typeface="Georgia"/>
              </a:rPr>
              <a:t>=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-105" dirty="0">
                <a:latin typeface="Georgia"/>
                <a:cs typeface="Georgia"/>
              </a:rPr>
              <a:t>3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1" y="425450"/>
            <a:ext cx="37947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FCFS </a:t>
            </a:r>
            <a:r>
              <a:rPr dirty="0"/>
              <a:t>–</a:t>
            </a:r>
            <a:r>
              <a:rPr spc="-90" dirty="0"/>
              <a:t> </a:t>
            </a:r>
            <a:r>
              <a:rPr spc="3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52219"/>
            <a:ext cx="82518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50000"/>
              </a:lnSpc>
              <a:spcBef>
                <a:spcPts val="100"/>
              </a:spcBef>
              <a:buFont typeface="Comic Sans MS"/>
              <a:buChar char="•"/>
              <a:tabLst>
                <a:tab pos="241300" algn="l"/>
              </a:tabLst>
            </a:pPr>
            <a:r>
              <a:rPr sz="2400" spc="25" dirty="0">
                <a:latin typeface="Times New Roman"/>
                <a:cs typeface="Times New Roman"/>
              </a:rPr>
              <a:t>Draw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the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graph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(Gantt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chart)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and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compute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average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waiting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time  </a:t>
            </a:r>
            <a:r>
              <a:rPr sz="2400" spc="-25" dirty="0">
                <a:latin typeface="Times New Roman"/>
                <a:cs typeface="Times New Roman"/>
              </a:rPr>
              <a:t>for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following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processes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using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b="1" spc="-60" dirty="0">
                <a:solidFill>
                  <a:srgbClr val="33339A"/>
                </a:solidFill>
                <a:latin typeface="Times New Roman"/>
                <a:cs typeface="Times New Roman"/>
              </a:rPr>
              <a:t>FCFS</a:t>
            </a:r>
            <a:r>
              <a:rPr sz="2400" b="1" spc="-100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Scheduling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algorithm.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43313"/>
              </p:ext>
            </p:extLst>
          </p:nvPr>
        </p:nvGraphicFramePr>
        <p:xfrm>
          <a:off x="745490" y="2695027"/>
          <a:ext cx="5363208" cy="2792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4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230">
                <a:tc>
                  <a:txBody>
                    <a:bodyPr/>
                    <a:lstStyle/>
                    <a:p>
                      <a:pPr marL="31750">
                        <a:lnSpc>
                          <a:spcPts val="2275"/>
                        </a:lnSpc>
                      </a:pPr>
                      <a:r>
                        <a:rPr sz="2400" b="1" u="heavy" dirty="0">
                          <a:solidFill>
                            <a:srgbClr val="00009A"/>
                          </a:solidFill>
                          <a:uFill>
                            <a:solidFill>
                              <a:srgbClr val="000099"/>
                            </a:solidFill>
                          </a:uFill>
                          <a:latin typeface="Times New Roman"/>
                          <a:cs typeface="Times New Roman"/>
                        </a:rPr>
                        <a:t>Process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ts val="2275"/>
                        </a:lnSpc>
                      </a:pPr>
                      <a:r>
                        <a:rPr sz="2400" b="1" u="heavy" spc="-60" dirty="0">
                          <a:solidFill>
                            <a:srgbClr val="00009A"/>
                          </a:solidFill>
                          <a:uFill>
                            <a:solidFill>
                              <a:srgbClr val="000099"/>
                            </a:solidFill>
                          </a:uFill>
                          <a:latin typeface="Times New Roman"/>
                          <a:cs typeface="Times New Roman"/>
                        </a:rPr>
                        <a:t>Arrival </a:t>
                      </a:r>
                      <a:r>
                        <a:rPr sz="2400" b="1" u="heavy" spc="25" dirty="0">
                          <a:solidFill>
                            <a:srgbClr val="00009A"/>
                          </a:solidFill>
                          <a:uFill>
                            <a:solidFill>
                              <a:srgbClr val="000099"/>
                            </a:solidFill>
                          </a:uFill>
                          <a:latin typeface="Times New Roman"/>
                          <a:cs typeface="Times New Roman"/>
                        </a:rPr>
                        <a:t>time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8305">
                        <a:lnSpc>
                          <a:spcPts val="2275"/>
                        </a:lnSpc>
                      </a:pPr>
                      <a:r>
                        <a:rPr sz="2400" b="1" u="heavy" spc="-50" dirty="0">
                          <a:solidFill>
                            <a:srgbClr val="00009A"/>
                          </a:solidFill>
                          <a:uFill>
                            <a:solidFill>
                              <a:srgbClr val="000099"/>
                            </a:solidFill>
                          </a:uFill>
                          <a:latin typeface="Times New Roman"/>
                          <a:cs typeface="Times New Roman"/>
                        </a:rPr>
                        <a:t>Burst</a:t>
                      </a:r>
                      <a:r>
                        <a:rPr sz="2400" b="1" u="heavy" spc="-114" dirty="0">
                          <a:solidFill>
                            <a:srgbClr val="00009A"/>
                          </a:solidFill>
                          <a:uFill>
                            <a:solidFill>
                              <a:srgbClr val="000099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u="heavy" spc="-10" dirty="0">
                          <a:solidFill>
                            <a:srgbClr val="00009A"/>
                          </a:solidFill>
                          <a:uFill>
                            <a:solidFill>
                              <a:srgbClr val="000099"/>
                            </a:solidFill>
                          </a:uFill>
                          <a:latin typeface="Times New Roman"/>
                          <a:cs typeface="Times New Roman"/>
                        </a:rPr>
                        <a:t>Time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665"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spc="-200" dirty="0">
                          <a:latin typeface="Times New Roman"/>
                          <a:cs typeface="Times New Roman"/>
                        </a:rPr>
                        <a:t>P1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L="65786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L="125222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spc="-204" dirty="0">
                          <a:latin typeface="Times New Roman"/>
                          <a:cs typeface="Times New Roman"/>
                        </a:rPr>
                        <a:t>16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665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P2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L="62611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09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665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P3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L="61150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R="412115" algn="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096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870"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spc="30" dirty="0">
                          <a:latin typeface="Times New Roman"/>
                          <a:cs typeface="Times New Roman"/>
                        </a:rPr>
                        <a:t>P4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L="63246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R="361950" algn="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10096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35940" y="6629400"/>
            <a:ext cx="22352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40211" y="6731000"/>
            <a:ext cx="22352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lang="en-US" sz="1400" spc="-5" dirty="0">
                <a:latin typeface="Arial"/>
                <a:cs typeface="Arial"/>
              </a:rPr>
              <a:t>4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8801" y="425450"/>
            <a:ext cx="59321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SJF </a:t>
            </a:r>
            <a:r>
              <a:rPr spc="-125" dirty="0"/>
              <a:t>&amp; </a:t>
            </a:r>
            <a:r>
              <a:rPr spc="25" dirty="0"/>
              <a:t>SRTF</a:t>
            </a:r>
            <a:r>
              <a:rPr spc="185" dirty="0"/>
              <a:t> </a:t>
            </a:r>
            <a:r>
              <a:rPr spc="30" dirty="0"/>
              <a:t>Scheduling…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941" y="1456435"/>
            <a:ext cx="8513445" cy="41729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Georgia"/>
                <a:cs typeface="Georgia"/>
              </a:rPr>
              <a:t>When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95" dirty="0">
                <a:latin typeface="Georgia"/>
                <a:cs typeface="Georgia"/>
              </a:rPr>
              <a:t>CPU </a:t>
            </a:r>
            <a:r>
              <a:rPr sz="2400" spc="-75" dirty="0">
                <a:latin typeface="Georgia"/>
                <a:cs typeface="Georgia"/>
              </a:rPr>
              <a:t>is </a:t>
            </a:r>
            <a:r>
              <a:rPr sz="2400" spc="-50" dirty="0">
                <a:latin typeface="Georgia"/>
                <a:cs typeface="Georgia"/>
              </a:rPr>
              <a:t>available </a:t>
            </a:r>
            <a:r>
              <a:rPr sz="2400" spc="-70" dirty="0">
                <a:latin typeface="Georgia"/>
                <a:cs typeface="Georgia"/>
              </a:rPr>
              <a:t>it </a:t>
            </a:r>
            <a:r>
              <a:rPr sz="2400" spc="-75" dirty="0">
                <a:latin typeface="Georgia"/>
                <a:cs typeface="Georgia"/>
              </a:rPr>
              <a:t>is </a:t>
            </a:r>
            <a:r>
              <a:rPr sz="2400" spc="-80" dirty="0">
                <a:latin typeface="Georgia"/>
                <a:cs typeface="Georgia"/>
              </a:rPr>
              <a:t>assigned </a:t>
            </a:r>
            <a:r>
              <a:rPr sz="2400" spc="-50" dirty="0">
                <a:latin typeface="Georgia"/>
                <a:cs typeface="Georgia"/>
              </a:rPr>
              <a:t>to </a:t>
            </a:r>
            <a:r>
              <a:rPr sz="2400" spc="-80" dirty="0">
                <a:latin typeface="Georgia"/>
                <a:cs typeface="Georgia"/>
              </a:rPr>
              <a:t>the process that </a:t>
            </a:r>
            <a:r>
              <a:rPr sz="2400" spc="-75" dirty="0">
                <a:latin typeface="Georgia"/>
                <a:cs typeface="Georgia"/>
              </a:rPr>
              <a:t>has 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-75" dirty="0">
                <a:latin typeface="Georgia"/>
                <a:cs typeface="Georgia"/>
              </a:rPr>
              <a:t>smallest </a:t>
            </a:r>
            <a:r>
              <a:rPr sz="2400" spc="-60" dirty="0">
                <a:latin typeface="Georgia"/>
                <a:cs typeface="Georgia"/>
              </a:rPr>
              <a:t>next </a:t>
            </a:r>
            <a:r>
              <a:rPr sz="2400" spc="95" dirty="0">
                <a:latin typeface="Georgia"/>
                <a:cs typeface="Georgia"/>
              </a:rPr>
              <a:t>CPU</a:t>
            </a:r>
            <a:r>
              <a:rPr sz="2400" spc="330" dirty="0">
                <a:latin typeface="Georgia"/>
                <a:cs typeface="Georgia"/>
              </a:rPr>
              <a:t> </a:t>
            </a:r>
            <a:r>
              <a:rPr sz="2400" spc="-85" dirty="0">
                <a:latin typeface="Georgia"/>
                <a:cs typeface="Georgia"/>
              </a:rPr>
              <a:t>burst.</a:t>
            </a:r>
            <a:endParaRPr sz="2400" dirty="0">
              <a:latin typeface="Georgia"/>
              <a:cs typeface="Georgia"/>
            </a:endParaRPr>
          </a:p>
          <a:p>
            <a:pPr marL="355600" marR="18034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60" dirty="0">
                <a:latin typeface="Georgia"/>
                <a:cs typeface="Georgia"/>
              </a:rPr>
              <a:t>If </a:t>
            </a:r>
            <a:r>
              <a:rPr sz="2400" spc="-15" dirty="0">
                <a:latin typeface="Georgia"/>
                <a:cs typeface="Georgia"/>
              </a:rPr>
              <a:t>two </a:t>
            </a:r>
            <a:r>
              <a:rPr sz="2400" spc="-80" dirty="0">
                <a:latin typeface="Georgia"/>
                <a:cs typeface="Georgia"/>
              </a:rPr>
              <a:t>processes </a:t>
            </a:r>
            <a:r>
              <a:rPr sz="2400" spc="-45" dirty="0">
                <a:latin typeface="Georgia"/>
                <a:cs typeface="Georgia"/>
              </a:rPr>
              <a:t>have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-75" dirty="0">
                <a:latin typeface="Georgia"/>
                <a:cs typeface="Georgia"/>
              </a:rPr>
              <a:t>same length </a:t>
            </a:r>
            <a:r>
              <a:rPr sz="2400" spc="-60" dirty="0">
                <a:latin typeface="Georgia"/>
                <a:cs typeface="Georgia"/>
              </a:rPr>
              <a:t>next </a:t>
            </a:r>
            <a:r>
              <a:rPr sz="2400" spc="100" dirty="0">
                <a:latin typeface="Georgia"/>
                <a:cs typeface="Georgia"/>
              </a:rPr>
              <a:t>CPU </a:t>
            </a:r>
            <a:r>
              <a:rPr sz="2400" spc="-90" dirty="0">
                <a:latin typeface="Georgia"/>
                <a:cs typeface="Georgia"/>
              </a:rPr>
              <a:t>bursts, </a:t>
            </a:r>
            <a:r>
              <a:rPr sz="2400" spc="70" dirty="0">
                <a:latin typeface="Georgia"/>
                <a:cs typeface="Georgia"/>
              </a:rPr>
              <a:t>FCFS  </a:t>
            </a:r>
            <a:r>
              <a:rPr sz="2400" spc="-60" dirty="0">
                <a:latin typeface="Georgia"/>
                <a:cs typeface="Georgia"/>
              </a:rPr>
              <a:t>scheduling </a:t>
            </a:r>
            <a:r>
              <a:rPr sz="2400" spc="-75" dirty="0">
                <a:latin typeface="Georgia"/>
                <a:cs typeface="Georgia"/>
              </a:rPr>
              <a:t>is </a:t>
            </a:r>
            <a:r>
              <a:rPr sz="2400" spc="-80" dirty="0">
                <a:latin typeface="Georgia"/>
                <a:cs typeface="Georgia"/>
              </a:rPr>
              <a:t>used </a:t>
            </a:r>
            <a:r>
              <a:rPr sz="2400" spc="-50" dirty="0">
                <a:latin typeface="Georgia"/>
                <a:cs typeface="Georgia"/>
              </a:rPr>
              <a:t>to </a:t>
            </a:r>
            <a:r>
              <a:rPr sz="2400" spc="-85" dirty="0">
                <a:latin typeface="Georgia"/>
                <a:cs typeface="Georgia"/>
              </a:rPr>
              <a:t>break </a:t>
            </a:r>
            <a:r>
              <a:rPr sz="2400" spc="-80" dirty="0">
                <a:latin typeface="Georgia"/>
                <a:cs typeface="Georgia"/>
              </a:rPr>
              <a:t>the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45" dirty="0">
                <a:latin typeface="Georgia"/>
                <a:cs typeface="Georgia"/>
              </a:rPr>
              <a:t>tie.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Georgi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00009A"/>
                </a:solidFill>
                <a:latin typeface="Georgia"/>
                <a:cs typeface="Georgia"/>
              </a:rPr>
              <a:t>Comes </a:t>
            </a:r>
            <a:r>
              <a:rPr sz="2400" spc="-65" dirty="0">
                <a:solidFill>
                  <a:srgbClr val="00009A"/>
                </a:solidFill>
                <a:latin typeface="Georgia"/>
                <a:cs typeface="Georgia"/>
              </a:rPr>
              <a:t>in </a:t>
            </a:r>
            <a:r>
              <a:rPr sz="2400" spc="-90" dirty="0">
                <a:solidFill>
                  <a:srgbClr val="00009A"/>
                </a:solidFill>
                <a:latin typeface="Georgia"/>
                <a:cs typeface="Georgia"/>
              </a:rPr>
              <a:t>three</a:t>
            </a:r>
            <a:r>
              <a:rPr sz="2400" spc="170" dirty="0">
                <a:solidFill>
                  <a:srgbClr val="00009A"/>
                </a:solidFill>
                <a:latin typeface="Georgia"/>
                <a:cs typeface="Georgia"/>
              </a:rPr>
              <a:t> </a:t>
            </a:r>
            <a:r>
              <a:rPr sz="2400" spc="-55" dirty="0">
                <a:solidFill>
                  <a:srgbClr val="00009A"/>
                </a:solidFill>
                <a:latin typeface="Georgia"/>
                <a:cs typeface="Georgia"/>
              </a:rPr>
              <a:t>flavors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spc="15" dirty="0">
                <a:latin typeface="Times New Roman"/>
                <a:cs typeface="Times New Roman"/>
              </a:rPr>
              <a:t>Shortest </a:t>
            </a:r>
            <a:r>
              <a:rPr sz="2400" b="1" spc="-15" dirty="0">
                <a:latin typeface="Times New Roman"/>
                <a:cs typeface="Times New Roman"/>
              </a:rPr>
              <a:t>Job </a:t>
            </a:r>
            <a:r>
              <a:rPr sz="2400" b="1" spc="5" dirty="0">
                <a:latin typeface="Times New Roman"/>
                <a:cs typeface="Times New Roman"/>
              </a:rPr>
              <a:t>First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(SJF)</a:t>
            </a:r>
            <a:endParaRPr sz="24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har char="–"/>
              <a:tabLst>
                <a:tab pos="755015" algn="l"/>
                <a:tab pos="755650" algn="l"/>
              </a:tabLst>
            </a:pPr>
            <a:r>
              <a:rPr sz="2200" spc="-35" dirty="0">
                <a:latin typeface="Georgia"/>
                <a:cs typeface="Georgia"/>
              </a:rPr>
              <a:t>It’s </a:t>
            </a:r>
            <a:r>
              <a:rPr sz="2200" spc="-30" dirty="0">
                <a:latin typeface="Georgia"/>
                <a:cs typeface="Georgia"/>
              </a:rPr>
              <a:t>a </a:t>
            </a:r>
            <a:r>
              <a:rPr sz="2200" spc="-55" dirty="0">
                <a:latin typeface="Georgia"/>
                <a:cs typeface="Georgia"/>
              </a:rPr>
              <a:t>non </a:t>
            </a:r>
            <a:r>
              <a:rPr sz="2200" spc="-70" dirty="0">
                <a:latin typeface="Georgia"/>
                <a:cs typeface="Georgia"/>
              </a:rPr>
              <a:t>preemptive</a:t>
            </a:r>
            <a:r>
              <a:rPr sz="2200" spc="185" dirty="0">
                <a:latin typeface="Georgia"/>
                <a:cs typeface="Georgia"/>
              </a:rPr>
              <a:t> </a:t>
            </a:r>
            <a:r>
              <a:rPr sz="2200" spc="-55" dirty="0">
                <a:latin typeface="Georgia"/>
                <a:cs typeface="Georgia"/>
              </a:rPr>
              <a:t>algorithm.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spc="15" dirty="0">
                <a:latin typeface="Times New Roman"/>
                <a:cs typeface="Times New Roman"/>
              </a:rPr>
              <a:t>Shortest </a:t>
            </a:r>
            <a:r>
              <a:rPr sz="2400" b="1" spc="30" dirty="0">
                <a:latin typeface="Times New Roman"/>
                <a:cs typeface="Times New Roman"/>
              </a:rPr>
              <a:t>Remaining </a:t>
            </a:r>
            <a:r>
              <a:rPr sz="2400" b="1" spc="35" dirty="0">
                <a:latin typeface="Times New Roman"/>
                <a:cs typeface="Times New Roman"/>
              </a:rPr>
              <a:t>Time </a:t>
            </a:r>
            <a:r>
              <a:rPr sz="2400" b="1" spc="5" dirty="0">
                <a:latin typeface="Times New Roman"/>
                <a:cs typeface="Times New Roman"/>
              </a:rPr>
              <a:t>First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(SRTF)</a:t>
            </a:r>
            <a:endParaRPr sz="24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har char="–"/>
              <a:tabLst>
                <a:tab pos="755015" algn="l"/>
                <a:tab pos="755650" algn="l"/>
              </a:tabLst>
            </a:pPr>
            <a:r>
              <a:rPr sz="2200" spc="-35" dirty="0">
                <a:latin typeface="Georgia"/>
                <a:cs typeface="Georgia"/>
              </a:rPr>
              <a:t>It’s </a:t>
            </a:r>
            <a:r>
              <a:rPr sz="2200" spc="-30" dirty="0">
                <a:latin typeface="Georgia"/>
                <a:cs typeface="Georgia"/>
              </a:rPr>
              <a:t>a </a:t>
            </a:r>
            <a:r>
              <a:rPr sz="2200" spc="-60" dirty="0">
                <a:latin typeface="Georgia"/>
                <a:cs typeface="Georgia"/>
              </a:rPr>
              <a:t>Preemptive</a:t>
            </a:r>
            <a:r>
              <a:rPr sz="2200" spc="110" dirty="0">
                <a:latin typeface="Georgia"/>
                <a:cs typeface="Georgia"/>
              </a:rPr>
              <a:t> </a:t>
            </a:r>
            <a:r>
              <a:rPr sz="2200" spc="-55" dirty="0">
                <a:latin typeface="Georgia"/>
                <a:cs typeface="Georgia"/>
              </a:rPr>
              <a:t>algorithm.</a:t>
            </a:r>
            <a:endParaRPr sz="22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40211" y="6731000"/>
            <a:ext cx="22352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lang="en-US" sz="1400" spc="-5" dirty="0">
                <a:latin typeface="Arial"/>
                <a:cs typeface="Arial"/>
              </a:rPr>
              <a:t>5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1195</Words>
  <Application>Microsoft Office PowerPoint</Application>
  <PresentationFormat>Custom</PresentationFormat>
  <Paragraphs>285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Comic Sans MS</vt:lpstr>
      <vt:lpstr>Courier New</vt:lpstr>
      <vt:lpstr>Georgia</vt:lpstr>
      <vt:lpstr>Symbol</vt:lpstr>
      <vt:lpstr>Times New Roman</vt:lpstr>
      <vt:lpstr>Wingdings</vt:lpstr>
      <vt:lpstr>Office Theme</vt:lpstr>
      <vt:lpstr>Operating Systems</vt:lpstr>
      <vt:lpstr>Preemptive vs Non Preemptive Process</vt:lpstr>
      <vt:lpstr>Scheduling Criteria</vt:lpstr>
      <vt:lpstr>First Come First Serve</vt:lpstr>
      <vt:lpstr>FCFS – Example</vt:lpstr>
      <vt:lpstr>FCFS – Example</vt:lpstr>
      <vt:lpstr>FCFS – Example</vt:lpstr>
      <vt:lpstr>FCFS – Example</vt:lpstr>
      <vt:lpstr>SJF &amp; SRTF Scheduling…</vt:lpstr>
      <vt:lpstr>SJF Example</vt:lpstr>
      <vt:lpstr>SRTF Example</vt:lpstr>
      <vt:lpstr>SJF &amp; SRTF – Example</vt:lpstr>
      <vt:lpstr>SJF &amp; SRTF – Example</vt:lpstr>
      <vt:lpstr>SJF &amp; SRTF – Example</vt:lpstr>
      <vt:lpstr>Round Robin (RR)</vt:lpstr>
      <vt:lpstr>Example of RR with Time  Quantum = 4</vt:lpstr>
      <vt:lpstr>Priority Scheduling</vt:lpstr>
      <vt:lpstr>Example of Priority Scheduling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Lecture 5- CSE 325-OS-CPU Scheduling 8-9.pptx</dc:title>
  <dc:creator>Admin</dc:creator>
  <cp:lastModifiedBy>Dr. Md. Nawab Yousuf Ali</cp:lastModifiedBy>
  <cp:revision>24</cp:revision>
  <dcterms:created xsi:type="dcterms:W3CDTF">2019-10-13T15:40:34Z</dcterms:created>
  <dcterms:modified xsi:type="dcterms:W3CDTF">2023-03-13T08:46:15Z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2017-10-12T00:00:00Z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2019-10-13T00:00:00Z</vt:filetime>
  </property>
</Properties>
</file>