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94" r:id="rId2"/>
    <p:sldId id="346" r:id="rId3"/>
    <p:sldId id="257" r:id="rId4"/>
    <p:sldId id="348" r:id="rId5"/>
    <p:sldId id="304" r:id="rId6"/>
    <p:sldId id="347" r:id="rId7"/>
    <p:sldId id="307" r:id="rId8"/>
    <p:sldId id="349" r:id="rId9"/>
    <p:sldId id="308" r:id="rId10"/>
    <p:sldId id="345" r:id="rId11"/>
    <p:sldId id="309" r:id="rId12"/>
    <p:sldId id="311" r:id="rId13"/>
    <p:sldId id="310" r:id="rId14"/>
    <p:sldId id="327" r:id="rId15"/>
    <p:sldId id="328" r:id="rId16"/>
    <p:sldId id="312" r:id="rId17"/>
    <p:sldId id="313" r:id="rId18"/>
    <p:sldId id="329" r:id="rId19"/>
    <p:sldId id="330" r:id="rId20"/>
    <p:sldId id="331" r:id="rId21"/>
    <p:sldId id="332" r:id="rId22"/>
    <p:sldId id="314" r:id="rId23"/>
    <p:sldId id="318" r:id="rId24"/>
    <p:sldId id="333" r:id="rId25"/>
    <p:sldId id="334" r:id="rId26"/>
    <p:sldId id="335" r:id="rId27"/>
    <p:sldId id="315" r:id="rId28"/>
    <p:sldId id="319" r:id="rId29"/>
    <p:sldId id="336" r:id="rId30"/>
    <p:sldId id="337" r:id="rId31"/>
    <p:sldId id="316" r:id="rId32"/>
    <p:sldId id="320" r:id="rId33"/>
    <p:sldId id="323" r:id="rId34"/>
    <p:sldId id="322" r:id="rId35"/>
    <p:sldId id="324" r:id="rId36"/>
    <p:sldId id="325" r:id="rId37"/>
    <p:sldId id="326" r:id="rId38"/>
    <p:sldId id="317" r:id="rId39"/>
    <p:sldId id="321" r:id="rId40"/>
    <p:sldId id="338" r:id="rId41"/>
    <p:sldId id="343" r:id="rId42"/>
    <p:sldId id="344" r:id="rId43"/>
    <p:sldId id="33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66"/>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5A9A5F-67A4-43F4-B2E9-C63FE347676F}" type="datetimeFigureOut">
              <a:rPr lang="en-US" smtClean="0"/>
              <a:pPr/>
              <a:t>3/5/2022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087E5E-927C-4070-BB0F-CDC96FE9F65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B6CCD-EFFC-43CB-BAAE-EB8072B0DA72}" type="datetimeFigureOut">
              <a:rPr lang="en-US" smtClean="0"/>
              <a:pPr/>
              <a:t>3/5/2022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82517-74D0-4530-8CBF-5178118841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32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39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41</a:t>
            </a:fld>
            <a:endParaRPr lang="en-US"/>
          </a:p>
        </p:txBody>
      </p:sp>
    </p:spTree>
    <p:extLst>
      <p:ext uri="{BB962C8B-B14F-4D97-AF65-F5344CB8AC3E}">
        <p14:creationId xmlns:p14="http://schemas.microsoft.com/office/powerpoint/2010/main" val="52245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42</a:t>
            </a:fld>
            <a:endParaRPr lang="en-US"/>
          </a:p>
        </p:txBody>
      </p:sp>
    </p:spTree>
    <p:extLst>
      <p:ext uri="{BB962C8B-B14F-4D97-AF65-F5344CB8AC3E}">
        <p14:creationId xmlns:p14="http://schemas.microsoft.com/office/powerpoint/2010/main" val="1641819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382517-74D0-4530-8CBF-517811884126}"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3.wmf"/><Relationship Id="rId7" Type="http://schemas.openxmlformats.org/officeDocument/2006/relationships/oleObject" Target="../embeddings/oleObject4.bin"/><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3.bin"/><Relationship Id="rId9"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3.wmf"/><Relationship Id="rId7" Type="http://schemas.openxmlformats.org/officeDocument/2006/relationships/oleObject" Target="../embeddings/oleObject10.bin"/><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wmf"/><Relationship Id="rId4" Type="http://schemas.openxmlformats.org/officeDocument/2006/relationships/oleObject" Target="../embeddings/oleObject9.bin"/><Relationship Id="rId9"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3.wmf"/><Relationship Id="rId7"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Training on ITEE Exam Preparation</a:t>
            </a:r>
          </a:p>
        </p:txBody>
      </p:sp>
      <p:sp>
        <p:nvSpPr>
          <p:cNvPr id="3" name="Content Placeholder 2"/>
          <p:cNvSpPr>
            <a:spLocks noGrp="1"/>
          </p:cNvSpPr>
          <p:nvPr>
            <p:ph idx="1"/>
          </p:nvPr>
        </p:nvSpPr>
        <p:spPr/>
        <p:txBody>
          <a:bodyPr>
            <a:normAutofit fontScale="70000" lnSpcReduction="20000"/>
          </a:bodyPr>
          <a:lstStyle/>
          <a:p>
            <a:pPr algn="ctr">
              <a:buNone/>
            </a:pPr>
            <a:r>
              <a:rPr lang="en-US" sz="4000" dirty="0">
                <a:solidFill>
                  <a:srgbClr val="7030A0"/>
                </a:solidFill>
              </a:rPr>
              <a:t>PROJECT FOR SKILL’S DEVELOPMENT OF ICT ENGINEERS TARGETING JAPANESE MARKET</a:t>
            </a:r>
            <a:endParaRPr lang="en-US" sz="4000" dirty="0"/>
          </a:p>
          <a:p>
            <a:pPr algn="ctr">
              <a:buNone/>
            </a:pPr>
            <a:endParaRPr lang="en-US" sz="4000" b="1" dirty="0">
              <a:solidFill>
                <a:srgbClr val="FF33CC"/>
              </a:solidFill>
              <a:latin typeface="Times New Roman" pitchFamily="18" charset="0"/>
              <a:cs typeface="Times New Roman" pitchFamily="18" charset="0"/>
            </a:endParaRPr>
          </a:p>
          <a:p>
            <a:pPr algn="ctr">
              <a:buNone/>
            </a:pPr>
            <a:r>
              <a:rPr lang="en-US" sz="4500" b="1" dirty="0">
                <a:solidFill>
                  <a:srgbClr val="FF33CC"/>
                </a:solidFill>
                <a:latin typeface="Times New Roman" pitchFamily="18" charset="0"/>
                <a:cs typeface="Times New Roman" pitchFamily="18" charset="0"/>
              </a:rPr>
              <a:t>Solution of FE Exam Questions:</a:t>
            </a:r>
          </a:p>
          <a:p>
            <a:pPr algn="ctr">
              <a:buNone/>
            </a:pPr>
            <a:r>
              <a:rPr lang="en-US" sz="4500" b="1" dirty="0">
                <a:solidFill>
                  <a:srgbClr val="FF33CC"/>
                </a:solidFill>
                <a:latin typeface="Times New Roman" pitchFamily="18" charset="0"/>
                <a:cs typeface="Times New Roman" pitchFamily="18" charset="0"/>
              </a:rPr>
              <a:t>Q61, Q62, Q63, Q64, Q65, Q66, Q67, Q70</a:t>
            </a:r>
          </a:p>
          <a:p>
            <a:pPr algn="ctr">
              <a:buNone/>
            </a:pPr>
            <a:endParaRPr lang="en-US" sz="3500" b="1" dirty="0">
              <a:solidFill>
                <a:srgbClr val="FF33CC"/>
              </a:solidFill>
              <a:latin typeface="Times New Roman" pitchFamily="18" charset="0"/>
              <a:cs typeface="Times New Roman" pitchFamily="18" charset="0"/>
            </a:endParaRPr>
          </a:p>
          <a:p>
            <a:pPr algn="ctr">
              <a:buNone/>
            </a:pPr>
            <a:endParaRPr lang="en-US" dirty="0"/>
          </a:p>
          <a:p>
            <a:pPr algn="ctr">
              <a:buNone/>
            </a:pPr>
            <a:r>
              <a:rPr lang="en-US" sz="3800" b="1" dirty="0">
                <a:solidFill>
                  <a:srgbClr val="FF0000"/>
                </a:solidFill>
              </a:rPr>
              <a:t>Solutions Provided By:</a:t>
            </a:r>
            <a:endParaRPr lang="en-US" sz="3800" dirty="0">
              <a:solidFill>
                <a:srgbClr val="FF0000"/>
              </a:solidFill>
              <a:latin typeface="Times New Roman" pitchFamily="18" charset="0"/>
              <a:cs typeface="Times New Roman" pitchFamily="18" charset="0"/>
            </a:endParaRPr>
          </a:p>
          <a:p>
            <a:pPr algn="ctr">
              <a:buNone/>
            </a:pPr>
            <a:r>
              <a:rPr lang="en-US" sz="3800" dirty="0">
                <a:solidFill>
                  <a:srgbClr val="0000FF"/>
                </a:solidFill>
                <a:latin typeface="Times New Roman" pitchFamily="18" charset="0"/>
                <a:cs typeface="Times New Roman" pitchFamily="18" charset="0"/>
              </a:rPr>
              <a:t>Dr. Md. </a:t>
            </a:r>
            <a:r>
              <a:rPr lang="en-US" sz="3800" dirty="0" err="1">
                <a:solidFill>
                  <a:srgbClr val="0000FF"/>
                </a:solidFill>
                <a:latin typeface="Times New Roman" pitchFamily="18" charset="0"/>
                <a:cs typeface="Times New Roman" pitchFamily="18" charset="0"/>
              </a:rPr>
              <a:t>Nawab</a:t>
            </a:r>
            <a:r>
              <a:rPr lang="en-US" sz="3800" dirty="0">
                <a:solidFill>
                  <a:srgbClr val="0000FF"/>
                </a:solidFill>
                <a:latin typeface="Times New Roman" pitchFamily="18" charset="0"/>
                <a:cs typeface="Times New Roman" pitchFamily="18" charset="0"/>
              </a:rPr>
              <a:t> </a:t>
            </a:r>
            <a:r>
              <a:rPr lang="en-US" sz="3800" dirty="0" err="1">
                <a:solidFill>
                  <a:srgbClr val="0000FF"/>
                </a:solidFill>
                <a:latin typeface="Times New Roman" pitchFamily="18" charset="0"/>
                <a:cs typeface="Times New Roman" pitchFamily="18" charset="0"/>
              </a:rPr>
              <a:t>Yousuf</a:t>
            </a:r>
            <a:r>
              <a:rPr lang="en-US" sz="3800" dirty="0">
                <a:solidFill>
                  <a:srgbClr val="0000FF"/>
                </a:solidFill>
                <a:latin typeface="Times New Roman" pitchFamily="18" charset="0"/>
                <a:cs typeface="Times New Roman" pitchFamily="18" charset="0"/>
              </a:rPr>
              <a:t> Ali</a:t>
            </a:r>
          </a:p>
          <a:p>
            <a:pPr algn="ctr">
              <a:buNone/>
            </a:pPr>
            <a:r>
              <a:rPr lang="en-US" sz="3800" dirty="0">
                <a:solidFill>
                  <a:srgbClr val="0000FF"/>
                </a:solidFill>
                <a:latin typeface="Times New Roman" pitchFamily="18" charset="0"/>
                <a:cs typeface="Times New Roman" pitchFamily="18" charset="0"/>
              </a:rPr>
              <a:t>Professor, Dept. of CSE, </a:t>
            </a:r>
          </a:p>
          <a:p>
            <a:pPr algn="ctr">
              <a:buNone/>
            </a:pPr>
            <a:r>
              <a:rPr lang="en-US" sz="3800" dirty="0">
                <a:solidFill>
                  <a:srgbClr val="0000FF"/>
                </a:solidFill>
                <a:latin typeface="Times New Roman" pitchFamily="18" charset="0"/>
                <a:cs typeface="Times New Roman" pitchFamily="18" charset="0"/>
              </a:rPr>
              <a:t>East West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b="1" dirty="0">
                <a:solidFill>
                  <a:srgbClr val="0000CC"/>
                </a:solidFill>
              </a:rPr>
              <a:t>Question 62</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lvl="0"/>
            <a:r>
              <a:rPr lang="en-US" dirty="0">
                <a:solidFill>
                  <a:srgbClr val="0000CC"/>
                </a:solidFill>
              </a:rPr>
              <a:t>Commentary on other options:</a:t>
            </a:r>
          </a:p>
          <a:p>
            <a:pPr>
              <a:buNone/>
            </a:pPr>
            <a:r>
              <a:rPr lang="en-US" sz="3900" b="1" dirty="0">
                <a:solidFill>
                  <a:srgbClr val="00B050"/>
                </a:solidFill>
                <a:latin typeface="Times New Roman" pitchFamily="18" charset="0"/>
                <a:cs typeface="Times New Roman" pitchFamily="18" charset="0"/>
              </a:rPr>
              <a:t>Option a. </a:t>
            </a:r>
          </a:p>
          <a:p>
            <a:pPr>
              <a:buNone/>
            </a:pPr>
            <a:r>
              <a:rPr lang="en-US" b="1" dirty="0">
                <a:solidFill>
                  <a:srgbClr val="FF0066"/>
                </a:solidFill>
                <a:latin typeface="Times New Roman" pitchFamily="18" charset="0"/>
                <a:cs typeface="Times New Roman" pitchFamily="18" charset="0"/>
              </a:rPr>
              <a:t>Reduction of access time to cache memory</a:t>
            </a:r>
          </a:p>
          <a:p>
            <a:pPr>
              <a:buNone/>
            </a:pPr>
            <a:r>
              <a:rPr lang="en-US" dirty="0">
                <a:solidFill>
                  <a:srgbClr val="00B0F0"/>
                </a:solidFill>
                <a:latin typeface="Times New Roman" pitchFamily="18" charset="0"/>
                <a:cs typeface="Times New Roman" pitchFamily="18" charset="0"/>
              </a:rPr>
              <a:t>There is no possibility to increase </a:t>
            </a:r>
            <a:r>
              <a:rPr lang="en-US" b="1" dirty="0">
                <a:solidFill>
                  <a:srgbClr val="0000FF"/>
                </a:solidFill>
                <a:latin typeface="Times New Roman" pitchFamily="18" charset="0"/>
                <a:cs typeface="Times New Roman" pitchFamily="18" charset="0"/>
              </a:rPr>
              <a:t>the average memory access time in a memory system </a:t>
            </a:r>
            <a:r>
              <a:rPr lang="en-US" b="1" dirty="0">
                <a:solidFill>
                  <a:srgbClr val="00B050"/>
                </a:solidFill>
                <a:latin typeface="Times New Roman" pitchFamily="18" charset="0"/>
                <a:cs typeface="Times New Roman" pitchFamily="18" charset="0"/>
              </a:rPr>
              <a:t>by reducing of access time to cache memory</a:t>
            </a:r>
            <a:endParaRPr lang="en-US" dirty="0">
              <a:solidFill>
                <a:srgbClr val="00B050"/>
              </a:solidFill>
              <a:latin typeface="Times New Roman" pitchFamily="18" charset="0"/>
              <a:cs typeface="Times New Roman" pitchFamily="18" charset="0"/>
            </a:endParaRPr>
          </a:p>
          <a:p>
            <a:pPr lvl="0"/>
            <a:endParaRPr lang="en-US" dirty="0">
              <a:solidFill>
                <a:srgbClr val="FF3399"/>
              </a:solidFill>
            </a:endParaRP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b="1" dirty="0">
                <a:solidFill>
                  <a:srgbClr val="0000CC"/>
                </a:solidFill>
              </a:rPr>
              <a:t>Question 62</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solidFill>
                  <a:srgbClr val="0000CC"/>
                </a:solidFill>
              </a:rPr>
              <a:t>Commentary on other options:</a:t>
            </a:r>
          </a:p>
          <a:p>
            <a:pPr>
              <a:buNone/>
            </a:pPr>
            <a:r>
              <a:rPr lang="en-US" sz="3900" b="1" dirty="0">
                <a:solidFill>
                  <a:srgbClr val="00B050"/>
                </a:solidFill>
                <a:latin typeface="Times New Roman" pitchFamily="18" charset="0"/>
                <a:cs typeface="Times New Roman" pitchFamily="18" charset="0"/>
              </a:rPr>
              <a:t>Option c. </a:t>
            </a:r>
          </a:p>
          <a:p>
            <a:pPr>
              <a:buNone/>
            </a:pPr>
            <a:r>
              <a:rPr lang="en-US" sz="3000" b="1" dirty="0">
                <a:solidFill>
                  <a:srgbClr val="0000FF"/>
                </a:solidFill>
                <a:latin typeface="Times New Roman" pitchFamily="18" charset="0"/>
                <a:cs typeface="Times New Roman" pitchFamily="18" charset="0"/>
              </a:rPr>
              <a:t>Reduction of miss penalty</a:t>
            </a:r>
          </a:p>
          <a:p>
            <a:pPr>
              <a:buNone/>
            </a:pPr>
            <a:r>
              <a:rPr lang="en-US" sz="3000" b="1" i="0" dirty="0">
                <a:solidFill>
                  <a:srgbClr val="FF0066"/>
                </a:solidFill>
                <a:effectLst/>
                <a:latin typeface="arial" panose="020B0604020202020204" pitchFamily="34" charset="0"/>
              </a:rPr>
              <a:t>Miss penalty</a:t>
            </a:r>
            <a:r>
              <a:rPr lang="en-US" sz="3000" b="0" i="0" dirty="0">
                <a:solidFill>
                  <a:srgbClr val="FF0066"/>
                </a:solidFill>
                <a:effectLst/>
                <a:latin typeface="arial" panose="020B0604020202020204" pitchFamily="34" charset="0"/>
              </a:rPr>
              <a:t> </a:t>
            </a:r>
            <a:r>
              <a:rPr lang="en-US" sz="3000" b="0" i="0" dirty="0">
                <a:solidFill>
                  <a:srgbClr val="0000CC"/>
                </a:solidFill>
                <a:effectLst/>
                <a:latin typeface="arial" panose="020B0604020202020204" pitchFamily="34" charset="0"/>
              </a:rPr>
              <a:t>is the amount of time required to retrieve the data once you miss in the cache</a:t>
            </a:r>
            <a:r>
              <a:rPr lang="en-US" sz="3000" b="0" i="0" dirty="0">
                <a:solidFill>
                  <a:srgbClr val="FF0066"/>
                </a:solidFill>
                <a:effectLst/>
                <a:latin typeface="arial" panose="020B0604020202020204" pitchFamily="34" charset="0"/>
              </a:rPr>
              <a:t>. </a:t>
            </a:r>
            <a:r>
              <a:rPr lang="en-US" sz="3000" dirty="0">
                <a:solidFill>
                  <a:srgbClr val="FF0066"/>
                </a:solidFill>
              </a:rPr>
              <a:t> </a:t>
            </a:r>
          </a:p>
          <a:p>
            <a:pPr>
              <a:buNone/>
            </a:pPr>
            <a:r>
              <a:rPr lang="en-US" sz="3900" b="1" dirty="0">
                <a:solidFill>
                  <a:srgbClr val="00B050"/>
                </a:solidFill>
              </a:rPr>
              <a:t>Option d.</a:t>
            </a:r>
          </a:p>
          <a:p>
            <a:pPr>
              <a:buNone/>
            </a:pPr>
            <a:r>
              <a:rPr lang="en-US" b="1" dirty="0">
                <a:solidFill>
                  <a:srgbClr val="FF0066"/>
                </a:solidFill>
                <a:latin typeface="Times New Roman" pitchFamily="18" charset="0"/>
                <a:cs typeface="Times New Roman" pitchFamily="18" charset="0"/>
              </a:rPr>
              <a:t>Decrease in miss ratio</a:t>
            </a:r>
            <a:endParaRPr lang="en-US" b="1" dirty="0">
              <a:solidFill>
                <a:srgbClr val="FF3399"/>
              </a:solidFill>
            </a:endParaRPr>
          </a:p>
          <a:p>
            <a:pPr lvl="0"/>
            <a:r>
              <a:rPr lang="en-US" dirty="0">
                <a:solidFill>
                  <a:srgbClr val="0000FF"/>
                </a:solidFill>
              </a:rPr>
              <a:t>The miss </a:t>
            </a:r>
            <a:r>
              <a:rPr lang="en-US" b="1" dirty="0">
                <a:solidFill>
                  <a:srgbClr val="0000FF"/>
                </a:solidFill>
              </a:rPr>
              <a:t>ratio</a:t>
            </a:r>
            <a:r>
              <a:rPr lang="en-US" dirty="0">
                <a:solidFill>
                  <a:srgbClr val="0000FF"/>
                </a:solidFill>
              </a:rPr>
              <a:t> is the fraction of accesses which are a miss. </a:t>
            </a:r>
            <a:r>
              <a:rPr lang="en-US" b="1" dirty="0">
                <a:solidFill>
                  <a:srgbClr val="00B050"/>
                </a:solidFill>
              </a:rPr>
              <a:t>Miss rate = 1 − </a:t>
            </a:r>
            <a:r>
              <a:rPr lang="en-US" b="1" i="1" dirty="0">
                <a:solidFill>
                  <a:srgbClr val="00B050"/>
                </a:solidFill>
              </a:rPr>
              <a:t>hit</a:t>
            </a:r>
            <a:r>
              <a:rPr lang="en-US" b="1" dirty="0">
                <a:solidFill>
                  <a:srgbClr val="00B050"/>
                </a:solidFill>
              </a:rPr>
              <a:t> rate</a:t>
            </a:r>
          </a:p>
          <a:p>
            <a:pPr lvl="0"/>
            <a:endParaRPr lang="en-US" dirty="0">
              <a:solidFill>
                <a:srgbClr val="FF3399"/>
              </a:solidFill>
            </a:endParaRP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63</a:t>
            </a:r>
            <a:endParaRPr lang="en-US"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4582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63</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of the following statements about </a:t>
            </a:r>
            <a:r>
              <a:rPr lang="en-US" sz="3100" b="1" dirty="0">
                <a:solidFill>
                  <a:srgbClr val="0000FF"/>
                </a:solidFill>
                <a:latin typeface="Times New Roman" pitchFamily="18" charset="0"/>
                <a:cs typeface="Times New Roman" pitchFamily="18" charset="0"/>
              </a:rPr>
              <a:t>MTBF and MTTR is accurate?</a:t>
            </a:r>
            <a:br>
              <a:rPr lang="en-US" sz="3100" b="1" dirty="0">
                <a:solidFill>
                  <a:srgbClr val="FF3399"/>
                </a:solidFill>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2133600"/>
            <a:ext cx="8229600" cy="3992563"/>
          </a:xfrm>
        </p:spPr>
        <p:txBody>
          <a:bodyPr>
            <a:normAutofit fontScale="92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00B050"/>
                </a:solidFill>
                <a:latin typeface="Times New Roman" pitchFamily="18" charset="0"/>
                <a:cs typeface="Times New Roman" pitchFamily="18" charset="0"/>
              </a:rPr>
              <a:t>MTTR becomes longer due to error log and command trace functions</a:t>
            </a:r>
          </a:p>
          <a:p>
            <a:pPr marL="514350" indent="-514350">
              <a:buAutoNum type="alphaLcPeriod"/>
            </a:pPr>
            <a:r>
              <a:rPr lang="en-US" dirty="0">
                <a:solidFill>
                  <a:srgbClr val="00B050"/>
                </a:solidFill>
                <a:latin typeface="Times New Roman" pitchFamily="18" charset="0"/>
                <a:cs typeface="Times New Roman" pitchFamily="18" charset="0"/>
              </a:rPr>
              <a:t>MTBF of a system becomes shorter and MTTR becomes longer by remote maintenance </a:t>
            </a:r>
          </a:p>
          <a:p>
            <a:pPr marL="514350" indent="-514350">
              <a:buAutoNum type="alphaLcPeriod"/>
            </a:pPr>
            <a:r>
              <a:rPr lang="en-US" dirty="0">
                <a:solidFill>
                  <a:srgbClr val="00B050"/>
                </a:solidFill>
                <a:latin typeface="Times New Roman" pitchFamily="18" charset="0"/>
                <a:cs typeface="Times New Roman" pitchFamily="18" charset="0"/>
              </a:rPr>
              <a:t>MTBF of a system becomes longer when the system is composed of more types of devices</a:t>
            </a:r>
          </a:p>
          <a:p>
            <a:pPr marL="514350" indent="-514350">
              <a:buAutoNum type="alphaLcPeriod"/>
            </a:pPr>
            <a:r>
              <a:rPr lang="en-US" dirty="0">
                <a:solidFill>
                  <a:srgbClr val="00B050"/>
                </a:solidFill>
                <a:latin typeface="Times New Roman" pitchFamily="18" charset="0"/>
                <a:cs typeface="Times New Roman" pitchFamily="18" charset="0"/>
              </a:rPr>
              <a:t>MTBF of a system becomes longer by preventing maintenance</a:t>
            </a:r>
            <a:endParaRPr lang="en-US"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4582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63</a:t>
            </a:r>
            <a:br>
              <a:rPr lang="en-US" sz="4000" dirty="0">
                <a:latin typeface="Times New Roman" pitchFamily="18" charset="0"/>
                <a:cs typeface="Times New Roman" pitchFamily="18" charset="0"/>
              </a:rPr>
            </a:br>
            <a:br>
              <a:rPr lang="en-US" sz="3100" b="1" dirty="0">
                <a:solidFill>
                  <a:srgbClr val="FF3399"/>
                </a:solidFill>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722437"/>
            <a:ext cx="8229600" cy="3992563"/>
          </a:xfrm>
        </p:spPr>
        <p:txBody>
          <a:bodyPr>
            <a:normAutofit/>
          </a:bodyPr>
          <a:lstStyle/>
          <a:p>
            <a:pPr>
              <a:buNone/>
            </a:pPr>
            <a:r>
              <a:rPr lang="en-US" b="1" dirty="0">
                <a:solidFill>
                  <a:srgbClr val="0000FF"/>
                </a:solidFill>
                <a:latin typeface="Times New Roman" pitchFamily="18" charset="0"/>
                <a:cs typeface="Times New Roman" pitchFamily="18" charset="0"/>
              </a:rPr>
              <a:t>MTTR means:</a:t>
            </a:r>
            <a:endParaRPr lang="en-US" dirty="0">
              <a:solidFill>
                <a:srgbClr val="0000FF"/>
              </a:solidFill>
              <a:latin typeface="Times New Roman" pitchFamily="18" charset="0"/>
              <a:cs typeface="Times New Roman" pitchFamily="18" charset="0"/>
            </a:endParaRPr>
          </a:p>
          <a:p>
            <a:pPr>
              <a:buFont typeface="Wingdings" pitchFamily="2" charset="2"/>
              <a:buChar char="§"/>
            </a:pPr>
            <a:r>
              <a:rPr lang="en-US" dirty="0">
                <a:solidFill>
                  <a:srgbClr val="00B050"/>
                </a:solidFill>
                <a:latin typeface="Times New Roman" pitchFamily="18" charset="0"/>
                <a:cs typeface="Times New Roman" pitchFamily="18" charset="0"/>
              </a:rPr>
              <a:t>Full meaning - </a:t>
            </a:r>
            <a:r>
              <a:rPr lang="en-US" dirty="0">
                <a:solidFill>
                  <a:srgbClr val="C00000"/>
                </a:solidFill>
                <a:latin typeface="Times New Roman" pitchFamily="18" charset="0"/>
                <a:cs typeface="Times New Roman" pitchFamily="18" charset="0"/>
              </a:rPr>
              <a:t>Mean Time To Repair</a:t>
            </a:r>
          </a:p>
          <a:p>
            <a:pPr>
              <a:buFont typeface="Wingdings" pitchFamily="2" charset="2"/>
              <a:buChar char="§"/>
            </a:pPr>
            <a:r>
              <a:rPr lang="en-US" dirty="0">
                <a:solidFill>
                  <a:srgbClr val="00B050"/>
                </a:solidFill>
                <a:latin typeface="Times New Roman" pitchFamily="18" charset="0"/>
                <a:cs typeface="Times New Roman" pitchFamily="18" charset="0"/>
              </a:rPr>
              <a:t>This is the mean time from the occurrence of a failure in the system (or device) until its recovery.</a:t>
            </a:r>
          </a:p>
          <a:p>
            <a:pPr>
              <a:buFont typeface="Wingdings" pitchFamily="2" charset="2"/>
              <a:buChar char="§"/>
            </a:pPr>
            <a:r>
              <a:rPr lang="en-US" dirty="0">
                <a:solidFill>
                  <a:srgbClr val="00B050"/>
                </a:solidFill>
                <a:latin typeface="Times New Roman" pitchFamily="18" charset="0"/>
                <a:cs typeface="Times New Roman" pitchFamily="18" charset="0"/>
              </a:rPr>
              <a:t>It is used to represent </a:t>
            </a:r>
            <a:r>
              <a:rPr lang="en-US" dirty="0">
                <a:solidFill>
                  <a:srgbClr val="C00000"/>
                </a:solidFill>
                <a:latin typeface="Times New Roman" pitchFamily="18" charset="0"/>
                <a:cs typeface="Times New Roman" pitchFamily="18" charset="0"/>
              </a:rPr>
              <a:t>S</a:t>
            </a:r>
            <a:r>
              <a:rPr lang="en-US" dirty="0">
                <a:solidFill>
                  <a:srgbClr val="00B050"/>
                </a:solidFill>
                <a:latin typeface="Times New Roman" pitchFamily="18" charset="0"/>
                <a:cs typeface="Times New Roman" pitchFamily="18" charset="0"/>
              </a:rPr>
              <a:t> (i.e., Serviceability).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4582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63</a:t>
            </a:r>
            <a:br>
              <a:rPr lang="en-US" sz="4000" dirty="0">
                <a:latin typeface="Times New Roman" pitchFamily="18" charset="0"/>
                <a:cs typeface="Times New Roman" pitchFamily="18" charset="0"/>
              </a:rPr>
            </a:br>
            <a:br>
              <a:rPr lang="en-US" sz="3100" b="1" dirty="0">
                <a:solidFill>
                  <a:srgbClr val="FF3399"/>
                </a:solidFill>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722437"/>
            <a:ext cx="8229600" cy="3992563"/>
          </a:xfrm>
        </p:spPr>
        <p:txBody>
          <a:bodyPr>
            <a:normAutofit/>
          </a:bodyPr>
          <a:lstStyle/>
          <a:p>
            <a:pPr>
              <a:buNone/>
            </a:pPr>
            <a:r>
              <a:rPr lang="en-US" b="1" dirty="0">
                <a:solidFill>
                  <a:srgbClr val="0000FF"/>
                </a:solidFill>
                <a:latin typeface="Times New Roman" pitchFamily="18" charset="0"/>
                <a:cs typeface="Times New Roman" pitchFamily="18" charset="0"/>
              </a:rPr>
              <a:t>MTBF means:</a:t>
            </a:r>
            <a:endParaRPr lang="en-US" dirty="0">
              <a:solidFill>
                <a:srgbClr val="0000FF"/>
              </a:solidFill>
              <a:latin typeface="Times New Roman" pitchFamily="18" charset="0"/>
              <a:cs typeface="Times New Roman" pitchFamily="18" charset="0"/>
            </a:endParaRPr>
          </a:p>
          <a:p>
            <a:pPr>
              <a:buFont typeface="Wingdings" pitchFamily="2" charset="2"/>
              <a:buChar char="§"/>
            </a:pPr>
            <a:r>
              <a:rPr lang="en-US" dirty="0">
                <a:solidFill>
                  <a:srgbClr val="00B050"/>
                </a:solidFill>
                <a:latin typeface="Times New Roman" pitchFamily="18" charset="0"/>
                <a:cs typeface="Times New Roman" pitchFamily="18" charset="0"/>
              </a:rPr>
              <a:t>Full meaning - </a:t>
            </a:r>
            <a:r>
              <a:rPr lang="en-US" dirty="0">
                <a:solidFill>
                  <a:srgbClr val="C00000"/>
                </a:solidFill>
                <a:latin typeface="Times New Roman" pitchFamily="18" charset="0"/>
                <a:cs typeface="Times New Roman" pitchFamily="18" charset="0"/>
              </a:rPr>
              <a:t>Mean Time Between Failures</a:t>
            </a:r>
          </a:p>
          <a:p>
            <a:pPr>
              <a:buFont typeface="Wingdings" pitchFamily="2" charset="2"/>
              <a:buChar char="§"/>
            </a:pPr>
            <a:r>
              <a:rPr lang="en-US" dirty="0">
                <a:solidFill>
                  <a:srgbClr val="00B050"/>
                </a:solidFill>
                <a:latin typeface="Times New Roman" pitchFamily="18" charset="0"/>
                <a:cs typeface="Times New Roman" pitchFamily="18" charset="0"/>
              </a:rPr>
              <a:t>This is the </a:t>
            </a:r>
            <a:r>
              <a:rPr lang="en-US" b="1" dirty="0">
                <a:solidFill>
                  <a:srgbClr val="00B0F0"/>
                </a:solidFill>
                <a:latin typeface="Times New Roman" pitchFamily="18" charset="0"/>
                <a:cs typeface="Times New Roman" pitchFamily="18" charset="0"/>
              </a:rPr>
              <a:t>mean operation time from the recovery of the system (or device) from a failure until the occurrence of next failure</a:t>
            </a:r>
            <a:r>
              <a:rPr lang="en-US" dirty="0">
                <a:solidFill>
                  <a:srgbClr val="00B050"/>
                </a:solidFill>
                <a:latin typeface="Times New Roman" pitchFamily="18" charset="0"/>
                <a:cs typeface="Times New Roman" pitchFamily="18" charset="0"/>
              </a:rPr>
              <a:t>.</a:t>
            </a:r>
          </a:p>
          <a:p>
            <a:pPr>
              <a:buFont typeface="Wingdings" pitchFamily="2" charset="2"/>
              <a:buChar char="§"/>
            </a:pPr>
            <a:r>
              <a:rPr lang="en-US" dirty="0">
                <a:solidFill>
                  <a:srgbClr val="00B050"/>
                </a:solidFill>
                <a:latin typeface="Times New Roman" pitchFamily="18" charset="0"/>
                <a:cs typeface="Times New Roman" pitchFamily="18" charset="0"/>
              </a:rPr>
              <a:t>It is used to represent </a:t>
            </a:r>
            <a:r>
              <a:rPr lang="en-US" dirty="0">
                <a:solidFill>
                  <a:srgbClr val="C00000"/>
                </a:solidFill>
                <a:latin typeface="Times New Roman" pitchFamily="18" charset="0"/>
                <a:cs typeface="Times New Roman" pitchFamily="18" charset="0"/>
              </a:rPr>
              <a:t>R</a:t>
            </a:r>
            <a:r>
              <a:rPr lang="en-US" dirty="0">
                <a:solidFill>
                  <a:srgbClr val="00B050"/>
                </a:solidFill>
                <a:latin typeface="Times New Roman" pitchFamily="18" charset="0"/>
                <a:cs typeface="Times New Roman" pitchFamily="18" charset="0"/>
              </a:rPr>
              <a:t> (i.e., Reliability).</a:t>
            </a:r>
          </a:p>
          <a:p>
            <a:pPr>
              <a:buFont typeface="Wingdings" pitchFamily="2" charset="2"/>
              <a:buChar char="§"/>
            </a:pPr>
            <a:r>
              <a:rPr lang="en-US" b="1" dirty="0">
                <a:latin typeface="Times New Roman" pitchFamily="18" charset="0"/>
                <a:cs typeface="Times New Roman" pitchFamily="18" charset="0"/>
              </a:rPr>
              <a:t>So, the correct option is d</a:t>
            </a:r>
          </a:p>
          <a:p>
            <a:pPr>
              <a:buFont typeface="Wingdings" pitchFamily="2" charset="2"/>
              <a:buChar char="§"/>
            </a:pPr>
            <a:endParaRPr lang="en-US" dirty="0">
              <a:solidFill>
                <a:srgbClr val="00B05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64</a:t>
            </a:r>
            <a:endParaRPr lang="en-US"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3048000"/>
          </a:xfrm>
        </p:spPr>
        <p:txBody>
          <a:bodyPr>
            <a:normAutofit fontScale="90000"/>
          </a:bodyPr>
          <a:lstStyle/>
          <a:p>
            <a:pPr algn="l"/>
            <a:r>
              <a:rPr lang="en-US" sz="4000" b="1" dirty="0">
                <a:solidFill>
                  <a:srgbClr val="FF0000"/>
                </a:solidFill>
                <a:latin typeface="Times New Roman" pitchFamily="18" charset="0"/>
                <a:cs typeface="Times New Roman" pitchFamily="18" charset="0"/>
              </a:rPr>
              <a:t>                    Question no 64</a:t>
            </a:r>
            <a:br>
              <a:rPr lang="en-US" sz="4000" dirty="0">
                <a:latin typeface="Times New Roman" pitchFamily="18" charset="0"/>
                <a:cs typeface="Times New Roman" pitchFamily="18" charset="0"/>
              </a:rPr>
            </a:br>
            <a:r>
              <a:rPr lang="en-US" sz="3100" dirty="0">
                <a:solidFill>
                  <a:srgbClr val="7030A0"/>
                </a:solidFill>
                <a:latin typeface="Times New Roman" pitchFamily="18" charset="0"/>
                <a:cs typeface="Times New Roman" pitchFamily="18" charset="0"/>
              </a:rPr>
              <a:t>There is a system composed of two processing units. </a:t>
            </a:r>
            <a:r>
              <a:rPr lang="en-US" sz="3100" dirty="0">
                <a:solidFill>
                  <a:srgbClr val="C00000"/>
                </a:solidFill>
                <a:latin typeface="Times New Roman" pitchFamily="18" charset="0"/>
                <a:cs typeface="Times New Roman" pitchFamily="18" charset="0"/>
              </a:rPr>
              <a:t>What is the difference between the availability when at least one of them needs to operate normally and the availability when both of them need to operate normally?</a:t>
            </a:r>
            <a:r>
              <a:rPr lang="en-US" sz="3100" dirty="0">
                <a:solidFill>
                  <a:srgbClr val="7030A0"/>
                </a:solidFill>
                <a:latin typeface="Times New Roman" pitchFamily="18" charset="0"/>
                <a:cs typeface="Times New Roman" pitchFamily="18" charset="0"/>
              </a:rPr>
              <a:t> Here, the availability of both processing units is to be 0.9. Factors other than the processing units are not to be considered. </a:t>
            </a:r>
            <a:endParaRPr lang="en-US" sz="3100" dirty="0">
              <a:solidFill>
                <a:srgbClr val="7030A0"/>
              </a:solidFill>
            </a:endParaRPr>
          </a:p>
        </p:txBody>
      </p:sp>
      <p:sp>
        <p:nvSpPr>
          <p:cNvPr id="3" name="Content Placeholder 2"/>
          <p:cNvSpPr>
            <a:spLocks noGrp="1"/>
          </p:cNvSpPr>
          <p:nvPr>
            <p:ph idx="1"/>
          </p:nvPr>
        </p:nvSpPr>
        <p:spPr>
          <a:xfrm>
            <a:off x="457200" y="3733800"/>
            <a:ext cx="8229600" cy="2392363"/>
          </a:xfrm>
        </p:spPr>
        <p:txBody>
          <a:bodyPr>
            <a:normAutofit fontScale="92500" lnSpcReduction="20000"/>
          </a:bodyPr>
          <a:lstStyle/>
          <a:p>
            <a:pPr>
              <a:buNone/>
            </a:pPr>
            <a:r>
              <a:rPr lang="en-US" b="1" dirty="0">
                <a:solidFill>
                  <a:srgbClr val="00B050"/>
                </a:solidFill>
                <a:latin typeface="Times New Roman" pitchFamily="18" charset="0"/>
                <a:cs typeface="Times New Roman" pitchFamily="18" charset="0"/>
              </a:rPr>
              <a:t>Options:</a:t>
            </a:r>
          </a:p>
          <a:p>
            <a:pPr marL="514350" indent="-514350">
              <a:buAutoNum type="alphaLcPeriod"/>
            </a:pPr>
            <a:r>
              <a:rPr lang="en-US" dirty="0">
                <a:solidFill>
                  <a:srgbClr val="00B050"/>
                </a:solidFill>
                <a:latin typeface="Times New Roman" pitchFamily="18" charset="0"/>
                <a:cs typeface="Times New Roman" pitchFamily="18" charset="0"/>
              </a:rPr>
              <a:t>0.09</a:t>
            </a:r>
          </a:p>
          <a:p>
            <a:pPr marL="514350" indent="-514350">
              <a:buAutoNum type="alphaLcPeriod"/>
            </a:pPr>
            <a:r>
              <a:rPr lang="en-US" dirty="0">
                <a:solidFill>
                  <a:srgbClr val="00B050"/>
                </a:solidFill>
                <a:latin typeface="Times New Roman" pitchFamily="18" charset="0"/>
                <a:cs typeface="Times New Roman" pitchFamily="18" charset="0"/>
              </a:rPr>
              <a:t>0.10</a:t>
            </a:r>
          </a:p>
          <a:p>
            <a:pPr marL="514350" indent="-514350">
              <a:buAutoNum type="alphaLcPeriod"/>
            </a:pPr>
            <a:r>
              <a:rPr lang="en-US" dirty="0">
                <a:solidFill>
                  <a:srgbClr val="00B050"/>
                </a:solidFill>
                <a:latin typeface="Times New Roman" pitchFamily="18" charset="0"/>
                <a:cs typeface="Times New Roman" pitchFamily="18" charset="0"/>
              </a:rPr>
              <a:t>0.18</a:t>
            </a:r>
          </a:p>
          <a:p>
            <a:pPr marL="514350" indent="-514350">
              <a:buAutoNum type="alphaLcPeriod"/>
            </a:pPr>
            <a:r>
              <a:rPr lang="en-US" dirty="0">
                <a:solidFill>
                  <a:srgbClr val="00B050"/>
                </a:solidFill>
                <a:latin typeface="Times New Roman" pitchFamily="18" charset="0"/>
                <a:cs typeface="Times New Roman" pitchFamily="18" charset="0"/>
              </a:rPr>
              <a:t>0.19</a:t>
            </a:r>
            <a:endParaRPr lang="en-US" dirty="0">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219200"/>
          </a:xfrm>
        </p:spPr>
        <p:txBody>
          <a:bodyPr>
            <a:normAutofit/>
          </a:bodyPr>
          <a:lstStyle/>
          <a:p>
            <a:pPr algn="l"/>
            <a:r>
              <a:rPr lang="en-US" sz="4000" b="1" dirty="0">
                <a:solidFill>
                  <a:srgbClr val="FF0000"/>
                </a:solidFill>
                <a:latin typeface="Times New Roman" pitchFamily="18" charset="0"/>
                <a:cs typeface="Times New Roman" pitchFamily="18" charset="0"/>
              </a:rPr>
              <a:t>                    Question no 64</a:t>
            </a:r>
            <a:br>
              <a:rPr lang="en-US" sz="4000" dirty="0">
                <a:latin typeface="Times New Roman" pitchFamily="18" charset="0"/>
                <a:cs typeface="Times New Roman" pitchFamily="18" charset="0"/>
              </a:rPr>
            </a:br>
            <a:endParaRPr lang="en-US" sz="3100" dirty="0">
              <a:solidFill>
                <a:srgbClr val="7030A0"/>
              </a:solidFill>
            </a:endParaRPr>
          </a:p>
        </p:txBody>
      </p:sp>
      <p:sp>
        <p:nvSpPr>
          <p:cNvPr id="3" name="Content Placeholder 2"/>
          <p:cNvSpPr>
            <a:spLocks noGrp="1"/>
          </p:cNvSpPr>
          <p:nvPr>
            <p:ph idx="1"/>
          </p:nvPr>
        </p:nvSpPr>
        <p:spPr>
          <a:xfrm>
            <a:off x="533400" y="1752600"/>
            <a:ext cx="8229600" cy="4343400"/>
          </a:xfrm>
        </p:spPr>
        <p:txBody>
          <a:bodyPr>
            <a:normAutofit/>
          </a:bodyPr>
          <a:lstStyle/>
          <a:p>
            <a:pPr>
              <a:buNone/>
            </a:pPr>
            <a:r>
              <a:rPr lang="en-US" b="1" dirty="0">
                <a:solidFill>
                  <a:srgbClr val="0000FF"/>
                </a:solidFill>
                <a:latin typeface="Times New Roman" pitchFamily="18" charset="0"/>
                <a:cs typeface="Times New Roman" pitchFamily="18" charset="0"/>
              </a:rPr>
              <a:t>Availability means:</a:t>
            </a:r>
          </a:p>
          <a:p>
            <a:pPr>
              <a:buNone/>
            </a:pPr>
            <a:endParaRPr lang="en-US" b="1" dirty="0">
              <a:solidFill>
                <a:srgbClr val="0000FF"/>
              </a:solidFill>
              <a:latin typeface="Times New Roman" pitchFamily="18" charset="0"/>
              <a:cs typeface="Times New Roman" pitchFamily="18" charset="0"/>
            </a:endParaRPr>
          </a:p>
          <a:p>
            <a:pPr>
              <a:buFont typeface="Wingdings" pitchFamily="2" charset="2"/>
              <a:buChar char="§"/>
            </a:pPr>
            <a:r>
              <a:rPr lang="en-US" sz="2800" dirty="0">
                <a:solidFill>
                  <a:srgbClr val="00B050"/>
                </a:solidFill>
                <a:latin typeface="Times New Roman" pitchFamily="18" charset="0"/>
                <a:cs typeface="Times New Roman" pitchFamily="18" charset="0"/>
              </a:rPr>
              <a:t>Availability indicates the ratio of normal operation of the system per unit time and can be calculated using MTBF and MTTR.</a:t>
            </a:r>
          </a:p>
          <a:p>
            <a:pPr>
              <a:buFont typeface="Wingdings" pitchFamily="2" charset="2"/>
              <a:buChar char="§"/>
            </a:pPr>
            <a:r>
              <a:rPr lang="en-US" sz="2800" dirty="0">
                <a:solidFill>
                  <a:srgbClr val="0000FF"/>
                </a:solidFill>
                <a:latin typeface="Times New Roman" pitchFamily="18" charset="0"/>
                <a:cs typeface="Times New Roman" pitchFamily="18" charset="0"/>
              </a:rPr>
              <a:t>Availability = MTBF/(MTBF+MTTR)</a:t>
            </a:r>
            <a:endParaRPr lang="en-US" sz="2800" dirty="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219200"/>
          </a:xfrm>
        </p:spPr>
        <p:txBody>
          <a:bodyPr>
            <a:normAutofit/>
          </a:bodyPr>
          <a:lstStyle/>
          <a:p>
            <a:pPr algn="l"/>
            <a:r>
              <a:rPr lang="en-US" sz="4000" b="1" dirty="0">
                <a:solidFill>
                  <a:srgbClr val="FF0000"/>
                </a:solidFill>
                <a:latin typeface="Times New Roman" pitchFamily="18" charset="0"/>
                <a:cs typeface="Times New Roman" pitchFamily="18" charset="0"/>
              </a:rPr>
              <a:t>                    Question no 64</a:t>
            </a:r>
            <a:br>
              <a:rPr lang="en-US" sz="4000" dirty="0">
                <a:latin typeface="Times New Roman" pitchFamily="18" charset="0"/>
                <a:cs typeface="Times New Roman" pitchFamily="18" charset="0"/>
              </a:rPr>
            </a:br>
            <a:endParaRPr lang="en-US" sz="3100" dirty="0">
              <a:solidFill>
                <a:srgbClr val="7030A0"/>
              </a:solidFill>
            </a:endParaRPr>
          </a:p>
        </p:txBody>
      </p:sp>
      <p:sp>
        <p:nvSpPr>
          <p:cNvPr id="3" name="Content Placeholder 2"/>
          <p:cNvSpPr>
            <a:spLocks noGrp="1"/>
          </p:cNvSpPr>
          <p:nvPr>
            <p:ph idx="1"/>
          </p:nvPr>
        </p:nvSpPr>
        <p:spPr>
          <a:xfrm>
            <a:off x="533400" y="1752600"/>
            <a:ext cx="8229600" cy="4343400"/>
          </a:xfrm>
        </p:spPr>
        <p:txBody>
          <a:bodyPr>
            <a:normAutofit/>
          </a:bodyPr>
          <a:lstStyle/>
          <a:p>
            <a:pPr>
              <a:buNone/>
            </a:pPr>
            <a:r>
              <a:rPr lang="en-US" b="1" dirty="0">
                <a:solidFill>
                  <a:srgbClr val="0000FF"/>
                </a:solidFill>
                <a:latin typeface="Times New Roman" pitchFamily="18" charset="0"/>
                <a:cs typeface="Times New Roman" pitchFamily="18" charset="0"/>
              </a:rPr>
              <a:t>   </a:t>
            </a:r>
            <a:r>
              <a:rPr lang="en-US" sz="2800" b="1" dirty="0">
                <a:solidFill>
                  <a:srgbClr val="0000CC"/>
                </a:solidFill>
                <a:latin typeface="Times New Roman" pitchFamily="18" charset="0"/>
                <a:cs typeface="Times New Roman" pitchFamily="18" charset="0"/>
              </a:rPr>
              <a:t>Given, </a:t>
            </a:r>
          </a:p>
          <a:p>
            <a:pPr>
              <a:buFont typeface="Wingdings" pitchFamily="2" charset="2"/>
              <a:buChar char="§"/>
            </a:pPr>
            <a:r>
              <a:rPr lang="en-US" sz="2800" dirty="0">
                <a:solidFill>
                  <a:srgbClr val="00B050"/>
                </a:solidFill>
                <a:latin typeface="Times New Roman" pitchFamily="18" charset="0"/>
                <a:cs typeface="Times New Roman" pitchFamily="18" charset="0"/>
              </a:rPr>
              <a:t>Here, the availability of both processing units is: </a:t>
            </a:r>
            <a:r>
              <a:rPr lang="en-US" sz="2800" dirty="0">
                <a:solidFill>
                  <a:srgbClr val="C00000"/>
                </a:solidFill>
                <a:latin typeface="Times New Roman" pitchFamily="18" charset="0"/>
                <a:cs typeface="Times New Roman" pitchFamily="18" charset="0"/>
              </a:rPr>
              <a:t>0.9</a:t>
            </a:r>
          </a:p>
          <a:p>
            <a:pPr>
              <a:buFont typeface="Wingdings" pitchFamily="2" charset="2"/>
              <a:buChar char="§"/>
            </a:pPr>
            <a:endParaRPr lang="en-US" sz="2800" dirty="0">
              <a:solidFill>
                <a:srgbClr val="00B050"/>
              </a:solidFill>
              <a:latin typeface="Times New Roman" pitchFamily="18" charset="0"/>
              <a:cs typeface="Times New Roman" pitchFamily="18" charset="0"/>
            </a:endParaRPr>
          </a:p>
          <a:p>
            <a:pPr>
              <a:buFont typeface="Wingdings" pitchFamily="2" charset="2"/>
              <a:buChar char="§"/>
            </a:pPr>
            <a:r>
              <a:rPr lang="en-US" sz="2800" dirty="0">
                <a:solidFill>
                  <a:srgbClr val="C00000"/>
                </a:solidFill>
                <a:latin typeface="Times New Roman" pitchFamily="18" charset="0"/>
                <a:cs typeface="Times New Roman" pitchFamily="18" charset="0"/>
              </a:rPr>
              <a:t>Availability of at least one of the processing units operate normally</a:t>
            </a:r>
            <a:r>
              <a:rPr lang="en-US" sz="2800" dirty="0">
                <a:solidFill>
                  <a:srgbClr val="00B050"/>
                </a:solidFill>
                <a:latin typeface="Times New Roman" pitchFamily="18" charset="0"/>
                <a:cs typeface="Times New Roman" pitchFamily="18" charset="0"/>
              </a:rPr>
              <a:t> </a:t>
            </a:r>
            <a:r>
              <a:rPr lang="en-US" sz="2800" b="1" dirty="0">
                <a:solidFill>
                  <a:srgbClr val="0000CC"/>
                </a:solidFill>
                <a:latin typeface="Times New Roman" pitchFamily="18" charset="0"/>
                <a:cs typeface="Times New Roman" pitchFamily="18" charset="0"/>
              </a:rPr>
              <a:t>= (Availability of processing unit 1 * Availability of processing unit 2)</a:t>
            </a:r>
          </a:p>
          <a:p>
            <a:pPr lvl="1">
              <a:buNone/>
            </a:pPr>
            <a:r>
              <a:rPr lang="en-US" sz="2400" b="1" dirty="0">
                <a:solidFill>
                  <a:srgbClr val="0000CC"/>
                </a:solidFill>
                <a:latin typeface="Times New Roman" pitchFamily="18" charset="0"/>
                <a:cs typeface="Times New Roman" pitchFamily="18" charset="0"/>
              </a:rPr>
              <a:t>= 0.9*0.9</a:t>
            </a:r>
          </a:p>
          <a:p>
            <a:pPr lvl="1">
              <a:buNone/>
            </a:pPr>
            <a:r>
              <a:rPr lang="en-US" sz="2400" b="1" dirty="0">
                <a:solidFill>
                  <a:srgbClr val="0000CC"/>
                </a:solidFill>
                <a:latin typeface="Times New Roman" pitchFamily="18" charset="0"/>
                <a:cs typeface="Times New Roman" pitchFamily="18" charset="0"/>
              </a:rPr>
              <a:t>= 0.81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61</a:t>
            </a:r>
            <a:endParaRPr lang="en-US" b="1" dirty="0">
              <a:solidFill>
                <a:srgbClr val="FF0000"/>
              </a:solidFill>
            </a:endParaRPr>
          </a:p>
        </p:txBody>
      </p:sp>
    </p:spTree>
    <p:extLst>
      <p:ext uri="{BB962C8B-B14F-4D97-AF65-F5344CB8AC3E}">
        <p14:creationId xmlns:p14="http://schemas.microsoft.com/office/powerpoint/2010/main" val="1717819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219200"/>
          </a:xfrm>
        </p:spPr>
        <p:txBody>
          <a:bodyPr>
            <a:normAutofit/>
          </a:bodyPr>
          <a:lstStyle/>
          <a:p>
            <a:pPr algn="l"/>
            <a:r>
              <a:rPr lang="en-US" sz="4000" b="1" dirty="0">
                <a:solidFill>
                  <a:srgbClr val="FF0000"/>
                </a:solidFill>
                <a:latin typeface="Times New Roman" pitchFamily="18" charset="0"/>
                <a:cs typeface="Times New Roman" pitchFamily="18" charset="0"/>
              </a:rPr>
              <a:t>                    Question no 64</a:t>
            </a:r>
            <a:br>
              <a:rPr lang="en-US" sz="4000" dirty="0">
                <a:latin typeface="Times New Roman" pitchFamily="18" charset="0"/>
                <a:cs typeface="Times New Roman" pitchFamily="18" charset="0"/>
              </a:rPr>
            </a:br>
            <a:endParaRPr lang="en-US" sz="3100" dirty="0">
              <a:solidFill>
                <a:srgbClr val="7030A0"/>
              </a:solidFill>
            </a:endParaRPr>
          </a:p>
        </p:txBody>
      </p:sp>
      <p:sp>
        <p:nvSpPr>
          <p:cNvPr id="3" name="Content Placeholder 2"/>
          <p:cNvSpPr>
            <a:spLocks noGrp="1"/>
          </p:cNvSpPr>
          <p:nvPr>
            <p:ph idx="1"/>
          </p:nvPr>
        </p:nvSpPr>
        <p:spPr>
          <a:xfrm>
            <a:off x="533400" y="1752600"/>
            <a:ext cx="8229600" cy="4343400"/>
          </a:xfrm>
        </p:spPr>
        <p:txBody>
          <a:bodyPr>
            <a:normAutofit/>
          </a:bodyPr>
          <a:lstStyle/>
          <a:p>
            <a:pPr>
              <a:buNone/>
            </a:pPr>
            <a:r>
              <a:rPr lang="en-US" sz="2800" b="1" dirty="0">
                <a:solidFill>
                  <a:srgbClr val="00B050"/>
                </a:solidFill>
                <a:latin typeface="Times New Roman" pitchFamily="18" charset="0"/>
                <a:cs typeface="Times New Roman" pitchFamily="18" charset="0"/>
              </a:rPr>
              <a:t>    Again, </a:t>
            </a:r>
          </a:p>
          <a:p>
            <a:pPr>
              <a:buFont typeface="Wingdings" pitchFamily="2" charset="2"/>
              <a:buChar char="§"/>
            </a:pPr>
            <a:r>
              <a:rPr lang="en-US" sz="2800" dirty="0">
                <a:solidFill>
                  <a:srgbClr val="C00000"/>
                </a:solidFill>
                <a:latin typeface="Times New Roman" pitchFamily="18" charset="0"/>
                <a:cs typeface="Times New Roman" pitchFamily="18" charset="0"/>
              </a:rPr>
              <a:t>Availability of both of the processing units operate normally</a:t>
            </a:r>
            <a:r>
              <a:rPr lang="en-US" sz="2800" dirty="0">
                <a:solidFill>
                  <a:srgbClr val="00B050"/>
                </a:solidFill>
                <a:latin typeface="Times New Roman" pitchFamily="18" charset="0"/>
                <a:cs typeface="Times New Roman" pitchFamily="18" charset="0"/>
              </a:rPr>
              <a:t> </a:t>
            </a:r>
            <a:r>
              <a:rPr lang="en-US" sz="2800" b="1" dirty="0">
                <a:solidFill>
                  <a:srgbClr val="0000CC"/>
                </a:solidFill>
                <a:latin typeface="Times New Roman" pitchFamily="18" charset="0"/>
                <a:cs typeface="Times New Roman" pitchFamily="18" charset="0"/>
              </a:rPr>
              <a:t>= 1 -  (1 - Availability of processing unit 1) * (1 - Availability of processing unit 2)</a:t>
            </a:r>
          </a:p>
          <a:p>
            <a:pPr lvl="1">
              <a:buNone/>
            </a:pPr>
            <a:r>
              <a:rPr lang="en-US" sz="2400" b="1" dirty="0">
                <a:solidFill>
                  <a:srgbClr val="0000CC"/>
                </a:solidFill>
                <a:latin typeface="Times New Roman" pitchFamily="18" charset="0"/>
                <a:cs typeface="Times New Roman" pitchFamily="18" charset="0"/>
              </a:rPr>
              <a:t>= 1 – (1 - 0.9) * (1 - 0.9)</a:t>
            </a:r>
          </a:p>
          <a:p>
            <a:pPr lvl="1">
              <a:buNone/>
            </a:pPr>
            <a:r>
              <a:rPr lang="en-US" sz="2400" b="1" dirty="0">
                <a:solidFill>
                  <a:srgbClr val="0000CC"/>
                </a:solidFill>
                <a:latin typeface="Times New Roman" pitchFamily="18" charset="0"/>
                <a:cs typeface="Times New Roman" pitchFamily="18" charset="0"/>
              </a:rPr>
              <a:t>= 1 – 0.1 * 0.1 </a:t>
            </a:r>
          </a:p>
          <a:p>
            <a:pPr lvl="1">
              <a:buNone/>
            </a:pPr>
            <a:r>
              <a:rPr lang="en-US" sz="2400" b="1" dirty="0">
                <a:solidFill>
                  <a:srgbClr val="0000CC"/>
                </a:solidFill>
                <a:latin typeface="Times New Roman" pitchFamily="18" charset="0"/>
                <a:cs typeface="Times New Roman" pitchFamily="18" charset="0"/>
              </a:rPr>
              <a:t>= 1 – 0.01</a:t>
            </a:r>
          </a:p>
          <a:p>
            <a:pPr lvl="1">
              <a:buNone/>
            </a:pPr>
            <a:r>
              <a:rPr lang="en-US" sz="2400" b="1" dirty="0">
                <a:solidFill>
                  <a:srgbClr val="0000CC"/>
                </a:solidFill>
                <a:latin typeface="Times New Roman" pitchFamily="18" charset="0"/>
                <a:cs typeface="Times New Roman" pitchFamily="18" charset="0"/>
              </a:rPr>
              <a:t>= 0.99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219200"/>
          </a:xfrm>
        </p:spPr>
        <p:txBody>
          <a:bodyPr>
            <a:normAutofit/>
          </a:bodyPr>
          <a:lstStyle/>
          <a:p>
            <a:pPr algn="l"/>
            <a:r>
              <a:rPr lang="en-US" sz="4000" b="1" dirty="0">
                <a:solidFill>
                  <a:srgbClr val="FF0000"/>
                </a:solidFill>
                <a:latin typeface="Times New Roman" pitchFamily="18" charset="0"/>
                <a:cs typeface="Times New Roman" pitchFamily="18" charset="0"/>
              </a:rPr>
              <a:t>                    Question no 64</a:t>
            </a:r>
            <a:br>
              <a:rPr lang="en-US" sz="4000" dirty="0">
                <a:latin typeface="Times New Roman" pitchFamily="18" charset="0"/>
                <a:cs typeface="Times New Roman" pitchFamily="18" charset="0"/>
              </a:rPr>
            </a:br>
            <a:endParaRPr lang="en-US" sz="3100" dirty="0">
              <a:solidFill>
                <a:srgbClr val="7030A0"/>
              </a:solidFill>
            </a:endParaRPr>
          </a:p>
        </p:txBody>
      </p:sp>
      <p:sp>
        <p:nvSpPr>
          <p:cNvPr id="3" name="Content Placeholder 2"/>
          <p:cNvSpPr>
            <a:spLocks noGrp="1"/>
          </p:cNvSpPr>
          <p:nvPr>
            <p:ph idx="1"/>
          </p:nvPr>
        </p:nvSpPr>
        <p:spPr>
          <a:xfrm>
            <a:off x="533400" y="1752600"/>
            <a:ext cx="8229600" cy="4343400"/>
          </a:xfrm>
        </p:spPr>
        <p:txBody>
          <a:bodyPr>
            <a:normAutofit/>
          </a:bodyPr>
          <a:lstStyle/>
          <a:p>
            <a:pPr>
              <a:buNone/>
            </a:pPr>
            <a:r>
              <a:rPr lang="en-US" sz="2800" b="1" dirty="0">
                <a:solidFill>
                  <a:srgbClr val="00B050"/>
                </a:solidFill>
                <a:latin typeface="Times New Roman" pitchFamily="18" charset="0"/>
                <a:cs typeface="Times New Roman" pitchFamily="18" charset="0"/>
              </a:rPr>
              <a:t>    Therefore, </a:t>
            </a:r>
          </a:p>
          <a:p>
            <a:pPr>
              <a:buFont typeface="Wingdings" pitchFamily="2" charset="2"/>
              <a:buChar char="§"/>
            </a:pPr>
            <a:r>
              <a:rPr lang="en-US" sz="2800" dirty="0">
                <a:solidFill>
                  <a:srgbClr val="C00000"/>
                </a:solidFill>
                <a:latin typeface="Times New Roman" pitchFamily="18" charset="0"/>
                <a:cs typeface="Times New Roman" pitchFamily="18" charset="0"/>
              </a:rPr>
              <a:t>The difference between the availability when at least one of them needs to operate normally and the availability when both of them need to operate normally = </a:t>
            </a:r>
            <a:r>
              <a:rPr lang="en-US" sz="2800" dirty="0">
                <a:solidFill>
                  <a:srgbClr val="0000CC"/>
                </a:solidFill>
                <a:latin typeface="Times New Roman" pitchFamily="18" charset="0"/>
                <a:cs typeface="Times New Roman" pitchFamily="18" charset="0"/>
              </a:rPr>
              <a:t>0.99 – 0.81 = 0.18</a:t>
            </a:r>
          </a:p>
          <a:p>
            <a:pPr>
              <a:buFont typeface="Wingdings" pitchFamily="2" charset="2"/>
              <a:buChar char="§"/>
            </a:pPr>
            <a:endParaRPr lang="en-US" sz="2800" b="1" dirty="0">
              <a:solidFill>
                <a:srgbClr val="C00000"/>
              </a:solidFill>
              <a:latin typeface="Times New Roman" pitchFamily="18" charset="0"/>
              <a:cs typeface="Times New Roman" pitchFamily="18" charset="0"/>
            </a:endParaRPr>
          </a:p>
          <a:p>
            <a:pPr>
              <a:buFont typeface="Wingdings" pitchFamily="2" charset="2"/>
              <a:buChar char="§"/>
            </a:pPr>
            <a:r>
              <a:rPr lang="en-US" sz="2800" b="1" dirty="0">
                <a:solidFill>
                  <a:srgbClr val="0000CC"/>
                </a:solidFill>
                <a:latin typeface="Times New Roman" pitchFamily="18" charset="0"/>
                <a:cs typeface="Times New Roman" pitchFamily="18" charset="0"/>
              </a:rPr>
              <a:t>So, the correct option is c</a:t>
            </a:r>
          </a:p>
          <a:p>
            <a:pPr>
              <a:buFont typeface="Wingdings" pitchFamily="2" charset="2"/>
              <a:buChar char="§"/>
            </a:pPr>
            <a:endParaRPr lang="en-US" sz="2000" b="1" dirty="0">
              <a:solidFill>
                <a:srgbClr val="0000CC"/>
              </a:solidFill>
              <a:latin typeface="Times New Roman" pitchFamily="18" charset="0"/>
              <a:cs typeface="Times New Roman" pitchFamily="18" charset="0"/>
            </a:endParaRPr>
          </a:p>
          <a:p>
            <a:pPr>
              <a:buNone/>
            </a:pPr>
            <a:r>
              <a:rPr lang="en-US" sz="2000" b="1" dirty="0">
                <a:solidFill>
                  <a:srgbClr val="0000CC"/>
                </a:solidFill>
                <a:latin typeface="Times New Roman" pitchFamily="18" charset="0"/>
                <a:cs typeface="Times New Roman" pitchFamily="18" charset="0"/>
              </a:rPr>
              <a:t>		</a:t>
            </a:r>
            <a:endParaRPr lang="en-US" sz="2800" dirty="0">
              <a:solidFill>
                <a:srgbClr val="C00000"/>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65</a:t>
            </a:r>
            <a:endParaRPr 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458200" cy="14017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65</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of the following page replacement methods of </a:t>
            </a:r>
            <a:r>
              <a:rPr lang="en-US" sz="3100" b="1" dirty="0">
                <a:solidFill>
                  <a:srgbClr val="0000FF"/>
                </a:solidFill>
                <a:latin typeface="Times New Roman" pitchFamily="18" charset="0"/>
                <a:cs typeface="Times New Roman" pitchFamily="18" charset="0"/>
              </a:rPr>
              <a:t>virtual memory management </a:t>
            </a:r>
            <a:r>
              <a:rPr lang="en-US" sz="3100" b="1" dirty="0">
                <a:solidFill>
                  <a:srgbClr val="7030A0"/>
                </a:solidFill>
                <a:latin typeface="Times New Roman" pitchFamily="18" charset="0"/>
                <a:cs typeface="Times New Roman" pitchFamily="18" charset="0"/>
              </a:rPr>
              <a:t>replaces the page with the longest elapsed time since last used?</a:t>
            </a:r>
            <a:endParaRPr lang="en-US" dirty="0">
              <a:solidFill>
                <a:srgbClr val="FF3399"/>
              </a:solidFill>
            </a:endParaRPr>
          </a:p>
        </p:txBody>
      </p:sp>
      <p:sp>
        <p:nvSpPr>
          <p:cNvPr id="3" name="Content Placeholder 2"/>
          <p:cNvSpPr>
            <a:spLocks noGrp="1"/>
          </p:cNvSpPr>
          <p:nvPr>
            <p:ph idx="1"/>
          </p:nvPr>
        </p:nvSpPr>
        <p:spPr>
          <a:xfrm>
            <a:off x="457200" y="2667000"/>
            <a:ext cx="8229600" cy="3459163"/>
          </a:xfrm>
        </p:spPr>
        <p:txBody>
          <a:bodyPr>
            <a:normAutofit/>
          </a:bodyPr>
          <a:lstStyle/>
          <a:p>
            <a:pPr>
              <a:buNone/>
            </a:pPr>
            <a:r>
              <a:rPr lang="en-US" b="1" dirty="0">
                <a:solidFill>
                  <a:srgbClr val="00B050"/>
                </a:solidFill>
                <a:latin typeface="Times New Roman" pitchFamily="18" charset="0"/>
                <a:cs typeface="Times New Roman" pitchFamily="18" charset="0"/>
              </a:rPr>
              <a:t>Options:</a:t>
            </a:r>
          </a:p>
          <a:p>
            <a:pPr>
              <a:buNone/>
            </a:pPr>
            <a:r>
              <a:rPr lang="en-US" dirty="0">
                <a:solidFill>
                  <a:srgbClr val="FF0066"/>
                </a:solidFill>
                <a:latin typeface="Times New Roman" pitchFamily="18" charset="0"/>
                <a:cs typeface="Times New Roman" pitchFamily="18" charset="0"/>
              </a:rPr>
              <a:t>a. FIFO</a:t>
            </a:r>
          </a:p>
          <a:p>
            <a:pPr>
              <a:buNone/>
            </a:pPr>
            <a:r>
              <a:rPr lang="en-US" dirty="0">
                <a:solidFill>
                  <a:srgbClr val="FF0066"/>
                </a:solidFill>
                <a:latin typeface="Times New Roman" pitchFamily="18" charset="0"/>
                <a:cs typeface="Times New Roman" pitchFamily="18" charset="0"/>
              </a:rPr>
              <a:t>b. LFU</a:t>
            </a:r>
          </a:p>
          <a:p>
            <a:pPr>
              <a:buNone/>
            </a:pPr>
            <a:r>
              <a:rPr lang="en-US" dirty="0">
                <a:solidFill>
                  <a:srgbClr val="FF0066"/>
                </a:solidFill>
                <a:latin typeface="Times New Roman" pitchFamily="18" charset="0"/>
                <a:cs typeface="Times New Roman" pitchFamily="18" charset="0"/>
              </a:rPr>
              <a:t>c. LIFO</a:t>
            </a:r>
          </a:p>
          <a:p>
            <a:pPr>
              <a:buNone/>
            </a:pPr>
            <a:r>
              <a:rPr lang="en-US" dirty="0">
                <a:solidFill>
                  <a:srgbClr val="FF0066"/>
                </a:solidFill>
                <a:latin typeface="Times New Roman" pitchFamily="18" charset="0"/>
                <a:cs typeface="Times New Roman" pitchFamily="18" charset="0"/>
              </a:rPr>
              <a:t>d. LRU</a:t>
            </a:r>
          </a:p>
          <a:p>
            <a:pPr>
              <a:buNone/>
            </a:pPr>
            <a:endParaRPr lang="en-US" dirty="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458200" cy="10668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65</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381000" y="1524000"/>
            <a:ext cx="8458200" cy="4602163"/>
          </a:xfrm>
        </p:spPr>
        <p:txBody>
          <a:bodyPr>
            <a:normAutofit/>
          </a:bodyPr>
          <a:lstStyle/>
          <a:p>
            <a:pPr>
              <a:buNone/>
            </a:pPr>
            <a:r>
              <a:rPr lang="en-US" sz="2900" b="1" dirty="0">
                <a:solidFill>
                  <a:srgbClr val="00B050"/>
                </a:solidFill>
                <a:latin typeface="Times New Roman" pitchFamily="18" charset="0"/>
                <a:cs typeface="Times New Roman" pitchFamily="18" charset="0"/>
              </a:rPr>
              <a:t>Virtual memory management: </a:t>
            </a:r>
          </a:p>
          <a:p>
            <a:pPr>
              <a:buFont typeface="Wingdings" pitchFamily="2" charset="2"/>
              <a:buChar char="§"/>
            </a:pPr>
            <a:r>
              <a:rPr lang="en-US" sz="2900" dirty="0">
                <a:solidFill>
                  <a:srgbClr val="0000CC"/>
                </a:solidFill>
                <a:latin typeface="Times New Roman" pitchFamily="18" charset="0"/>
                <a:cs typeface="Times New Roman" pitchFamily="18" charset="0"/>
              </a:rPr>
              <a:t>It is a </a:t>
            </a:r>
            <a:r>
              <a:rPr lang="en-US" sz="2900" b="1" dirty="0">
                <a:solidFill>
                  <a:srgbClr val="0000FF"/>
                </a:solidFill>
                <a:latin typeface="Times New Roman" pitchFamily="18" charset="0"/>
                <a:cs typeface="Times New Roman" pitchFamily="18" charset="0"/>
              </a:rPr>
              <a:t>virtual memory system </a:t>
            </a:r>
            <a:r>
              <a:rPr lang="en-US" sz="2900" dirty="0">
                <a:solidFill>
                  <a:srgbClr val="0000CC"/>
                </a:solidFill>
                <a:latin typeface="Times New Roman" pitchFamily="18" charset="0"/>
                <a:cs typeface="Times New Roman" pitchFamily="18" charset="0"/>
              </a:rPr>
              <a:t>that implements a concept called “virtual memory” </a:t>
            </a:r>
            <a:r>
              <a:rPr lang="en-US" sz="2900" b="1" dirty="0">
                <a:solidFill>
                  <a:srgbClr val="FF3399"/>
                </a:solidFill>
                <a:latin typeface="Times New Roman" pitchFamily="18" charset="0"/>
                <a:cs typeface="Times New Roman" pitchFamily="18" charset="0"/>
              </a:rPr>
              <a:t>by establishing a logical memory space </a:t>
            </a:r>
            <a:r>
              <a:rPr lang="en-US" sz="2900" dirty="0">
                <a:solidFill>
                  <a:srgbClr val="0000CC"/>
                </a:solidFill>
                <a:latin typeface="Times New Roman" pitchFamily="18" charset="0"/>
                <a:cs typeface="Times New Roman" pitchFamily="18" charset="0"/>
              </a:rPr>
              <a:t>that is </a:t>
            </a:r>
            <a:r>
              <a:rPr lang="en-US" sz="2900" b="1" dirty="0">
                <a:solidFill>
                  <a:srgbClr val="7030A0"/>
                </a:solidFill>
                <a:latin typeface="Times New Roman" pitchFamily="18" charset="0"/>
                <a:cs typeface="Times New Roman" pitchFamily="18" charset="0"/>
              </a:rPr>
              <a:t>larger than main memory</a:t>
            </a:r>
            <a:r>
              <a:rPr lang="en-US" sz="2900" dirty="0">
                <a:solidFill>
                  <a:srgbClr val="0000CC"/>
                </a:solidFill>
                <a:latin typeface="Times New Roman" pitchFamily="18" charset="0"/>
                <a:cs typeface="Times New Roman" pitchFamily="18" charset="0"/>
              </a:rPr>
              <a:t> and </a:t>
            </a:r>
            <a:r>
              <a:rPr lang="en-US" sz="2900" dirty="0">
                <a:solidFill>
                  <a:srgbClr val="FF3399"/>
                </a:solidFill>
                <a:latin typeface="Times New Roman" pitchFamily="18" charset="0"/>
                <a:cs typeface="Times New Roman" pitchFamily="18" charset="0"/>
              </a:rPr>
              <a:t>executing programs that are stored in it</a:t>
            </a:r>
            <a:r>
              <a:rPr lang="en-US" sz="2900" dirty="0">
                <a:solidFill>
                  <a:srgbClr val="0000CC"/>
                </a:solidFill>
                <a:latin typeface="Times New Roman" pitchFamily="18" charset="0"/>
                <a:cs typeface="Times New Roman" pitchFamily="18" charset="0"/>
              </a:rPr>
              <a:t>.</a:t>
            </a:r>
          </a:p>
          <a:p>
            <a:pPr>
              <a:buFont typeface="Wingdings" pitchFamily="2" charset="2"/>
              <a:buChar char="§"/>
            </a:pPr>
            <a:r>
              <a:rPr lang="en-US" sz="2900" dirty="0">
                <a:solidFill>
                  <a:srgbClr val="0000CC"/>
                </a:solidFill>
                <a:latin typeface="Times New Roman" pitchFamily="18" charset="0"/>
                <a:cs typeface="Times New Roman" pitchFamily="18" charset="0"/>
              </a:rPr>
              <a:t>In reality, only programs in main memory can be executed, so the section to be executed is loaded from auxiliary storage to main memory.</a:t>
            </a:r>
          </a:p>
          <a:p>
            <a:pPr>
              <a:buNone/>
            </a:pPr>
            <a:endParaRPr lang="en-US" dirty="0">
              <a:solidFill>
                <a:srgbClr val="FF0066"/>
              </a:solidFill>
              <a:latin typeface="Times New Roman" pitchFamily="18" charset="0"/>
              <a:cs typeface="Times New Roman" pitchFamily="18" charset="0"/>
            </a:endParaRPr>
          </a:p>
          <a:p>
            <a:pPr>
              <a:buNone/>
            </a:pPr>
            <a:endParaRPr lang="en-US" dirty="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458200" cy="10668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65</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828800"/>
            <a:ext cx="8229600" cy="4495800"/>
          </a:xfrm>
        </p:spPr>
        <p:txBody>
          <a:bodyPr>
            <a:normAutofit/>
          </a:bodyPr>
          <a:lstStyle/>
          <a:p>
            <a:r>
              <a:rPr lang="en-US" b="1" dirty="0">
                <a:solidFill>
                  <a:srgbClr val="00B050"/>
                </a:solidFill>
                <a:latin typeface="Times New Roman" pitchFamily="18" charset="0"/>
                <a:cs typeface="Times New Roman" pitchFamily="18" charset="0"/>
              </a:rPr>
              <a:t>FIFO (First- In First- Out)</a:t>
            </a:r>
          </a:p>
          <a:p>
            <a:pPr>
              <a:buNone/>
            </a:pPr>
            <a:r>
              <a:rPr lang="en-US" sz="2800" dirty="0">
                <a:solidFill>
                  <a:srgbClr val="0000CC"/>
                </a:solidFill>
                <a:latin typeface="Times New Roman" pitchFamily="18" charset="0"/>
                <a:cs typeface="Times New Roman" pitchFamily="18" charset="0"/>
              </a:rPr>
              <a:t>	This performs a page-out for the page that has been in main memory for the longest time.</a:t>
            </a:r>
          </a:p>
          <a:p>
            <a:r>
              <a:rPr lang="en-US" b="1" dirty="0">
                <a:solidFill>
                  <a:srgbClr val="00B050"/>
                </a:solidFill>
                <a:latin typeface="Times New Roman" pitchFamily="18" charset="0"/>
                <a:cs typeface="Times New Roman" pitchFamily="18" charset="0"/>
              </a:rPr>
              <a:t>LFU (Least Frequently Used)</a:t>
            </a:r>
          </a:p>
          <a:p>
            <a:pPr>
              <a:buNone/>
            </a:pPr>
            <a:r>
              <a:rPr lang="en-US" sz="2800" dirty="0">
                <a:solidFill>
                  <a:srgbClr val="0000CC"/>
                </a:solidFill>
                <a:latin typeface="Times New Roman" pitchFamily="18" charset="0"/>
                <a:cs typeface="Times New Roman" pitchFamily="18" charset="0"/>
              </a:rPr>
              <a:t>	This performs a page-out for the page that has been referenced the least.</a:t>
            </a:r>
            <a:endParaRPr lang="en-US" sz="2800" dirty="0">
              <a:solidFill>
                <a:srgbClr val="FF0066"/>
              </a:solidFill>
              <a:latin typeface="Times New Roman" pitchFamily="18" charset="0"/>
              <a:cs typeface="Times New Roman" pitchFamily="18" charset="0"/>
            </a:endParaRPr>
          </a:p>
          <a:p>
            <a:pPr>
              <a:buNone/>
            </a:pPr>
            <a:endParaRPr lang="en-US"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458200" cy="10668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65</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828800"/>
            <a:ext cx="8229600" cy="4495800"/>
          </a:xfrm>
        </p:spPr>
        <p:txBody>
          <a:bodyPr>
            <a:normAutofit/>
          </a:bodyPr>
          <a:lstStyle/>
          <a:p>
            <a:r>
              <a:rPr lang="en-US" sz="2900" b="1" dirty="0">
                <a:solidFill>
                  <a:srgbClr val="00B050"/>
                </a:solidFill>
                <a:latin typeface="Times New Roman" pitchFamily="18" charset="0"/>
                <a:cs typeface="Times New Roman" pitchFamily="18" charset="0"/>
              </a:rPr>
              <a:t>LIFO (Last- In First- Out)</a:t>
            </a:r>
          </a:p>
          <a:p>
            <a:pPr>
              <a:buNone/>
            </a:pPr>
            <a:r>
              <a:rPr lang="en-US" sz="2800" dirty="0">
                <a:solidFill>
                  <a:srgbClr val="0000CC"/>
                </a:solidFill>
                <a:latin typeface="Times New Roman" pitchFamily="18" charset="0"/>
                <a:cs typeface="Times New Roman" pitchFamily="18" charset="0"/>
              </a:rPr>
              <a:t>	This performs a page-out for the page that has been in main memory for the smallest time.</a:t>
            </a:r>
          </a:p>
          <a:p>
            <a:r>
              <a:rPr lang="en-US" sz="2900" b="1" dirty="0">
                <a:solidFill>
                  <a:srgbClr val="00B050"/>
                </a:solidFill>
                <a:latin typeface="Times New Roman" pitchFamily="18" charset="0"/>
                <a:cs typeface="Times New Roman" pitchFamily="18" charset="0"/>
              </a:rPr>
              <a:t>LRU (Least Recently Used)</a:t>
            </a:r>
          </a:p>
          <a:p>
            <a:pPr>
              <a:buNone/>
            </a:pPr>
            <a:r>
              <a:rPr lang="en-US" sz="2800" dirty="0">
                <a:solidFill>
                  <a:srgbClr val="0000CC"/>
                </a:solidFill>
                <a:latin typeface="Times New Roman" pitchFamily="18" charset="0"/>
                <a:cs typeface="Times New Roman" pitchFamily="18" charset="0"/>
              </a:rPr>
              <a:t>	This performs a page-out for the page for which the longest time has passed since the last reference.</a:t>
            </a:r>
            <a:endParaRPr lang="en-US" sz="2800" dirty="0">
              <a:solidFill>
                <a:srgbClr val="FF0066"/>
              </a:solidFill>
              <a:latin typeface="Times New Roman" pitchFamily="18" charset="0"/>
              <a:cs typeface="Times New Roman" pitchFamily="18" charset="0"/>
            </a:endParaRPr>
          </a:p>
          <a:p>
            <a:pPr>
              <a:buNone/>
            </a:pPr>
            <a:endParaRPr lang="en-US" sz="2800" dirty="0">
              <a:solidFill>
                <a:srgbClr val="FF0066"/>
              </a:solidFill>
              <a:latin typeface="Times New Roman" pitchFamily="18" charset="0"/>
              <a:cs typeface="Times New Roman" pitchFamily="18" charset="0"/>
            </a:endParaRPr>
          </a:p>
          <a:p>
            <a:pPr>
              <a:buFont typeface="Wingdings" pitchFamily="2" charset="2"/>
              <a:buChar char="q"/>
            </a:pPr>
            <a:r>
              <a:rPr lang="en-US" sz="2800" dirty="0">
                <a:solidFill>
                  <a:srgbClr val="FF0066"/>
                </a:solidFill>
                <a:latin typeface="Times New Roman" pitchFamily="18" charset="0"/>
                <a:cs typeface="Times New Roman" pitchFamily="18" charset="0"/>
              </a:rPr>
              <a:t>So, the correct option is d</a:t>
            </a:r>
          </a:p>
          <a:p>
            <a:pPr>
              <a:buNone/>
            </a:pPr>
            <a:endParaRPr lang="en-US" dirty="0">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66</a:t>
            </a:r>
            <a:endParaRPr lang="en-US"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31836"/>
            <a:ext cx="8458200" cy="1096963"/>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66</a:t>
            </a:r>
            <a:br>
              <a:rPr lang="en-US" sz="4000" b="1" dirty="0">
                <a:solidFill>
                  <a:srgbClr val="FF0000"/>
                </a:solidFill>
                <a:latin typeface="Times New Roman" pitchFamily="18" charset="0"/>
                <a:cs typeface="Times New Roman" pitchFamily="18" charset="0"/>
              </a:rPr>
            </a:b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of the following is a characteristic of DRAM?</a:t>
            </a:r>
            <a:endParaRPr lang="en-US" dirty="0">
              <a:solidFill>
                <a:srgbClr val="FF3399"/>
              </a:solidFill>
            </a:endParaRPr>
          </a:p>
        </p:txBody>
      </p:sp>
      <p:sp>
        <p:nvSpPr>
          <p:cNvPr id="3" name="Content Placeholder 2"/>
          <p:cNvSpPr>
            <a:spLocks noGrp="1"/>
          </p:cNvSpPr>
          <p:nvPr>
            <p:ph idx="1"/>
          </p:nvPr>
        </p:nvSpPr>
        <p:spPr>
          <a:xfrm>
            <a:off x="457200" y="2362200"/>
            <a:ext cx="8229600" cy="3763963"/>
          </a:xfrm>
        </p:spPr>
        <p:txBody>
          <a:bodyPr>
            <a:normAutofit fontScale="85000" lnSpcReduction="10000"/>
          </a:bodyPr>
          <a:lstStyle/>
          <a:p>
            <a:pPr>
              <a:buNone/>
            </a:pPr>
            <a:r>
              <a:rPr lang="en-US" b="1" dirty="0">
                <a:solidFill>
                  <a:srgbClr val="00B050"/>
                </a:solidFill>
                <a:latin typeface="Times New Roman" pitchFamily="18" charset="0"/>
                <a:cs typeface="Times New Roman" pitchFamily="18" charset="0"/>
              </a:rPr>
              <a:t>Options:</a:t>
            </a:r>
          </a:p>
          <a:p>
            <a:pPr>
              <a:buNone/>
            </a:pPr>
            <a:r>
              <a:rPr lang="en-US" dirty="0">
                <a:solidFill>
                  <a:srgbClr val="FF0066"/>
                </a:solidFill>
                <a:latin typeface="Times New Roman" pitchFamily="18" charset="0"/>
                <a:cs typeface="Times New Roman" pitchFamily="18" charset="0"/>
              </a:rPr>
              <a:t>a. It performs writings and erasing in batches or blocks </a:t>
            </a:r>
          </a:p>
          <a:p>
            <a:pPr>
              <a:buNone/>
            </a:pPr>
            <a:r>
              <a:rPr lang="en-US" dirty="0">
                <a:solidFill>
                  <a:srgbClr val="FF0066"/>
                </a:solidFill>
                <a:latin typeface="Times New Roman" pitchFamily="18" charset="0"/>
                <a:cs typeface="Times New Roman" pitchFamily="18" charset="0"/>
              </a:rPr>
              <a:t>b. Refresh or access operation for retaining data is not necessary</a:t>
            </a:r>
          </a:p>
          <a:p>
            <a:pPr>
              <a:buNone/>
            </a:pPr>
            <a:r>
              <a:rPr lang="en-US" dirty="0">
                <a:solidFill>
                  <a:srgbClr val="FF0066"/>
                </a:solidFill>
                <a:latin typeface="Times New Roman" pitchFamily="18" charset="0"/>
                <a:cs typeface="Times New Roman" pitchFamily="18" charset="0"/>
              </a:rPr>
              <a:t>c. It can retain  stored information even when the power is shut off</a:t>
            </a:r>
          </a:p>
          <a:p>
            <a:pPr>
              <a:buNone/>
            </a:pPr>
            <a:r>
              <a:rPr lang="en-US" dirty="0">
                <a:solidFill>
                  <a:srgbClr val="FF0066"/>
                </a:solidFill>
                <a:latin typeface="Times New Roman" pitchFamily="18" charset="0"/>
                <a:cs typeface="Times New Roman" pitchFamily="18" charset="0"/>
              </a:rPr>
              <a:t>d. Since the memory cell structure is simple, high integration can be achieved, and the bit unit cost can be reduced.</a:t>
            </a:r>
          </a:p>
          <a:p>
            <a:pPr>
              <a:buNone/>
            </a:pPr>
            <a:endParaRPr lang="en-US" dirty="0">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458200" cy="9906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66</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524000"/>
            <a:ext cx="8229600" cy="5029200"/>
          </a:xfrm>
        </p:spPr>
        <p:txBody>
          <a:bodyPr>
            <a:normAutofit fontScale="85000" lnSpcReduction="10000"/>
          </a:bodyPr>
          <a:lstStyle/>
          <a:p>
            <a:pPr>
              <a:buNone/>
            </a:pPr>
            <a:r>
              <a:rPr lang="en-US" sz="2800" b="1" dirty="0">
                <a:solidFill>
                  <a:srgbClr val="00B050"/>
                </a:solidFill>
                <a:latin typeface="Times New Roman" pitchFamily="18" charset="0"/>
                <a:cs typeface="Times New Roman" pitchFamily="18" charset="0"/>
              </a:rPr>
              <a:t>DRAM (Dynamic RAM)</a:t>
            </a:r>
          </a:p>
          <a:p>
            <a:r>
              <a:rPr lang="en-US" sz="2800" b="1" dirty="0">
                <a:solidFill>
                  <a:srgbClr val="0000CC"/>
                </a:solidFill>
                <a:latin typeface="Times New Roman" pitchFamily="18" charset="0"/>
                <a:cs typeface="Times New Roman" pitchFamily="18" charset="0"/>
              </a:rPr>
              <a:t> DRAM is a type of random access semiconductor memory that stores each bit of data in a separate tiny capacitor.</a:t>
            </a:r>
          </a:p>
          <a:p>
            <a:r>
              <a:rPr lang="en-US" sz="2800" dirty="0">
                <a:solidFill>
                  <a:srgbClr val="0000CC"/>
                </a:solidFill>
                <a:latin typeface="Times New Roman" pitchFamily="18" charset="0"/>
                <a:cs typeface="Times New Roman" pitchFamily="18" charset="0"/>
              </a:rPr>
              <a:t>The capacitor can be either charged or discharged. These two states are taken to represent the two values of a bit ‘0, and ‘1’</a:t>
            </a:r>
          </a:p>
          <a:p>
            <a:r>
              <a:rPr lang="en-US" sz="2800" dirty="0">
                <a:solidFill>
                  <a:srgbClr val="0000CC"/>
                </a:solidFill>
                <a:latin typeface="Times New Roman" pitchFamily="18" charset="0"/>
                <a:cs typeface="Times New Roman" pitchFamily="18" charset="0"/>
              </a:rPr>
              <a:t>When the operating speed is somewhat slow, it uses a </a:t>
            </a:r>
            <a:r>
              <a:rPr lang="en-US" sz="2800" dirty="0">
                <a:solidFill>
                  <a:srgbClr val="FF3399"/>
                </a:solidFill>
                <a:latin typeface="Times New Roman" pitchFamily="18" charset="0"/>
                <a:cs typeface="Times New Roman" pitchFamily="18" charset="0"/>
              </a:rPr>
              <a:t>simple circuit where electrical charge is retained by capacitor.</a:t>
            </a:r>
          </a:p>
          <a:p>
            <a:r>
              <a:rPr lang="en-US" sz="2800" dirty="0">
                <a:solidFill>
                  <a:srgbClr val="C00000"/>
                </a:solidFill>
                <a:latin typeface="Times New Roman" pitchFamily="18" charset="0"/>
                <a:cs typeface="Times New Roman" pitchFamily="18" charset="0"/>
              </a:rPr>
              <a:t>Therefore, the degree of integration is high, and large capacity memory can </a:t>
            </a:r>
            <a:r>
              <a:rPr lang="en-US" sz="2800">
                <a:solidFill>
                  <a:srgbClr val="C00000"/>
                </a:solidFill>
                <a:latin typeface="Times New Roman" pitchFamily="18" charset="0"/>
                <a:cs typeface="Times New Roman" pitchFamily="18" charset="0"/>
              </a:rPr>
              <a:t>be achieved </a:t>
            </a:r>
            <a:r>
              <a:rPr lang="en-US" sz="2800" dirty="0">
                <a:solidFill>
                  <a:srgbClr val="C00000"/>
                </a:solidFill>
                <a:latin typeface="Times New Roman" pitchFamily="18" charset="0"/>
                <a:cs typeface="Times New Roman" pitchFamily="18" charset="0"/>
              </a:rPr>
              <a:t>at low cost.</a:t>
            </a:r>
          </a:p>
          <a:p>
            <a:r>
              <a:rPr lang="en-US" sz="2800" dirty="0">
                <a:solidFill>
                  <a:srgbClr val="0000CC"/>
                </a:solidFill>
                <a:latin typeface="Times New Roman" pitchFamily="18" charset="0"/>
                <a:cs typeface="Times New Roman" pitchFamily="18" charset="0"/>
              </a:rPr>
              <a:t>However, electrical charge that records information is lost over time, and therefore it is necessary to rewrite (refresh) the information.</a:t>
            </a:r>
          </a:p>
          <a:p>
            <a:pPr>
              <a:buFont typeface="Wingdings" pitchFamily="2" charset="2"/>
              <a:buChar char="q"/>
            </a:pPr>
            <a:r>
              <a:rPr lang="en-US" sz="2800" b="1" dirty="0">
                <a:solidFill>
                  <a:srgbClr val="FF3399"/>
                </a:solidFill>
                <a:latin typeface="Times New Roman" pitchFamily="18" charset="0"/>
                <a:cs typeface="Times New Roman" pitchFamily="18" charset="0"/>
              </a:rPr>
              <a:t>So, the correct option is d</a:t>
            </a:r>
          </a:p>
          <a:p>
            <a:pPr>
              <a:buNone/>
            </a:pPr>
            <a:endParaRPr lang="en-U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99"/>
                </a:solidFill>
                <a:latin typeface="Times New Roman" pitchFamily="18" charset="0"/>
                <a:cs typeface="Times New Roman" pitchFamily="18" charset="0"/>
              </a:rPr>
              <a:t>Question no 61.</a:t>
            </a:r>
            <a:endParaRPr lang="en-US" dirty="0">
              <a:solidFill>
                <a:srgbClr val="FF3399"/>
              </a:solidFill>
            </a:endParaRPr>
          </a:p>
        </p:txBody>
      </p:sp>
      <p:sp>
        <p:nvSpPr>
          <p:cNvPr id="3" name="Content Placeholder 2"/>
          <p:cNvSpPr>
            <a:spLocks noGrp="1"/>
          </p:cNvSpPr>
          <p:nvPr>
            <p:ph idx="1"/>
          </p:nvPr>
        </p:nvSpPr>
        <p:spPr>
          <a:xfrm>
            <a:off x="228600" y="1295400"/>
            <a:ext cx="8458200" cy="5334000"/>
          </a:xfrm>
        </p:spPr>
        <p:txBody>
          <a:bodyPr>
            <a:normAutofit/>
          </a:bodyPr>
          <a:lstStyle/>
          <a:p>
            <a:r>
              <a:rPr lang="en-US" sz="3600" dirty="0">
                <a:solidFill>
                  <a:srgbClr val="FF0000"/>
                </a:solidFill>
              </a:rPr>
              <a:t>Consider the function </a:t>
            </a:r>
            <a:r>
              <a:rPr lang="en-US" sz="3600" i="1" dirty="0">
                <a:solidFill>
                  <a:srgbClr val="FF0000"/>
                </a:solidFill>
              </a:rPr>
              <a:t>f(n)</a:t>
            </a:r>
            <a:r>
              <a:rPr lang="en-US" sz="3600" dirty="0">
                <a:solidFill>
                  <a:srgbClr val="FF0000"/>
                </a:solidFill>
              </a:rPr>
              <a:t> recursively defined as follows for the natural number  n. Which of the following is the value of </a:t>
            </a:r>
            <a:r>
              <a:rPr lang="en-US" sz="3600" i="1" dirty="0">
                <a:solidFill>
                  <a:srgbClr val="FF0000"/>
                </a:solidFill>
              </a:rPr>
              <a:t>f(5)</a:t>
            </a:r>
            <a:r>
              <a:rPr lang="en-US" sz="3600" dirty="0">
                <a:solidFill>
                  <a:srgbClr val="FF0000"/>
                </a:solidFill>
              </a:rPr>
              <a:t>?</a:t>
            </a:r>
          </a:p>
          <a:p>
            <a:pPr marL="0" indent="0">
              <a:buNone/>
            </a:pPr>
            <a:r>
              <a:rPr lang="en-US" sz="3600" b="1" dirty="0">
                <a:solidFill>
                  <a:srgbClr val="0000FF"/>
                </a:solidFill>
                <a:latin typeface="Times New Roman" pitchFamily="18" charset="0"/>
                <a:cs typeface="Times New Roman" pitchFamily="18" charset="0"/>
              </a:rPr>
              <a:t>  </a:t>
            </a:r>
            <a:r>
              <a:rPr lang="en-US" sz="3600" b="1" i="1" dirty="0">
                <a:solidFill>
                  <a:srgbClr val="0000FF"/>
                </a:solidFill>
                <a:latin typeface="Times New Roman" pitchFamily="18" charset="0"/>
                <a:cs typeface="Times New Roman" pitchFamily="18" charset="0"/>
              </a:rPr>
              <a:t>f(n)</a:t>
            </a:r>
            <a:r>
              <a:rPr lang="en-US" sz="3600" b="1" dirty="0">
                <a:solidFill>
                  <a:srgbClr val="0000FF"/>
                </a:solidFill>
                <a:latin typeface="Times New Roman" pitchFamily="18" charset="0"/>
                <a:cs typeface="Times New Roman" pitchFamily="18" charset="0"/>
              </a:rPr>
              <a:t>: if n&lt;=1 then return 1 else return </a:t>
            </a:r>
            <a:r>
              <a:rPr lang="en-US" sz="3600" b="1" i="1" dirty="0" err="1">
                <a:solidFill>
                  <a:srgbClr val="0000FF"/>
                </a:solidFill>
                <a:latin typeface="Times New Roman" pitchFamily="18" charset="0"/>
                <a:cs typeface="Times New Roman" pitchFamily="18" charset="0"/>
              </a:rPr>
              <a:t>n+f</a:t>
            </a:r>
            <a:r>
              <a:rPr lang="en-US" sz="3600" b="1" i="1" dirty="0">
                <a:solidFill>
                  <a:srgbClr val="0000FF"/>
                </a:solidFill>
                <a:latin typeface="Times New Roman" pitchFamily="18" charset="0"/>
                <a:cs typeface="Times New Roman" pitchFamily="18" charset="0"/>
              </a:rPr>
              <a:t>(n-1)</a:t>
            </a:r>
          </a:p>
          <a:p>
            <a:pPr marL="0" indent="0">
              <a:buNone/>
            </a:pPr>
            <a:r>
              <a:rPr lang="en-US" sz="3600" b="1" dirty="0">
                <a:solidFill>
                  <a:srgbClr val="0000CC"/>
                </a:solidFill>
                <a:latin typeface="Times New Roman" pitchFamily="18" charset="0"/>
                <a:cs typeface="Times New Roman" pitchFamily="18" charset="0"/>
              </a:rPr>
              <a:t>Options:</a:t>
            </a:r>
          </a:p>
          <a:p>
            <a:pPr marL="0" indent="0">
              <a:buNone/>
            </a:pPr>
            <a:r>
              <a:rPr lang="en-US" sz="3600" b="1" dirty="0">
                <a:solidFill>
                  <a:srgbClr val="0000CC"/>
                </a:solidFill>
                <a:latin typeface="Times New Roman" pitchFamily="18" charset="0"/>
                <a:cs typeface="Times New Roman" pitchFamily="18" charset="0"/>
              </a:rPr>
              <a:t>   a. 6           b. 9           c. 15           d. 25</a:t>
            </a:r>
            <a:endParaRPr lang="en-US" sz="3600" b="1" dirty="0">
              <a:solidFill>
                <a:srgbClr val="FF3399"/>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458200" cy="9906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66</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pPr>
              <a:buNone/>
            </a:pPr>
            <a:r>
              <a:rPr lang="en-US" sz="2800" b="1" dirty="0">
                <a:solidFill>
                  <a:srgbClr val="FF3399"/>
                </a:solidFill>
                <a:latin typeface="Times New Roman" pitchFamily="18" charset="0"/>
                <a:cs typeface="Times New Roman" pitchFamily="18" charset="0"/>
              </a:rPr>
              <a:t>Comments on other options:</a:t>
            </a:r>
          </a:p>
          <a:p>
            <a:pPr marL="514350" indent="-514350">
              <a:buNone/>
            </a:pPr>
            <a:r>
              <a:rPr lang="en-US" sz="2800" dirty="0">
                <a:solidFill>
                  <a:srgbClr val="0000FF"/>
                </a:solidFill>
                <a:latin typeface="Times New Roman" pitchFamily="18" charset="0"/>
                <a:cs typeface="Times New Roman" pitchFamily="18" charset="0"/>
              </a:rPr>
              <a:t>a. It performs writings and erasing in batches or blocks</a:t>
            </a:r>
          </a:p>
          <a:p>
            <a:r>
              <a:rPr lang="en-US" sz="2800" dirty="0">
                <a:solidFill>
                  <a:srgbClr val="00B050"/>
                </a:solidFill>
                <a:latin typeface="Times New Roman" pitchFamily="18" charset="0"/>
                <a:cs typeface="Times New Roman" pitchFamily="18" charset="0"/>
                <a:sym typeface="Wingdings" pitchFamily="2" charset="2"/>
              </a:rPr>
              <a:t>This is the characteristics of Flash Memory or EEPROM</a:t>
            </a:r>
            <a:endParaRPr lang="en-US" sz="2800" dirty="0">
              <a:solidFill>
                <a:srgbClr val="00B050"/>
              </a:solidFill>
              <a:latin typeface="Times New Roman" pitchFamily="18" charset="0"/>
              <a:cs typeface="Times New Roman" pitchFamily="18" charset="0"/>
            </a:endParaRPr>
          </a:p>
          <a:p>
            <a:pPr>
              <a:buNone/>
            </a:pPr>
            <a:r>
              <a:rPr lang="en-US" sz="2800" dirty="0">
                <a:solidFill>
                  <a:srgbClr val="0070C0"/>
                </a:solidFill>
              </a:rPr>
              <a:t>b</a:t>
            </a:r>
            <a:r>
              <a:rPr lang="en-US" sz="2800" dirty="0">
                <a:solidFill>
                  <a:srgbClr val="0000FF"/>
                </a:solidFill>
              </a:rPr>
              <a:t>. </a:t>
            </a:r>
            <a:r>
              <a:rPr lang="en-US" sz="2800" dirty="0">
                <a:solidFill>
                  <a:srgbClr val="0000FF"/>
                </a:solidFill>
                <a:latin typeface="Times New Roman" pitchFamily="18" charset="0"/>
                <a:cs typeface="Times New Roman" pitchFamily="18" charset="0"/>
              </a:rPr>
              <a:t>Refresh or access operation for retaining data is not    necessary</a:t>
            </a:r>
          </a:p>
          <a:p>
            <a:r>
              <a:rPr lang="en-US" sz="2800" dirty="0">
                <a:solidFill>
                  <a:srgbClr val="00B050"/>
                </a:solidFill>
                <a:latin typeface="Times New Roman" pitchFamily="18" charset="0"/>
                <a:cs typeface="Times New Roman" pitchFamily="18" charset="0"/>
                <a:sym typeface="Wingdings" pitchFamily="2" charset="2"/>
              </a:rPr>
              <a:t>DRAM is Volatile form of a memory, so it    requires access operation for retaining data.</a:t>
            </a:r>
          </a:p>
          <a:p>
            <a:pPr>
              <a:buNone/>
            </a:pPr>
            <a:r>
              <a:rPr lang="en-US" sz="2800" dirty="0">
                <a:solidFill>
                  <a:srgbClr val="0000FF"/>
                </a:solidFill>
              </a:rPr>
              <a:t>c. </a:t>
            </a:r>
            <a:r>
              <a:rPr lang="en-US" sz="2800" dirty="0">
                <a:solidFill>
                  <a:srgbClr val="0000CC"/>
                </a:solidFill>
                <a:latin typeface="Times New Roman" pitchFamily="18" charset="0"/>
                <a:cs typeface="Times New Roman" pitchFamily="18" charset="0"/>
              </a:rPr>
              <a:t>It can retain stored information even when the power is shut off</a:t>
            </a:r>
          </a:p>
          <a:p>
            <a:r>
              <a:rPr lang="en-US" sz="2800" dirty="0">
                <a:solidFill>
                  <a:srgbClr val="00B050"/>
                </a:solidFill>
                <a:latin typeface="Times New Roman" pitchFamily="18" charset="0"/>
                <a:cs typeface="Times New Roman" pitchFamily="18" charset="0"/>
                <a:sym typeface="Wingdings" pitchFamily="2" charset="2"/>
              </a:rPr>
              <a:t>Since, DRAM is Volatile form of a memory, it can not retain stored information after power is turned off. This is the characteristic of ROM chip and Hard disk</a:t>
            </a:r>
            <a:endParaRPr lang="en-US" sz="2800" dirty="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67</a:t>
            </a:r>
            <a:endParaRPr lang="en-US"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458200" cy="1630362"/>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67</a:t>
            </a:r>
            <a:br>
              <a:rPr lang="en-US" sz="4000" dirty="0">
                <a:latin typeface="Times New Roman" pitchFamily="18" charset="0"/>
                <a:cs typeface="Times New Roman" pitchFamily="18" charset="0"/>
              </a:rPr>
            </a:br>
            <a:r>
              <a:rPr lang="en-US" sz="3100" dirty="0">
                <a:solidFill>
                  <a:srgbClr val="7030A0"/>
                </a:solidFill>
                <a:latin typeface="Times New Roman" pitchFamily="18" charset="0"/>
                <a:cs typeface="Times New Roman" pitchFamily="18" charset="0"/>
              </a:rPr>
              <a:t>Which of the following is the logical expression of output X for the inputs A, B, C, and D in the combination circuit of the NAND gate in the figure? Here, * in the logical expression represents a logical product and + represents a logical sum.</a:t>
            </a:r>
            <a:endParaRPr lang="en-US" dirty="0">
              <a:solidFill>
                <a:srgbClr val="FF3399"/>
              </a:solidFill>
            </a:endParaRPr>
          </a:p>
        </p:txBody>
      </p:sp>
      <p:sp>
        <p:nvSpPr>
          <p:cNvPr id="3" name="Content Placeholder 2"/>
          <p:cNvSpPr>
            <a:spLocks noGrp="1"/>
          </p:cNvSpPr>
          <p:nvPr>
            <p:ph idx="1"/>
          </p:nvPr>
        </p:nvSpPr>
        <p:spPr>
          <a:xfrm>
            <a:off x="457200" y="3657600"/>
            <a:ext cx="8229600" cy="2468563"/>
          </a:xfrm>
        </p:spPr>
        <p:txBody>
          <a:bodyPr>
            <a:normAutofit fontScale="92500" lnSpcReduction="20000"/>
          </a:bodyPr>
          <a:lstStyle/>
          <a:p>
            <a:pPr>
              <a:buNone/>
            </a:pPr>
            <a:r>
              <a:rPr lang="en-US" b="1" dirty="0">
                <a:solidFill>
                  <a:srgbClr val="00B050"/>
                </a:solidFill>
                <a:latin typeface="Times New Roman" pitchFamily="18" charset="0"/>
                <a:cs typeface="Times New Roman" pitchFamily="18" charset="0"/>
              </a:rPr>
              <a:t>Options:</a:t>
            </a:r>
          </a:p>
          <a:p>
            <a:pPr>
              <a:buNone/>
            </a:pPr>
            <a:r>
              <a:rPr lang="en-US" dirty="0">
                <a:solidFill>
                  <a:srgbClr val="FF0066"/>
                </a:solidFill>
                <a:latin typeface="Times New Roman" pitchFamily="18" charset="0"/>
                <a:cs typeface="Times New Roman" pitchFamily="18" charset="0"/>
              </a:rPr>
              <a:t>a. (A+B)*(C+D) </a:t>
            </a:r>
          </a:p>
          <a:p>
            <a:pPr>
              <a:buNone/>
            </a:pPr>
            <a:r>
              <a:rPr lang="en-US" dirty="0">
                <a:solidFill>
                  <a:srgbClr val="FF0066"/>
                </a:solidFill>
                <a:latin typeface="Times New Roman" pitchFamily="18" charset="0"/>
                <a:cs typeface="Times New Roman" pitchFamily="18" charset="0"/>
              </a:rPr>
              <a:t>b. A+B+C+D</a:t>
            </a:r>
          </a:p>
          <a:p>
            <a:pPr>
              <a:buNone/>
            </a:pPr>
            <a:r>
              <a:rPr lang="en-US" dirty="0">
                <a:solidFill>
                  <a:srgbClr val="FF0066"/>
                </a:solidFill>
                <a:latin typeface="Times New Roman" pitchFamily="18" charset="0"/>
                <a:cs typeface="Times New Roman" pitchFamily="18" charset="0"/>
              </a:rPr>
              <a:t>c. A*B+C*D</a:t>
            </a:r>
          </a:p>
          <a:p>
            <a:pPr>
              <a:buNone/>
            </a:pPr>
            <a:r>
              <a:rPr lang="en-US" dirty="0">
                <a:solidFill>
                  <a:srgbClr val="FF0066"/>
                </a:solidFill>
                <a:latin typeface="Times New Roman" pitchFamily="18" charset="0"/>
                <a:cs typeface="Times New Roman" pitchFamily="18" charset="0"/>
              </a:rPr>
              <a:t>d. A*B*C*D</a:t>
            </a:r>
          </a:p>
          <a:p>
            <a:pPr>
              <a:buNone/>
            </a:pPr>
            <a:endParaRPr lang="en-US" dirty="0">
              <a:solidFill>
                <a:srgbClr val="0070C0"/>
              </a:solidFill>
            </a:endParaRPr>
          </a:p>
        </p:txBody>
      </p:sp>
      <p:pic>
        <p:nvPicPr>
          <p:cNvPr id="4097" name="Picture 1"/>
          <p:cNvPicPr>
            <a:picLocks noChangeAspect="1" noChangeArrowheads="1"/>
          </p:cNvPicPr>
          <p:nvPr/>
        </p:nvPicPr>
        <p:blipFill>
          <a:blip r:embed="rId3"/>
          <a:srcRect/>
          <a:stretch>
            <a:fillRect/>
          </a:stretch>
        </p:blipFill>
        <p:spPr bwMode="auto">
          <a:xfrm>
            <a:off x="3657600" y="3581400"/>
            <a:ext cx="3952875" cy="21240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rPr>
              <a:t>Question 67</a:t>
            </a:r>
            <a:endParaRPr lang="en-US" dirty="0">
              <a:solidFill>
                <a:srgbClr val="0000CC"/>
              </a:solidFill>
            </a:endParaRPr>
          </a:p>
        </p:txBody>
      </p:sp>
      <p:sp>
        <p:nvSpPr>
          <p:cNvPr id="18" name="Content Placeholder 2"/>
          <p:cNvSpPr>
            <a:spLocks noGrp="1"/>
          </p:cNvSpPr>
          <p:nvPr>
            <p:ph idx="1"/>
          </p:nvPr>
        </p:nvSpPr>
        <p:spPr>
          <a:xfrm>
            <a:off x="304800" y="1600200"/>
            <a:ext cx="8610600" cy="4525963"/>
          </a:xfrm>
        </p:spPr>
        <p:txBody>
          <a:bodyPr>
            <a:normAutofit fontScale="92500" lnSpcReduction="20000"/>
          </a:bodyPr>
          <a:lstStyle/>
          <a:p>
            <a:pPr lvl="0"/>
            <a:r>
              <a:rPr lang="en-US" sz="3600" dirty="0">
                <a:solidFill>
                  <a:srgbClr val="0000FF"/>
                </a:solidFill>
              </a:rPr>
              <a:t>In the figure</a:t>
            </a:r>
            <a:r>
              <a:rPr lang="en-US" sz="3600" dirty="0"/>
              <a:t>, there are </a:t>
            </a:r>
            <a:r>
              <a:rPr lang="en-US" sz="3600" b="1" dirty="0">
                <a:solidFill>
                  <a:srgbClr val="FF00FF"/>
                </a:solidFill>
              </a:rPr>
              <a:t>3(three) NAND gates</a:t>
            </a:r>
            <a:r>
              <a:rPr lang="en-US" sz="3600" dirty="0"/>
              <a:t>.  </a:t>
            </a:r>
          </a:p>
          <a:p>
            <a:pPr lvl="0"/>
            <a:r>
              <a:rPr lang="en-US" sz="3600" dirty="0"/>
              <a:t>Two NAND gates are placed parallel</a:t>
            </a:r>
          </a:p>
          <a:p>
            <a:pPr lvl="0"/>
            <a:endParaRPr lang="en-US" sz="3600" dirty="0"/>
          </a:p>
          <a:p>
            <a:pPr lvl="0"/>
            <a:endParaRPr lang="en-US" sz="3600" dirty="0"/>
          </a:p>
          <a:p>
            <a:pPr lvl="0"/>
            <a:endParaRPr lang="en-US" sz="3600" dirty="0"/>
          </a:p>
          <a:p>
            <a:pPr lvl="0"/>
            <a:endParaRPr lang="en-US" sz="3600" dirty="0"/>
          </a:p>
          <a:p>
            <a:pPr lvl="0"/>
            <a:r>
              <a:rPr lang="en-US" sz="3600" dirty="0"/>
              <a:t>We consider </a:t>
            </a:r>
          </a:p>
          <a:p>
            <a:pPr lvl="0">
              <a:buFont typeface="Wingdings" pitchFamily="2" charset="2"/>
              <a:buChar char="Ø"/>
            </a:pPr>
            <a:r>
              <a:rPr lang="en-US" sz="3600" dirty="0"/>
              <a:t>The upper one as </a:t>
            </a:r>
            <a:r>
              <a:rPr lang="en-US" sz="3600" dirty="0">
                <a:solidFill>
                  <a:srgbClr val="0000CC"/>
                </a:solidFill>
              </a:rPr>
              <a:t>first NAND gate</a:t>
            </a:r>
            <a:r>
              <a:rPr lang="en-US" sz="3600" dirty="0"/>
              <a:t> and </a:t>
            </a:r>
          </a:p>
          <a:p>
            <a:pPr lvl="0">
              <a:buFont typeface="Wingdings" pitchFamily="2" charset="2"/>
              <a:buChar char="Ø"/>
            </a:pPr>
            <a:r>
              <a:rPr lang="en-US" sz="3600" dirty="0"/>
              <a:t>The lower one as </a:t>
            </a:r>
            <a:r>
              <a:rPr lang="en-US" sz="3600" dirty="0">
                <a:solidFill>
                  <a:srgbClr val="0000CC"/>
                </a:solidFill>
              </a:rPr>
              <a:t>second NAND gate</a:t>
            </a:r>
          </a:p>
          <a:p>
            <a:pPr lvl="0">
              <a:buNone/>
            </a:pPr>
            <a:endParaRPr lang="en-US" sz="3600" dirty="0"/>
          </a:p>
        </p:txBody>
      </p:sp>
      <p:graphicFrame>
        <p:nvGraphicFramePr>
          <p:cNvPr id="21" name="Object 2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63" name="Equation" r:id="rId2" imgW="2743200" imgH="5181600" progId="Equation.3">
                  <p:embed/>
                </p:oleObj>
              </mc:Choice>
              <mc:Fallback>
                <p:oleObj name="Equation" r:id="rId2" imgW="2743200" imgH="5181600" progId="Equation.3">
                  <p:embed/>
                  <p:pic>
                    <p:nvPicPr>
                      <p:cNvPr id="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1"/>
          <p:cNvPicPr>
            <a:picLocks noChangeAspect="1" noChangeArrowheads="1"/>
          </p:cNvPicPr>
          <p:nvPr/>
        </p:nvPicPr>
        <p:blipFill>
          <a:blip r:embed="rId4"/>
          <a:srcRect/>
          <a:stretch>
            <a:fillRect/>
          </a:stretch>
        </p:blipFill>
        <p:spPr bwMode="auto">
          <a:xfrm>
            <a:off x="685800" y="2590800"/>
            <a:ext cx="3952875" cy="1905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rPr>
              <a:t>Question 67</a:t>
            </a:r>
            <a:endParaRPr lang="en-US" dirty="0">
              <a:solidFill>
                <a:srgbClr val="0000CC"/>
              </a:solidFill>
            </a:endParaRPr>
          </a:p>
        </p:txBody>
      </p:sp>
      <p:sp>
        <p:nvSpPr>
          <p:cNvPr id="18" name="Content Placeholder 2"/>
          <p:cNvSpPr>
            <a:spLocks noGrp="1"/>
          </p:cNvSpPr>
          <p:nvPr>
            <p:ph idx="1"/>
          </p:nvPr>
        </p:nvSpPr>
        <p:spPr>
          <a:xfrm>
            <a:off x="304800" y="1600200"/>
            <a:ext cx="8610600" cy="4525963"/>
          </a:xfrm>
        </p:spPr>
        <p:txBody>
          <a:bodyPr>
            <a:normAutofit lnSpcReduction="10000"/>
          </a:bodyPr>
          <a:lstStyle/>
          <a:p>
            <a:pPr lvl="0"/>
            <a:r>
              <a:rPr lang="en-US" sz="4000" dirty="0">
                <a:solidFill>
                  <a:srgbClr val="FF0066"/>
                </a:solidFill>
              </a:rPr>
              <a:t>The first NAND gate has two inputs:</a:t>
            </a:r>
          </a:p>
          <a:p>
            <a:pPr>
              <a:buNone/>
            </a:pPr>
            <a:r>
              <a:rPr lang="en-US" sz="4400" dirty="0"/>
              <a:t>                            and </a:t>
            </a:r>
            <a:endParaRPr lang="en-US" sz="4400" dirty="0">
              <a:solidFill>
                <a:srgbClr val="0000FF"/>
              </a:solidFill>
            </a:endParaRPr>
          </a:p>
          <a:p>
            <a:pPr>
              <a:buNone/>
            </a:pPr>
            <a:r>
              <a:rPr lang="en-US" sz="4400" dirty="0">
                <a:solidFill>
                  <a:srgbClr val="0000FF"/>
                </a:solidFill>
              </a:rPr>
              <a:t>                           </a:t>
            </a:r>
          </a:p>
          <a:p>
            <a:pPr>
              <a:buNone/>
            </a:pPr>
            <a:endParaRPr lang="en-US" sz="4400" dirty="0">
              <a:solidFill>
                <a:srgbClr val="0000FF"/>
              </a:solidFill>
            </a:endParaRPr>
          </a:p>
          <a:p>
            <a:pPr>
              <a:buNone/>
            </a:pPr>
            <a:endParaRPr lang="en-US" sz="4400" dirty="0">
              <a:solidFill>
                <a:srgbClr val="0000FF"/>
              </a:solidFill>
            </a:endParaRPr>
          </a:p>
          <a:p>
            <a:pPr>
              <a:buNone/>
            </a:pPr>
            <a:r>
              <a:rPr lang="en-US" sz="3600" dirty="0">
                <a:solidFill>
                  <a:srgbClr val="0000FF"/>
                </a:solidFill>
              </a:rPr>
              <a:t>So, the output of the first NAND gate is</a:t>
            </a:r>
            <a:r>
              <a:rPr lang="en-US" sz="3600" dirty="0"/>
              <a:t>:</a:t>
            </a:r>
            <a:r>
              <a:rPr lang="en-US" sz="4800" dirty="0"/>
              <a:t>        </a:t>
            </a:r>
          </a:p>
        </p:txBody>
      </p:sp>
      <p:graphicFrame>
        <p:nvGraphicFramePr>
          <p:cNvPr id="21" name="Object 2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65" name="Equation" r:id="rId2" imgW="2743200" imgH="5181600" progId="Equation.3">
                  <p:embed/>
                </p:oleObj>
              </mc:Choice>
              <mc:Fallback>
                <p:oleObj name="Equation" r:id="rId2" imgW="2743200" imgH="5181600" progId="Equation.3">
                  <p:embed/>
                  <p:pic>
                    <p:nvPicPr>
                      <p:cNvPr id="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nvGraphicFramePr>
        <p:xfrm>
          <a:off x="2971800" y="2209800"/>
          <a:ext cx="609600" cy="660400"/>
        </p:xfrm>
        <a:graphic>
          <a:graphicData uri="http://schemas.openxmlformats.org/presentationml/2006/ole">
            <mc:AlternateContent xmlns:mc="http://schemas.openxmlformats.org/markup-compatibility/2006">
              <mc:Choice xmlns:v="urn:schemas-microsoft-com:vml" Requires="v">
                <p:oleObj spid="_x0000_s1066" name="Equation" r:id="rId4" imgW="3657600" imgH="3962400" progId="Equation.3">
                  <p:embed/>
                </p:oleObj>
              </mc:Choice>
              <mc:Fallback>
                <p:oleObj name="Equation" r:id="rId4" imgW="3657600" imgH="3962400" progId="Equation.3">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209800"/>
                        <a:ext cx="609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3" name="Picture 19"/>
          <p:cNvPicPr>
            <a:picLocks noChangeAspect="1" noChangeArrowheads="1"/>
          </p:cNvPicPr>
          <p:nvPr/>
        </p:nvPicPr>
        <p:blipFill>
          <a:blip r:embed="rId6" cstate="print"/>
          <a:srcRect/>
          <a:stretch>
            <a:fillRect/>
          </a:stretch>
        </p:blipFill>
        <p:spPr bwMode="auto">
          <a:xfrm>
            <a:off x="7924800" y="5181600"/>
            <a:ext cx="990600" cy="792059"/>
          </a:xfrm>
          <a:prstGeom prst="rect">
            <a:avLst/>
          </a:prstGeom>
          <a:noFill/>
          <a:ln w="9525">
            <a:noFill/>
            <a:miter lim="800000"/>
            <a:headEnd/>
            <a:tailEnd/>
          </a:ln>
          <a:effectLst/>
        </p:spPr>
      </p:pic>
      <p:graphicFrame>
        <p:nvGraphicFramePr>
          <p:cNvPr id="1044" name="Object 20"/>
          <p:cNvGraphicFramePr>
            <a:graphicFrameLocks noChangeAspect="1"/>
          </p:cNvGraphicFramePr>
          <p:nvPr/>
        </p:nvGraphicFramePr>
        <p:xfrm>
          <a:off x="5181600" y="2286000"/>
          <a:ext cx="556848" cy="603251"/>
        </p:xfrm>
        <a:graphic>
          <a:graphicData uri="http://schemas.openxmlformats.org/presentationml/2006/ole">
            <mc:AlternateContent xmlns:mc="http://schemas.openxmlformats.org/markup-compatibility/2006">
              <mc:Choice xmlns:v="urn:schemas-microsoft-com:vml" Requires="v">
                <p:oleObj spid="_x0000_s1067" name="Equation" r:id="rId7" imgW="3657600" imgH="3962400" progId="Equation.3">
                  <p:embed/>
                </p:oleObj>
              </mc:Choice>
              <mc:Fallback>
                <p:oleObj name="Equation" r:id="rId7" imgW="3657600" imgH="3962400"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2286000"/>
                        <a:ext cx="556848" cy="60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1"/>
          <p:cNvPicPr>
            <a:picLocks noChangeAspect="1" noChangeArrowheads="1"/>
          </p:cNvPicPr>
          <p:nvPr/>
        </p:nvPicPr>
        <p:blipFill>
          <a:blip r:embed="rId9"/>
          <a:srcRect/>
          <a:stretch>
            <a:fillRect/>
          </a:stretch>
        </p:blipFill>
        <p:spPr bwMode="auto">
          <a:xfrm>
            <a:off x="2743200" y="3124200"/>
            <a:ext cx="3952875" cy="21240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rPr>
              <a:t>Question 67</a:t>
            </a:r>
            <a:endParaRPr lang="en-US" dirty="0">
              <a:solidFill>
                <a:srgbClr val="0000CC"/>
              </a:solidFill>
            </a:endParaRPr>
          </a:p>
        </p:txBody>
      </p:sp>
      <p:sp>
        <p:nvSpPr>
          <p:cNvPr id="18" name="Content Placeholder 2"/>
          <p:cNvSpPr>
            <a:spLocks noGrp="1"/>
          </p:cNvSpPr>
          <p:nvPr>
            <p:ph idx="1"/>
          </p:nvPr>
        </p:nvSpPr>
        <p:spPr>
          <a:xfrm>
            <a:off x="304800" y="1600200"/>
            <a:ext cx="8610600" cy="4800600"/>
          </a:xfrm>
        </p:spPr>
        <p:txBody>
          <a:bodyPr>
            <a:normAutofit fontScale="92500" lnSpcReduction="10000"/>
          </a:bodyPr>
          <a:lstStyle/>
          <a:p>
            <a:pPr lvl="0"/>
            <a:r>
              <a:rPr lang="en-US" sz="4400" dirty="0">
                <a:solidFill>
                  <a:srgbClr val="FF0066"/>
                </a:solidFill>
              </a:rPr>
              <a:t>The second NAND gate has two inputs:           </a:t>
            </a:r>
            <a:r>
              <a:rPr lang="en-US" sz="4400" dirty="0"/>
              <a:t>and</a:t>
            </a:r>
            <a:endParaRPr lang="en-US" sz="4400" dirty="0">
              <a:solidFill>
                <a:srgbClr val="FF0066"/>
              </a:solidFill>
            </a:endParaRPr>
          </a:p>
          <a:p>
            <a:pPr>
              <a:buNone/>
            </a:pPr>
            <a:r>
              <a:rPr lang="en-US" sz="4400" dirty="0"/>
              <a:t>                             </a:t>
            </a:r>
            <a:endParaRPr lang="en-US" sz="4400" dirty="0">
              <a:solidFill>
                <a:srgbClr val="0000FF"/>
              </a:solidFill>
            </a:endParaRPr>
          </a:p>
          <a:p>
            <a:pPr>
              <a:buNone/>
            </a:pPr>
            <a:endParaRPr lang="en-US" sz="4400" dirty="0">
              <a:solidFill>
                <a:srgbClr val="0000FF"/>
              </a:solidFill>
            </a:endParaRPr>
          </a:p>
          <a:p>
            <a:pPr>
              <a:buNone/>
            </a:pPr>
            <a:endParaRPr lang="en-US" sz="4400" dirty="0">
              <a:solidFill>
                <a:srgbClr val="0000FF"/>
              </a:solidFill>
            </a:endParaRPr>
          </a:p>
          <a:p>
            <a:pPr>
              <a:buNone/>
            </a:pPr>
            <a:r>
              <a:rPr lang="en-US" sz="4400" dirty="0">
                <a:solidFill>
                  <a:srgbClr val="0000FF"/>
                </a:solidFill>
              </a:rPr>
              <a:t>So, the output of the second NAND gate is</a:t>
            </a:r>
            <a:r>
              <a:rPr lang="en-US" sz="4400" dirty="0"/>
              <a:t>:        </a:t>
            </a:r>
          </a:p>
        </p:txBody>
      </p:sp>
      <p:graphicFrame>
        <p:nvGraphicFramePr>
          <p:cNvPr id="23" name="Object 22"/>
          <p:cNvGraphicFramePr>
            <a:graphicFrameLocks noChangeAspect="1"/>
          </p:cNvGraphicFramePr>
          <p:nvPr/>
        </p:nvGraphicFramePr>
        <p:xfrm>
          <a:off x="2667000" y="2209800"/>
          <a:ext cx="609600" cy="711200"/>
        </p:xfrm>
        <a:graphic>
          <a:graphicData uri="http://schemas.openxmlformats.org/presentationml/2006/ole">
            <mc:AlternateContent xmlns:mc="http://schemas.openxmlformats.org/markup-compatibility/2006">
              <mc:Choice xmlns:v="urn:schemas-microsoft-com:vml" Requires="v">
                <p:oleObj spid="_x0000_s3125" name="Equation" r:id="rId2" imgW="3657600" imgH="4267200" progId="Equation.3">
                  <p:embed/>
                </p:oleObj>
              </mc:Choice>
              <mc:Fallback>
                <p:oleObj name="Equation" r:id="rId2" imgW="3657600" imgH="4267200" progId="Equation.3">
                  <p:embed/>
                  <p:pic>
                    <p:nvPicPr>
                      <p:cNvPr id="0"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6096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 name="Object 20"/>
          <p:cNvGraphicFramePr>
            <a:graphicFrameLocks noChangeAspect="1"/>
          </p:cNvGraphicFramePr>
          <p:nvPr/>
        </p:nvGraphicFramePr>
        <p:xfrm>
          <a:off x="4724400" y="2286000"/>
          <a:ext cx="603250" cy="603250"/>
        </p:xfrm>
        <a:graphic>
          <a:graphicData uri="http://schemas.openxmlformats.org/presentationml/2006/ole">
            <mc:AlternateContent xmlns:mc="http://schemas.openxmlformats.org/markup-compatibility/2006">
              <mc:Choice xmlns:v="urn:schemas-microsoft-com:vml" Requires="v">
                <p:oleObj spid="_x0000_s3126" name="Equation" r:id="rId4" imgW="3962400" imgH="3962400" progId="Equation.3">
                  <p:embed/>
                </p:oleObj>
              </mc:Choice>
              <mc:Fallback>
                <p:oleObj name="Equation" r:id="rId4" imgW="3962400" imgH="3962400" progId="Equation.3">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286000"/>
                        <a:ext cx="6032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9" name="Object 7"/>
          <p:cNvGraphicFramePr>
            <a:graphicFrameLocks noChangeAspect="1"/>
          </p:cNvGraphicFramePr>
          <p:nvPr/>
        </p:nvGraphicFramePr>
        <p:xfrm>
          <a:off x="2438400" y="5410200"/>
          <a:ext cx="1187450" cy="838200"/>
        </p:xfrm>
        <a:graphic>
          <a:graphicData uri="http://schemas.openxmlformats.org/presentationml/2006/ole">
            <mc:AlternateContent xmlns:mc="http://schemas.openxmlformats.org/markup-compatibility/2006">
              <mc:Choice xmlns:v="urn:schemas-microsoft-com:vml" Requires="v">
                <p:oleObj spid="_x0000_s3127" name="Equation" r:id="rId6" imgW="7924800" imgH="5791200" progId="Equation.3">
                  <p:embed/>
                </p:oleObj>
              </mc:Choice>
              <mc:Fallback>
                <p:oleObj name="Equation" r:id="rId6" imgW="7924800" imgH="5791200" progId="Equation.3">
                  <p:embed/>
                  <p:pic>
                    <p:nvPicPr>
                      <p:cNvPr id="0"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5410200"/>
                        <a:ext cx="11874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
          <p:cNvPicPr>
            <a:picLocks noChangeAspect="1" noChangeArrowheads="1"/>
          </p:cNvPicPr>
          <p:nvPr/>
        </p:nvPicPr>
        <p:blipFill>
          <a:blip r:embed="rId8"/>
          <a:srcRect/>
          <a:stretch>
            <a:fillRect/>
          </a:stretch>
        </p:blipFill>
        <p:spPr bwMode="auto">
          <a:xfrm>
            <a:off x="2743200" y="2942238"/>
            <a:ext cx="4181475" cy="193456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rPr>
              <a:t>Question 67</a:t>
            </a:r>
            <a:endParaRPr lang="en-US" dirty="0">
              <a:solidFill>
                <a:srgbClr val="0000CC"/>
              </a:solidFill>
            </a:endParaRPr>
          </a:p>
        </p:txBody>
      </p:sp>
      <p:sp>
        <p:nvSpPr>
          <p:cNvPr id="18" name="Content Placeholder 2"/>
          <p:cNvSpPr>
            <a:spLocks noGrp="1"/>
          </p:cNvSpPr>
          <p:nvPr>
            <p:ph idx="1"/>
          </p:nvPr>
        </p:nvSpPr>
        <p:spPr>
          <a:xfrm>
            <a:off x="152400" y="1371600"/>
            <a:ext cx="8991600" cy="5334000"/>
          </a:xfrm>
        </p:spPr>
        <p:txBody>
          <a:bodyPr>
            <a:normAutofit fontScale="92500" lnSpcReduction="10000"/>
          </a:bodyPr>
          <a:lstStyle/>
          <a:p>
            <a:pPr lvl="0"/>
            <a:r>
              <a:rPr lang="en-US" sz="4200" dirty="0">
                <a:solidFill>
                  <a:srgbClr val="FF0066"/>
                </a:solidFill>
              </a:rPr>
              <a:t>The third NAND gate has two inputs:</a:t>
            </a:r>
          </a:p>
          <a:p>
            <a:pPr>
              <a:buFont typeface="Wingdings" pitchFamily="2" charset="2"/>
              <a:buChar char="Ø"/>
            </a:pPr>
            <a:r>
              <a:rPr lang="en-US" sz="4000" dirty="0"/>
              <a:t>One input is:</a:t>
            </a:r>
            <a:r>
              <a:rPr lang="en-US" sz="4400" dirty="0"/>
              <a:t>         </a:t>
            </a:r>
            <a:r>
              <a:rPr lang="en-US" sz="2800" dirty="0"/>
              <a:t>(output of first NAND gate)</a:t>
            </a:r>
          </a:p>
          <a:p>
            <a:pPr>
              <a:buFont typeface="Wingdings" pitchFamily="2" charset="2"/>
              <a:buChar char="Ø"/>
            </a:pPr>
            <a:r>
              <a:rPr lang="en-US" sz="3800" dirty="0"/>
              <a:t>Another input is:</a:t>
            </a:r>
            <a:r>
              <a:rPr lang="en-US" sz="4400" dirty="0"/>
              <a:t>        </a:t>
            </a:r>
            <a:r>
              <a:rPr lang="en-US" sz="2600" dirty="0"/>
              <a:t>(Output of second NAND gate)</a:t>
            </a:r>
            <a:endParaRPr lang="en-US" sz="2600" dirty="0">
              <a:solidFill>
                <a:srgbClr val="0000FF"/>
              </a:solidFill>
            </a:endParaRPr>
          </a:p>
          <a:p>
            <a:pPr>
              <a:buNone/>
            </a:pPr>
            <a:r>
              <a:rPr lang="en-US" sz="2600" dirty="0">
                <a:solidFill>
                  <a:srgbClr val="0000FF"/>
                </a:solidFill>
              </a:rPr>
              <a:t>  </a:t>
            </a:r>
            <a:r>
              <a:rPr lang="en-US" sz="4400" dirty="0">
                <a:solidFill>
                  <a:srgbClr val="0000FF"/>
                </a:solidFill>
              </a:rPr>
              <a:t>                         </a:t>
            </a:r>
          </a:p>
          <a:p>
            <a:pPr>
              <a:buNone/>
            </a:pPr>
            <a:endParaRPr lang="en-US" sz="4400" dirty="0">
              <a:solidFill>
                <a:srgbClr val="0000FF"/>
              </a:solidFill>
            </a:endParaRPr>
          </a:p>
          <a:p>
            <a:pPr>
              <a:buNone/>
            </a:pPr>
            <a:endParaRPr lang="en-US" sz="4000" dirty="0">
              <a:solidFill>
                <a:srgbClr val="0000FF"/>
              </a:solidFill>
            </a:endParaRPr>
          </a:p>
          <a:p>
            <a:pPr>
              <a:buNone/>
            </a:pPr>
            <a:r>
              <a:rPr lang="en-US" sz="4000" dirty="0">
                <a:solidFill>
                  <a:srgbClr val="0000FF"/>
                </a:solidFill>
              </a:rPr>
              <a:t>So, the output of the third NAND gate is</a:t>
            </a:r>
            <a:r>
              <a:rPr lang="en-US" sz="4000" dirty="0"/>
              <a:t>:</a:t>
            </a:r>
          </a:p>
          <a:p>
            <a:pPr>
              <a:buNone/>
            </a:pPr>
            <a:r>
              <a:rPr lang="en-US" sz="4000" dirty="0"/>
              <a:t>        </a:t>
            </a:r>
          </a:p>
        </p:txBody>
      </p:sp>
      <p:graphicFrame>
        <p:nvGraphicFramePr>
          <p:cNvPr id="21" name="Object 2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147" name="Equation" r:id="rId2" imgW="2743200" imgH="5181600" progId="Equation.3">
                  <p:embed/>
                </p:oleObj>
              </mc:Choice>
              <mc:Fallback>
                <p:oleObj name="Equation" r:id="rId2" imgW="2743200" imgH="5181600" progId="Equation.3">
                  <p:embed/>
                  <p:pic>
                    <p:nvPicPr>
                      <p:cNvPr id="0"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9" name="Object 7"/>
          <p:cNvGraphicFramePr>
            <a:graphicFrameLocks noChangeAspect="1"/>
          </p:cNvGraphicFramePr>
          <p:nvPr/>
        </p:nvGraphicFramePr>
        <p:xfrm>
          <a:off x="3657600" y="2819400"/>
          <a:ext cx="879716" cy="620976"/>
        </p:xfrm>
        <a:graphic>
          <a:graphicData uri="http://schemas.openxmlformats.org/presentationml/2006/ole">
            <mc:AlternateContent xmlns:mc="http://schemas.openxmlformats.org/markup-compatibility/2006">
              <mc:Choice xmlns:v="urn:schemas-microsoft-com:vml" Requires="v">
                <p:oleObj spid="_x0000_s47148" name="Equation" r:id="rId4" imgW="7924800" imgH="5791200" progId="Equation.3">
                  <p:embed/>
                </p:oleObj>
              </mc:Choice>
              <mc:Fallback>
                <p:oleObj name="Equation" r:id="rId4" imgW="7924800" imgH="57912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819400"/>
                        <a:ext cx="879716" cy="620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9"/>
          <p:cNvPicPr>
            <a:picLocks noChangeAspect="1" noChangeArrowheads="1"/>
          </p:cNvPicPr>
          <p:nvPr/>
        </p:nvPicPr>
        <p:blipFill>
          <a:blip r:embed="rId6" cstate="print"/>
          <a:srcRect/>
          <a:stretch>
            <a:fillRect/>
          </a:stretch>
        </p:blipFill>
        <p:spPr bwMode="auto">
          <a:xfrm>
            <a:off x="3200400" y="2057400"/>
            <a:ext cx="782870" cy="625963"/>
          </a:xfrm>
          <a:prstGeom prst="rect">
            <a:avLst/>
          </a:prstGeom>
          <a:noFill/>
          <a:ln w="9525">
            <a:noFill/>
            <a:miter lim="800000"/>
            <a:headEnd/>
            <a:tailEnd/>
          </a:ln>
          <a:effectLst/>
        </p:spPr>
      </p:pic>
      <p:sp>
        <p:nvSpPr>
          <p:cNvPr id="471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10" name="Object 6"/>
          <p:cNvGraphicFramePr>
            <a:graphicFrameLocks noChangeAspect="1"/>
          </p:cNvGraphicFramePr>
          <p:nvPr/>
        </p:nvGraphicFramePr>
        <p:xfrm>
          <a:off x="914400" y="5943600"/>
          <a:ext cx="1884504" cy="766059"/>
        </p:xfrm>
        <a:graphic>
          <a:graphicData uri="http://schemas.openxmlformats.org/presentationml/2006/ole">
            <mc:AlternateContent xmlns:mc="http://schemas.openxmlformats.org/markup-compatibility/2006">
              <mc:Choice xmlns:v="urn:schemas-microsoft-com:vml" Requires="v">
                <p:oleObj spid="_x0000_s47149" name="Equation" r:id="rId7" imgW="16154400" imgH="6400800" progId="Equation.3">
                  <p:embed/>
                </p:oleObj>
              </mc:Choice>
              <mc:Fallback>
                <p:oleObj name="Equation" r:id="rId7" imgW="16154400" imgH="6400800" progId="Equation.3">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943600"/>
                        <a:ext cx="1884504" cy="766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
          <p:cNvPicPr>
            <a:picLocks noChangeAspect="1" noChangeArrowheads="1"/>
          </p:cNvPicPr>
          <p:nvPr/>
        </p:nvPicPr>
        <p:blipFill>
          <a:blip r:embed="rId9"/>
          <a:srcRect/>
          <a:stretch>
            <a:fillRect/>
          </a:stretch>
        </p:blipFill>
        <p:spPr bwMode="auto">
          <a:xfrm>
            <a:off x="2819400" y="3505201"/>
            <a:ext cx="3952875" cy="1676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CC"/>
                </a:solidFill>
              </a:rPr>
              <a:t>Question 67</a:t>
            </a:r>
            <a:endParaRPr lang="en-US" dirty="0">
              <a:solidFill>
                <a:srgbClr val="0000CC"/>
              </a:solidFill>
            </a:endParaRPr>
          </a:p>
        </p:txBody>
      </p:sp>
      <p:sp>
        <p:nvSpPr>
          <p:cNvPr id="18" name="Content Placeholder 2"/>
          <p:cNvSpPr>
            <a:spLocks noGrp="1"/>
          </p:cNvSpPr>
          <p:nvPr>
            <p:ph idx="1"/>
          </p:nvPr>
        </p:nvSpPr>
        <p:spPr>
          <a:xfrm>
            <a:off x="152400" y="1371600"/>
            <a:ext cx="8763000" cy="5029200"/>
          </a:xfrm>
        </p:spPr>
        <p:txBody>
          <a:bodyPr>
            <a:normAutofit/>
          </a:bodyPr>
          <a:lstStyle/>
          <a:p>
            <a:pPr lvl="0"/>
            <a:endParaRPr lang="en-US" sz="4000" dirty="0"/>
          </a:p>
          <a:p>
            <a:pPr>
              <a:buNone/>
            </a:pPr>
            <a:r>
              <a:rPr lang="en-US" sz="4000" dirty="0"/>
              <a:t>        </a:t>
            </a:r>
          </a:p>
        </p:txBody>
      </p:sp>
      <p:graphicFrame>
        <p:nvGraphicFramePr>
          <p:cNvPr id="21" name="Object 2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8200" name="Equation" r:id="rId2" imgW="2743200" imgH="5181600" progId="Equation.3">
                  <p:embed/>
                </p:oleObj>
              </mc:Choice>
              <mc:Fallback>
                <p:oleObj name="Equation" r:id="rId2" imgW="2743200" imgH="5181600" progId="Equation.3">
                  <p:embed/>
                  <p:pic>
                    <p:nvPicPr>
                      <p:cNvPr id="0"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3" name="Object 5"/>
          <p:cNvGraphicFramePr>
            <a:graphicFrameLocks noChangeAspect="1"/>
          </p:cNvGraphicFramePr>
          <p:nvPr/>
        </p:nvGraphicFramePr>
        <p:xfrm>
          <a:off x="1358900" y="1536700"/>
          <a:ext cx="2438400" cy="660400"/>
        </p:xfrm>
        <a:graphic>
          <a:graphicData uri="http://schemas.openxmlformats.org/presentationml/2006/ole">
            <mc:AlternateContent xmlns:mc="http://schemas.openxmlformats.org/markup-compatibility/2006">
              <mc:Choice xmlns:v="urn:schemas-microsoft-com:vml" Requires="v">
                <p:oleObj spid="_x0000_s48201" name="Equation" r:id="rId4" imgW="24079200" imgH="6400800" progId="Equation.3">
                  <p:embed/>
                </p:oleObj>
              </mc:Choice>
              <mc:Fallback>
                <p:oleObj name="Equation" r:id="rId4" imgW="24079200" imgH="6400800" progId="Equation.3">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900" y="1536700"/>
                        <a:ext cx="24384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5" name="Object 7"/>
          <p:cNvGraphicFramePr>
            <a:graphicFrameLocks noChangeAspect="1"/>
          </p:cNvGraphicFramePr>
          <p:nvPr/>
        </p:nvGraphicFramePr>
        <p:xfrm>
          <a:off x="2743200" y="3205163"/>
          <a:ext cx="101600" cy="26987"/>
        </p:xfrm>
        <a:graphic>
          <a:graphicData uri="http://schemas.openxmlformats.org/presentationml/2006/ole">
            <mc:AlternateContent xmlns:mc="http://schemas.openxmlformats.org/markup-compatibility/2006">
              <mc:Choice xmlns:v="urn:schemas-microsoft-com:vml" Requires="v">
                <p:oleObj spid="_x0000_s48202" name="Equation" r:id="rId6" imgW="24079200" imgH="6400800" progId="Equation.3">
                  <p:embed/>
                </p:oleObj>
              </mc:Choice>
              <mc:Fallback>
                <p:oleObj name="Equation" r:id="rId6" imgW="24079200" imgH="6400800" progId="Equation.3">
                  <p:embed/>
                  <p:pic>
                    <p:nvPicPr>
                      <p:cNvPr id="0" name="Picture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3205163"/>
                        <a:ext cx="101600" cy="2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7" name="Object 9"/>
          <p:cNvGraphicFramePr>
            <a:graphicFrameLocks noChangeAspect="1"/>
          </p:cNvGraphicFramePr>
          <p:nvPr/>
        </p:nvGraphicFramePr>
        <p:xfrm>
          <a:off x="1600200" y="3746500"/>
          <a:ext cx="2578100" cy="495300"/>
        </p:xfrm>
        <a:graphic>
          <a:graphicData uri="http://schemas.openxmlformats.org/presentationml/2006/ole">
            <mc:AlternateContent xmlns:mc="http://schemas.openxmlformats.org/markup-compatibility/2006">
              <mc:Choice xmlns:v="urn:schemas-microsoft-com:vml" Requires="v">
                <p:oleObj spid="_x0000_s48203" name="Equation" r:id="rId8" imgW="25908000" imgH="4876800" progId="Equation.3">
                  <p:embed/>
                </p:oleObj>
              </mc:Choice>
              <mc:Fallback>
                <p:oleObj name="Equation" r:id="rId8" imgW="25908000" imgH="4876800" progId="Equation.3">
                  <p:embed/>
                  <p:pic>
                    <p:nvPicPr>
                      <p:cNvPr id="0" name="Picture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746500"/>
                        <a:ext cx="25781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9" name="Object 11"/>
          <p:cNvGraphicFramePr>
            <a:graphicFrameLocks noChangeAspect="1"/>
          </p:cNvGraphicFramePr>
          <p:nvPr/>
        </p:nvGraphicFramePr>
        <p:xfrm>
          <a:off x="1714500" y="4343400"/>
          <a:ext cx="2895600" cy="520700"/>
        </p:xfrm>
        <a:graphic>
          <a:graphicData uri="http://schemas.openxmlformats.org/presentationml/2006/ole">
            <mc:AlternateContent xmlns:mc="http://schemas.openxmlformats.org/markup-compatibility/2006">
              <mc:Choice xmlns:v="urn:schemas-microsoft-com:vml" Requires="v">
                <p:oleObj spid="_x0000_s48204" name="Equation" r:id="rId10" imgW="27736800" imgH="4876800" progId="Equation.3">
                  <p:embed/>
                </p:oleObj>
              </mc:Choice>
              <mc:Fallback>
                <p:oleObj name="Equation" r:id="rId10" imgW="27736800" imgH="4876800" progId="Equation.3">
                  <p:embed/>
                  <p:pic>
                    <p:nvPicPr>
                      <p:cNvPr id="0" name="Picture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4500" y="4343400"/>
                        <a:ext cx="28956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304800" y="2209800"/>
            <a:ext cx="8534400" cy="584775"/>
          </a:xfrm>
          <a:prstGeom prst="rect">
            <a:avLst/>
          </a:prstGeom>
          <a:noFill/>
        </p:spPr>
        <p:txBody>
          <a:bodyPr wrap="square" rtlCol="0">
            <a:spAutoFit/>
          </a:bodyPr>
          <a:lstStyle/>
          <a:p>
            <a:r>
              <a:rPr lang="en-US" sz="3200" dirty="0">
                <a:solidFill>
                  <a:srgbClr val="0000CC"/>
                </a:solidFill>
              </a:rPr>
              <a:t>According to the </a:t>
            </a:r>
            <a:r>
              <a:rPr lang="en-US" sz="3200" b="1" dirty="0">
                <a:solidFill>
                  <a:srgbClr val="FF3399"/>
                </a:solidFill>
              </a:rPr>
              <a:t>De </a:t>
            </a:r>
            <a:r>
              <a:rPr lang="en-US" sz="3200" b="1" dirty="0" err="1">
                <a:solidFill>
                  <a:srgbClr val="FF3399"/>
                </a:solidFill>
              </a:rPr>
              <a:t>Morgan,s</a:t>
            </a:r>
            <a:r>
              <a:rPr lang="en-US" sz="3200" b="1" dirty="0">
                <a:solidFill>
                  <a:srgbClr val="FF3399"/>
                </a:solidFill>
              </a:rPr>
              <a:t> Law</a:t>
            </a:r>
            <a:r>
              <a:rPr lang="en-US" sz="3200" dirty="0">
                <a:solidFill>
                  <a:srgbClr val="0000CC"/>
                </a:solidFill>
              </a:rPr>
              <a:t>  we can write</a:t>
            </a:r>
            <a:endParaRPr lang="en-US" dirty="0">
              <a:solidFill>
                <a:srgbClr val="0000CC"/>
              </a:solidFill>
            </a:endParaRPr>
          </a:p>
        </p:txBody>
      </p:sp>
      <p:sp>
        <p:nvSpPr>
          <p:cNvPr id="20" name="TextBox 19"/>
          <p:cNvSpPr txBox="1"/>
          <p:nvPr/>
        </p:nvSpPr>
        <p:spPr>
          <a:xfrm>
            <a:off x="457200" y="5146392"/>
            <a:ext cx="8534400" cy="584775"/>
          </a:xfrm>
          <a:prstGeom prst="rect">
            <a:avLst/>
          </a:prstGeom>
          <a:noFill/>
        </p:spPr>
        <p:txBody>
          <a:bodyPr wrap="square" rtlCol="0">
            <a:spAutoFit/>
          </a:bodyPr>
          <a:lstStyle/>
          <a:p>
            <a:r>
              <a:rPr lang="en-US" sz="3200" b="1" dirty="0">
                <a:solidFill>
                  <a:srgbClr val="FF0000"/>
                </a:solidFill>
              </a:rPr>
              <a:t>So, the option c is the correct answer</a:t>
            </a:r>
            <a:endParaRPr lang="en-US" b="1"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70</a:t>
            </a:r>
            <a:endParaRPr lang="en-US"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20574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70</a:t>
            </a:r>
            <a:br>
              <a:rPr lang="en-US" sz="4000" dirty="0">
                <a:latin typeface="Times New Roman" pitchFamily="18" charset="0"/>
                <a:cs typeface="Times New Roman" pitchFamily="18" charset="0"/>
              </a:rPr>
            </a:br>
            <a:r>
              <a:rPr lang="en-US" sz="3100" b="1" dirty="0">
                <a:solidFill>
                  <a:srgbClr val="7030A0"/>
                </a:solidFill>
                <a:latin typeface="Times New Roman" pitchFamily="18" charset="0"/>
                <a:cs typeface="Times New Roman" pitchFamily="18" charset="0"/>
              </a:rPr>
              <a:t>Which of the following layers is </a:t>
            </a:r>
            <a:r>
              <a:rPr lang="en-US" sz="3100" b="1" dirty="0">
                <a:solidFill>
                  <a:srgbClr val="0000FF"/>
                </a:solidFill>
                <a:latin typeface="Times New Roman" pitchFamily="18" charset="0"/>
                <a:cs typeface="Times New Roman" pitchFamily="18" charset="0"/>
              </a:rPr>
              <a:t>the third layer of the OSI basis reference model </a:t>
            </a:r>
            <a:r>
              <a:rPr lang="en-US" sz="3100" b="1" dirty="0">
                <a:solidFill>
                  <a:srgbClr val="7030A0"/>
                </a:solidFill>
                <a:latin typeface="Times New Roman" pitchFamily="18" charset="0"/>
                <a:cs typeface="Times New Roman" pitchFamily="18" charset="0"/>
              </a:rPr>
              <a:t>and performs the </a:t>
            </a:r>
            <a:r>
              <a:rPr lang="en-US" sz="3100" b="1" dirty="0">
                <a:solidFill>
                  <a:srgbClr val="00B0F0"/>
                </a:solidFill>
                <a:latin typeface="Times New Roman" pitchFamily="18" charset="0"/>
                <a:cs typeface="Times New Roman" pitchFamily="18" charset="0"/>
              </a:rPr>
              <a:t>communications route selection </a:t>
            </a:r>
            <a:r>
              <a:rPr lang="en-US" sz="3100" b="1" dirty="0">
                <a:solidFill>
                  <a:srgbClr val="7030A0"/>
                </a:solidFill>
                <a:latin typeface="Times New Roman" pitchFamily="18" charset="0"/>
                <a:cs typeface="Times New Roman" pitchFamily="18" charset="0"/>
              </a:rPr>
              <a:t>and </a:t>
            </a:r>
            <a:r>
              <a:rPr lang="en-US" sz="3100" b="1" dirty="0">
                <a:solidFill>
                  <a:srgbClr val="00B0F0"/>
                </a:solidFill>
                <a:latin typeface="Times New Roman" pitchFamily="18" charset="0"/>
                <a:cs typeface="Times New Roman" pitchFamily="18" charset="0"/>
              </a:rPr>
              <a:t>relay functions</a:t>
            </a:r>
            <a:r>
              <a:rPr lang="en-US" sz="3100" b="1" dirty="0">
                <a:solidFill>
                  <a:srgbClr val="7030A0"/>
                </a:solidFill>
                <a:latin typeface="Times New Roman" pitchFamily="18" charset="0"/>
                <a:cs typeface="Times New Roman" pitchFamily="18" charset="0"/>
              </a:rPr>
              <a:t>?</a:t>
            </a:r>
            <a:endParaRPr lang="en-US" dirty="0">
              <a:solidFill>
                <a:srgbClr val="FF3399"/>
              </a:solidFill>
            </a:endParaRPr>
          </a:p>
        </p:txBody>
      </p:sp>
      <p:sp>
        <p:nvSpPr>
          <p:cNvPr id="3" name="Content Placeholder 2"/>
          <p:cNvSpPr>
            <a:spLocks noGrp="1"/>
          </p:cNvSpPr>
          <p:nvPr>
            <p:ph idx="1"/>
          </p:nvPr>
        </p:nvSpPr>
        <p:spPr>
          <a:xfrm>
            <a:off x="457200" y="2667000"/>
            <a:ext cx="8229600" cy="3459163"/>
          </a:xfrm>
        </p:spPr>
        <p:txBody>
          <a:bodyPr>
            <a:normAutofit/>
          </a:bodyPr>
          <a:lstStyle/>
          <a:p>
            <a:pPr>
              <a:buNone/>
            </a:pPr>
            <a:r>
              <a:rPr lang="en-US" b="1" dirty="0">
                <a:solidFill>
                  <a:srgbClr val="00B050"/>
                </a:solidFill>
                <a:latin typeface="Times New Roman" pitchFamily="18" charset="0"/>
                <a:cs typeface="Times New Roman" pitchFamily="18" charset="0"/>
              </a:rPr>
              <a:t>Options:</a:t>
            </a:r>
          </a:p>
          <a:p>
            <a:pPr>
              <a:buNone/>
            </a:pPr>
            <a:r>
              <a:rPr lang="en-US" dirty="0">
                <a:solidFill>
                  <a:srgbClr val="FF0066"/>
                </a:solidFill>
                <a:latin typeface="Times New Roman" pitchFamily="18" charset="0"/>
                <a:cs typeface="Times New Roman" pitchFamily="18" charset="0"/>
              </a:rPr>
              <a:t>a. Session layer</a:t>
            </a:r>
          </a:p>
          <a:p>
            <a:pPr>
              <a:buNone/>
            </a:pPr>
            <a:r>
              <a:rPr lang="en-US" dirty="0">
                <a:solidFill>
                  <a:srgbClr val="FF0066"/>
                </a:solidFill>
                <a:latin typeface="Times New Roman" pitchFamily="18" charset="0"/>
                <a:cs typeface="Times New Roman" pitchFamily="18" charset="0"/>
              </a:rPr>
              <a:t>b. Data link layer</a:t>
            </a:r>
          </a:p>
          <a:p>
            <a:pPr>
              <a:buNone/>
            </a:pPr>
            <a:r>
              <a:rPr lang="en-US" dirty="0">
                <a:solidFill>
                  <a:srgbClr val="FF0066"/>
                </a:solidFill>
                <a:latin typeface="Times New Roman" pitchFamily="18" charset="0"/>
                <a:cs typeface="Times New Roman" pitchFamily="18" charset="0"/>
              </a:rPr>
              <a:t>c. Transport layer</a:t>
            </a:r>
          </a:p>
          <a:p>
            <a:pPr>
              <a:buNone/>
            </a:pPr>
            <a:r>
              <a:rPr lang="en-US" dirty="0">
                <a:solidFill>
                  <a:srgbClr val="FF0066"/>
                </a:solidFill>
                <a:latin typeface="Times New Roman" pitchFamily="18" charset="0"/>
                <a:cs typeface="Times New Roman" pitchFamily="18" charset="0"/>
              </a:rPr>
              <a:t>d. Network layer</a:t>
            </a:r>
          </a:p>
          <a:p>
            <a:pPr>
              <a:buNone/>
            </a:pPr>
            <a:endParaRPr lang="en-US"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3399"/>
                </a:solidFill>
                <a:latin typeface="Times New Roman" pitchFamily="18" charset="0"/>
                <a:cs typeface="Times New Roman" pitchFamily="18" charset="0"/>
              </a:rPr>
              <a:t>Question no 61.</a:t>
            </a:r>
            <a:endParaRPr lang="en-US" dirty="0">
              <a:solidFill>
                <a:srgbClr val="FF3399"/>
              </a:solidFill>
            </a:endParaRPr>
          </a:p>
        </p:txBody>
      </p:sp>
      <p:sp>
        <p:nvSpPr>
          <p:cNvPr id="3" name="Content Placeholder 2"/>
          <p:cNvSpPr>
            <a:spLocks noGrp="1"/>
          </p:cNvSpPr>
          <p:nvPr>
            <p:ph idx="1"/>
          </p:nvPr>
        </p:nvSpPr>
        <p:spPr>
          <a:xfrm>
            <a:off x="228600" y="1295400"/>
            <a:ext cx="8458200" cy="5334000"/>
          </a:xfrm>
        </p:spPr>
        <p:txBody>
          <a:bodyPr>
            <a:normAutofit/>
          </a:bodyPr>
          <a:lstStyle/>
          <a:p>
            <a:r>
              <a:rPr lang="en-US" sz="3600" dirty="0">
                <a:solidFill>
                  <a:srgbClr val="FF0000"/>
                </a:solidFill>
              </a:rPr>
              <a:t>Recursive means: </a:t>
            </a:r>
            <a:r>
              <a:rPr lang="en-US" sz="3600" dirty="0">
                <a:solidFill>
                  <a:srgbClr val="00B0F0"/>
                </a:solidFill>
              </a:rPr>
              <a:t>involving doing or saying the same thing several times in order to produce a particular result or effect </a:t>
            </a:r>
            <a:r>
              <a:rPr lang="en-US" sz="3600" b="1" dirty="0">
                <a:solidFill>
                  <a:srgbClr val="FF3399"/>
                </a:solidFill>
                <a:latin typeface="Times New Roman" pitchFamily="18" charset="0"/>
                <a:cs typeface="Times New Roman" pitchFamily="18" charset="0"/>
              </a:rPr>
              <a:t> </a:t>
            </a:r>
          </a:p>
          <a:p>
            <a:r>
              <a:rPr lang="en-US" sz="3600" b="1" dirty="0">
                <a:solidFill>
                  <a:srgbClr val="FF3399"/>
                </a:solidFill>
                <a:latin typeface="Times New Roman" pitchFamily="18" charset="0"/>
                <a:cs typeface="Times New Roman" pitchFamily="18" charset="0"/>
              </a:rPr>
              <a:t>Given,</a:t>
            </a:r>
          </a:p>
          <a:p>
            <a:r>
              <a:rPr lang="en-US" sz="3600" b="1" dirty="0">
                <a:solidFill>
                  <a:srgbClr val="0000CC"/>
                </a:solidFill>
                <a:latin typeface="Times New Roman" pitchFamily="18" charset="0"/>
                <a:cs typeface="Times New Roman" pitchFamily="18" charset="0"/>
              </a:rPr>
              <a:t>f(n): </a:t>
            </a:r>
            <a:r>
              <a:rPr lang="en-US" sz="3600" b="1" dirty="0">
                <a:solidFill>
                  <a:srgbClr val="FF3399"/>
                </a:solidFill>
                <a:latin typeface="Times New Roman" pitchFamily="18" charset="0"/>
                <a:cs typeface="Times New Roman" pitchFamily="18" charset="0"/>
              </a:rPr>
              <a:t>if n&lt;=1 then return 1</a:t>
            </a:r>
            <a:r>
              <a:rPr lang="en-US" sz="3600" b="1" dirty="0">
                <a:solidFill>
                  <a:srgbClr val="0000CC"/>
                </a:solidFill>
                <a:latin typeface="Times New Roman" pitchFamily="18" charset="0"/>
                <a:cs typeface="Times New Roman" pitchFamily="18" charset="0"/>
              </a:rPr>
              <a:t> else return </a:t>
            </a:r>
            <a:r>
              <a:rPr lang="en-US" sz="3600" b="1" dirty="0" err="1">
                <a:solidFill>
                  <a:srgbClr val="0000CC"/>
                </a:solidFill>
                <a:latin typeface="Times New Roman" pitchFamily="18" charset="0"/>
                <a:cs typeface="Times New Roman" pitchFamily="18" charset="0"/>
              </a:rPr>
              <a:t>n+f</a:t>
            </a:r>
            <a:r>
              <a:rPr lang="en-US" sz="3600" b="1" dirty="0">
                <a:solidFill>
                  <a:srgbClr val="0000CC"/>
                </a:solidFill>
                <a:latin typeface="Times New Roman" pitchFamily="18" charset="0"/>
                <a:cs typeface="Times New Roman" pitchFamily="18" charset="0"/>
              </a:rPr>
              <a:t>(n-1)</a:t>
            </a:r>
          </a:p>
          <a:p>
            <a:r>
              <a:rPr lang="en-US" sz="3600" b="1" dirty="0">
                <a:solidFill>
                  <a:srgbClr val="0000CC"/>
                </a:solidFill>
                <a:latin typeface="Times New Roman" pitchFamily="18" charset="0"/>
                <a:cs typeface="Times New Roman" pitchFamily="18" charset="0"/>
              </a:rPr>
              <a:t>So, f(n)=n+f(n-1)</a:t>
            </a:r>
            <a:endParaRPr lang="en-US" sz="3600" b="1" dirty="0">
              <a:solidFill>
                <a:srgbClr val="FF3399"/>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63072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2192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70</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533400" y="1600200"/>
            <a:ext cx="8229600" cy="4572000"/>
          </a:xfrm>
        </p:spPr>
        <p:txBody>
          <a:bodyPr>
            <a:normAutofit/>
          </a:bodyPr>
          <a:lstStyle/>
          <a:p>
            <a:pPr>
              <a:buNone/>
            </a:pPr>
            <a:r>
              <a:rPr lang="en-US" b="1" dirty="0">
                <a:solidFill>
                  <a:srgbClr val="00B050"/>
                </a:solidFill>
                <a:latin typeface="Times New Roman" pitchFamily="18" charset="0"/>
                <a:cs typeface="Times New Roman" pitchFamily="18" charset="0"/>
              </a:rPr>
              <a:t>OSI (Open System Interconnection)</a:t>
            </a:r>
          </a:p>
          <a:p>
            <a:r>
              <a:rPr lang="en-US" sz="2800" dirty="0">
                <a:solidFill>
                  <a:srgbClr val="0000CC"/>
                </a:solidFill>
                <a:latin typeface="Times New Roman" pitchFamily="18" charset="0"/>
                <a:cs typeface="Times New Roman" pitchFamily="18" charset="0"/>
              </a:rPr>
              <a:t>OSI is the network architecture of international standards that was established in 1983 by </a:t>
            </a:r>
            <a:r>
              <a:rPr lang="en-US" sz="2800" dirty="0">
                <a:solidFill>
                  <a:srgbClr val="0000FF"/>
                </a:solidFill>
                <a:latin typeface="Times New Roman" pitchFamily="18" charset="0"/>
                <a:cs typeface="Times New Roman" pitchFamily="18" charset="0"/>
              </a:rPr>
              <a:t>ISO</a:t>
            </a:r>
          </a:p>
          <a:p>
            <a:r>
              <a:rPr lang="en-US" sz="2800" dirty="0">
                <a:solidFill>
                  <a:srgbClr val="FF3399"/>
                </a:solidFill>
                <a:latin typeface="Times New Roman" pitchFamily="18" charset="0"/>
                <a:cs typeface="Times New Roman" pitchFamily="18" charset="0"/>
              </a:rPr>
              <a:t> ISO (International Organization for Standardization) and ITU-T (International Telecommunication Union – Telecommunication Standardization Sector)</a:t>
            </a:r>
            <a:r>
              <a:rPr lang="en-US" sz="2800" dirty="0">
                <a:solidFill>
                  <a:srgbClr val="0000CC"/>
                </a:solidFill>
                <a:latin typeface="Times New Roman" pitchFamily="18" charset="0"/>
                <a:cs typeface="Times New Roman" pitchFamily="18" charset="0"/>
              </a:rPr>
              <a:t>.</a:t>
            </a:r>
          </a:p>
          <a:p>
            <a:r>
              <a:rPr lang="en-US" sz="2800" dirty="0">
                <a:solidFill>
                  <a:srgbClr val="0000CC"/>
                </a:solidFill>
                <a:latin typeface="Times New Roman" pitchFamily="18" charset="0"/>
                <a:cs typeface="Times New Roman" pitchFamily="18" charset="0"/>
              </a:rPr>
              <a:t>According to OSI,</a:t>
            </a:r>
            <a:r>
              <a:rPr lang="en-US" sz="2800" dirty="0">
                <a:solidFill>
                  <a:srgbClr val="FF3399"/>
                </a:solidFill>
                <a:latin typeface="Times New Roman" pitchFamily="18" charset="0"/>
                <a:cs typeface="Times New Roman" pitchFamily="18" charset="0"/>
              </a:rPr>
              <a:t> </a:t>
            </a:r>
            <a:r>
              <a:rPr lang="en-US" sz="2800" dirty="0">
                <a:solidFill>
                  <a:srgbClr val="00B0F0"/>
                </a:solidFill>
                <a:latin typeface="Times New Roman" pitchFamily="18" charset="0"/>
                <a:cs typeface="Times New Roman" pitchFamily="18" charset="0"/>
              </a:rPr>
              <a:t>the functions necessary for communication are arranged in seven layers, is called OSI basic reference model.</a:t>
            </a:r>
          </a:p>
          <a:p>
            <a:pPr>
              <a:buNone/>
            </a:pPr>
            <a:endParaRPr lang="en-US" dirty="0">
              <a:solidFill>
                <a:srgbClr val="0070C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2192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70</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533400" y="1600200"/>
            <a:ext cx="8229600" cy="4572000"/>
          </a:xfrm>
        </p:spPr>
        <p:txBody>
          <a:bodyPr>
            <a:normAutofit fontScale="85000" lnSpcReduction="20000"/>
          </a:bodyPr>
          <a:lstStyle/>
          <a:p>
            <a:pPr>
              <a:buNone/>
            </a:pPr>
            <a:r>
              <a:rPr lang="en-US" b="1" dirty="0">
                <a:solidFill>
                  <a:srgbClr val="00B050"/>
                </a:solidFill>
                <a:latin typeface="Times New Roman" pitchFamily="18" charset="0"/>
                <a:cs typeface="Times New Roman" pitchFamily="18" charset="0"/>
              </a:rPr>
              <a:t>Option a.</a:t>
            </a:r>
          </a:p>
          <a:p>
            <a:r>
              <a:rPr lang="en-US" b="1" dirty="0">
                <a:solidFill>
                  <a:srgbClr val="00B050"/>
                </a:solidFill>
                <a:latin typeface="Times New Roman" pitchFamily="18" charset="0"/>
                <a:cs typeface="Times New Roman" pitchFamily="18" charset="0"/>
              </a:rPr>
              <a:t>Session layer:  </a:t>
            </a:r>
            <a:r>
              <a:rPr lang="en-US" dirty="0">
                <a:solidFill>
                  <a:srgbClr val="0000FF"/>
                </a:solidFill>
                <a:latin typeface="Times New Roman" pitchFamily="18" charset="0"/>
                <a:cs typeface="Times New Roman" pitchFamily="18" charset="0"/>
              </a:rPr>
              <a:t>The session layer is the fifth layer in the OSI model.</a:t>
            </a:r>
            <a:r>
              <a:rPr lang="en-US" b="1" dirty="0">
                <a:solidFill>
                  <a:srgbClr val="00B050"/>
                </a:solidFill>
                <a:latin typeface="Times New Roman" pitchFamily="18" charset="0"/>
                <a:cs typeface="Times New Roman" pitchFamily="18" charset="0"/>
              </a:rPr>
              <a:t> </a:t>
            </a:r>
            <a:r>
              <a:rPr lang="en-US" dirty="0">
                <a:solidFill>
                  <a:srgbClr val="FF0066"/>
                </a:solidFill>
                <a:latin typeface="Times New Roman" pitchFamily="18" charset="0"/>
                <a:cs typeface="Times New Roman" pitchFamily="18" charset="0"/>
              </a:rPr>
              <a:t>The function of session layer is to coordinate active applications on various hosts using assigned protocols</a:t>
            </a:r>
          </a:p>
          <a:p>
            <a:pPr marL="0" indent="0">
              <a:buNone/>
            </a:pPr>
            <a:r>
              <a:rPr lang="en-US" b="1" dirty="0">
                <a:solidFill>
                  <a:srgbClr val="00B050"/>
                </a:solidFill>
                <a:latin typeface="Times New Roman" pitchFamily="18" charset="0"/>
                <a:cs typeface="Times New Roman" pitchFamily="18" charset="0"/>
              </a:rPr>
              <a:t>Option b.</a:t>
            </a:r>
          </a:p>
          <a:p>
            <a:r>
              <a:rPr lang="en-US" sz="3000" b="1" dirty="0">
                <a:solidFill>
                  <a:srgbClr val="00B050"/>
                </a:solidFill>
                <a:latin typeface="Times New Roman" pitchFamily="18" charset="0"/>
                <a:cs typeface="Times New Roman" pitchFamily="18" charset="0"/>
              </a:rPr>
              <a:t>Data link layer: </a:t>
            </a:r>
            <a:r>
              <a:rPr lang="en-US" sz="3000" dirty="0">
                <a:solidFill>
                  <a:srgbClr val="0000CC"/>
                </a:solidFill>
                <a:latin typeface="Times New Roman" pitchFamily="18" charset="0"/>
                <a:cs typeface="Times New Roman" pitchFamily="18" charset="0"/>
              </a:rPr>
              <a:t>Data link layer is the second layer in the OSI model. The three main functions of the data link layer are to deal with </a:t>
            </a:r>
          </a:p>
          <a:p>
            <a:pPr marL="514350" indent="-514350">
              <a:buFont typeface="+mj-lt"/>
              <a:buAutoNum type="arabicPeriod"/>
            </a:pPr>
            <a:r>
              <a:rPr lang="en-US" sz="3000" dirty="0">
                <a:solidFill>
                  <a:srgbClr val="0000CC"/>
                </a:solidFill>
                <a:latin typeface="Times New Roman" pitchFamily="18" charset="0"/>
                <a:cs typeface="Times New Roman" pitchFamily="18" charset="0"/>
              </a:rPr>
              <a:t>transmissions error</a:t>
            </a:r>
          </a:p>
          <a:p>
            <a:pPr marL="514350" indent="-514350">
              <a:buFont typeface="+mj-lt"/>
              <a:buAutoNum type="arabicPeriod"/>
            </a:pPr>
            <a:r>
              <a:rPr lang="en-US" sz="3000" dirty="0">
                <a:solidFill>
                  <a:srgbClr val="FF3399"/>
                </a:solidFill>
                <a:latin typeface="Times New Roman" pitchFamily="18" charset="0"/>
                <a:cs typeface="Times New Roman" pitchFamily="18" charset="0"/>
              </a:rPr>
              <a:t>Regulate the flow of data and</a:t>
            </a:r>
          </a:p>
          <a:p>
            <a:pPr marL="514350" indent="-514350">
              <a:buFont typeface="+mj-lt"/>
              <a:buAutoNum type="arabicPeriod"/>
            </a:pPr>
            <a:r>
              <a:rPr lang="en-US" sz="3000" dirty="0">
                <a:solidFill>
                  <a:srgbClr val="FF3399"/>
                </a:solidFill>
                <a:latin typeface="Times New Roman" pitchFamily="18" charset="0"/>
                <a:cs typeface="Times New Roman" pitchFamily="18" charset="0"/>
              </a:rPr>
              <a:t>Provide a well defined interface to the network layer</a:t>
            </a:r>
            <a:endParaRPr lang="en-US" sz="3000" dirty="0">
              <a:solidFill>
                <a:srgbClr val="0070C0"/>
              </a:solidFill>
            </a:endParaRPr>
          </a:p>
        </p:txBody>
      </p:sp>
    </p:spTree>
    <p:extLst>
      <p:ext uri="{BB962C8B-B14F-4D97-AF65-F5344CB8AC3E}">
        <p14:creationId xmlns:p14="http://schemas.microsoft.com/office/powerpoint/2010/main" val="2991141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2192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70</a:t>
            </a:r>
            <a:br>
              <a:rPr lang="en-US" sz="4000" dirty="0">
                <a:latin typeface="Times New Roman" pitchFamily="18" charset="0"/>
                <a:cs typeface="Times New Roman" pitchFamily="18" charset="0"/>
              </a:rPr>
            </a:br>
            <a:endParaRPr lang="en-US" dirty="0">
              <a:solidFill>
                <a:srgbClr val="FF3399"/>
              </a:solidFill>
            </a:endParaRPr>
          </a:p>
        </p:txBody>
      </p:sp>
      <p:sp>
        <p:nvSpPr>
          <p:cNvPr id="3" name="Content Placeholder 2"/>
          <p:cNvSpPr>
            <a:spLocks noGrp="1"/>
          </p:cNvSpPr>
          <p:nvPr>
            <p:ph idx="1"/>
          </p:nvPr>
        </p:nvSpPr>
        <p:spPr>
          <a:xfrm>
            <a:off x="533400" y="1600200"/>
            <a:ext cx="8229600" cy="4572000"/>
          </a:xfrm>
        </p:spPr>
        <p:txBody>
          <a:bodyPr>
            <a:normAutofit fontScale="85000" lnSpcReduction="10000"/>
          </a:bodyPr>
          <a:lstStyle/>
          <a:p>
            <a:pPr>
              <a:buNone/>
            </a:pPr>
            <a:r>
              <a:rPr lang="en-US" b="1" dirty="0">
                <a:solidFill>
                  <a:srgbClr val="00B050"/>
                </a:solidFill>
                <a:latin typeface="Times New Roman" pitchFamily="18" charset="0"/>
                <a:cs typeface="Times New Roman" pitchFamily="18" charset="0"/>
              </a:rPr>
              <a:t>Option c.</a:t>
            </a:r>
          </a:p>
          <a:p>
            <a:r>
              <a:rPr lang="en-US" b="1" dirty="0">
                <a:solidFill>
                  <a:srgbClr val="00B050"/>
                </a:solidFill>
                <a:latin typeface="Times New Roman" pitchFamily="18" charset="0"/>
                <a:cs typeface="Times New Roman" pitchFamily="18" charset="0"/>
              </a:rPr>
              <a:t>Transport layer: </a:t>
            </a:r>
            <a:r>
              <a:rPr lang="en-US" dirty="0">
                <a:solidFill>
                  <a:srgbClr val="0000CC"/>
                </a:solidFill>
                <a:latin typeface="Times New Roman" pitchFamily="18" charset="0"/>
                <a:cs typeface="Times New Roman" pitchFamily="18" charset="0"/>
              </a:rPr>
              <a:t>The transport layer is the fourth layer in the OSI model. </a:t>
            </a:r>
            <a:r>
              <a:rPr lang="en-US" dirty="0">
                <a:solidFill>
                  <a:srgbClr val="FF0066"/>
                </a:solidFill>
                <a:latin typeface="Times New Roman" pitchFamily="18" charset="0"/>
                <a:cs typeface="Times New Roman" pitchFamily="18" charset="0"/>
              </a:rPr>
              <a:t>Transport layer is responsible for providing end to end communication services directly to the application processes running on different hosts over a network</a:t>
            </a:r>
          </a:p>
          <a:p>
            <a:pPr marL="0" indent="0">
              <a:buNone/>
            </a:pPr>
            <a:r>
              <a:rPr lang="en-US" b="1" dirty="0">
                <a:solidFill>
                  <a:srgbClr val="00B050"/>
                </a:solidFill>
                <a:latin typeface="Times New Roman" pitchFamily="18" charset="0"/>
                <a:cs typeface="Times New Roman" pitchFamily="18" charset="0"/>
              </a:rPr>
              <a:t>Option d.</a:t>
            </a:r>
          </a:p>
          <a:p>
            <a:r>
              <a:rPr lang="en-US" sz="3000" b="1" dirty="0">
                <a:solidFill>
                  <a:srgbClr val="00B050"/>
                </a:solidFill>
                <a:latin typeface="Times New Roman" pitchFamily="18" charset="0"/>
                <a:cs typeface="Times New Roman" pitchFamily="18" charset="0"/>
              </a:rPr>
              <a:t>Network layer: </a:t>
            </a:r>
            <a:r>
              <a:rPr lang="en-US" sz="3000" dirty="0">
                <a:solidFill>
                  <a:srgbClr val="FF3399"/>
                </a:solidFill>
                <a:latin typeface="Times New Roman" pitchFamily="18" charset="0"/>
                <a:cs typeface="Times New Roman" pitchFamily="18" charset="0"/>
              </a:rPr>
              <a:t>The network layer is the third layer in the OSI model.</a:t>
            </a:r>
            <a:r>
              <a:rPr lang="en-US" sz="3000" dirty="0">
                <a:solidFill>
                  <a:srgbClr val="0000CC"/>
                </a:solidFill>
                <a:latin typeface="Times New Roman" pitchFamily="18" charset="0"/>
                <a:cs typeface="Times New Roman" pitchFamily="18" charset="0"/>
              </a:rPr>
              <a:t> The function of network layer is to determine path and route the packets to final destination.</a:t>
            </a:r>
            <a:endParaRPr lang="en-US" sz="3000" dirty="0">
              <a:solidFill>
                <a:srgbClr val="0070C0"/>
              </a:solidFill>
            </a:endParaRPr>
          </a:p>
        </p:txBody>
      </p:sp>
    </p:spTree>
    <p:extLst>
      <p:ext uri="{BB962C8B-B14F-4D97-AF65-F5344CB8AC3E}">
        <p14:creationId xmlns:p14="http://schemas.microsoft.com/office/powerpoint/2010/main" val="3007853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458200" cy="1219200"/>
          </a:xfrm>
        </p:spPr>
        <p:txBody>
          <a:bodyPr>
            <a:normAutofit fontScale="90000"/>
          </a:bodyPr>
          <a:lstStyle/>
          <a:p>
            <a:pPr algn="l"/>
            <a:r>
              <a:rPr lang="en-US" sz="4000"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Question no 70</a:t>
            </a:r>
            <a:br>
              <a:rPr lang="en-US" sz="4000" dirty="0">
                <a:latin typeface="Times New Roman" pitchFamily="18" charset="0"/>
                <a:cs typeface="Times New Roman" pitchFamily="18" charset="0"/>
              </a:rPr>
            </a:br>
            <a:endParaRPr lang="en-US" dirty="0">
              <a:solidFill>
                <a:srgbClr val="FF3399"/>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875978"/>
              </p:ext>
            </p:extLst>
          </p:nvPr>
        </p:nvGraphicFramePr>
        <p:xfrm>
          <a:off x="1752600" y="1447800"/>
          <a:ext cx="5257800" cy="3200400"/>
        </p:xfrm>
        <a:graphic>
          <a:graphicData uri="http://schemas.openxmlformats.org/drawingml/2006/table">
            <a:tbl>
              <a:tblPr firstRow="1" bandRow="1">
                <a:tableStyleId>{5940675A-B579-460E-94D1-54222C63F5DA}</a:tableStyleId>
              </a:tblPr>
              <a:tblGrid>
                <a:gridCol w="1999445">
                  <a:extLst>
                    <a:ext uri="{9D8B030D-6E8A-4147-A177-3AD203B41FA5}">
                      <a16:colId xmlns:a16="http://schemas.microsoft.com/office/drawing/2014/main" val="20000"/>
                    </a:ext>
                  </a:extLst>
                </a:gridCol>
                <a:gridCol w="3258355">
                  <a:extLst>
                    <a:ext uri="{9D8B030D-6E8A-4147-A177-3AD203B41FA5}">
                      <a16:colId xmlns:a16="http://schemas.microsoft.com/office/drawing/2014/main" val="20001"/>
                    </a:ext>
                  </a:extLst>
                </a:gridCol>
              </a:tblGrid>
              <a:tr h="370840">
                <a:tc>
                  <a:txBody>
                    <a:bodyPr/>
                    <a:lstStyle/>
                    <a:p>
                      <a:r>
                        <a:rPr lang="en-US" sz="2400" dirty="0">
                          <a:solidFill>
                            <a:srgbClr val="0000FF"/>
                          </a:solidFill>
                          <a:latin typeface="Times New Roman" pitchFamily="18" charset="0"/>
                          <a:cs typeface="Times New Roman" pitchFamily="18" charset="0"/>
                        </a:rPr>
                        <a:t>Seventh Layer</a:t>
                      </a:r>
                    </a:p>
                  </a:txBody>
                  <a:tcPr/>
                </a:tc>
                <a:tc>
                  <a:txBody>
                    <a:bodyPr/>
                    <a:lstStyle/>
                    <a:p>
                      <a:r>
                        <a:rPr lang="en-US" sz="2400" dirty="0">
                          <a:solidFill>
                            <a:srgbClr val="0000FF"/>
                          </a:solidFill>
                          <a:latin typeface="Times New Roman" pitchFamily="18" charset="0"/>
                          <a:cs typeface="Times New Roman" pitchFamily="18" charset="0"/>
                        </a:rPr>
                        <a:t>Application layer</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FF"/>
                          </a:solidFill>
                          <a:latin typeface="Times New Roman" pitchFamily="18" charset="0"/>
                          <a:cs typeface="Times New Roman" pitchFamily="18" charset="0"/>
                        </a:rPr>
                        <a:t>Sixth Layer</a:t>
                      </a:r>
                    </a:p>
                  </a:txBody>
                  <a:tcPr/>
                </a:tc>
                <a:tc>
                  <a:txBody>
                    <a:bodyPr/>
                    <a:lstStyle/>
                    <a:p>
                      <a:r>
                        <a:rPr lang="en-US" sz="2400" dirty="0">
                          <a:solidFill>
                            <a:srgbClr val="0000FF"/>
                          </a:solidFill>
                          <a:latin typeface="Times New Roman" pitchFamily="18" charset="0"/>
                          <a:cs typeface="Times New Roman" pitchFamily="18" charset="0"/>
                        </a:rPr>
                        <a:t>Presentation Layer</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FF"/>
                          </a:solidFill>
                          <a:latin typeface="Times New Roman" pitchFamily="18" charset="0"/>
                          <a:cs typeface="Times New Roman" pitchFamily="18" charset="0"/>
                        </a:rPr>
                        <a:t>Fifth Layer</a:t>
                      </a:r>
                    </a:p>
                  </a:txBody>
                  <a:tcPr/>
                </a:tc>
                <a:tc>
                  <a:txBody>
                    <a:bodyPr/>
                    <a:lstStyle/>
                    <a:p>
                      <a:r>
                        <a:rPr lang="en-US" sz="2400" dirty="0">
                          <a:solidFill>
                            <a:srgbClr val="0000FF"/>
                          </a:solidFill>
                          <a:latin typeface="Times New Roman" pitchFamily="18" charset="0"/>
                          <a:cs typeface="Times New Roman" pitchFamily="18" charset="0"/>
                        </a:rPr>
                        <a:t>Session layer</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FF"/>
                          </a:solidFill>
                          <a:latin typeface="Times New Roman" pitchFamily="18" charset="0"/>
                          <a:cs typeface="Times New Roman" pitchFamily="18" charset="0"/>
                        </a:rPr>
                        <a:t>Fourth</a:t>
                      </a:r>
                      <a:r>
                        <a:rPr lang="en-US" sz="2400" baseline="0" dirty="0">
                          <a:solidFill>
                            <a:srgbClr val="0000FF"/>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Layer</a:t>
                      </a:r>
                    </a:p>
                  </a:txBody>
                  <a:tcPr/>
                </a:tc>
                <a:tc>
                  <a:txBody>
                    <a:bodyPr/>
                    <a:lstStyle/>
                    <a:p>
                      <a:r>
                        <a:rPr lang="en-US" sz="2400" dirty="0">
                          <a:solidFill>
                            <a:srgbClr val="0000FF"/>
                          </a:solidFill>
                          <a:latin typeface="Times New Roman" pitchFamily="18" charset="0"/>
                          <a:cs typeface="Times New Roman" pitchFamily="18" charset="0"/>
                        </a:rPr>
                        <a:t>Transport layer</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FF"/>
                          </a:solidFill>
                          <a:latin typeface="Times New Roman" pitchFamily="18" charset="0"/>
                          <a:cs typeface="Times New Roman" pitchFamily="18" charset="0"/>
                        </a:rPr>
                        <a:t>Third</a:t>
                      </a:r>
                      <a:r>
                        <a:rPr lang="en-US" sz="2400" baseline="0" dirty="0">
                          <a:solidFill>
                            <a:srgbClr val="0000FF"/>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Layer</a:t>
                      </a:r>
                    </a:p>
                  </a:txBody>
                  <a:tcPr/>
                </a:tc>
                <a:tc>
                  <a:txBody>
                    <a:bodyPr/>
                    <a:lstStyle/>
                    <a:p>
                      <a:r>
                        <a:rPr lang="en-US" sz="2400" dirty="0">
                          <a:solidFill>
                            <a:srgbClr val="0000FF"/>
                          </a:solidFill>
                          <a:latin typeface="Times New Roman" pitchFamily="18" charset="0"/>
                          <a:cs typeface="Times New Roman" pitchFamily="18" charset="0"/>
                        </a:rPr>
                        <a:t>Network layer</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FF"/>
                          </a:solidFill>
                          <a:latin typeface="Times New Roman" pitchFamily="18" charset="0"/>
                          <a:cs typeface="Times New Roman" pitchFamily="18" charset="0"/>
                        </a:rPr>
                        <a:t>Second Layer</a:t>
                      </a:r>
                    </a:p>
                  </a:txBody>
                  <a:tcPr/>
                </a:tc>
                <a:tc>
                  <a:txBody>
                    <a:bodyPr/>
                    <a:lstStyle/>
                    <a:p>
                      <a:r>
                        <a:rPr lang="en-US" sz="2400" dirty="0">
                          <a:solidFill>
                            <a:srgbClr val="0000FF"/>
                          </a:solidFill>
                          <a:latin typeface="Times New Roman" pitchFamily="18" charset="0"/>
                          <a:cs typeface="Times New Roman" pitchFamily="18" charset="0"/>
                        </a:rPr>
                        <a:t>Data link layer</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00FF"/>
                          </a:solidFill>
                          <a:latin typeface="Times New Roman" pitchFamily="18" charset="0"/>
                          <a:cs typeface="Times New Roman" pitchFamily="18" charset="0"/>
                        </a:rPr>
                        <a:t>First Layer</a:t>
                      </a:r>
                    </a:p>
                  </a:txBody>
                  <a:tcPr/>
                </a:tc>
                <a:tc>
                  <a:txBody>
                    <a:bodyPr/>
                    <a:lstStyle/>
                    <a:p>
                      <a:r>
                        <a:rPr lang="en-US" sz="2400" dirty="0">
                          <a:solidFill>
                            <a:srgbClr val="0000FF"/>
                          </a:solidFill>
                          <a:latin typeface="Times New Roman" pitchFamily="18" charset="0"/>
                          <a:cs typeface="Times New Roman" pitchFamily="18" charset="0"/>
                        </a:rPr>
                        <a:t>Physical layer</a:t>
                      </a:r>
                    </a:p>
                  </a:txBody>
                  <a:tcPr/>
                </a:tc>
                <a:extLst>
                  <a:ext uri="{0D108BD9-81ED-4DB2-BD59-A6C34878D82A}">
                    <a16:rowId xmlns:a16="http://schemas.microsoft.com/office/drawing/2014/main" val="10006"/>
                  </a:ext>
                </a:extLst>
              </a:tr>
            </a:tbl>
          </a:graphicData>
        </a:graphic>
      </p:graphicFrame>
      <p:sp>
        <p:nvSpPr>
          <p:cNvPr id="5" name="Title 1"/>
          <p:cNvSpPr txBox="1">
            <a:spLocks/>
          </p:cNvSpPr>
          <p:nvPr/>
        </p:nvSpPr>
        <p:spPr>
          <a:xfrm>
            <a:off x="457200" y="4495800"/>
            <a:ext cx="8458200" cy="1905000"/>
          </a:xfrm>
          <a:prstGeom prst="rect">
            <a:avLst/>
          </a:prstGeom>
        </p:spPr>
        <p:txBody>
          <a:bodyPr vert="horz" lIns="91440" tIns="45720" rIns="91440" bIns="45720" rtlCol="0" anchor="ctr">
            <a:normAutofit fontScale="97500"/>
          </a:bodyPr>
          <a:lstStyle/>
          <a:p>
            <a:pPr>
              <a:spcBef>
                <a:spcPct val="0"/>
              </a:spcBef>
            </a:pPr>
            <a:r>
              <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sz="22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Figure: OSI basic reference model</a:t>
            </a:r>
          </a:p>
          <a:p>
            <a:pPr>
              <a:spcBef>
                <a:spcPct val="0"/>
              </a:spcBef>
            </a:pPr>
            <a:endParaRPr kumimoji="0" lang="en-US" sz="22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a:p>
            <a:pPr>
              <a:spcBef>
                <a:spcPct val="0"/>
              </a:spcBef>
              <a:buFont typeface="Wingdings" pitchFamily="2" charset="2"/>
              <a:buChar char="q"/>
            </a:pPr>
            <a:r>
              <a:rPr lang="en-US" sz="2900" b="1" dirty="0">
                <a:solidFill>
                  <a:srgbClr val="FF3399"/>
                </a:solidFill>
                <a:latin typeface="Times New Roman" pitchFamily="18" charset="0"/>
                <a:ea typeface="+mj-ea"/>
                <a:cs typeface="Times New Roman" pitchFamily="18" charset="0"/>
              </a:rPr>
              <a:t> So, the correct option is d</a:t>
            </a:r>
            <a:br>
              <a:rPr kumimoji="0" lang="en-US" sz="22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2200" b="0" i="0" u="none" strike="noStrike" kern="1200" cap="none" spc="0" normalizeH="0" baseline="0" noProof="0" dirty="0">
              <a:ln>
                <a:noFill/>
              </a:ln>
              <a:solidFill>
                <a:srgbClr val="FF3399"/>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solidFill>
                  <a:srgbClr val="FF3399"/>
                </a:solidFill>
                <a:latin typeface="Times New Roman" pitchFamily="18" charset="0"/>
                <a:cs typeface="Times New Roman" pitchFamily="18" charset="0"/>
              </a:rPr>
              <a:t>Question no 61.</a:t>
            </a:r>
            <a:endParaRPr lang="en-US" dirty="0">
              <a:solidFill>
                <a:srgbClr val="FF3399"/>
              </a:solidFill>
            </a:endParaRPr>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r>
              <a:rPr lang="en-US" sz="3600" dirty="0">
                <a:solidFill>
                  <a:srgbClr val="FF0000"/>
                </a:solidFill>
              </a:rPr>
              <a:t>f(n)=n+f(n-1)</a:t>
            </a:r>
          </a:p>
          <a:p>
            <a:r>
              <a:rPr lang="en-US" sz="3600" dirty="0">
                <a:solidFill>
                  <a:srgbClr val="FF0000"/>
                </a:solidFill>
                <a:latin typeface="Times New Roman" pitchFamily="18" charset="0"/>
                <a:cs typeface="Times New Roman" pitchFamily="18" charset="0"/>
              </a:rPr>
              <a:t>f(5)=5+f(5-1)</a:t>
            </a:r>
          </a:p>
          <a:p>
            <a:r>
              <a:rPr lang="en-US" sz="3600" dirty="0">
                <a:solidFill>
                  <a:srgbClr val="FF0000"/>
                </a:solidFill>
                <a:latin typeface="Times New Roman" pitchFamily="18" charset="0"/>
                <a:cs typeface="Times New Roman" pitchFamily="18" charset="0"/>
              </a:rPr>
              <a:t>f(5)=5+f(4)</a:t>
            </a:r>
          </a:p>
          <a:p>
            <a:r>
              <a:rPr lang="en-US" sz="3600" dirty="0">
                <a:solidFill>
                  <a:srgbClr val="FF0000"/>
                </a:solidFill>
                <a:latin typeface="Times New Roman" pitchFamily="18" charset="0"/>
                <a:cs typeface="Times New Roman" pitchFamily="18" charset="0"/>
              </a:rPr>
              <a:t>f(5)=5+4+f(4-1)</a:t>
            </a:r>
          </a:p>
          <a:p>
            <a:r>
              <a:rPr lang="en-US" sz="3600" dirty="0">
                <a:solidFill>
                  <a:srgbClr val="FF0000"/>
                </a:solidFill>
                <a:latin typeface="Times New Roman" pitchFamily="18" charset="0"/>
                <a:cs typeface="Times New Roman" pitchFamily="18" charset="0"/>
              </a:rPr>
              <a:t>f(5)=5+4+f(3)</a:t>
            </a:r>
          </a:p>
          <a:p>
            <a:r>
              <a:rPr lang="en-US" sz="3600" dirty="0">
                <a:solidFill>
                  <a:srgbClr val="FF0000"/>
                </a:solidFill>
                <a:latin typeface="Times New Roman" pitchFamily="18" charset="0"/>
                <a:cs typeface="Times New Roman" pitchFamily="18" charset="0"/>
              </a:rPr>
              <a:t>f(5)=5+4+3+f(3-1)</a:t>
            </a:r>
          </a:p>
          <a:p>
            <a:r>
              <a:rPr lang="en-US" sz="3600" dirty="0">
                <a:solidFill>
                  <a:srgbClr val="FF0000"/>
                </a:solidFill>
                <a:latin typeface="Times New Roman" pitchFamily="18" charset="0"/>
                <a:cs typeface="Times New Roman" pitchFamily="18" charset="0"/>
              </a:rPr>
              <a:t>f(5)=5+4+3+f(2)</a:t>
            </a:r>
          </a:p>
          <a:p>
            <a:r>
              <a:rPr lang="en-US" sz="3600" dirty="0">
                <a:solidFill>
                  <a:srgbClr val="FF0000"/>
                </a:solidFill>
                <a:latin typeface="Times New Roman" pitchFamily="18" charset="0"/>
                <a:cs typeface="Times New Roman" pitchFamily="18" charset="0"/>
              </a:rPr>
              <a:t>f(5)=5+4+3+2+f(2-1)</a:t>
            </a:r>
          </a:p>
          <a:p>
            <a:r>
              <a:rPr lang="en-US" sz="3600" dirty="0">
                <a:solidFill>
                  <a:srgbClr val="FF0000"/>
                </a:solidFill>
                <a:latin typeface="Times New Roman" pitchFamily="18" charset="0"/>
                <a:cs typeface="Times New Roman" pitchFamily="18" charset="0"/>
              </a:rPr>
              <a:t>f(5)=5+4+3+2+f(1)</a:t>
            </a:r>
          </a:p>
          <a:p>
            <a:r>
              <a:rPr lang="en-US" sz="3600" dirty="0">
                <a:solidFill>
                  <a:srgbClr val="FF0000"/>
                </a:solidFill>
                <a:latin typeface="Times New Roman" pitchFamily="18" charset="0"/>
                <a:cs typeface="Times New Roman" pitchFamily="18" charset="0"/>
              </a:rPr>
              <a:t>f(5)=5+4+3+2+1=15</a:t>
            </a:r>
          </a:p>
          <a:p>
            <a:r>
              <a:rPr lang="en-US" sz="3600" b="1" dirty="0">
                <a:solidFill>
                  <a:srgbClr val="00B050"/>
                </a:solidFill>
                <a:latin typeface="Times New Roman" pitchFamily="18" charset="0"/>
                <a:cs typeface="Times New Roman" pitchFamily="18" charset="0"/>
              </a:rPr>
              <a:t>So, the correct option is c</a:t>
            </a:r>
            <a:endParaRPr lang="en-US" b="1" dirty="0">
              <a:solidFill>
                <a:srgbClr val="00B05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sz="7200" b="1" dirty="0">
              <a:solidFill>
                <a:srgbClr val="FF0000"/>
              </a:solidFill>
            </a:endParaRPr>
          </a:p>
          <a:p>
            <a:pPr>
              <a:buNone/>
            </a:pPr>
            <a:r>
              <a:rPr lang="en-US" sz="7200" b="1" dirty="0">
                <a:solidFill>
                  <a:srgbClr val="FF0000"/>
                </a:solidFill>
              </a:rPr>
              <a:t>         </a:t>
            </a:r>
            <a:r>
              <a:rPr lang="en-US" sz="6600" b="1" dirty="0">
                <a:solidFill>
                  <a:srgbClr val="FF0000"/>
                </a:solidFill>
              </a:rPr>
              <a:t>Question 62</a:t>
            </a:r>
            <a:endParaRPr lang="en-US" b="1" dirty="0">
              <a:solidFill>
                <a:srgbClr val="FF0000"/>
              </a:solidFill>
            </a:endParaRPr>
          </a:p>
        </p:txBody>
      </p:sp>
    </p:spTree>
    <p:extLst>
      <p:ext uri="{BB962C8B-B14F-4D97-AF65-F5344CB8AC3E}">
        <p14:creationId xmlns:p14="http://schemas.microsoft.com/office/powerpoint/2010/main" val="55783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solidFill>
                  <a:srgbClr val="0000CC"/>
                </a:solidFill>
              </a:rPr>
              <a:t>Question 62</a:t>
            </a:r>
            <a:endParaRPr lang="en-US" sz="4200" dirty="0">
              <a:solidFill>
                <a:srgbClr val="0000CC"/>
              </a:solidFill>
            </a:endParaRPr>
          </a:p>
        </p:txBody>
      </p:sp>
      <p:sp>
        <p:nvSpPr>
          <p:cNvPr id="3" name="Content Placeholder 2"/>
          <p:cNvSpPr>
            <a:spLocks noGrp="1"/>
          </p:cNvSpPr>
          <p:nvPr>
            <p:ph idx="1"/>
          </p:nvPr>
        </p:nvSpPr>
        <p:spPr/>
        <p:txBody>
          <a:bodyPr>
            <a:normAutofit/>
          </a:bodyPr>
          <a:lstStyle/>
          <a:p>
            <a:pPr lvl="0"/>
            <a:r>
              <a:rPr lang="en-US" dirty="0">
                <a:solidFill>
                  <a:srgbClr val="7030A0"/>
                </a:solidFill>
              </a:rPr>
              <a:t>Which of the following causes the average memory access time to increase in a memory system with cache memory?</a:t>
            </a:r>
          </a:p>
          <a:p>
            <a:pPr marL="514350" lvl="0" indent="-514350">
              <a:buAutoNum type="alphaLcPeriod"/>
            </a:pPr>
            <a:r>
              <a:rPr lang="en-US" dirty="0">
                <a:solidFill>
                  <a:srgbClr val="0000CC"/>
                </a:solidFill>
              </a:rPr>
              <a:t>Reduction of access time to cache memory</a:t>
            </a:r>
          </a:p>
          <a:p>
            <a:pPr marL="514350" lvl="0" indent="-514350">
              <a:buAutoNum type="alphaLcPeriod"/>
            </a:pPr>
            <a:r>
              <a:rPr lang="en-US" dirty="0">
                <a:solidFill>
                  <a:srgbClr val="0000CC"/>
                </a:solidFill>
              </a:rPr>
              <a:t>Decrease in hit ratio</a:t>
            </a:r>
          </a:p>
          <a:p>
            <a:pPr marL="514350" lvl="0" indent="-514350">
              <a:buAutoNum type="alphaLcPeriod"/>
            </a:pPr>
            <a:r>
              <a:rPr lang="en-US" dirty="0">
                <a:solidFill>
                  <a:srgbClr val="0000CC"/>
                </a:solidFill>
              </a:rPr>
              <a:t>Reduction of miss penalty</a:t>
            </a:r>
          </a:p>
          <a:p>
            <a:pPr marL="514350" lvl="0" indent="-514350">
              <a:buAutoNum type="alphaLcPeriod"/>
            </a:pPr>
            <a:r>
              <a:rPr lang="en-US" dirty="0">
                <a:solidFill>
                  <a:srgbClr val="0000CC"/>
                </a:solidFill>
              </a:rPr>
              <a:t>Decrease in miss ratio</a:t>
            </a:r>
            <a:r>
              <a:rPr lang="en-US" dirty="0">
                <a:solidFill>
                  <a:srgbClr val="FF0066"/>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solidFill>
                  <a:srgbClr val="0000CC"/>
                </a:solidFill>
              </a:rPr>
              <a:t>Question 62</a:t>
            </a:r>
            <a:endParaRPr lang="en-US" sz="4200" dirty="0">
              <a:solidFill>
                <a:srgbClr val="0000CC"/>
              </a:solidFill>
            </a:endParaRPr>
          </a:p>
        </p:txBody>
      </p:sp>
      <p:sp>
        <p:nvSpPr>
          <p:cNvPr id="3" name="Content Placeholder 2"/>
          <p:cNvSpPr>
            <a:spLocks noGrp="1"/>
          </p:cNvSpPr>
          <p:nvPr>
            <p:ph idx="1"/>
          </p:nvPr>
        </p:nvSpPr>
        <p:spPr/>
        <p:txBody>
          <a:bodyPr>
            <a:normAutofit fontScale="85000" lnSpcReduction="10000"/>
          </a:bodyPr>
          <a:lstStyle/>
          <a:p>
            <a:pPr lvl="0"/>
            <a:r>
              <a:rPr lang="en-US" dirty="0">
                <a:solidFill>
                  <a:srgbClr val="0000CC"/>
                </a:solidFill>
              </a:rPr>
              <a:t>Cache memory is a very high-speed memory area </a:t>
            </a:r>
            <a:r>
              <a:rPr lang="en-US" dirty="0">
                <a:solidFill>
                  <a:srgbClr val="FF66CC"/>
                </a:solidFill>
              </a:rPr>
              <a:t>so that the CPU can access data quickly</a:t>
            </a:r>
            <a:r>
              <a:rPr lang="en-US" dirty="0"/>
              <a:t>.</a:t>
            </a:r>
          </a:p>
          <a:p>
            <a:pPr lvl="0"/>
            <a:r>
              <a:rPr lang="en-US" dirty="0">
                <a:solidFill>
                  <a:srgbClr val="0000CC"/>
                </a:solidFill>
              </a:rPr>
              <a:t>When the CPU wants to process a data</a:t>
            </a:r>
            <a:r>
              <a:rPr lang="en-US" dirty="0"/>
              <a:t>, </a:t>
            </a:r>
            <a:r>
              <a:rPr lang="en-US" dirty="0">
                <a:solidFill>
                  <a:srgbClr val="FF66CC"/>
                </a:solidFill>
              </a:rPr>
              <a:t>the CPU first searches the data in Cache Memory</a:t>
            </a:r>
            <a:r>
              <a:rPr lang="en-US" dirty="0"/>
              <a:t>.</a:t>
            </a:r>
          </a:p>
          <a:p>
            <a:pPr lvl="0"/>
            <a:endParaRPr lang="en-US" dirty="0"/>
          </a:p>
          <a:p>
            <a:pPr lvl="0"/>
            <a:endParaRPr lang="en-US" dirty="0"/>
          </a:p>
          <a:p>
            <a:pPr lvl="0"/>
            <a:endParaRPr lang="en-US" dirty="0"/>
          </a:p>
          <a:p>
            <a:pPr lvl="0"/>
            <a:r>
              <a:rPr lang="en-US" dirty="0">
                <a:solidFill>
                  <a:srgbClr val="00B050"/>
                </a:solidFill>
              </a:rPr>
              <a:t>If the data is not available in Cache Memory:</a:t>
            </a:r>
          </a:p>
          <a:p>
            <a:pPr lvl="0">
              <a:buFont typeface="Courier New" pitchFamily="49" charset="0"/>
              <a:buChar char="o"/>
            </a:pPr>
            <a:r>
              <a:rPr lang="en-US" dirty="0"/>
              <a:t> </a:t>
            </a:r>
            <a:r>
              <a:rPr lang="en-US" dirty="0">
                <a:solidFill>
                  <a:srgbClr val="FF0066"/>
                </a:solidFill>
              </a:rPr>
              <a:t>the CPU retrieves the data from main memory </a:t>
            </a:r>
            <a:r>
              <a:rPr lang="en-US" dirty="0"/>
              <a:t>and </a:t>
            </a:r>
          </a:p>
          <a:p>
            <a:pPr lvl="0">
              <a:buFont typeface="Courier New" pitchFamily="49" charset="0"/>
              <a:buChar char="o"/>
            </a:pPr>
            <a:r>
              <a:rPr lang="en-US" dirty="0">
                <a:solidFill>
                  <a:srgbClr val="FF0066"/>
                </a:solidFill>
              </a:rPr>
              <a:t>leaves a copy of the data in cache memory </a:t>
            </a:r>
          </a:p>
        </p:txBody>
      </p:sp>
      <p:sp>
        <p:nvSpPr>
          <p:cNvPr id="6" name="Rectangle 5"/>
          <p:cNvSpPr/>
          <p:nvPr/>
        </p:nvSpPr>
        <p:spPr>
          <a:xfrm>
            <a:off x="1130300" y="3441700"/>
            <a:ext cx="685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
          <p:cNvPicPr>
            <a:picLocks noChangeAspect="1" noChangeArrowheads="1"/>
          </p:cNvPicPr>
          <p:nvPr/>
        </p:nvPicPr>
        <p:blipFill>
          <a:blip r:embed="rId2" cstate="print"/>
          <a:srcRect/>
          <a:stretch>
            <a:fillRect/>
          </a:stretch>
        </p:blipFill>
        <p:spPr bwMode="auto">
          <a:xfrm>
            <a:off x="762000" y="3352800"/>
            <a:ext cx="7315200" cy="1219200"/>
          </a:xfrm>
          <a:prstGeom prst="rect">
            <a:avLst/>
          </a:prstGeom>
          <a:noFill/>
          <a:ln w="9525">
            <a:noFill/>
            <a:miter lim="800000"/>
            <a:headEnd/>
            <a:tailEnd/>
          </a:ln>
          <a:effectLst/>
        </p:spPr>
      </p:pic>
    </p:spTree>
    <p:extLst>
      <p:ext uri="{BB962C8B-B14F-4D97-AF65-F5344CB8AC3E}">
        <p14:creationId xmlns:p14="http://schemas.microsoft.com/office/powerpoint/2010/main" val="379308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b="1" dirty="0">
                <a:solidFill>
                  <a:srgbClr val="0000CC"/>
                </a:solidFill>
              </a:rPr>
              <a:t>Question 62</a:t>
            </a:r>
            <a:endParaRPr lang="en-US" dirty="0"/>
          </a:p>
        </p:txBody>
      </p:sp>
      <p:sp>
        <p:nvSpPr>
          <p:cNvPr id="3" name="Content Placeholder 2"/>
          <p:cNvSpPr>
            <a:spLocks noGrp="1"/>
          </p:cNvSpPr>
          <p:nvPr>
            <p:ph idx="1"/>
          </p:nvPr>
        </p:nvSpPr>
        <p:spPr>
          <a:xfrm>
            <a:off x="609600" y="1600200"/>
            <a:ext cx="8077200" cy="4876800"/>
          </a:xfrm>
        </p:spPr>
        <p:txBody>
          <a:bodyPr>
            <a:normAutofit fontScale="62500" lnSpcReduction="20000"/>
          </a:bodyPr>
          <a:lstStyle/>
          <a:p>
            <a:pPr lvl="0"/>
            <a:r>
              <a:rPr lang="en-US" dirty="0">
                <a:solidFill>
                  <a:srgbClr val="0000CC"/>
                </a:solidFill>
              </a:rPr>
              <a:t>If the CPU needs the same data in the next time</a:t>
            </a:r>
            <a:r>
              <a:rPr lang="en-US" dirty="0"/>
              <a:t>, </a:t>
            </a:r>
            <a:r>
              <a:rPr lang="en-US" dirty="0">
                <a:solidFill>
                  <a:srgbClr val="FF66CC"/>
                </a:solidFill>
              </a:rPr>
              <a:t>it just retrieves the data from the cache memory </a:t>
            </a:r>
            <a:r>
              <a:rPr lang="en-US" dirty="0">
                <a:solidFill>
                  <a:srgbClr val="0070C0"/>
                </a:solidFill>
              </a:rPr>
              <a:t>leaving the main memory out of loop.</a:t>
            </a:r>
          </a:p>
          <a:p>
            <a:pPr lvl="0"/>
            <a:r>
              <a:rPr lang="en-US" dirty="0">
                <a:solidFill>
                  <a:srgbClr val="00B050"/>
                </a:solidFill>
              </a:rPr>
              <a:t>This indicates that if the data is available in cache memory, the CPU does not access the main memory for the data.</a:t>
            </a:r>
          </a:p>
          <a:p>
            <a:pPr lvl="0"/>
            <a:r>
              <a:rPr lang="en-US" dirty="0">
                <a:solidFill>
                  <a:srgbClr val="00B050"/>
                </a:solidFill>
              </a:rPr>
              <a:t>But if the requested data is available in cache memory, the CPU retrieves the data from cache memory</a:t>
            </a:r>
          </a:p>
          <a:p>
            <a:pPr lvl="0"/>
            <a:r>
              <a:rPr lang="en-US" dirty="0">
                <a:solidFill>
                  <a:srgbClr val="00B050"/>
                </a:solidFill>
              </a:rPr>
              <a:t>When the CPU retrieves data from cache memory, it is called hit ratio. </a:t>
            </a:r>
          </a:p>
          <a:p>
            <a:pPr lvl="0"/>
            <a:r>
              <a:rPr lang="en-US" dirty="0">
                <a:solidFill>
                  <a:srgbClr val="00B050"/>
                </a:solidFill>
              </a:rPr>
              <a:t>And when the CPU can not find the requested data from cache memory is called miss ratio.</a:t>
            </a:r>
          </a:p>
          <a:p>
            <a:pPr lvl="0"/>
            <a:r>
              <a:rPr lang="en-US" b="0" i="0" dirty="0">
                <a:solidFill>
                  <a:srgbClr val="202124"/>
                </a:solidFill>
                <a:effectLst/>
                <a:latin typeface="arial" panose="020B0604020202020204" pitchFamily="34" charset="0"/>
              </a:rPr>
              <a:t>To calculate a hit ratio, </a:t>
            </a:r>
            <a:r>
              <a:rPr lang="en-US" b="1" i="0" dirty="0">
                <a:solidFill>
                  <a:srgbClr val="202124"/>
                </a:solidFill>
                <a:effectLst/>
                <a:latin typeface="arial" panose="020B0604020202020204" pitchFamily="34" charset="0"/>
              </a:rPr>
              <a:t>divide the number of cache hits with the sum of the number of cache hits, and the number of cache misses</a:t>
            </a:r>
            <a:r>
              <a:rPr lang="en-US" b="0" i="0" dirty="0">
                <a:solidFill>
                  <a:srgbClr val="202124"/>
                </a:solidFill>
                <a:effectLst/>
                <a:latin typeface="arial" panose="020B0604020202020204" pitchFamily="34" charset="0"/>
              </a:rPr>
              <a:t>. For example, if you have 51 cache hits and three misses over a period of time, then that would mean you would divide 51 by 54. The result would be a hit ratio of 0.944</a:t>
            </a:r>
          </a:p>
          <a:p>
            <a:pPr lvl="0"/>
            <a:r>
              <a:rPr lang="en-US" dirty="0">
                <a:solidFill>
                  <a:srgbClr val="202124"/>
                </a:solidFill>
                <a:latin typeface="arial" panose="020B0604020202020204" pitchFamily="34" charset="0"/>
              </a:rPr>
              <a:t>Thus, to increase the average access time of main memory, need to decrease the hit ratio</a:t>
            </a:r>
          </a:p>
          <a:p>
            <a:pPr lvl="0"/>
            <a:r>
              <a:rPr lang="en-US" b="1" dirty="0">
                <a:solidFill>
                  <a:srgbClr val="202124"/>
                </a:solidFill>
                <a:latin typeface="arial" panose="020B0604020202020204" pitchFamily="34" charset="0"/>
              </a:rPr>
              <a:t>So, the option b is the correct answer</a:t>
            </a:r>
            <a:endParaRPr lang="en-US" b="1" dirty="0">
              <a:solidFill>
                <a:srgbClr val="00B050"/>
              </a:solidFill>
            </a:endParaRP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1508</TotalTime>
  <Words>2334</Words>
  <Application>Microsoft Office PowerPoint</Application>
  <PresentationFormat>On-screen Show (4:3)</PresentationFormat>
  <Paragraphs>287</Paragraphs>
  <Slides>43</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Arial</vt:lpstr>
      <vt:lpstr>Calibri</vt:lpstr>
      <vt:lpstr>Courier New</vt:lpstr>
      <vt:lpstr>Times New Roman</vt:lpstr>
      <vt:lpstr>Wingdings</vt:lpstr>
      <vt:lpstr>Office Theme</vt:lpstr>
      <vt:lpstr>Equation</vt:lpstr>
      <vt:lpstr>Training on ITEE Exam Preparation</vt:lpstr>
      <vt:lpstr>PowerPoint Presentation</vt:lpstr>
      <vt:lpstr>Question no 61.</vt:lpstr>
      <vt:lpstr>Question no 61.</vt:lpstr>
      <vt:lpstr>Question no 61.</vt:lpstr>
      <vt:lpstr>PowerPoint Presentation</vt:lpstr>
      <vt:lpstr>Question 62</vt:lpstr>
      <vt:lpstr>Question 62</vt:lpstr>
      <vt:lpstr>Question 62</vt:lpstr>
      <vt:lpstr>Question 62</vt:lpstr>
      <vt:lpstr>Question 62</vt:lpstr>
      <vt:lpstr>PowerPoint Presentation</vt:lpstr>
      <vt:lpstr>                       Question no 63 Which of the following statements about MTBF and MTTR is accurate? </vt:lpstr>
      <vt:lpstr>                       Question no 63  </vt:lpstr>
      <vt:lpstr>                       Question no 63  </vt:lpstr>
      <vt:lpstr>PowerPoint Presentation</vt:lpstr>
      <vt:lpstr>                    Question no 64 There is a system composed of two processing units. What is the difference between the availability when at least one of them needs to operate normally and the availability when both of them need to operate normally? Here, the availability of both processing units is to be 0.9. Factors other than the processing units are not to be considered. </vt:lpstr>
      <vt:lpstr>                    Question no 64 </vt:lpstr>
      <vt:lpstr>                    Question no 64 </vt:lpstr>
      <vt:lpstr>                    Question no 64 </vt:lpstr>
      <vt:lpstr>                    Question no 64 </vt:lpstr>
      <vt:lpstr>PowerPoint Presentation</vt:lpstr>
      <vt:lpstr>                       Question no 65 Which of the following page replacement methods of virtual memory management replaces the page with the longest elapsed time since last used?</vt:lpstr>
      <vt:lpstr>                       Question no 65 </vt:lpstr>
      <vt:lpstr>                       Question no 65 </vt:lpstr>
      <vt:lpstr>                       Question no 65 </vt:lpstr>
      <vt:lpstr>PowerPoint Presentation</vt:lpstr>
      <vt:lpstr>                       Question no 66  Which of the following is a characteristic of DRAM?</vt:lpstr>
      <vt:lpstr>                       Question no 66 </vt:lpstr>
      <vt:lpstr>                       Question no 66 </vt:lpstr>
      <vt:lpstr>PowerPoint Presentation</vt:lpstr>
      <vt:lpstr>                       Question no 67 Which of the following is the logical expression of output X for the inputs A, B, C, and D in the combination circuit of the NAND gate in the figure? Here, * in the logical expression represents a logical product and + represents a logical sum.</vt:lpstr>
      <vt:lpstr>Question 67</vt:lpstr>
      <vt:lpstr>Question 67</vt:lpstr>
      <vt:lpstr>Question 67</vt:lpstr>
      <vt:lpstr>Question 67</vt:lpstr>
      <vt:lpstr>Question 67</vt:lpstr>
      <vt:lpstr>PowerPoint Presentation</vt:lpstr>
      <vt:lpstr>                       Question no 70 Which of the following layers is the third layer of the OSI basis reference model and performs the communications route selection and relay functions?</vt:lpstr>
      <vt:lpstr>                       Question no 70 </vt:lpstr>
      <vt:lpstr>                       Question no 70 </vt:lpstr>
      <vt:lpstr>                       Question no 70 </vt:lpstr>
      <vt:lpstr>                       Question no 70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Q36.  Which of the following is the purpose of use of message digest for message authentication codes?</dc:title>
  <dc:creator>NYA</dc:creator>
  <cp:lastModifiedBy>Dr. Md. Nawab Yousuf Ali</cp:lastModifiedBy>
  <cp:revision>189</cp:revision>
  <dcterms:created xsi:type="dcterms:W3CDTF">2006-08-16T00:00:00Z</dcterms:created>
  <dcterms:modified xsi:type="dcterms:W3CDTF">2022-03-05T06:14:51Z</dcterms:modified>
</cp:coreProperties>
</file>