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94" r:id="rId2"/>
    <p:sldId id="297" r:id="rId3"/>
    <p:sldId id="256" r:id="rId4"/>
    <p:sldId id="366" r:id="rId5"/>
    <p:sldId id="367" r:id="rId6"/>
    <p:sldId id="368" r:id="rId7"/>
    <p:sldId id="369" r:id="rId8"/>
    <p:sldId id="370" r:id="rId9"/>
    <p:sldId id="371" r:id="rId10"/>
    <p:sldId id="372" r:id="rId11"/>
    <p:sldId id="305" r:id="rId12"/>
    <p:sldId id="306" r:id="rId13"/>
    <p:sldId id="375" r:id="rId14"/>
    <p:sldId id="374" r:id="rId15"/>
    <p:sldId id="376" r:id="rId16"/>
    <p:sldId id="377" r:id="rId17"/>
    <p:sldId id="378" r:id="rId18"/>
    <p:sldId id="379" r:id="rId19"/>
    <p:sldId id="311" r:id="rId20"/>
    <p:sldId id="345" r:id="rId21"/>
    <p:sldId id="380" r:id="rId22"/>
    <p:sldId id="383" r:id="rId23"/>
    <p:sldId id="346" r:id="rId24"/>
    <p:sldId id="310" r:id="rId25"/>
    <p:sldId id="385" r:id="rId26"/>
    <p:sldId id="386" r:id="rId27"/>
    <p:sldId id="387" r:id="rId28"/>
    <p:sldId id="347" r:id="rId29"/>
    <p:sldId id="313" r:id="rId30"/>
    <p:sldId id="389" r:id="rId31"/>
    <p:sldId id="388" r:id="rId32"/>
    <p:sldId id="348" r:id="rId33"/>
    <p:sldId id="318" r:id="rId34"/>
    <p:sldId id="390" r:id="rId35"/>
    <p:sldId id="391" r:id="rId36"/>
    <p:sldId id="349" r:id="rId37"/>
    <p:sldId id="350" r:id="rId38"/>
    <p:sldId id="392" r:id="rId39"/>
    <p:sldId id="393" r:id="rId40"/>
    <p:sldId id="351" r:id="rId41"/>
    <p:sldId id="352" r:id="rId42"/>
    <p:sldId id="394" r:id="rId43"/>
    <p:sldId id="395" r:id="rId44"/>
    <p:sldId id="354" r:id="rId45"/>
    <p:sldId id="353" r:id="rId46"/>
    <p:sldId id="396" r:id="rId47"/>
    <p:sldId id="355" r:id="rId48"/>
    <p:sldId id="319" r:id="rId49"/>
    <p:sldId id="397" r:id="rId50"/>
    <p:sldId id="398" r:id="rId51"/>
    <p:sldId id="356" r:id="rId52"/>
    <p:sldId id="357" r:id="rId53"/>
    <p:sldId id="400" r:id="rId54"/>
    <p:sldId id="399" r:id="rId55"/>
    <p:sldId id="358" r:id="rId56"/>
    <p:sldId id="359" r:id="rId57"/>
    <p:sldId id="401" r:id="rId58"/>
    <p:sldId id="360" r:id="rId59"/>
    <p:sldId id="361" r:id="rId60"/>
    <p:sldId id="362" r:id="rId61"/>
    <p:sldId id="363" r:id="rId62"/>
    <p:sldId id="364" r:id="rId63"/>
    <p:sldId id="36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0066"/>
    <a:srgbClr val="0000CC"/>
    <a:srgbClr val="00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5A9A5F-67A4-43F4-B2E9-C63FE347676F}" type="datetimeFigureOut">
              <a:rPr lang="en-US" smtClean="0"/>
              <a:pPr/>
              <a:t>4/19/2023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087E5E-927C-4070-BB0F-CDC96FE9F658}"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DB6CCD-EFFC-43CB-BAAE-EB8072B0DA72}" type="datetimeFigureOut">
              <a:rPr lang="en-US" smtClean="0"/>
              <a:pPr/>
              <a:t>4/19/2023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82517-74D0-4530-8CBF-51781188412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12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41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45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48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52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56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59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61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33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33CC"/>
                </a:solidFill>
              </a:rPr>
              <a:t>Training on ITEE </a:t>
            </a:r>
            <a:r>
              <a:rPr lang="en-US" b="1">
                <a:solidFill>
                  <a:srgbClr val="0033CC"/>
                </a:solidFill>
              </a:rPr>
              <a:t>Exam Preparation APRIL 2023 </a:t>
            </a:r>
            <a:r>
              <a:rPr lang="en-US" b="1" dirty="0">
                <a:solidFill>
                  <a:srgbClr val="0033CC"/>
                </a:solidFill>
              </a:rPr>
              <a:t>EXAM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ctr">
              <a:buNone/>
            </a:pPr>
            <a:r>
              <a:rPr lang="en-US" sz="4000" dirty="0">
                <a:solidFill>
                  <a:srgbClr val="7030A0"/>
                </a:solidFill>
              </a:rPr>
              <a:t>PROJECT FOR SKILL’S DEVELOPMENT OF ICT ENGINEERS TARGETING JAPANESE MARKET</a:t>
            </a:r>
            <a:endParaRPr lang="en-US" sz="4000" dirty="0"/>
          </a:p>
          <a:p>
            <a:pPr algn="ctr">
              <a:buNone/>
            </a:pPr>
            <a:endParaRPr lang="en-US" sz="4000" b="1" dirty="0">
              <a:solidFill>
                <a:srgbClr val="FF33CC"/>
              </a:solidFill>
              <a:latin typeface="Times New Roman" pitchFamily="18" charset="0"/>
              <a:cs typeface="Times New Roman" pitchFamily="18" charset="0"/>
            </a:endParaRPr>
          </a:p>
          <a:p>
            <a:pPr algn="ctr">
              <a:buNone/>
            </a:pPr>
            <a:r>
              <a:rPr lang="en-US" sz="4500" b="1" dirty="0">
                <a:solidFill>
                  <a:srgbClr val="FF33CC"/>
                </a:solidFill>
                <a:latin typeface="Times New Roman" pitchFamily="18" charset="0"/>
                <a:cs typeface="Times New Roman" pitchFamily="18" charset="0"/>
              </a:rPr>
              <a:t>Solution of FE Exam Questions:</a:t>
            </a:r>
          </a:p>
          <a:p>
            <a:pPr algn="ctr">
              <a:buNone/>
            </a:pPr>
            <a:r>
              <a:rPr lang="en-US" sz="4500" b="1" dirty="0">
                <a:solidFill>
                  <a:srgbClr val="FF33CC"/>
                </a:solidFill>
                <a:latin typeface="Times New Roman" pitchFamily="18" charset="0"/>
                <a:cs typeface="Times New Roman" pitchFamily="18" charset="0"/>
              </a:rPr>
              <a:t>Q1, Q2, Q3, Q4, Q5, Q6, Q7, Q8, Q9, Q10, Q11, Q12, Q13, Q14, Q15</a:t>
            </a:r>
          </a:p>
          <a:p>
            <a:pPr algn="ctr">
              <a:buNone/>
            </a:pPr>
            <a:endParaRPr lang="en-US" sz="3500" b="1" dirty="0">
              <a:solidFill>
                <a:srgbClr val="FF33CC"/>
              </a:solidFill>
              <a:latin typeface="Times New Roman" pitchFamily="18" charset="0"/>
              <a:cs typeface="Times New Roman" pitchFamily="18" charset="0"/>
            </a:endParaRPr>
          </a:p>
          <a:p>
            <a:pPr algn="ctr">
              <a:buNone/>
            </a:pPr>
            <a:endParaRPr lang="en-US" dirty="0"/>
          </a:p>
          <a:p>
            <a:pPr algn="ctr">
              <a:buNone/>
            </a:pPr>
            <a:r>
              <a:rPr lang="en-US" sz="3800" b="1" dirty="0">
                <a:solidFill>
                  <a:srgbClr val="FF0000"/>
                </a:solidFill>
              </a:rPr>
              <a:t>Solutions Provided By:</a:t>
            </a:r>
            <a:endParaRPr lang="en-US" sz="3800" dirty="0">
              <a:solidFill>
                <a:srgbClr val="FF0000"/>
              </a:solidFill>
              <a:latin typeface="Times New Roman" pitchFamily="18" charset="0"/>
              <a:cs typeface="Times New Roman" pitchFamily="18" charset="0"/>
            </a:endParaRPr>
          </a:p>
          <a:p>
            <a:pPr algn="ctr">
              <a:buNone/>
            </a:pPr>
            <a:r>
              <a:rPr lang="en-US" sz="3800" dirty="0">
                <a:solidFill>
                  <a:srgbClr val="0000FF"/>
                </a:solidFill>
                <a:latin typeface="Times New Roman" pitchFamily="18" charset="0"/>
                <a:cs typeface="Times New Roman" pitchFamily="18" charset="0"/>
              </a:rPr>
              <a:t>Dr. Md. </a:t>
            </a:r>
            <a:r>
              <a:rPr lang="en-US" sz="3800" dirty="0" err="1">
                <a:solidFill>
                  <a:srgbClr val="0000FF"/>
                </a:solidFill>
                <a:latin typeface="Times New Roman" pitchFamily="18" charset="0"/>
                <a:cs typeface="Times New Roman" pitchFamily="18" charset="0"/>
              </a:rPr>
              <a:t>Nawab</a:t>
            </a:r>
            <a:r>
              <a:rPr lang="en-US" sz="3800" dirty="0">
                <a:solidFill>
                  <a:srgbClr val="0000FF"/>
                </a:solidFill>
                <a:latin typeface="Times New Roman" pitchFamily="18" charset="0"/>
                <a:cs typeface="Times New Roman" pitchFamily="18" charset="0"/>
              </a:rPr>
              <a:t> </a:t>
            </a:r>
            <a:r>
              <a:rPr lang="en-US" sz="3800" dirty="0" err="1">
                <a:solidFill>
                  <a:srgbClr val="0000FF"/>
                </a:solidFill>
                <a:latin typeface="Times New Roman" pitchFamily="18" charset="0"/>
                <a:cs typeface="Times New Roman" pitchFamily="18" charset="0"/>
              </a:rPr>
              <a:t>Yousuf</a:t>
            </a:r>
            <a:r>
              <a:rPr lang="en-US" sz="3800" dirty="0">
                <a:solidFill>
                  <a:srgbClr val="0000FF"/>
                </a:solidFill>
                <a:latin typeface="Times New Roman" pitchFamily="18" charset="0"/>
                <a:cs typeface="Times New Roman" pitchFamily="18" charset="0"/>
              </a:rPr>
              <a:t> Ali</a:t>
            </a:r>
          </a:p>
          <a:p>
            <a:pPr algn="ctr">
              <a:buNone/>
            </a:pPr>
            <a:r>
              <a:rPr lang="en-US" sz="3800" dirty="0">
                <a:solidFill>
                  <a:srgbClr val="0000FF"/>
                </a:solidFill>
                <a:latin typeface="Times New Roman" pitchFamily="18" charset="0"/>
                <a:cs typeface="Times New Roman" pitchFamily="18" charset="0"/>
              </a:rPr>
              <a:t>Professor, Dept. of CSE, </a:t>
            </a:r>
          </a:p>
          <a:p>
            <a:pPr algn="ctr">
              <a:buNone/>
            </a:pPr>
            <a:r>
              <a:rPr lang="en-US" sz="3800" dirty="0">
                <a:solidFill>
                  <a:srgbClr val="0000FF"/>
                </a:solidFill>
                <a:latin typeface="Times New Roman" pitchFamily="18" charset="0"/>
                <a:cs typeface="Times New Roman" pitchFamily="18" charset="0"/>
              </a:rPr>
              <a:t>East West 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1"/>
            <a:ext cx="8458200" cy="4114800"/>
          </a:xfrm>
        </p:spPr>
        <p:txBody>
          <a:bodyPr>
            <a:normAutofit/>
          </a:bodyPr>
          <a:lstStyle/>
          <a:p>
            <a:r>
              <a:rPr lang="en-US" b="1" dirty="0">
                <a:solidFill>
                  <a:srgbClr val="0000CC"/>
                </a:solidFill>
                <a:latin typeface="Times New Roman" pitchFamily="18" charset="0"/>
                <a:cs typeface="Times New Roman" pitchFamily="18" charset="0"/>
              </a:rPr>
              <a:t>Conversion Decimal fraction number to Hexadecimal Number:</a:t>
            </a:r>
          </a:p>
          <a:p>
            <a:r>
              <a:rPr lang="en-US" b="1" dirty="0">
                <a:solidFill>
                  <a:srgbClr val="FF0066"/>
                </a:solidFill>
                <a:latin typeface="Times New Roman" pitchFamily="18" charset="0"/>
                <a:cs typeface="Times New Roman" pitchFamily="18" charset="0"/>
              </a:rPr>
              <a:t>Option d. 73/512=0.142578125</a:t>
            </a:r>
          </a:p>
          <a:p>
            <a:endParaRPr lang="en-US" b="1" dirty="0">
              <a:solidFill>
                <a:srgbClr val="FF0066"/>
              </a:solidFill>
              <a:latin typeface="Times New Roman" pitchFamily="18" charset="0"/>
              <a:cs typeface="Times New Roman" pitchFamily="18" charset="0"/>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nvGraphicFramePr>
        <p:xfrm>
          <a:off x="914400" y="3200399"/>
          <a:ext cx="6096000" cy="238142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1057">
                <a:tc>
                  <a:txBody>
                    <a:bodyPr/>
                    <a:lstStyle/>
                    <a:p>
                      <a:pPr algn="r"/>
                      <a:r>
                        <a:rPr lang="en-US" sz="2400" b="1" dirty="0">
                          <a:solidFill>
                            <a:srgbClr val="7030A0"/>
                          </a:solidFill>
                        </a:rPr>
                        <a:t>Integer</a:t>
                      </a:r>
                      <a:r>
                        <a:rPr lang="en-US" sz="2400" b="1" baseline="0" dirty="0">
                          <a:solidFill>
                            <a:srgbClr val="7030A0"/>
                          </a:solidFill>
                        </a:rPr>
                        <a:t> Part </a:t>
                      </a:r>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Fraction Part</a:t>
                      </a:r>
                    </a:p>
                  </a:txBody>
                  <a:tcPr>
                    <a:solidFill>
                      <a:schemeClr val="bg1">
                        <a:lumMod val="95000"/>
                      </a:schemeClr>
                    </a:solidFill>
                  </a:tcPr>
                </a:tc>
                <a:extLst>
                  <a:ext uri="{0D108BD9-81ED-4DB2-BD59-A6C34878D82A}">
                    <a16:rowId xmlns:a16="http://schemas.microsoft.com/office/drawing/2014/main" val="10000"/>
                  </a:ext>
                </a:extLst>
              </a:tr>
              <a:tr h="481057">
                <a:tc>
                  <a:txBody>
                    <a:bodyPr/>
                    <a:lstStyle/>
                    <a:p>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0.142578125X16</a:t>
                      </a:r>
                    </a:p>
                  </a:txBody>
                  <a:tcPr>
                    <a:solidFill>
                      <a:schemeClr val="bg1">
                        <a:lumMod val="95000"/>
                      </a:schemeClr>
                    </a:solidFill>
                  </a:tcPr>
                </a:tc>
                <a:extLst>
                  <a:ext uri="{0D108BD9-81ED-4DB2-BD59-A6C34878D82A}">
                    <a16:rowId xmlns:a16="http://schemas.microsoft.com/office/drawing/2014/main" val="10001"/>
                  </a:ext>
                </a:extLst>
              </a:tr>
              <a:tr h="481057">
                <a:tc>
                  <a:txBody>
                    <a:bodyPr/>
                    <a:lstStyle/>
                    <a:p>
                      <a:pPr algn="r"/>
                      <a:r>
                        <a:rPr lang="en-US" sz="2400" b="1" dirty="0">
                          <a:solidFill>
                            <a:srgbClr val="7030A0"/>
                          </a:solidFill>
                        </a:rPr>
                        <a:t>2</a:t>
                      </a:r>
                    </a:p>
                  </a:txBody>
                  <a:tcPr>
                    <a:solidFill>
                      <a:schemeClr val="bg1">
                        <a:lumMod val="95000"/>
                      </a:schemeClr>
                    </a:solidFill>
                  </a:tcPr>
                </a:tc>
                <a:tc>
                  <a:txBody>
                    <a:bodyPr/>
                    <a:lstStyle/>
                    <a:p>
                      <a:r>
                        <a:rPr lang="en-US" sz="2400" b="1" dirty="0">
                          <a:solidFill>
                            <a:srgbClr val="7030A0"/>
                          </a:solidFill>
                        </a:rPr>
                        <a:t>.28125X16</a:t>
                      </a:r>
                    </a:p>
                  </a:txBody>
                  <a:tcPr>
                    <a:solidFill>
                      <a:schemeClr val="bg1">
                        <a:lumMod val="95000"/>
                      </a:schemeClr>
                    </a:solidFill>
                  </a:tcPr>
                </a:tc>
                <a:extLst>
                  <a:ext uri="{0D108BD9-81ED-4DB2-BD59-A6C34878D82A}">
                    <a16:rowId xmlns:a16="http://schemas.microsoft.com/office/drawing/2014/main" val="10002"/>
                  </a:ext>
                </a:extLst>
              </a:tr>
              <a:tr h="481057">
                <a:tc>
                  <a:txBody>
                    <a:bodyPr/>
                    <a:lstStyle/>
                    <a:p>
                      <a:pPr algn="r"/>
                      <a:r>
                        <a:rPr lang="en-US" sz="2400" b="1" dirty="0">
                          <a:solidFill>
                            <a:srgbClr val="7030A0"/>
                          </a:solidFill>
                        </a:rPr>
                        <a:t>4</a:t>
                      </a:r>
                    </a:p>
                  </a:txBody>
                  <a:tcPr>
                    <a:solidFill>
                      <a:schemeClr val="bg1">
                        <a:lumMod val="95000"/>
                      </a:schemeClr>
                    </a:solidFill>
                  </a:tcPr>
                </a:tc>
                <a:tc>
                  <a:txBody>
                    <a:bodyPr/>
                    <a:lstStyle/>
                    <a:p>
                      <a:r>
                        <a:rPr lang="en-US" sz="2400" b="1" dirty="0">
                          <a:solidFill>
                            <a:srgbClr val="7030A0"/>
                          </a:solidFill>
                        </a:rPr>
                        <a:t>.5X16</a:t>
                      </a:r>
                    </a:p>
                  </a:txBody>
                  <a:tcPr>
                    <a:solidFill>
                      <a:schemeClr val="bg1">
                        <a:lumMod val="95000"/>
                      </a:schemeClr>
                    </a:solidFill>
                  </a:tcPr>
                </a:tc>
                <a:extLst>
                  <a:ext uri="{0D108BD9-81ED-4DB2-BD59-A6C34878D82A}">
                    <a16:rowId xmlns:a16="http://schemas.microsoft.com/office/drawing/2014/main" val="10003"/>
                  </a:ext>
                </a:extLst>
              </a:tr>
              <a:tr h="437973">
                <a:tc>
                  <a:txBody>
                    <a:bodyPr/>
                    <a:lstStyle/>
                    <a:p>
                      <a:pPr algn="r"/>
                      <a:r>
                        <a:rPr lang="en-US" sz="2400" b="1" dirty="0">
                          <a:solidFill>
                            <a:srgbClr val="7030A0"/>
                          </a:solidFill>
                        </a:rPr>
                        <a:t>8</a:t>
                      </a:r>
                    </a:p>
                  </a:txBody>
                  <a:tcPr>
                    <a:solidFill>
                      <a:schemeClr val="bg1">
                        <a:lumMod val="95000"/>
                      </a:schemeClr>
                    </a:solidFill>
                  </a:tcPr>
                </a:tc>
                <a:tc>
                  <a:txBody>
                    <a:bodyPr/>
                    <a:lstStyle/>
                    <a:p>
                      <a:r>
                        <a:rPr lang="en-US" sz="2400" b="1" dirty="0">
                          <a:solidFill>
                            <a:srgbClr val="7030A0"/>
                          </a:solidFill>
                        </a:rPr>
                        <a:t>.0</a:t>
                      </a:r>
                    </a:p>
                  </a:txBody>
                  <a:tcPr>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914400" y="5715000"/>
            <a:ext cx="7239000" cy="1169551"/>
          </a:xfrm>
          <a:prstGeom prst="rect">
            <a:avLst/>
          </a:prstGeom>
          <a:noFill/>
        </p:spPr>
        <p:txBody>
          <a:bodyPr wrap="square" rtlCol="0">
            <a:spAutoFit/>
          </a:bodyPr>
          <a:lstStyle/>
          <a:p>
            <a:r>
              <a:rPr lang="en-US" sz="2400" b="1" dirty="0">
                <a:solidFill>
                  <a:srgbClr val="0000CC"/>
                </a:solidFill>
              </a:rPr>
              <a:t>So, </a:t>
            </a:r>
            <a:r>
              <a:rPr lang="en-US" sz="2400" b="1" dirty="0">
                <a:solidFill>
                  <a:srgbClr val="0000CC"/>
                </a:solidFill>
                <a:latin typeface="Times New Roman" pitchFamily="18" charset="0"/>
                <a:cs typeface="Times New Roman" pitchFamily="18" charset="0"/>
              </a:rPr>
              <a:t>31/512=0.142578125(decimal)=0.248(Hexadecimal)</a:t>
            </a:r>
          </a:p>
          <a:p>
            <a:r>
              <a:rPr lang="en-US" sz="2800" b="1" dirty="0">
                <a:solidFill>
                  <a:srgbClr val="FF33CC"/>
                </a:solidFill>
                <a:latin typeface="Times New Roman" pitchFamily="18" charset="0"/>
                <a:cs typeface="Times New Roman" pitchFamily="18" charset="0"/>
              </a:rPr>
              <a:t>Therefore, Option d is correct answer.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2</a:t>
            </a:r>
            <a:endParaRPr lang="en-US"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458200" cy="14779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2</a:t>
            </a:r>
            <a:br>
              <a:rPr lang="en-US" sz="40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The following procedure is an algorithm that </a:t>
            </a:r>
            <a:r>
              <a:rPr lang="en-US" sz="2700" b="1" dirty="0">
                <a:solidFill>
                  <a:srgbClr val="0000FF"/>
                </a:solidFill>
                <a:latin typeface="Times New Roman" pitchFamily="18" charset="0"/>
                <a:cs typeface="Times New Roman" pitchFamily="18" charset="0"/>
              </a:rPr>
              <a:t>leaves 1 on the rightmost side and sets all other bits to 0</a:t>
            </a:r>
            <a:r>
              <a:rPr lang="en-US" sz="2700" b="1" dirty="0">
                <a:solidFill>
                  <a:srgbClr val="7030A0"/>
                </a:solidFill>
                <a:latin typeface="Times New Roman" pitchFamily="18" charset="0"/>
                <a:cs typeface="Times New Roman" pitchFamily="18" charset="0"/>
              </a:rPr>
              <a:t> </a:t>
            </a:r>
            <a:r>
              <a:rPr lang="en-US" sz="2700" b="1" dirty="0">
                <a:solidFill>
                  <a:srgbClr val="FF33CC"/>
                </a:solidFill>
                <a:latin typeface="Times New Roman" pitchFamily="18" charset="0"/>
                <a:cs typeface="Times New Roman" pitchFamily="18" charset="0"/>
              </a:rPr>
              <a:t>when a bit string in which at least one of the digits is 1 is given</a:t>
            </a:r>
            <a:r>
              <a:rPr lang="en-US" sz="2700" b="1" dirty="0">
                <a:solidFill>
                  <a:srgbClr val="7030A0"/>
                </a:solidFill>
                <a:latin typeface="Times New Roman" pitchFamily="18" charset="0"/>
                <a:cs typeface="Times New Roman" pitchFamily="18" charset="0"/>
              </a:rPr>
              <a:t>. For example, </a:t>
            </a:r>
            <a:r>
              <a:rPr lang="en-US" sz="2700" b="1" dirty="0">
                <a:solidFill>
                  <a:srgbClr val="0000FF"/>
                </a:solidFill>
                <a:latin typeface="Times New Roman" pitchFamily="18" charset="0"/>
                <a:cs typeface="Times New Roman" pitchFamily="18" charset="0"/>
              </a:rPr>
              <a:t>when 00101000 is given, 00001000 is obtained</a:t>
            </a:r>
            <a:r>
              <a:rPr lang="en-US" sz="2700" b="1" dirty="0">
                <a:solidFill>
                  <a:srgbClr val="7030A0"/>
                </a:solidFill>
                <a:latin typeface="Times New Roman" pitchFamily="18" charset="0"/>
                <a:cs typeface="Times New Roman" pitchFamily="18" charset="0"/>
              </a:rPr>
              <a:t>. Which logical operation will be filled into blank            </a:t>
            </a:r>
            <a:r>
              <a:rPr lang="en-US" sz="2700" b="1" dirty="0">
                <a:solidFill>
                  <a:srgbClr val="FF3399"/>
                </a:solidFill>
                <a:latin typeface="Times New Roman" pitchFamily="18" charset="0"/>
                <a:cs typeface="Times New Roman" pitchFamily="18" charset="0"/>
              </a:rPr>
              <a:t>?</a:t>
            </a:r>
            <a:br>
              <a:rPr lang="en-US" sz="3100" b="1" dirty="0">
                <a:solidFill>
                  <a:srgbClr val="FF3399"/>
                </a:solidFill>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3352800"/>
            <a:ext cx="8229600" cy="2895600"/>
          </a:xfrm>
        </p:spPr>
        <p:txBody>
          <a:bodyPr>
            <a:normAutofit fontScale="70000" lnSpcReduction="20000"/>
          </a:bodyPr>
          <a:lstStyle/>
          <a:p>
            <a:pPr>
              <a:buNone/>
            </a:pPr>
            <a:r>
              <a:rPr lang="en-US" sz="3400" b="1" dirty="0">
                <a:solidFill>
                  <a:srgbClr val="0000FF"/>
                </a:solidFill>
                <a:latin typeface="Times New Roman" pitchFamily="18" charset="0"/>
                <a:cs typeface="Times New Roman" pitchFamily="18" charset="0"/>
              </a:rPr>
              <a:t>Step1:</a:t>
            </a:r>
            <a:r>
              <a:rPr lang="en-US" sz="3400" b="1" dirty="0">
                <a:solidFill>
                  <a:srgbClr val="00B050"/>
                </a:solidFill>
                <a:latin typeface="Times New Roman" pitchFamily="18" charset="0"/>
                <a:cs typeface="Times New Roman" pitchFamily="18" charset="0"/>
              </a:rPr>
              <a:t> Consider the given bit string A as an unsigned binary number, subtract 1 from A, and let B be the result</a:t>
            </a:r>
          </a:p>
          <a:p>
            <a:pPr>
              <a:buNone/>
            </a:pPr>
            <a:r>
              <a:rPr lang="en-US" sz="3400" b="1" dirty="0">
                <a:solidFill>
                  <a:srgbClr val="0000FF"/>
                </a:solidFill>
                <a:latin typeface="Times New Roman" pitchFamily="18" charset="0"/>
                <a:cs typeface="Times New Roman" pitchFamily="18" charset="0"/>
              </a:rPr>
              <a:t>Step2: </a:t>
            </a:r>
            <a:r>
              <a:rPr lang="en-US" sz="3400" b="1" dirty="0">
                <a:solidFill>
                  <a:srgbClr val="00B050"/>
                </a:solidFill>
                <a:latin typeface="Times New Roman" pitchFamily="18" charset="0"/>
                <a:cs typeface="Times New Roman" pitchFamily="18" charset="0"/>
              </a:rPr>
              <a:t>Calculate the exclusive OR (XOR) of A an B, and let C be the result</a:t>
            </a:r>
          </a:p>
          <a:p>
            <a:pPr>
              <a:buNone/>
            </a:pPr>
            <a:r>
              <a:rPr lang="en-US" sz="3400" b="1" dirty="0">
                <a:solidFill>
                  <a:srgbClr val="0000FF"/>
                </a:solidFill>
                <a:latin typeface="Times New Roman" pitchFamily="18" charset="0"/>
                <a:cs typeface="Times New Roman" pitchFamily="18" charset="0"/>
              </a:rPr>
              <a:t>Step3:</a:t>
            </a:r>
            <a:r>
              <a:rPr lang="en-US" sz="3400" b="1" dirty="0">
                <a:solidFill>
                  <a:srgbClr val="00B050"/>
                </a:solidFill>
                <a:latin typeface="Times New Roman" pitchFamily="18" charset="0"/>
                <a:cs typeface="Times New Roman" pitchFamily="18" charset="0"/>
              </a:rPr>
              <a:t> Calculate _____ of A and C and let A be the result</a:t>
            </a:r>
          </a:p>
          <a:p>
            <a:pPr>
              <a:buNone/>
            </a:pPr>
            <a:r>
              <a:rPr lang="en-US" sz="3400" b="1" dirty="0">
                <a:solidFill>
                  <a:srgbClr val="00B050"/>
                </a:solidFill>
                <a:latin typeface="Times New Roman" pitchFamily="18" charset="0"/>
                <a:cs typeface="Times New Roman" pitchFamily="18" charset="0"/>
              </a:rPr>
              <a:t>Options:</a:t>
            </a:r>
          </a:p>
          <a:p>
            <a:pPr>
              <a:buNone/>
            </a:pPr>
            <a:endParaRPr lang="en-US" b="1" dirty="0">
              <a:solidFill>
                <a:srgbClr val="FF0066"/>
              </a:solidFill>
              <a:latin typeface="Times New Roman" pitchFamily="18" charset="0"/>
              <a:cs typeface="Times New Roman" pitchFamily="18" charset="0"/>
            </a:endParaRPr>
          </a:p>
          <a:p>
            <a:pPr>
              <a:buNone/>
            </a:pPr>
            <a:r>
              <a:rPr lang="en-US" b="1" dirty="0">
                <a:solidFill>
                  <a:srgbClr val="FF0066"/>
                </a:solidFill>
                <a:latin typeface="Times New Roman" pitchFamily="18" charset="0"/>
                <a:cs typeface="Times New Roman" pitchFamily="18" charset="0"/>
              </a:rPr>
              <a:t>a.  XOR       b.  NAND        c.  AND        d.  OR</a:t>
            </a:r>
            <a:endParaRPr lang="en-US" b="1" dirty="0">
              <a:solidFill>
                <a:srgbClr val="0070C0"/>
              </a:solidFill>
            </a:endParaRPr>
          </a:p>
        </p:txBody>
      </p:sp>
      <p:sp>
        <p:nvSpPr>
          <p:cNvPr id="4" name="Rectangle 3"/>
          <p:cNvSpPr/>
          <p:nvPr/>
        </p:nvSpPr>
        <p:spPr>
          <a:xfrm>
            <a:off x="2819400" y="4648200"/>
            <a:ext cx="685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X</a:t>
            </a:r>
            <a:endParaRPr lang="en-US" b="1" dirty="0"/>
          </a:p>
        </p:txBody>
      </p:sp>
      <p:sp>
        <p:nvSpPr>
          <p:cNvPr id="5" name="Rectangle 4"/>
          <p:cNvSpPr/>
          <p:nvPr/>
        </p:nvSpPr>
        <p:spPr>
          <a:xfrm>
            <a:off x="4876800" y="2743200"/>
            <a:ext cx="685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X</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b="1" dirty="0">
                <a:solidFill>
                  <a:srgbClr val="7030A0"/>
                </a:solidFill>
              </a:rPr>
              <a:t>Question 2</a:t>
            </a:r>
            <a:br>
              <a:rPr lang="en-US" b="1" dirty="0">
                <a:solidFill>
                  <a:srgbClr val="7030A0"/>
                </a:solidFill>
              </a:rPr>
            </a:br>
            <a:endParaRPr lang="en-US" b="1" dirty="0"/>
          </a:p>
        </p:txBody>
      </p:sp>
      <p:sp>
        <p:nvSpPr>
          <p:cNvPr id="3" name="Content Placeholder 2"/>
          <p:cNvSpPr>
            <a:spLocks noGrp="1"/>
          </p:cNvSpPr>
          <p:nvPr>
            <p:ph idx="1"/>
          </p:nvPr>
        </p:nvSpPr>
        <p:spPr>
          <a:xfrm>
            <a:off x="304800" y="1600200"/>
            <a:ext cx="8534400" cy="4525963"/>
          </a:xfrm>
        </p:spPr>
        <p:txBody>
          <a:bodyPr>
            <a:normAutofit/>
          </a:bodyPr>
          <a:lstStyle/>
          <a:p>
            <a:r>
              <a:rPr lang="en-US" b="1" dirty="0">
                <a:solidFill>
                  <a:srgbClr val="0000CC"/>
                </a:solidFill>
              </a:rPr>
              <a:t>Unsigned</a:t>
            </a:r>
            <a:r>
              <a:rPr lang="en-US" dirty="0">
                <a:solidFill>
                  <a:srgbClr val="0000CC"/>
                </a:solidFill>
              </a:rPr>
              <a:t> binary </a:t>
            </a:r>
            <a:r>
              <a:rPr lang="en-US" b="1" dirty="0">
                <a:solidFill>
                  <a:srgbClr val="0000CC"/>
                </a:solidFill>
              </a:rPr>
              <a:t>numbers</a:t>
            </a:r>
            <a:r>
              <a:rPr lang="en-US" dirty="0">
                <a:solidFill>
                  <a:srgbClr val="0000CC"/>
                </a:solidFill>
              </a:rPr>
              <a:t> </a:t>
            </a:r>
            <a:r>
              <a:rPr lang="en-US" dirty="0">
                <a:solidFill>
                  <a:srgbClr val="FF3399"/>
                </a:solidFill>
              </a:rPr>
              <a:t>are positive </a:t>
            </a:r>
            <a:r>
              <a:rPr lang="en-US" b="1" dirty="0">
                <a:solidFill>
                  <a:srgbClr val="FF3399"/>
                </a:solidFill>
              </a:rPr>
              <a:t>numbers</a:t>
            </a:r>
            <a:r>
              <a:rPr lang="en-US" dirty="0">
                <a:solidFill>
                  <a:srgbClr val="FF3399"/>
                </a:solidFill>
              </a:rPr>
              <a:t> </a:t>
            </a:r>
            <a:r>
              <a:rPr lang="en-US" dirty="0"/>
              <a:t>and thus </a:t>
            </a:r>
            <a:r>
              <a:rPr lang="en-US" dirty="0">
                <a:solidFill>
                  <a:srgbClr val="7030A0"/>
                </a:solidFill>
              </a:rPr>
              <a:t>do not require an arithmetic sign</a:t>
            </a:r>
            <a:r>
              <a:rPr lang="en-US" dirty="0"/>
              <a:t>. </a:t>
            </a:r>
          </a:p>
          <a:p>
            <a:r>
              <a:rPr lang="en-US" dirty="0"/>
              <a:t>An m-bit </a:t>
            </a:r>
            <a:r>
              <a:rPr lang="en-US" b="1" dirty="0"/>
              <a:t>unsigned number</a:t>
            </a:r>
            <a:r>
              <a:rPr lang="en-US" dirty="0"/>
              <a:t> represents all </a:t>
            </a:r>
            <a:r>
              <a:rPr lang="en-US" b="1" dirty="0"/>
              <a:t>numbers</a:t>
            </a:r>
            <a:r>
              <a:rPr lang="en-US" dirty="0"/>
              <a:t> in the range 0 to 2</a:t>
            </a:r>
            <a:r>
              <a:rPr lang="en-US" baseline="30000" dirty="0"/>
              <a:t>m</a:t>
            </a:r>
            <a:r>
              <a:rPr lang="en-US" dirty="0"/>
              <a:t> − 1. </a:t>
            </a:r>
          </a:p>
          <a:p>
            <a:r>
              <a:rPr lang="en-US" dirty="0"/>
              <a:t>Similarly, the range of 16-bit </a:t>
            </a:r>
            <a:r>
              <a:rPr lang="en-US" b="1" dirty="0"/>
              <a:t>unsigned</a:t>
            </a:r>
            <a:r>
              <a:rPr lang="en-US" dirty="0"/>
              <a:t> binary </a:t>
            </a:r>
            <a:r>
              <a:rPr lang="en-US" b="1" dirty="0"/>
              <a:t>numbers</a:t>
            </a:r>
            <a:r>
              <a:rPr lang="en-US" dirty="0"/>
              <a:t> is from </a:t>
            </a:r>
          </a:p>
          <a:p>
            <a:pPr marL="514350" indent="-514350">
              <a:buFont typeface="+mj-lt"/>
              <a:buAutoNum type="arabicPeriod"/>
            </a:pPr>
            <a:r>
              <a:rPr lang="en-US" dirty="0"/>
              <a:t>From 0 to 65,535</a:t>
            </a:r>
            <a:r>
              <a:rPr lang="en-US" baseline="-25000" dirty="0"/>
              <a:t>10</a:t>
            </a:r>
            <a:r>
              <a:rPr lang="en-US" dirty="0"/>
              <a:t> in decimal and </a:t>
            </a:r>
          </a:p>
          <a:p>
            <a:pPr marL="514350" indent="-514350">
              <a:buFont typeface="+mj-lt"/>
              <a:buAutoNum type="arabicPeriod"/>
            </a:pPr>
            <a:r>
              <a:rPr lang="en-US" dirty="0"/>
              <a:t>From 0000 to FFFF</a:t>
            </a:r>
            <a:r>
              <a:rPr lang="en-US" baseline="-25000" dirty="0"/>
              <a:t>16</a:t>
            </a:r>
            <a:r>
              <a:rPr lang="en-US" dirty="0"/>
              <a:t> in hexadecimal.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81200"/>
          </a:xfrm>
        </p:spPr>
        <p:txBody>
          <a:bodyPr>
            <a:normAutofit/>
          </a:bodyPr>
          <a:lstStyle/>
          <a:p>
            <a:r>
              <a:rPr lang="en-US" sz="4000" dirty="0">
                <a:solidFill>
                  <a:srgbClr val="7030A0"/>
                </a:solidFill>
              </a:rPr>
              <a:t>Question 2</a:t>
            </a:r>
            <a:br>
              <a:rPr lang="en-US" sz="4000" dirty="0">
                <a:solidFill>
                  <a:srgbClr val="7030A0"/>
                </a:solidFill>
              </a:rPr>
            </a:br>
            <a:endParaRPr lang="en-US" sz="4000" dirty="0">
              <a:solidFill>
                <a:srgbClr val="7030A0"/>
              </a:solidFill>
            </a:endParaRPr>
          </a:p>
        </p:txBody>
      </p:sp>
      <p:sp>
        <p:nvSpPr>
          <p:cNvPr id="5" name="Content Placeholder 4"/>
          <p:cNvSpPr>
            <a:spLocks noGrp="1"/>
          </p:cNvSpPr>
          <p:nvPr>
            <p:ph idx="1"/>
          </p:nvPr>
        </p:nvSpPr>
        <p:spPr>
          <a:xfrm>
            <a:off x="457200" y="1066800"/>
            <a:ext cx="8229600" cy="5334000"/>
          </a:xfrm>
        </p:spPr>
        <p:txBody>
          <a:bodyPr>
            <a:normAutofit/>
          </a:bodyPr>
          <a:lstStyle/>
          <a:p>
            <a:r>
              <a:rPr lang="en-US" sz="2800" dirty="0">
                <a:solidFill>
                  <a:srgbClr val="7030A0"/>
                </a:solidFill>
              </a:rPr>
              <a:t>We consider a number and follow the steps given in the question:</a:t>
            </a:r>
          </a:p>
        </p:txBody>
      </p:sp>
      <p:pic>
        <p:nvPicPr>
          <p:cNvPr id="62468" name="Picture 4"/>
          <p:cNvPicPr>
            <a:picLocks noChangeAspect="1" noChangeArrowheads="1"/>
          </p:cNvPicPr>
          <p:nvPr/>
        </p:nvPicPr>
        <p:blipFill>
          <a:blip r:embed="rId2"/>
          <a:srcRect/>
          <a:stretch>
            <a:fillRect/>
          </a:stretch>
        </p:blipFill>
        <p:spPr bwMode="auto">
          <a:xfrm>
            <a:off x="838200" y="1981200"/>
            <a:ext cx="6705600" cy="4495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dirty="0">
                <a:solidFill>
                  <a:srgbClr val="7030A0"/>
                </a:solidFill>
              </a:rPr>
              <a:t>Question 2</a:t>
            </a:r>
            <a:br>
              <a:rPr lang="en-US" dirty="0">
                <a:solidFill>
                  <a:srgbClr val="7030A0"/>
                </a:solidFill>
              </a:rPr>
            </a:br>
            <a:endParaRPr lang="en-US" dirty="0"/>
          </a:p>
        </p:txBody>
      </p:sp>
      <p:pic>
        <p:nvPicPr>
          <p:cNvPr id="63490" name="Picture 2"/>
          <p:cNvPicPr>
            <a:picLocks noGrp="1" noChangeAspect="1" noChangeArrowheads="1"/>
          </p:cNvPicPr>
          <p:nvPr>
            <p:ph idx="1"/>
          </p:nvPr>
        </p:nvPicPr>
        <p:blipFill>
          <a:blip r:embed="rId2"/>
          <a:srcRect/>
          <a:stretch>
            <a:fillRect/>
          </a:stretch>
        </p:blipFill>
        <p:spPr bwMode="auto">
          <a:xfrm>
            <a:off x="790535" y="1676400"/>
            <a:ext cx="7820065" cy="4495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7030A0"/>
                </a:solidFill>
              </a:rPr>
            </a:br>
            <a:r>
              <a:rPr lang="en-US" dirty="0">
                <a:solidFill>
                  <a:srgbClr val="7030A0"/>
                </a:solidFill>
              </a:rPr>
              <a:t>Question 2</a:t>
            </a:r>
            <a:br>
              <a:rPr lang="en-US" dirty="0">
                <a:solidFill>
                  <a:srgbClr val="7030A0"/>
                </a:solidFill>
              </a:rPr>
            </a:br>
            <a:endParaRPr lang="en-US" dirty="0"/>
          </a:p>
        </p:txBody>
      </p:sp>
      <p:pic>
        <p:nvPicPr>
          <p:cNvPr id="64514" name="Picture 2"/>
          <p:cNvPicPr>
            <a:picLocks noGrp="1" noChangeAspect="1" noChangeArrowheads="1"/>
          </p:cNvPicPr>
          <p:nvPr>
            <p:ph idx="1"/>
          </p:nvPr>
        </p:nvPicPr>
        <p:blipFill>
          <a:blip r:embed="rId2"/>
          <a:srcRect/>
          <a:stretch>
            <a:fillRect/>
          </a:stretch>
        </p:blipFill>
        <p:spPr bwMode="auto">
          <a:xfrm>
            <a:off x="457201" y="1524000"/>
            <a:ext cx="8415568" cy="4648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 2</a:t>
            </a:r>
            <a:endParaRPr lang="en-US" dirty="0"/>
          </a:p>
        </p:txBody>
      </p:sp>
      <p:pic>
        <p:nvPicPr>
          <p:cNvPr id="65538" name="Picture 2"/>
          <p:cNvPicPr>
            <a:picLocks noGrp="1" noChangeAspect="1" noChangeArrowheads="1"/>
          </p:cNvPicPr>
          <p:nvPr>
            <p:ph idx="1"/>
          </p:nvPr>
        </p:nvPicPr>
        <p:blipFill>
          <a:blip r:embed="rId2"/>
          <a:srcRect/>
          <a:stretch>
            <a:fillRect/>
          </a:stretch>
        </p:blipFill>
        <p:spPr bwMode="auto">
          <a:xfrm>
            <a:off x="762000" y="1531562"/>
            <a:ext cx="7583071" cy="479303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 2</a:t>
            </a:r>
            <a:endParaRPr lang="en-US" dirty="0"/>
          </a:p>
        </p:txBody>
      </p:sp>
      <p:pic>
        <p:nvPicPr>
          <p:cNvPr id="66562" name="Picture 2"/>
          <p:cNvPicPr>
            <a:picLocks noGrp="1" noChangeAspect="1" noChangeArrowheads="1"/>
          </p:cNvPicPr>
          <p:nvPr>
            <p:ph idx="1"/>
          </p:nvPr>
        </p:nvPicPr>
        <p:blipFill>
          <a:blip r:embed="rId2"/>
          <a:srcRect/>
          <a:stretch>
            <a:fillRect/>
          </a:stretch>
        </p:blipFill>
        <p:spPr bwMode="auto">
          <a:xfrm>
            <a:off x="1066800" y="1649174"/>
            <a:ext cx="7010400" cy="459922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3</a:t>
            </a:r>
            <a:endParaRPr lang="en-US"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a:solidFill>
                  <a:srgbClr val="FF0000"/>
                </a:solidFill>
              </a:rPr>
              <a:t>Question 1</a:t>
            </a:r>
            <a:endParaRPr lang="en-US" b="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4779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3</a:t>
            </a:r>
            <a:br>
              <a:rPr lang="en-US" sz="40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Which is the most appropriate explanation for machine learning in AI?</a:t>
            </a:r>
            <a:endParaRPr lang="en-US" dirty="0">
              <a:solidFill>
                <a:srgbClr val="FF3399"/>
              </a:solidFill>
            </a:endParaRPr>
          </a:p>
        </p:txBody>
      </p:sp>
      <p:sp>
        <p:nvSpPr>
          <p:cNvPr id="3" name="Content Placeholder 2"/>
          <p:cNvSpPr>
            <a:spLocks noGrp="1"/>
          </p:cNvSpPr>
          <p:nvPr>
            <p:ph idx="1"/>
          </p:nvPr>
        </p:nvSpPr>
        <p:spPr>
          <a:xfrm>
            <a:off x="457200" y="2133600"/>
            <a:ext cx="8229600" cy="4495800"/>
          </a:xfrm>
        </p:spPr>
        <p:txBody>
          <a:bodyPr>
            <a:normAutofit fontScale="775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Technology for making computers has the learning ability naturally performed by human beings, such as finding a specific patterns from the stored data</a:t>
            </a:r>
          </a:p>
          <a:p>
            <a:pPr marL="514350" indent="-514350">
              <a:buAutoNum type="alphaLcPeriod"/>
            </a:pPr>
            <a:r>
              <a:rPr lang="en-US" dirty="0">
                <a:solidFill>
                  <a:srgbClr val="FF0066"/>
                </a:solidFill>
                <a:latin typeface="Times New Roman" pitchFamily="18" charset="0"/>
                <a:cs typeface="Times New Roman" pitchFamily="18" charset="0"/>
              </a:rPr>
              <a:t>Technology for reproducing life phenomena and evolution processes using computers, machines etc.</a:t>
            </a:r>
          </a:p>
          <a:p>
            <a:pPr marL="514350" indent="-514350">
              <a:buAutoNum type="alphaLcPeriod"/>
            </a:pPr>
            <a:r>
              <a:rPr lang="en-US" dirty="0">
                <a:solidFill>
                  <a:srgbClr val="FF0066"/>
                </a:solidFill>
                <a:latin typeface="Times New Roman" pitchFamily="18" charset="0"/>
                <a:cs typeface="Times New Roman" pitchFamily="18" charset="0"/>
              </a:rPr>
              <a:t>Technology for inputting expertise in a specific field into a computer and inferring by the computer using the input knowledge</a:t>
            </a:r>
          </a:p>
          <a:p>
            <a:pPr marL="514350" indent="-514350">
              <a:buAutoNum type="alphaLcPeriod"/>
            </a:pPr>
            <a:r>
              <a:rPr lang="en-US" dirty="0">
                <a:solidFill>
                  <a:srgbClr val="FF0066"/>
                </a:solidFill>
                <a:latin typeface="Times New Roman" pitchFamily="18" charset="0"/>
                <a:cs typeface="Times New Roman" pitchFamily="18" charset="0"/>
              </a:rPr>
              <a:t>Technology for bringing teaching materials and learning management ability to computers by using information technology such as Web system for people to perform interactive learning</a:t>
            </a:r>
            <a:endParaRPr lang="en-US" dirty="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0668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3</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1447800"/>
            <a:ext cx="8229600" cy="5181600"/>
          </a:xfrm>
        </p:spPr>
        <p:txBody>
          <a:bodyPr>
            <a:normAutofit lnSpcReduction="10000"/>
          </a:bodyPr>
          <a:lstStyle/>
          <a:p>
            <a:pPr algn="just"/>
            <a:r>
              <a:rPr lang="en-US" sz="3500" b="1" dirty="0">
                <a:solidFill>
                  <a:srgbClr val="0000FF"/>
                </a:solidFill>
              </a:rPr>
              <a:t>Commentary on correct answer:</a:t>
            </a:r>
          </a:p>
          <a:p>
            <a:pPr algn="just"/>
            <a:r>
              <a:rPr lang="en-US" b="1" dirty="0">
                <a:solidFill>
                  <a:srgbClr val="FF33CC"/>
                </a:solidFill>
              </a:rPr>
              <a:t>Machine learning</a:t>
            </a:r>
            <a:r>
              <a:rPr lang="en-US" dirty="0">
                <a:solidFill>
                  <a:srgbClr val="FF33CC"/>
                </a:solidFill>
              </a:rPr>
              <a:t> </a:t>
            </a:r>
            <a:r>
              <a:rPr lang="en-US" dirty="0">
                <a:solidFill>
                  <a:srgbClr val="7030A0"/>
                </a:solidFill>
              </a:rPr>
              <a:t>is an application of </a:t>
            </a:r>
            <a:r>
              <a:rPr lang="en-US" b="1" dirty="0">
                <a:solidFill>
                  <a:srgbClr val="FF33CC"/>
                </a:solidFill>
              </a:rPr>
              <a:t>artificial intelligence</a:t>
            </a:r>
            <a:r>
              <a:rPr lang="en-US" dirty="0">
                <a:solidFill>
                  <a:srgbClr val="FF33CC"/>
                </a:solidFill>
              </a:rPr>
              <a:t> (</a:t>
            </a:r>
            <a:r>
              <a:rPr lang="en-US" b="1" dirty="0">
                <a:solidFill>
                  <a:srgbClr val="FF33CC"/>
                </a:solidFill>
              </a:rPr>
              <a:t>AI</a:t>
            </a:r>
            <a:r>
              <a:rPr lang="en-US" dirty="0">
                <a:solidFill>
                  <a:srgbClr val="FF33CC"/>
                </a:solidFill>
              </a:rPr>
              <a:t>)</a:t>
            </a:r>
            <a:r>
              <a:rPr lang="en-US" dirty="0">
                <a:solidFill>
                  <a:srgbClr val="7030A0"/>
                </a:solidFill>
              </a:rPr>
              <a:t> that provides systems the </a:t>
            </a:r>
            <a:r>
              <a:rPr lang="en-US" b="1" dirty="0">
                <a:solidFill>
                  <a:srgbClr val="0070C0"/>
                </a:solidFill>
              </a:rPr>
              <a:t>ability to automatically learn and improve from experience without being explicitly programmed</a:t>
            </a:r>
            <a:r>
              <a:rPr lang="en-US" dirty="0">
                <a:solidFill>
                  <a:srgbClr val="7030A0"/>
                </a:solidFill>
              </a:rPr>
              <a:t>.</a:t>
            </a:r>
          </a:p>
          <a:p>
            <a:pPr algn="just"/>
            <a:r>
              <a:rPr lang="en-US" dirty="0">
                <a:solidFill>
                  <a:srgbClr val="7030A0"/>
                </a:solidFill>
              </a:rPr>
              <a:t> Machine learning focuses on the development of computer programs that </a:t>
            </a:r>
            <a:r>
              <a:rPr lang="en-US" sz="3300" dirty="0">
                <a:solidFill>
                  <a:srgbClr val="0000FF"/>
                </a:solidFill>
              </a:rPr>
              <a:t>can access data and use it learn for themselves</a:t>
            </a:r>
            <a:r>
              <a:rPr lang="en-US" dirty="0">
                <a:solidFill>
                  <a:srgbClr val="7030A0"/>
                </a:solidFill>
              </a:rPr>
              <a:t>. </a:t>
            </a:r>
          </a:p>
          <a:p>
            <a:pPr algn="just"/>
            <a:r>
              <a:rPr lang="en-US" sz="3600" b="1" dirty="0">
                <a:solidFill>
                  <a:srgbClr val="FF0066"/>
                </a:solidFill>
              </a:rPr>
              <a:t>Therefore, the correct answer is: 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0668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3</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r>
              <a:rPr lang="en-US" dirty="0">
                <a:solidFill>
                  <a:srgbClr val="7030A0"/>
                </a:solidFill>
              </a:rPr>
              <a:t>Life phenomena and evolution process of human beings can not be defined using machine learning and AI</a:t>
            </a:r>
            <a:r>
              <a:rPr lang="en-US" dirty="0"/>
              <a:t>. </a:t>
            </a:r>
          </a:p>
          <a:p>
            <a:r>
              <a:rPr lang="en-US" sz="3500" b="1" dirty="0">
                <a:solidFill>
                  <a:srgbClr val="FF33CC"/>
                </a:solidFill>
              </a:rPr>
              <a:t>So, option (b) is incorrect.</a:t>
            </a:r>
            <a:endParaRPr lang="en-US" b="1" dirty="0">
              <a:solidFill>
                <a:srgbClr val="FF33CC"/>
              </a:solidFill>
            </a:endParaRPr>
          </a:p>
          <a:p>
            <a:r>
              <a:rPr lang="en-US" dirty="0">
                <a:solidFill>
                  <a:srgbClr val="00B050"/>
                </a:solidFill>
              </a:rPr>
              <a:t>Machine learning is compatible with learning from data. Expertise of a field can not be inputted into a computer. </a:t>
            </a:r>
          </a:p>
          <a:p>
            <a:r>
              <a:rPr lang="en-US" sz="3500" b="1" dirty="0">
                <a:solidFill>
                  <a:srgbClr val="FF33CC"/>
                </a:solidFill>
              </a:rPr>
              <a:t>So, option (c) is incorrect. </a:t>
            </a:r>
            <a:endParaRPr lang="en-US" b="1" dirty="0">
              <a:solidFill>
                <a:srgbClr val="FF33CC"/>
              </a:solidFill>
            </a:endParaRPr>
          </a:p>
          <a:p>
            <a:r>
              <a:rPr lang="en-US" dirty="0">
                <a:solidFill>
                  <a:srgbClr val="0070C0"/>
                </a:solidFill>
              </a:rPr>
              <a:t>It’s not possible to incorporate teaching materials with learning management to perform interactive learning using machine learning.</a:t>
            </a:r>
          </a:p>
          <a:p>
            <a:r>
              <a:rPr lang="en-US" sz="3500" b="1" dirty="0">
                <a:solidFill>
                  <a:srgbClr val="FF33CC"/>
                </a:solidFill>
              </a:rPr>
              <a:t>So, option (d) is incorrect.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4</a:t>
            </a:r>
            <a:endParaRPr lang="en-US" b="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4582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4</a:t>
            </a:r>
            <a:br>
              <a:rPr lang="en-US" sz="40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A code table was created in order to compress communication data composed of five letters A, B, C, D, E with different appearance using Huffman coding. Which of the following is appropriate as a sign to fill blank</a:t>
            </a:r>
            <a:endParaRPr lang="en-US" sz="4000" dirty="0">
              <a:solidFill>
                <a:srgbClr val="FF3399"/>
              </a:solidFill>
            </a:endParaRPr>
          </a:p>
        </p:txBody>
      </p:sp>
      <p:sp>
        <p:nvSpPr>
          <p:cNvPr id="3" name="Content Placeholder 2"/>
          <p:cNvSpPr>
            <a:spLocks noGrp="1"/>
          </p:cNvSpPr>
          <p:nvPr>
            <p:ph idx="1"/>
          </p:nvPr>
        </p:nvSpPr>
        <p:spPr>
          <a:xfrm>
            <a:off x="457200" y="2133600"/>
            <a:ext cx="8229600" cy="4267200"/>
          </a:xfrm>
        </p:spPr>
        <p:txBody>
          <a:bodyPr>
            <a:normAutofit fontScale="85000" lnSpcReduction="20000"/>
          </a:bodyPr>
          <a:lstStyle/>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r>
              <a:rPr lang="en-US" b="1" dirty="0">
                <a:solidFill>
                  <a:srgbClr val="00B050"/>
                </a:solidFill>
                <a:latin typeface="Times New Roman" pitchFamily="18" charset="0"/>
                <a:cs typeface="Times New Roman" pitchFamily="18" charset="0"/>
              </a:rPr>
              <a:t>Options:</a:t>
            </a:r>
          </a:p>
          <a:p>
            <a:pPr>
              <a:buNone/>
            </a:pPr>
            <a:r>
              <a:rPr lang="en-US" b="1" dirty="0">
                <a:solidFill>
                  <a:srgbClr val="00B050"/>
                </a:solidFill>
                <a:latin typeface="Times New Roman" pitchFamily="18" charset="0"/>
                <a:cs typeface="Times New Roman" pitchFamily="18" charset="0"/>
              </a:rPr>
              <a:t>a. 001            b. 010            c. 101           d. 110</a:t>
            </a:r>
            <a:endParaRPr lang="en-US" dirty="0">
              <a:solidFill>
                <a:srgbClr val="00B05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371600" y="2667000"/>
          <a:ext cx="6096000" cy="2656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Letters</a:t>
                      </a:r>
                    </a:p>
                  </a:txBody>
                  <a:tcPr/>
                </a:tc>
                <a:tc>
                  <a:txBody>
                    <a:bodyPr/>
                    <a:lstStyle/>
                    <a:p>
                      <a:pPr algn="ctr"/>
                      <a:r>
                        <a:rPr lang="en-US" dirty="0"/>
                        <a:t>Appropriate frequencies   (%)</a:t>
                      </a:r>
                    </a:p>
                  </a:txBody>
                  <a:tcPr/>
                </a:tc>
                <a:tc>
                  <a:txBody>
                    <a:bodyPr/>
                    <a:lstStyle/>
                    <a:p>
                      <a:pPr algn="ctr"/>
                      <a:r>
                        <a:rPr lang="en-US" dirty="0"/>
                        <a:t>code</a:t>
                      </a:r>
                    </a:p>
                  </a:txBody>
                  <a:tcPr/>
                </a:tc>
                <a:extLst>
                  <a:ext uri="{0D108BD9-81ED-4DB2-BD59-A6C34878D82A}">
                    <a16:rowId xmlns:a16="http://schemas.microsoft.com/office/drawing/2014/main" val="10000"/>
                  </a:ext>
                </a:extLst>
              </a:tr>
              <a:tr h="370840">
                <a:tc>
                  <a:txBody>
                    <a:bodyPr/>
                    <a:lstStyle/>
                    <a:p>
                      <a:pPr algn="ctr"/>
                      <a:r>
                        <a:rPr lang="en-US" sz="2400" b="1" dirty="0"/>
                        <a:t>A</a:t>
                      </a:r>
                    </a:p>
                  </a:txBody>
                  <a:tcPr/>
                </a:tc>
                <a:tc>
                  <a:txBody>
                    <a:bodyPr/>
                    <a:lstStyle/>
                    <a:p>
                      <a:pPr algn="ctr"/>
                      <a:r>
                        <a:rPr lang="en-US" sz="2400" b="1" dirty="0"/>
                        <a:t>26</a:t>
                      </a:r>
                    </a:p>
                  </a:txBody>
                  <a:tcPr/>
                </a:tc>
                <a:tc>
                  <a:txBody>
                    <a:bodyPr/>
                    <a:lstStyle/>
                    <a:p>
                      <a:pPr algn="ctr"/>
                      <a:r>
                        <a:rPr lang="en-US" sz="2400" b="1" dirty="0"/>
                        <a:t>00</a:t>
                      </a:r>
                    </a:p>
                  </a:txBody>
                  <a:tcPr/>
                </a:tc>
                <a:extLst>
                  <a:ext uri="{0D108BD9-81ED-4DB2-BD59-A6C34878D82A}">
                    <a16:rowId xmlns:a16="http://schemas.microsoft.com/office/drawing/2014/main" val="10001"/>
                  </a:ext>
                </a:extLst>
              </a:tr>
              <a:tr h="370840">
                <a:tc>
                  <a:txBody>
                    <a:bodyPr/>
                    <a:lstStyle/>
                    <a:p>
                      <a:pPr algn="ctr"/>
                      <a:r>
                        <a:rPr lang="en-US" sz="2400" b="1" dirty="0"/>
                        <a:t>B</a:t>
                      </a:r>
                    </a:p>
                  </a:txBody>
                  <a:tcPr/>
                </a:tc>
                <a:tc>
                  <a:txBody>
                    <a:bodyPr/>
                    <a:lstStyle/>
                    <a:p>
                      <a:pPr algn="ctr"/>
                      <a:r>
                        <a:rPr lang="en-US" sz="2400" b="1" dirty="0"/>
                        <a:t>25</a:t>
                      </a:r>
                    </a:p>
                  </a:txBody>
                  <a:tcPr/>
                </a:tc>
                <a:tc>
                  <a:txBody>
                    <a:bodyPr/>
                    <a:lstStyle/>
                    <a:p>
                      <a:pPr algn="ctr"/>
                      <a:r>
                        <a:rPr lang="en-US" sz="2400" b="1" dirty="0"/>
                        <a:t>01</a:t>
                      </a:r>
                    </a:p>
                  </a:txBody>
                  <a:tcPr/>
                </a:tc>
                <a:extLst>
                  <a:ext uri="{0D108BD9-81ED-4DB2-BD59-A6C34878D82A}">
                    <a16:rowId xmlns:a16="http://schemas.microsoft.com/office/drawing/2014/main" val="10002"/>
                  </a:ext>
                </a:extLst>
              </a:tr>
              <a:tr h="370840">
                <a:tc>
                  <a:txBody>
                    <a:bodyPr/>
                    <a:lstStyle/>
                    <a:p>
                      <a:pPr algn="ctr"/>
                      <a:r>
                        <a:rPr lang="en-US" sz="2400" b="1" dirty="0"/>
                        <a:t>C</a:t>
                      </a:r>
                    </a:p>
                  </a:txBody>
                  <a:tcPr/>
                </a:tc>
                <a:tc>
                  <a:txBody>
                    <a:bodyPr/>
                    <a:lstStyle/>
                    <a:p>
                      <a:pPr algn="ctr"/>
                      <a:r>
                        <a:rPr lang="en-US" sz="2400" b="1" dirty="0"/>
                        <a:t>24</a:t>
                      </a:r>
                    </a:p>
                  </a:txBody>
                  <a:tcPr/>
                </a:tc>
                <a:tc>
                  <a:txBody>
                    <a:bodyPr/>
                    <a:lstStyle/>
                    <a:p>
                      <a:pPr algn="ctr"/>
                      <a:r>
                        <a:rPr lang="en-US" sz="2400" b="1" dirty="0"/>
                        <a:t>10</a:t>
                      </a:r>
                    </a:p>
                  </a:txBody>
                  <a:tcPr/>
                </a:tc>
                <a:extLst>
                  <a:ext uri="{0D108BD9-81ED-4DB2-BD59-A6C34878D82A}">
                    <a16:rowId xmlns:a16="http://schemas.microsoft.com/office/drawing/2014/main" val="10003"/>
                  </a:ext>
                </a:extLst>
              </a:tr>
              <a:tr h="370840">
                <a:tc>
                  <a:txBody>
                    <a:bodyPr/>
                    <a:lstStyle/>
                    <a:p>
                      <a:pPr algn="ctr"/>
                      <a:r>
                        <a:rPr lang="en-US" sz="2400" b="1" dirty="0"/>
                        <a:t>D</a:t>
                      </a:r>
                    </a:p>
                  </a:txBody>
                  <a:tcPr/>
                </a:tc>
                <a:tc>
                  <a:txBody>
                    <a:bodyPr/>
                    <a:lstStyle/>
                    <a:p>
                      <a:pPr algn="ctr"/>
                      <a:r>
                        <a:rPr lang="en-US" sz="2400" b="1" dirty="0"/>
                        <a:t>13</a:t>
                      </a:r>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ctr"/>
                      <a:r>
                        <a:rPr lang="en-US" sz="2400" b="1" dirty="0"/>
                        <a:t>E</a:t>
                      </a:r>
                    </a:p>
                  </a:txBody>
                  <a:tcPr/>
                </a:tc>
                <a:tc>
                  <a:txBody>
                    <a:bodyPr/>
                    <a:lstStyle/>
                    <a:p>
                      <a:pPr algn="ctr"/>
                      <a:r>
                        <a:rPr lang="en-US" sz="2400" b="1" dirty="0"/>
                        <a:t>12</a:t>
                      </a:r>
                    </a:p>
                  </a:txBody>
                  <a:tcPr/>
                </a:tc>
                <a:tc>
                  <a:txBody>
                    <a:bodyPr/>
                    <a:lstStyle/>
                    <a:p>
                      <a:pPr algn="ctr"/>
                      <a:r>
                        <a:rPr lang="en-US" sz="2400" b="1" dirty="0"/>
                        <a:t>111</a:t>
                      </a: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6019800" y="44196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066800"/>
          </a:xfrm>
        </p:spPr>
        <p:txBody>
          <a:bodyPr>
            <a:normAutofit/>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4</a:t>
            </a:r>
            <a:endParaRPr lang="en-US" dirty="0">
              <a:solidFill>
                <a:srgbClr val="FF3399"/>
              </a:solidFill>
            </a:endParaRPr>
          </a:p>
        </p:txBody>
      </p:sp>
      <p:sp>
        <p:nvSpPr>
          <p:cNvPr id="3" name="Content Placeholder 2"/>
          <p:cNvSpPr>
            <a:spLocks noGrp="1"/>
          </p:cNvSpPr>
          <p:nvPr>
            <p:ph idx="1"/>
          </p:nvPr>
        </p:nvSpPr>
        <p:spPr>
          <a:xfrm>
            <a:off x="457200" y="1676400"/>
            <a:ext cx="8229600" cy="4953000"/>
          </a:xfrm>
        </p:spPr>
        <p:txBody>
          <a:bodyPr>
            <a:normAutofit fontScale="92500" lnSpcReduction="10000"/>
          </a:bodyPr>
          <a:lstStyle/>
          <a:p>
            <a:r>
              <a:rPr lang="en-US" dirty="0">
                <a:solidFill>
                  <a:srgbClr val="7030A0"/>
                </a:solidFill>
              </a:rPr>
              <a:t>In computer science and information theory, a </a:t>
            </a:r>
            <a:r>
              <a:rPr lang="en-US" dirty="0">
                <a:solidFill>
                  <a:srgbClr val="0000FF"/>
                </a:solidFill>
              </a:rPr>
              <a:t>Huffman code is a particular type of optimal prefix code </a:t>
            </a:r>
            <a:r>
              <a:rPr lang="en-US" dirty="0"/>
              <a:t>that </a:t>
            </a:r>
            <a:r>
              <a:rPr lang="en-US" dirty="0">
                <a:solidFill>
                  <a:srgbClr val="00B050"/>
                </a:solidFill>
              </a:rPr>
              <a:t>is commonly used for lossless data compression</a:t>
            </a:r>
          </a:p>
          <a:p>
            <a:r>
              <a:rPr lang="en-US" sz="3600" b="1" dirty="0"/>
              <a:t>Huffman coding</a:t>
            </a:r>
            <a:r>
              <a:rPr lang="en-US" sz="3600" dirty="0"/>
              <a:t> assigns variable length </a:t>
            </a:r>
            <a:r>
              <a:rPr lang="en-US" sz="3600" dirty="0" err="1"/>
              <a:t>codewords</a:t>
            </a:r>
            <a:r>
              <a:rPr lang="en-US" sz="3600" dirty="0"/>
              <a:t> to fixed length input characters based on their frequencies</a:t>
            </a:r>
          </a:p>
          <a:p>
            <a:r>
              <a:rPr lang="en-US" sz="3600" dirty="0"/>
              <a:t>To </a:t>
            </a:r>
            <a:r>
              <a:rPr lang="en-US" sz="3600" b="1" dirty="0"/>
              <a:t>decode</a:t>
            </a:r>
            <a:r>
              <a:rPr lang="en-US" sz="3600" dirty="0"/>
              <a:t> the encoded string, follow the zeros and ones to a leaf and return the character there</a:t>
            </a:r>
            <a:endParaRPr lang="en-US" sz="3500" b="1" dirty="0">
              <a:solidFill>
                <a:srgbClr val="00B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95400"/>
          </a:xfrm>
        </p:spPr>
        <p:txBody>
          <a:bodyPr>
            <a:normAutofit fontScale="90000"/>
          </a:bodyPr>
          <a:lstStyle/>
          <a:p>
            <a:r>
              <a:rPr lang="en-US" b="1" dirty="0">
                <a:solidFill>
                  <a:srgbClr val="FF0000"/>
                </a:solidFill>
                <a:latin typeface="Times New Roman" pitchFamily="18" charset="0"/>
                <a:cs typeface="Times New Roman" pitchFamily="18" charset="0"/>
              </a:rPr>
              <a:t>Question no. 4</a:t>
            </a:r>
            <a:br>
              <a:rPr lang="en-US" b="1" dirty="0">
                <a:solidFill>
                  <a:srgbClr val="FF0000"/>
                </a:solidFill>
                <a:latin typeface="Times New Roman" pitchFamily="18" charset="0"/>
                <a:cs typeface="Times New Roman" pitchFamily="18" charset="0"/>
              </a:rPr>
            </a:br>
            <a:br>
              <a:rPr lang="en-US" b="1" dirty="0">
                <a:solidFill>
                  <a:srgbClr val="FF0000"/>
                </a:solidFill>
                <a:latin typeface="Times New Roman" pitchFamily="18" charset="0"/>
                <a:cs typeface="Times New Roman" pitchFamily="18" charset="0"/>
              </a:rPr>
            </a:br>
            <a:r>
              <a:rPr lang="en-US" sz="2400" b="1" dirty="0">
                <a:solidFill>
                  <a:srgbClr val="0000CC"/>
                </a:solidFill>
                <a:latin typeface="Times New Roman" pitchFamily="18" charset="0"/>
                <a:cs typeface="Times New Roman" pitchFamily="18" charset="0"/>
              </a:rPr>
              <a:t>Based on the frequency of the characters we have drawn a tree for Huffman coding as follows</a:t>
            </a:r>
            <a:endParaRPr lang="en-US" dirty="0">
              <a:solidFill>
                <a:srgbClr val="0000CC"/>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914401" y="2362200"/>
            <a:ext cx="7467600" cy="388520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p:txBody>
      </p:sp>
      <p:graphicFrame>
        <p:nvGraphicFramePr>
          <p:cNvPr id="4" name="Table 3"/>
          <p:cNvGraphicFramePr>
            <a:graphicFrameLocks noGrp="1"/>
          </p:cNvGraphicFramePr>
          <p:nvPr/>
        </p:nvGraphicFramePr>
        <p:xfrm>
          <a:off x="762000" y="1981201"/>
          <a:ext cx="7543800" cy="3620389"/>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gridCol w="3709035">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492177">
                <a:tc>
                  <a:txBody>
                    <a:bodyPr/>
                    <a:lstStyle/>
                    <a:p>
                      <a:pPr algn="ctr"/>
                      <a:r>
                        <a:rPr lang="en-US" dirty="0"/>
                        <a:t>Letters</a:t>
                      </a:r>
                    </a:p>
                  </a:txBody>
                  <a:tcPr/>
                </a:tc>
                <a:tc>
                  <a:txBody>
                    <a:bodyPr/>
                    <a:lstStyle/>
                    <a:p>
                      <a:pPr algn="ctr"/>
                      <a:r>
                        <a:rPr lang="en-US" dirty="0"/>
                        <a:t>Appropriate frequencies   (%)</a:t>
                      </a:r>
                    </a:p>
                  </a:txBody>
                  <a:tcPr/>
                </a:tc>
                <a:tc>
                  <a:txBody>
                    <a:bodyPr/>
                    <a:lstStyle/>
                    <a:p>
                      <a:pPr algn="ctr"/>
                      <a:r>
                        <a:rPr lang="en-US" dirty="0"/>
                        <a:t>code</a:t>
                      </a:r>
                    </a:p>
                  </a:txBody>
                  <a:tcPr/>
                </a:tc>
                <a:extLst>
                  <a:ext uri="{0D108BD9-81ED-4DB2-BD59-A6C34878D82A}">
                    <a16:rowId xmlns:a16="http://schemas.microsoft.com/office/drawing/2014/main" val="10000"/>
                  </a:ext>
                </a:extLst>
              </a:tr>
              <a:tr h="606793">
                <a:tc>
                  <a:txBody>
                    <a:bodyPr/>
                    <a:lstStyle/>
                    <a:p>
                      <a:pPr algn="ctr"/>
                      <a:r>
                        <a:rPr lang="en-US" sz="2400" b="1" dirty="0"/>
                        <a:t>A</a:t>
                      </a:r>
                    </a:p>
                  </a:txBody>
                  <a:tcPr/>
                </a:tc>
                <a:tc>
                  <a:txBody>
                    <a:bodyPr/>
                    <a:lstStyle/>
                    <a:p>
                      <a:pPr algn="ctr"/>
                      <a:r>
                        <a:rPr lang="en-US" sz="2400" b="1" dirty="0"/>
                        <a:t>26</a:t>
                      </a:r>
                    </a:p>
                  </a:txBody>
                  <a:tcPr/>
                </a:tc>
                <a:tc>
                  <a:txBody>
                    <a:bodyPr/>
                    <a:lstStyle/>
                    <a:p>
                      <a:pPr algn="ctr"/>
                      <a:r>
                        <a:rPr lang="en-US" sz="2400" b="1" dirty="0"/>
                        <a:t>00</a:t>
                      </a:r>
                    </a:p>
                  </a:txBody>
                  <a:tcPr/>
                </a:tc>
                <a:extLst>
                  <a:ext uri="{0D108BD9-81ED-4DB2-BD59-A6C34878D82A}">
                    <a16:rowId xmlns:a16="http://schemas.microsoft.com/office/drawing/2014/main" val="10001"/>
                  </a:ext>
                </a:extLst>
              </a:tr>
              <a:tr h="606793">
                <a:tc>
                  <a:txBody>
                    <a:bodyPr/>
                    <a:lstStyle/>
                    <a:p>
                      <a:pPr algn="ctr"/>
                      <a:r>
                        <a:rPr lang="en-US" sz="2400" b="1" dirty="0"/>
                        <a:t>B</a:t>
                      </a:r>
                    </a:p>
                  </a:txBody>
                  <a:tcPr/>
                </a:tc>
                <a:tc>
                  <a:txBody>
                    <a:bodyPr/>
                    <a:lstStyle/>
                    <a:p>
                      <a:pPr algn="ctr"/>
                      <a:r>
                        <a:rPr lang="en-US" sz="2400" b="1" dirty="0"/>
                        <a:t>25</a:t>
                      </a:r>
                    </a:p>
                  </a:txBody>
                  <a:tcPr/>
                </a:tc>
                <a:tc>
                  <a:txBody>
                    <a:bodyPr/>
                    <a:lstStyle/>
                    <a:p>
                      <a:pPr algn="ctr"/>
                      <a:r>
                        <a:rPr lang="en-US" sz="2400" b="1" dirty="0"/>
                        <a:t>01</a:t>
                      </a:r>
                    </a:p>
                  </a:txBody>
                  <a:tcPr/>
                </a:tc>
                <a:extLst>
                  <a:ext uri="{0D108BD9-81ED-4DB2-BD59-A6C34878D82A}">
                    <a16:rowId xmlns:a16="http://schemas.microsoft.com/office/drawing/2014/main" val="10002"/>
                  </a:ext>
                </a:extLst>
              </a:tr>
              <a:tr h="606793">
                <a:tc>
                  <a:txBody>
                    <a:bodyPr/>
                    <a:lstStyle/>
                    <a:p>
                      <a:pPr algn="ctr"/>
                      <a:r>
                        <a:rPr lang="en-US" sz="2400" b="1" dirty="0"/>
                        <a:t>C</a:t>
                      </a:r>
                    </a:p>
                  </a:txBody>
                  <a:tcPr/>
                </a:tc>
                <a:tc>
                  <a:txBody>
                    <a:bodyPr/>
                    <a:lstStyle/>
                    <a:p>
                      <a:pPr algn="ctr"/>
                      <a:r>
                        <a:rPr lang="en-US" sz="2400" b="1" dirty="0"/>
                        <a:t>24</a:t>
                      </a:r>
                    </a:p>
                  </a:txBody>
                  <a:tcPr/>
                </a:tc>
                <a:tc>
                  <a:txBody>
                    <a:bodyPr/>
                    <a:lstStyle/>
                    <a:p>
                      <a:pPr algn="ctr"/>
                      <a:r>
                        <a:rPr lang="en-US" sz="2400" b="1" dirty="0"/>
                        <a:t>10</a:t>
                      </a:r>
                    </a:p>
                  </a:txBody>
                  <a:tcPr/>
                </a:tc>
                <a:extLst>
                  <a:ext uri="{0D108BD9-81ED-4DB2-BD59-A6C34878D82A}">
                    <a16:rowId xmlns:a16="http://schemas.microsoft.com/office/drawing/2014/main" val="10003"/>
                  </a:ext>
                </a:extLst>
              </a:tr>
              <a:tr h="662051">
                <a:tc>
                  <a:txBody>
                    <a:bodyPr/>
                    <a:lstStyle/>
                    <a:p>
                      <a:pPr algn="ctr"/>
                      <a:r>
                        <a:rPr lang="en-US" sz="4000" b="1" dirty="0">
                          <a:solidFill>
                            <a:srgbClr val="FF0066"/>
                          </a:solidFill>
                        </a:rPr>
                        <a:t>D</a:t>
                      </a:r>
                    </a:p>
                  </a:txBody>
                  <a:tcPr/>
                </a:tc>
                <a:tc>
                  <a:txBody>
                    <a:bodyPr/>
                    <a:lstStyle/>
                    <a:p>
                      <a:pPr algn="ctr"/>
                      <a:r>
                        <a:rPr lang="en-US" sz="4000" b="1" dirty="0">
                          <a:solidFill>
                            <a:srgbClr val="FF0066"/>
                          </a:solidFill>
                        </a:rPr>
                        <a:t>13</a:t>
                      </a:r>
                    </a:p>
                  </a:txBody>
                  <a:tcPr/>
                </a:tc>
                <a:tc>
                  <a:txBody>
                    <a:bodyPr/>
                    <a:lstStyle/>
                    <a:p>
                      <a:pPr algn="ctr"/>
                      <a:r>
                        <a:rPr lang="en-US" sz="4000" b="1" dirty="0">
                          <a:solidFill>
                            <a:srgbClr val="FF0066"/>
                          </a:solidFill>
                        </a:rPr>
                        <a:t>110</a:t>
                      </a:r>
                    </a:p>
                  </a:txBody>
                  <a:tcPr/>
                </a:tc>
                <a:extLst>
                  <a:ext uri="{0D108BD9-81ED-4DB2-BD59-A6C34878D82A}">
                    <a16:rowId xmlns:a16="http://schemas.microsoft.com/office/drawing/2014/main" val="10004"/>
                  </a:ext>
                </a:extLst>
              </a:tr>
              <a:tr h="606793">
                <a:tc>
                  <a:txBody>
                    <a:bodyPr/>
                    <a:lstStyle/>
                    <a:p>
                      <a:pPr algn="ctr"/>
                      <a:r>
                        <a:rPr lang="en-US" sz="2400" b="1" dirty="0"/>
                        <a:t>E</a:t>
                      </a:r>
                    </a:p>
                  </a:txBody>
                  <a:tcPr/>
                </a:tc>
                <a:tc>
                  <a:txBody>
                    <a:bodyPr/>
                    <a:lstStyle/>
                    <a:p>
                      <a:pPr algn="ctr"/>
                      <a:r>
                        <a:rPr lang="en-US" sz="2400" b="1" dirty="0"/>
                        <a:t>12</a:t>
                      </a:r>
                    </a:p>
                  </a:txBody>
                  <a:tcPr/>
                </a:tc>
                <a:tc>
                  <a:txBody>
                    <a:bodyPr/>
                    <a:lstStyle/>
                    <a:p>
                      <a:pPr algn="ctr"/>
                      <a:r>
                        <a:rPr lang="en-US" sz="2400" b="1" dirty="0"/>
                        <a:t>111</a:t>
                      </a:r>
                    </a:p>
                  </a:txBody>
                  <a:tcPr/>
                </a:tc>
                <a:extLst>
                  <a:ext uri="{0D108BD9-81ED-4DB2-BD59-A6C34878D82A}">
                    <a16:rowId xmlns:a16="http://schemas.microsoft.com/office/drawing/2014/main" val="10005"/>
                  </a:ext>
                </a:extLst>
              </a:tr>
            </a:tbl>
          </a:graphicData>
        </a:graphic>
      </p:graphicFrame>
      <p:sp>
        <p:nvSpPr>
          <p:cNvPr id="5" name="Title 1"/>
          <p:cNvSpPr>
            <a:spLocks noGrp="1"/>
          </p:cNvSpPr>
          <p:nvPr>
            <p:ph type="title"/>
          </p:nvPr>
        </p:nvSpPr>
        <p:spPr>
          <a:xfrm>
            <a:off x="533400" y="1295400"/>
            <a:ext cx="8229600" cy="350838"/>
          </a:xfrm>
        </p:spPr>
        <p:txBody>
          <a:bodyPr>
            <a:normAutofit fontScale="90000"/>
          </a:bodyPr>
          <a:lstStyle/>
          <a:p>
            <a:r>
              <a:rPr lang="en-US" b="1" dirty="0">
                <a:solidFill>
                  <a:srgbClr val="FF0000"/>
                </a:solidFill>
                <a:latin typeface="Times New Roman" pitchFamily="18" charset="0"/>
                <a:cs typeface="Times New Roman" pitchFamily="18" charset="0"/>
              </a:rPr>
              <a:t>Question no. 4</a:t>
            </a:r>
            <a:br>
              <a:rPr lang="en-US" b="1" dirty="0">
                <a:solidFill>
                  <a:srgbClr val="FF0000"/>
                </a:solidFill>
                <a:latin typeface="Times New Roman" pitchFamily="18" charset="0"/>
                <a:cs typeface="Times New Roman" pitchFamily="18" charset="0"/>
              </a:rPr>
            </a:br>
            <a:br>
              <a:rPr lang="en-US" b="1" dirty="0">
                <a:solidFill>
                  <a:srgbClr val="FF0000"/>
                </a:solidFill>
                <a:latin typeface="Times New Roman" pitchFamily="18" charset="0"/>
                <a:cs typeface="Times New Roman" pitchFamily="18" charset="0"/>
              </a:rPr>
            </a:br>
            <a:endParaRPr lang="en-US" dirty="0">
              <a:solidFill>
                <a:srgbClr val="0000CC"/>
              </a:solidFill>
            </a:endParaRPr>
          </a:p>
        </p:txBody>
      </p:sp>
      <p:sp>
        <p:nvSpPr>
          <p:cNvPr id="6" name="TextBox 5"/>
          <p:cNvSpPr txBox="1"/>
          <p:nvPr/>
        </p:nvSpPr>
        <p:spPr>
          <a:xfrm>
            <a:off x="990600" y="5943600"/>
            <a:ext cx="6934200" cy="523220"/>
          </a:xfrm>
          <a:prstGeom prst="rect">
            <a:avLst/>
          </a:prstGeom>
          <a:noFill/>
        </p:spPr>
        <p:txBody>
          <a:bodyPr wrap="square" rtlCol="0">
            <a:spAutoFit/>
          </a:bodyPr>
          <a:lstStyle/>
          <a:p>
            <a:r>
              <a:rPr lang="en-US" sz="2800" dirty="0">
                <a:solidFill>
                  <a:srgbClr val="0000FF"/>
                </a:solidFill>
              </a:rPr>
              <a:t>So, option d is correct answer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5</a:t>
            </a:r>
            <a:endParaRPr lang="en-US"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077200" cy="3352800"/>
          </a:xfrm>
        </p:spPr>
        <p:txBody>
          <a:bodyPr>
            <a:normAutofit fontScale="90000"/>
          </a:bodyPr>
          <a:lstStyle/>
          <a:p>
            <a:pPr algn="l"/>
            <a:r>
              <a:rPr lang="en-US" sz="4000" b="1" dirty="0">
                <a:solidFill>
                  <a:srgbClr val="FF0000"/>
                </a:solidFill>
                <a:latin typeface="Times New Roman" pitchFamily="18" charset="0"/>
                <a:cs typeface="Times New Roman" pitchFamily="18" charset="0"/>
              </a:rPr>
              <a:t>                    Question no. 5</a:t>
            </a:r>
            <a:br>
              <a:rPr lang="en-US" sz="4000" dirty="0">
                <a:latin typeface="Times New Roman" pitchFamily="18" charset="0"/>
                <a:cs typeface="Times New Roman" pitchFamily="18" charset="0"/>
              </a:rPr>
            </a:br>
            <a:r>
              <a:rPr lang="en-US" sz="3100" dirty="0">
                <a:solidFill>
                  <a:srgbClr val="7030A0"/>
                </a:solidFill>
                <a:latin typeface="Times New Roman" pitchFamily="18" charset="0"/>
                <a:cs typeface="Times New Roman" pitchFamily="18" charset="0"/>
              </a:rPr>
              <a:t>The operation for the queue is defined as follows.</a:t>
            </a:r>
            <a:br>
              <a:rPr lang="en-US" sz="3100" dirty="0">
                <a:solidFill>
                  <a:srgbClr val="7030A0"/>
                </a:solidFill>
                <a:latin typeface="Times New Roman" pitchFamily="18" charset="0"/>
                <a:cs typeface="Times New Roman" pitchFamily="18" charset="0"/>
              </a:rPr>
            </a:br>
            <a:r>
              <a:rPr lang="en-US" sz="3100" b="1" dirty="0">
                <a:solidFill>
                  <a:srgbClr val="0000FF"/>
                </a:solidFill>
                <a:latin typeface="Times New Roman" pitchFamily="18" charset="0"/>
                <a:cs typeface="Times New Roman" pitchFamily="18" charset="0"/>
              </a:rPr>
              <a:t>ENQ n: Insert data n into the queue.</a:t>
            </a:r>
            <a:br>
              <a:rPr lang="en-US" sz="3100" b="1" dirty="0">
                <a:solidFill>
                  <a:srgbClr val="0000FF"/>
                </a:solidFill>
                <a:latin typeface="Times New Roman" pitchFamily="18" charset="0"/>
                <a:cs typeface="Times New Roman" pitchFamily="18" charset="0"/>
              </a:rPr>
            </a:br>
            <a:r>
              <a:rPr lang="en-US" sz="3100" b="1" dirty="0">
                <a:solidFill>
                  <a:srgbClr val="0000FF"/>
                </a:solidFill>
                <a:latin typeface="Times New Roman" pitchFamily="18" charset="0"/>
                <a:cs typeface="Times New Roman" pitchFamily="18" charset="0"/>
              </a:rPr>
              <a:t>DEQ: Retrieve data from the queue</a:t>
            </a:r>
            <a:br>
              <a:rPr lang="en-US" sz="3100" dirty="0">
                <a:solidFill>
                  <a:srgbClr val="7030A0"/>
                </a:solidFill>
                <a:latin typeface="Times New Roman" pitchFamily="18" charset="0"/>
                <a:cs typeface="Times New Roman" pitchFamily="18" charset="0"/>
              </a:rPr>
            </a:br>
            <a:r>
              <a:rPr lang="en-US" sz="3100" dirty="0">
                <a:solidFill>
                  <a:srgbClr val="7030A0"/>
                </a:solidFill>
                <a:latin typeface="Times New Roman" pitchFamily="18" charset="0"/>
                <a:cs typeface="Times New Roman" pitchFamily="18" charset="0"/>
              </a:rPr>
              <a:t>The following operations, ENQ 1, ENQ 2, ENQ 3, DEQ, ENQ 4, ENQ 5, DEQ, ENQ 6, DEQ, DEQ were operated for an empty queue. Which data is retrieved when the next DEQ operation is done?</a:t>
            </a:r>
            <a:endParaRPr lang="en-US" sz="3100" dirty="0">
              <a:solidFill>
                <a:srgbClr val="7030A0"/>
              </a:solidFill>
            </a:endParaRPr>
          </a:p>
        </p:txBody>
      </p:sp>
      <p:sp>
        <p:nvSpPr>
          <p:cNvPr id="3" name="Content Placeholder 2"/>
          <p:cNvSpPr>
            <a:spLocks noGrp="1"/>
          </p:cNvSpPr>
          <p:nvPr>
            <p:ph idx="1"/>
          </p:nvPr>
        </p:nvSpPr>
        <p:spPr>
          <a:xfrm>
            <a:off x="457200" y="4267200"/>
            <a:ext cx="8229600" cy="1858963"/>
          </a:xfrm>
        </p:spPr>
        <p:txBody>
          <a:bodyPr>
            <a:normAutofit/>
          </a:bodyPr>
          <a:lstStyle/>
          <a:p>
            <a:pPr>
              <a:buNone/>
            </a:pPr>
            <a:r>
              <a:rPr lang="en-US" b="1" dirty="0">
                <a:solidFill>
                  <a:srgbClr val="FF0066"/>
                </a:solidFill>
                <a:latin typeface="Times New Roman" pitchFamily="18" charset="0"/>
                <a:cs typeface="Times New Roman" pitchFamily="18" charset="0"/>
              </a:rPr>
              <a:t>Options:</a:t>
            </a:r>
          </a:p>
          <a:p>
            <a:pPr marL="514350" indent="-514350">
              <a:buNone/>
            </a:pPr>
            <a:r>
              <a:rPr lang="en-US" dirty="0">
                <a:solidFill>
                  <a:srgbClr val="FF0066"/>
                </a:solidFill>
                <a:latin typeface="Times New Roman" pitchFamily="18" charset="0"/>
                <a:cs typeface="Times New Roman" pitchFamily="18" charset="0"/>
              </a:rPr>
              <a:t>a.   1                b.   2                c.   5               d.   6  </a:t>
            </a:r>
          </a:p>
          <a:p>
            <a:pPr marL="514350" indent="-514350">
              <a:buNone/>
            </a:pPr>
            <a:endParaRPr lang="en-US" dirty="0">
              <a:solidFill>
                <a:srgbClr val="00B05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1706562"/>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r>
              <a:rPr lang="en-US" sz="3600" b="1" dirty="0">
                <a:solidFill>
                  <a:srgbClr val="7030A0"/>
                </a:solidFill>
                <a:latin typeface="Times New Roman" pitchFamily="18" charset="0"/>
                <a:cs typeface="Times New Roman" pitchFamily="18" charset="0"/>
              </a:rPr>
              <a:t>Which of the numbers expressed in fractions of </a:t>
            </a:r>
            <a:r>
              <a:rPr lang="en-US" sz="3600" b="1" dirty="0">
                <a:solidFill>
                  <a:srgbClr val="0000FF"/>
                </a:solidFill>
                <a:latin typeface="Times New Roman" pitchFamily="18" charset="0"/>
                <a:cs typeface="Times New Roman" pitchFamily="18" charset="0"/>
              </a:rPr>
              <a:t>decimal number </a:t>
            </a:r>
            <a:r>
              <a:rPr lang="en-US" sz="3600" b="1" dirty="0">
                <a:solidFill>
                  <a:srgbClr val="7030A0"/>
                </a:solidFill>
                <a:latin typeface="Times New Roman" pitchFamily="18" charset="0"/>
                <a:cs typeface="Times New Roman" pitchFamily="18" charset="0"/>
              </a:rPr>
              <a:t>equals to </a:t>
            </a:r>
            <a:r>
              <a:rPr lang="en-US" sz="3600" b="1" dirty="0">
                <a:solidFill>
                  <a:srgbClr val="FF3399"/>
                </a:solidFill>
                <a:latin typeface="Times New Roman" pitchFamily="18" charset="0"/>
                <a:cs typeface="Times New Roman" pitchFamily="18" charset="0"/>
              </a:rPr>
              <a:t>hexadecimal number 0.248</a:t>
            </a:r>
            <a:r>
              <a:rPr lang="en-US" sz="3600" b="1" dirty="0">
                <a:solidFill>
                  <a:srgbClr val="7030A0"/>
                </a:solidFill>
                <a:latin typeface="Times New Roman" pitchFamily="18" charset="0"/>
                <a:cs typeface="Times New Roman" pitchFamily="18" charset="0"/>
              </a:rPr>
              <a:t>?</a:t>
            </a:r>
            <a:br>
              <a:rPr lang="en-US" sz="3600" b="1"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457200" y="3276600"/>
            <a:ext cx="8229600" cy="2849563"/>
          </a:xfrm>
        </p:spPr>
        <p:txBody>
          <a:bodyPr>
            <a:normAutofit lnSpcReduction="10000"/>
          </a:bodyPr>
          <a:lstStyle/>
          <a:p>
            <a:pPr>
              <a:buNone/>
            </a:pPr>
            <a:r>
              <a:rPr lang="en-US" b="1" dirty="0">
                <a:solidFill>
                  <a:srgbClr val="00B050"/>
                </a:solidFill>
                <a:latin typeface="Times New Roman" pitchFamily="18" charset="0"/>
                <a:cs typeface="Times New Roman" pitchFamily="18" charset="0"/>
              </a:rPr>
              <a:t>Options:</a:t>
            </a:r>
          </a:p>
          <a:p>
            <a:pPr>
              <a:buNone/>
            </a:pPr>
            <a:r>
              <a:rPr lang="en-US" dirty="0">
                <a:solidFill>
                  <a:srgbClr val="FF0066"/>
                </a:solidFill>
                <a:latin typeface="Times New Roman" pitchFamily="18" charset="0"/>
                <a:cs typeface="Times New Roman" pitchFamily="18" charset="0"/>
              </a:rPr>
              <a:t>a. 31/32</a:t>
            </a:r>
          </a:p>
          <a:p>
            <a:pPr>
              <a:buNone/>
            </a:pPr>
            <a:r>
              <a:rPr lang="en-US" dirty="0">
                <a:solidFill>
                  <a:srgbClr val="FF0066"/>
                </a:solidFill>
                <a:latin typeface="Times New Roman" pitchFamily="18" charset="0"/>
                <a:cs typeface="Times New Roman" pitchFamily="18" charset="0"/>
              </a:rPr>
              <a:t>b. 31/125</a:t>
            </a:r>
          </a:p>
          <a:p>
            <a:pPr>
              <a:buNone/>
            </a:pPr>
            <a:r>
              <a:rPr lang="en-US" dirty="0">
                <a:solidFill>
                  <a:srgbClr val="FF0066"/>
                </a:solidFill>
                <a:latin typeface="Times New Roman" pitchFamily="18" charset="0"/>
                <a:cs typeface="Times New Roman" pitchFamily="18" charset="0"/>
              </a:rPr>
              <a:t>c. 31/512</a:t>
            </a:r>
          </a:p>
          <a:p>
            <a:pPr>
              <a:buNone/>
            </a:pPr>
            <a:r>
              <a:rPr lang="en-US" dirty="0">
                <a:solidFill>
                  <a:srgbClr val="FF0066"/>
                </a:solidFill>
                <a:latin typeface="Times New Roman" pitchFamily="18" charset="0"/>
                <a:cs typeface="Times New Roman" pitchFamily="18" charset="0"/>
              </a:rPr>
              <a:t>d. 73/512 </a:t>
            </a:r>
          </a:p>
          <a:p>
            <a:pPr>
              <a:buNone/>
            </a:pPr>
            <a:endParaRPr lang="en-US" dirty="0">
              <a:solidFill>
                <a:srgbClr val="0070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Question no. 5</a:t>
            </a:r>
            <a:endParaRPr lang="en-US" dirty="0"/>
          </a:p>
        </p:txBody>
      </p:sp>
      <p:sp>
        <p:nvSpPr>
          <p:cNvPr id="3" name="Content Placeholder 2"/>
          <p:cNvSpPr>
            <a:spLocks noGrp="1"/>
          </p:cNvSpPr>
          <p:nvPr>
            <p:ph idx="1"/>
          </p:nvPr>
        </p:nvSpPr>
        <p:spPr>
          <a:xfrm>
            <a:off x="304800" y="1371600"/>
            <a:ext cx="8153400" cy="4754563"/>
          </a:xfrm>
        </p:spPr>
        <p:txBody>
          <a:bodyPr>
            <a:normAutofit fontScale="92500" lnSpcReduction="20000"/>
          </a:bodyPr>
          <a:lstStyle/>
          <a:p>
            <a:r>
              <a:rPr lang="en-US" dirty="0">
                <a:solidFill>
                  <a:srgbClr val="0000CC"/>
                </a:solidFill>
              </a:rPr>
              <a:t>A </a:t>
            </a:r>
            <a:r>
              <a:rPr lang="en-US" i="1" dirty="0">
                <a:solidFill>
                  <a:srgbClr val="0000CC"/>
                </a:solidFill>
              </a:rPr>
              <a:t>Queue</a:t>
            </a:r>
            <a:r>
              <a:rPr lang="en-US" dirty="0">
                <a:solidFill>
                  <a:srgbClr val="0000CC"/>
                </a:solidFill>
              </a:rPr>
              <a:t> is a linear structure </a:t>
            </a:r>
            <a:r>
              <a:rPr lang="en-US" dirty="0"/>
              <a:t>that follows </a:t>
            </a:r>
            <a:r>
              <a:rPr lang="en-US" dirty="0">
                <a:solidFill>
                  <a:srgbClr val="7030A0"/>
                </a:solidFill>
              </a:rPr>
              <a:t>a particular order in which the operations are performed. </a:t>
            </a:r>
          </a:p>
          <a:p>
            <a:r>
              <a:rPr lang="en-US" dirty="0"/>
              <a:t>The order is: </a:t>
            </a:r>
            <a:r>
              <a:rPr lang="en-US" sz="4300" b="1" dirty="0">
                <a:solidFill>
                  <a:srgbClr val="0000FF"/>
                </a:solidFill>
              </a:rPr>
              <a:t>First In First Out (FIFO). </a:t>
            </a:r>
            <a:endParaRPr lang="en-US" b="1" dirty="0">
              <a:solidFill>
                <a:srgbClr val="0000FF"/>
              </a:solidFill>
            </a:endParaRPr>
          </a:p>
          <a:p>
            <a:r>
              <a:rPr lang="en-US" dirty="0">
                <a:solidFill>
                  <a:srgbClr val="FF33CC"/>
                </a:solidFill>
              </a:rPr>
              <a:t>A good example of a </a:t>
            </a:r>
            <a:r>
              <a:rPr lang="en-US" i="1" dirty="0">
                <a:solidFill>
                  <a:srgbClr val="FF33CC"/>
                </a:solidFill>
              </a:rPr>
              <a:t>queue</a:t>
            </a:r>
            <a:r>
              <a:rPr lang="en-US" dirty="0">
                <a:solidFill>
                  <a:srgbClr val="FF33CC"/>
                </a:solidFill>
              </a:rPr>
              <a:t> </a:t>
            </a:r>
            <a:r>
              <a:rPr lang="en-US" dirty="0">
                <a:solidFill>
                  <a:srgbClr val="7030A0"/>
                </a:solidFill>
              </a:rPr>
              <a:t>is any </a:t>
            </a:r>
            <a:r>
              <a:rPr lang="en-US" i="1" dirty="0">
                <a:solidFill>
                  <a:srgbClr val="00B0F0"/>
                </a:solidFill>
              </a:rPr>
              <a:t>queue</a:t>
            </a:r>
            <a:r>
              <a:rPr lang="en-US" dirty="0">
                <a:solidFill>
                  <a:srgbClr val="00B0F0"/>
                </a:solidFill>
              </a:rPr>
              <a:t> of consumers for a resource where the consumer that came first is served first.</a:t>
            </a:r>
          </a:p>
          <a:p>
            <a:r>
              <a:rPr lang="en-US" i="1" dirty="0">
                <a:solidFill>
                  <a:srgbClr val="7030A0"/>
                </a:solidFill>
              </a:rPr>
              <a:t>Queues</a:t>
            </a:r>
            <a:r>
              <a:rPr lang="en-US" dirty="0">
                <a:solidFill>
                  <a:srgbClr val="7030A0"/>
                </a:solidFill>
              </a:rPr>
              <a:t> provide services in computer science, transport, and operations research where various entities such as data, objects, persons, or events are stored and held to be processed later.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rPr>
              <a:t>Question No.5</a:t>
            </a:r>
          </a:p>
        </p:txBody>
      </p:sp>
      <p:sp>
        <p:nvSpPr>
          <p:cNvPr id="3" name="Content Placeholder 2"/>
          <p:cNvSpPr>
            <a:spLocks noGrp="1"/>
          </p:cNvSpPr>
          <p:nvPr>
            <p:ph idx="1"/>
          </p:nvPr>
        </p:nvSpPr>
        <p:spPr>
          <a:xfrm>
            <a:off x="508000" y="1417638"/>
            <a:ext cx="8229600" cy="5153819"/>
          </a:xfrm>
        </p:spPr>
        <p:txBody>
          <a:bodyPr>
            <a:normAutofit fontScale="92500" lnSpcReduction="10000"/>
          </a:bodyPr>
          <a:lstStyle/>
          <a:p>
            <a:r>
              <a:rPr lang="en-US" b="1" dirty="0">
                <a:solidFill>
                  <a:srgbClr val="0000CC"/>
                </a:solidFill>
              </a:rPr>
              <a:t>Correct option is c</a:t>
            </a:r>
          </a:p>
          <a:p>
            <a:r>
              <a:rPr lang="en-US" b="1" dirty="0">
                <a:solidFill>
                  <a:srgbClr val="7030A0"/>
                </a:solidFill>
              </a:rPr>
              <a:t>Commentary on correct option:</a:t>
            </a:r>
          </a:p>
          <a:p>
            <a:r>
              <a:rPr lang="en-US" sz="2400" dirty="0"/>
              <a:t>                 Queue                                      Operations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3000" b="1" dirty="0">
                <a:solidFill>
                  <a:srgbClr val="0000FF"/>
                </a:solidFill>
              </a:rPr>
              <a:t>Next DEQ operation will retrieve data 5. </a:t>
            </a:r>
          </a:p>
          <a:p>
            <a:r>
              <a:rPr lang="en-US" sz="2800" b="1" dirty="0">
                <a:solidFill>
                  <a:srgbClr val="FF0066"/>
                </a:solidFill>
              </a:rPr>
              <a:t>So, the correct answer for this question is option (c)</a:t>
            </a:r>
          </a:p>
        </p:txBody>
      </p:sp>
      <p:grpSp>
        <p:nvGrpSpPr>
          <p:cNvPr id="6" name="Group 22"/>
          <p:cNvGrpSpPr/>
          <p:nvPr/>
        </p:nvGrpSpPr>
        <p:grpSpPr>
          <a:xfrm>
            <a:off x="1035050" y="2496345"/>
            <a:ext cx="6813550" cy="2837655"/>
            <a:chOff x="1035050" y="2496345"/>
            <a:chExt cx="6813550" cy="3581906"/>
          </a:xfrm>
        </p:grpSpPr>
        <p:grpSp>
          <p:nvGrpSpPr>
            <p:cNvPr id="7" name="Group 5"/>
            <p:cNvGrpSpPr/>
            <p:nvPr/>
          </p:nvGrpSpPr>
          <p:grpSpPr>
            <a:xfrm>
              <a:off x="1047283" y="2496345"/>
              <a:ext cx="6801317" cy="410188"/>
              <a:chOff x="1219200" y="2743200"/>
              <a:chExt cx="7061200" cy="533400"/>
            </a:xfrm>
          </p:grpSpPr>
          <p:sp>
            <p:nvSpPr>
              <p:cNvPr id="4" name="Rectangle 3"/>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1   2   3 </a:t>
                </a:r>
              </a:p>
            </p:txBody>
          </p:sp>
          <p:sp>
            <p:nvSpPr>
              <p:cNvPr id="5" name="Rectangle 4"/>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rgbClr val="002060"/>
                    </a:solidFill>
                  </a:rPr>
                  <a:t>ENQ1    ENQ2    ENQ3</a:t>
                </a:r>
              </a:p>
            </p:txBody>
          </p:sp>
        </p:grpSp>
        <p:grpSp>
          <p:nvGrpSpPr>
            <p:cNvPr id="10" name="Group 6"/>
            <p:cNvGrpSpPr/>
            <p:nvPr/>
          </p:nvGrpSpPr>
          <p:grpSpPr>
            <a:xfrm>
              <a:off x="1047283" y="3152524"/>
              <a:ext cx="6801317" cy="410188"/>
              <a:chOff x="1219200" y="2743200"/>
              <a:chExt cx="7061200" cy="533400"/>
            </a:xfrm>
          </p:grpSpPr>
          <p:sp>
            <p:nvSpPr>
              <p:cNvPr id="8" name="Rectangle 7"/>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2   3 </a:t>
                </a:r>
              </a:p>
            </p:txBody>
          </p:sp>
          <p:sp>
            <p:nvSpPr>
              <p:cNvPr id="9" name="Rectangle 8"/>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DEQ</a:t>
                </a:r>
              </a:p>
            </p:txBody>
          </p:sp>
        </p:grpSp>
        <p:grpSp>
          <p:nvGrpSpPr>
            <p:cNvPr id="13" name="Group 9"/>
            <p:cNvGrpSpPr/>
            <p:nvPr/>
          </p:nvGrpSpPr>
          <p:grpSpPr>
            <a:xfrm>
              <a:off x="1035050" y="3771468"/>
              <a:ext cx="6801317" cy="410188"/>
              <a:chOff x="1219200" y="2743200"/>
              <a:chExt cx="7061200" cy="533400"/>
            </a:xfrm>
          </p:grpSpPr>
          <p:sp>
            <p:nvSpPr>
              <p:cNvPr id="11" name="Rectangle 10"/>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2   3  4   5 </a:t>
                </a:r>
              </a:p>
            </p:txBody>
          </p:sp>
          <p:sp>
            <p:nvSpPr>
              <p:cNvPr id="12" name="Rectangle 11"/>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ENQ4    ENQ5</a:t>
                </a:r>
              </a:p>
            </p:txBody>
          </p:sp>
        </p:grpSp>
        <p:grpSp>
          <p:nvGrpSpPr>
            <p:cNvPr id="16" name="Group 12"/>
            <p:cNvGrpSpPr/>
            <p:nvPr/>
          </p:nvGrpSpPr>
          <p:grpSpPr>
            <a:xfrm>
              <a:off x="1047283" y="4390413"/>
              <a:ext cx="6801317" cy="410188"/>
              <a:chOff x="1219200" y="2743200"/>
              <a:chExt cx="7061200" cy="533400"/>
            </a:xfrm>
          </p:grpSpPr>
          <p:sp>
            <p:nvSpPr>
              <p:cNvPr id="14" name="Rectangle 13"/>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3  4   5 </a:t>
                </a:r>
              </a:p>
            </p:txBody>
          </p:sp>
          <p:sp>
            <p:nvSpPr>
              <p:cNvPr id="15" name="Rectangle 14"/>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DEQ</a:t>
                </a:r>
              </a:p>
            </p:txBody>
          </p:sp>
        </p:grpSp>
        <p:grpSp>
          <p:nvGrpSpPr>
            <p:cNvPr id="17" name="Group 16"/>
            <p:cNvGrpSpPr/>
            <p:nvPr/>
          </p:nvGrpSpPr>
          <p:grpSpPr>
            <a:xfrm>
              <a:off x="1035050" y="5029238"/>
              <a:ext cx="6801317" cy="410188"/>
              <a:chOff x="1219200" y="2743200"/>
              <a:chExt cx="7061200" cy="533400"/>
            </a:xfrm>
          </p:grpSpPr>
          <p:sp>
            <p:nvSpPr>
              <p:cNvPr id="18" name="Rectangle 17"/>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3  4   5  6 </a:t>
                </a:r>
              </a:p>
            </p:txBody>
          </p:sp>
          <p:sp>
            <p:nvSpPr>
              <p:cNvPr id="19" name="Rectangle 18"/>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ENQ6 </a:t>
                </a:r>
              </a:p>
            </p:txBody>
          </p:sp>
        </p:grpSp>
        <p:grpSp>
          <p:nvGrpSpPr>
            <p:cNvPr id="20" name="Group 19"/>
            <p:cNvGrpSpPr/>
            <p:nvPr/>
          </p:nvGrpSpPr>
          <p:grpSpPr>
            <a:xfrm>
              <a:off x="1035050" y="5668063"/>
              <a:ext cx="6801317" cy="410188"/>
              <a:chOff x="1219200" y="2743200"/>
              <a:chExt cx="7061200" cy="533400"/>
            </a:xfrm>
          </p:grpSpPr>
          <p:sp>
            <p:nvSpPr>
              <p:cNvPr id="21" name="Rectangle 20"/>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5  6 </a:t>
                </a:r>
              </a:p>
            </p:txBody>
          </p:sp>
          <p:sp>
            <p:nvSpPr>
              <p:cNvPr id="22" name="Rectangle 21"/>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DEQ   DEQ </a:t>
                </a:r>
              </a:p>
            </p:txBody>
          </p:sp>
        </p:grpSp>
      </p:grpSp>
    </p:spTree>
    <p:extLst>
      <p:ext uri="{BB962C8B-B14F-4D97-AF65-F5344CB8AC3E}">
        <p14:creationId xmlns:p14="http://schemas.microsoft.com/office/powerpoint/2010/main" val="3856197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6</a:t>
            </a:r>
            <a:endParaRPr lang="en-US"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106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a:t>
            </a:r>
            <a:br>
              <a:rPr lang="en-US" sz="4000" dirty="0">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is the appropriate explanation of quick sorting?</a:t>
            </a:r>
            <a:endParaRPr lang="en-US" dirty="0">
              <a:solidFill>
                <a:srgbClr val="FF3399"/>
              </a:solidFill>
            </a:endParaRPr>
          </a:p>
        </p:txBody>
      </p:sp>
      <p:sp>
        <p:nvSpPr>
          <p:cNvPr id="3" name="Content Placeholder 2"/>
          <p:cNvSpPr>
            <a:spLocks noGrp="1"/>
          </p:cNvSpPr>
          <p:nvPr>
            <p:ph idx="1"/>
          </p:nvPr>
        </p:nvSpPr>
        <p:spPr>
          <a:xfrm>
            <a:off x="457200" y="1752600"/>
            <a:ext cx="8305800" cy="4724400"/>
          </a:xfrm>
        </p:spPr>
        <p:txBody>
          <a:bodyPr>
            <a:normAutofit fontScale="775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It is a method of repeating the operation of adding data to the correct position of already aligned data string</a:t>
            </a:r>
          </a:p>
          <a:p>
            <a:pPr marL="514350" indent="-514350">
              <a:buAutoNum type="alphaLcPeriod"/>
            </a:pPr>
            <a:r>
              <a:rPr lang="en-US" dirty="0">
                <a:solidFill>
                  <a:srgbClr val="FF0066"/>
                </a:solidFill>
                <a:latin typeface="Times New Roman" pitchFamily="18" charset="0"/>
                <a:cs typeface="Times New Roman" pitchFamily="18" charset="0"/>
              </a:rPr>
              <a:t>Find the minimum value in the data, then find the minimum value from the parts excluding it. This is a method of repeating this operation.</a:t>
            </a:r>
          </a:p>
          <a:p>
            <a:pPr marL="514350" indent="-514350">
              <a:buAutoNum type="alphaLcPeriod"/>
            </a:pPr>
            <a:r>
              <a:rPr lang="en-US" dirty="0">
                <a:solidFill>
                  <a:srgbClr val="FF0066"/>
                </a:solidFill>
                <a:latin typeface="Times New Roman" pitchFamily="18" charset="0"/>
                <a:cs typeface="Times New Roman" pitchFamily="18" charset="0"/>
              </a:rPr>
              <a:t>Choose an appropriate reference value and divide the data into smaller value groups and larger value groups. In the same way, select the reference value in the group and divide each group. This is a method of repeating this operation.</a:t>
            </a:r>
          </a:p>
          <a:p>
            <a:pPr marL="514350" indent="-514350">
              <a:buAutoNum type="alphaLcPeriod"/>
            </a:pPr>
            <a:r>
              <a:rPr lang="en-US" dirty="0">
                <a:solidFill>
                  <a:srgbClr val="FF0066"/>
                </a:solidFill>
                <a:latin typeface="Times New Roman" pitchFamily="18" charset="0"/>
                <a:cs typeface="Times New Roman" pitchFamily="18" charset="0"/>
              </a:rPr>
              <a:t>It is a method of gradually transferring small value data to the end by repeating comparison and replacement of adjacent data</a:t>
            </a:r>
          </a:p>
          <a:p>
            <a:pPr marL="514350" indent="-514350">
              <a:buAutoNum type="alphaLcPeriod"/>
            </a:pPr>
            <a:endParaRPr lang="en-US" dirty="0">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rPr>
              <a:t>Question No.6</a:t>
            </a: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lgn="just"/>
            <a:r>
              <a:rPr lang="en-US" sz="3000" b="1" dirty="0">
                <a:solidFill>
                  <a:srgbClr val="0000CC"/>
                </a:solidFill>
              </a:rPr>
              <a:t>Commentary on correct option:</a:t>
            </a:r>
          </a:p>
          <a:p>
            <a:pPr algn="just"/>
            <a:r>
              <a:rPr lang="en-US" sz="2800" dirty="0">
                <a:solidFill>
                  <a:srgbClr val="7030A0"/>
                </a:solidFill>
              </a:rPr>
              <a:t>Quick sort is a highly efficient sorting algorithm </a:t>
            </a:r>
            <a:r>
              <a:rPr lang="en-US" sz="2800" dirty="0"/>
              <a:t>based on </a:t>
            </a:r>
            <a:r>
              <a:rPr lang="en-US" sz="2800" b="1" dirty="0">
                <a:solidFill>
                  <a:srgbClr val="FF0066"/>
                </a:solidFill>
              </a:rPr>
              <a:t>partitioning of array of data into smaller arrays</a:t>
            </a:r>
            <a:r>
              <a:rPr lang="en-US" sz="2800" dirty="0"/>
              <a:t>. </a:t>
            </a:r>
          </a:p>
          <a:p>
            <a:pPr algn="just"/>
            <a:r>
              <a:rPr lang="en-US" sz="2800" dirty="0">
                <a:solidFill>
                  <a:srgbClr val="0000FF"/>
                </a:solidFill>
              </a:rPr>
              <a:t>A large array is partitioned into two arrays </a:t>
            </a:r>
            <a:r>
              <a:rPr lang="en-US" sz="2800" dirty="0">
                <a:solidFill>
                  <a:srgbClr val="00B050"/>
                </a:solidFill>
              </a:rPr>
              <a:t>one of which holds values smaller than the specified value</a:t>
            </a:r>
            <a:r>
              <a:rPr lang="en-US" sz="2800" dirty="0"/>
              <a:t>.</a:t>
            </a:r>
          </a:p>
          <a:p>
            <a:pPr algn="just"/>
            <a:r>
              <a:rPr lang="en-US" sz="2800" dirty="0">
                <a:solidFill>
                  <a:srgbClr val="7030A0"/>
                </a:solidFill>
              </a:rPr>
              <a:t>Quick sort usually partitions an array and then calls itself recursively twice to sort the two resulting subarrays. </a:t>
            </a:r>
          </a:p>
          <a:p>
            <a:pPr algn="just"/>
            <a:r>
              <a:rPr lang="en-US" sz="2800" i="1" dirty="0"/>
              <a:t>Quick Sort</a:t>
            </a:r>
            <a:r>
              <a:rPr lang="en-US" sz="2800" dirty="0"/>
              <a:t> is also based on the concept of </a:t>
            </a:r>
            <a:r>
              <a:rPr lang="en-US" sz="3000" b="1" dirty="0">
                <a:solidFill>
                  <a:srgbClr val="7030A0"/>
                </a:solidFill>
              </a:rPr>
              <a:t>Divide and Conquer.</a:t>
            </a:r>
            <a:endParaRPr lang="en-US" sz="2800" b="1" dirty="0">
              <a:solidFill>
                <a:srgbClr val="7030A0"/>
              </a:solidFill>
            </a:endParaRPr>
          </a:p>
          <a:p>
            <a:pPr algn="just"/>
            <a:r>
              <a:rPr lang="en-US" sz="2800" dirty="0"/>
              <a:t> </a:t>
            </a:r>
            <a:r>
              <a:rPr lang="en-US" sz="3500" b="1" dirty="0">
                <a:solidFill>
                  <a:srgbClr val="FF0000"/>
                </a:solidFill>
              </a:rPr>
              <a:t>Therefore, option (c) is correct </a:t>
            </a:r>
            <a:r>
              <a:rPr lang="en-US" sz="2800" dirty="0"/>
              <a:t>which illustrates the motive theme of quick Sort algorithm.</a:t>
            </a:r>
          </a:p>
        </p:txBody>
      </p:sp>
    </p:spTree>
    <p:extLst>
      <p:ext uri="{BB962C8B-B14F-4D97-AF65-F5344CB8AC3E}">
        <p14:creationId xmlns:p14="http://schemas.microsoft.com/office/powerpoint/2010/main" val="1587768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66"/>
                </a:solidFill>
              </a:rPr>
              <a:t>Question No.6</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b="1" dirty="0">
                <a:solidFill>
                  <a:srgbClr val="0000CC"/>
                </a:solidFill>
              </a:rPr>
              <a:t>Commentary on incorrect options:</a:t>
            </a:r>
          </a:p>
          <a:p>
            <a:pPr algn="just"/>
            <a:r>
              <a:rPr lang="en-US" b="1" dirty="0">
                <a:solidFill>
                  <a:srgbClr val="7030A0"/>
                </a:solidFill>
              </a:rPr>
              <a:t>Q</a:t>
            </a:r>
            <a:r>
              <a:rPr lang="en-US" dirty="0">
                <a:solidFill>
                  <a:srgbClr val="7030A0"/>
                </a:solidFill>
              </a:rPr>
              <a:t>uick Sort never negotiates with already aligned data and thus </a:t>
            </a:r>
            <a:r>
              <a:rPr lang="en-US" b="1" dirty="0">
                <a:solidFill>
                  <a:srgbClr val="FF0000"/>
                </a:solidFill>
              </a:rPr>
              <a:t>option (a) is incorrect</a:t>
            </a:r>
            <a:r>
              <a:rPr lang="en-US" dirty="0"/>
              <a:t>.</a:t>
            </a:r>
          </a:p>
          <a:p>
            <a:pPr algn="just"/>
            <a:r>
              <a:rPr lang="en-US" dirty="0">
                <a:solidFill>
                  <a:srgbClr val="7030A0"/>
                </a:solidFill>
              </a:rPr>
              <a:t>In quick sort initial </a:t>
            </a:r>
            <a:r>
              <a:rPr lang="en-US" dirty="0">
                <a:solidFill>
                  <a:srgbClr val="0000CC"/>
                </a:solidFill>
              </a:rPr>
              <a:t>array is divided into two parts depending on a reference value not the minimum value itself</a:t>
            </a:r>
            <a:r>
              <a:rPr lang="en-US" dirty="0">
                <a:solidFill>
                  <a:srgbClr val="7030A0"/>
                </a:solidFill>
              </a:rPr>
              <a:t>.</a:t>
            </a:r>
            <a:r>
              <a:rPr lang="en-US" dirty="0"/>
              <a:t> </a:t>
            </a:r>
            <a:r>
              <a:rPr lang="en-US" b="1" dirty="0">
                <a:solidFill>
                  <a:srgbClr val="FF0000"/>
                </a:solidFill>
              </a:rPr>
              <a:t>Therefore, option (b) is incorrect. </a:t>
            </a:r>
          </a:p>
          <a:p>
            <a:pPr algn="just"/>
            <a:r>
              <a:rPr lang="en-US" dirty="0"/>
              <a:t>Quick sort is a method of gradually sorting data by transferring smaller value to the starting point where those values should be. </a:t>
            </a:r>
            <a:r>
              <a:rPr lang="en-US" b="1" dirty="0">
                <a:solidFill>
                  <a:srgbClr val="FF0000"/>
                </a:solidFill>
              </a:rPr>
              <a:t>Therefore, option (d) is also incorrect</a:t>
            </a:r>
            <a:r>
              <a:rPr lang="en-US" dirty="0"/>
              <a:t>. </a:t>
            </a:r>
          </a:p>
        </p:txBody>
      </p:sp>
    </p:spTree>
    <p:extLst>
      <p:ext uri="{BB962C8B-B14F-4D97-AF65-F5344CB8AC3E}">
        <p14:creationId xmlns:p14="http://schemas.microsoft.com/office/powerpoint/2010/main" val="281538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7</a:t>
            </a:r>
            <a:endParaRPr lang="en-US" b="1"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7</a:t>
            </a:r>
            <a:br>
              <a:rPr lang="en-US" sz="4000" dirty="0">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of the items stipulated in the coding standards of the program is appropriate?</a:t>
            </a:r>
            <a:endParaRPr lang="en-US" dirty="0">
              <a:solidFill>
                <a:srgbClr val="FF3399"/>
              </a:solidFill>
            </a:endParaRPr>
          </a:p>
        </p:txBody>
      </p:sp>
      <p:sp>
        <p:nvSpPr>
          <p:cNvPr id="3" name="Content Placeholder 2"/>
          <p:cNvSpPr>
            <a:spLocks noGrp="1"/>
          </p:cNvSpPr>
          <p:nvPr>
            <p:ph idx="1"/>
          </p:nvPr>
        </p:nvSpPr>
        <p:spPr>
          <a:xfrm>
            <a:off x="457200" y="2057400"/>
            <a:ext cx="8305800" cy="4419600"/>
          </a:xfrm>
        </p:spPr>
        <p:txBody>
          <a:bodyPr>
            <a:normAutofit fontScale="850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For local variables, if the data types are the same even if they are used differently, use the same variables as much as possible.</a:t>
            </a:r>
          </a:p>
          <a:p>
            <a:pPr marL="514350" indent="-514350">
              <a:buAutoNum type="alphaLcPeriod"/>
            </a:pPr>
            <a:r>
              <a:rPr lang="en-US" dirty="0">
                <a:solidFill>
                  <a:srgbClr val="FF0066"/>
                </a:solidFill>
                <a:latin typeface="Times New Roman" pitchFamily="18" charset="0"/>
                <a:cs typeface="Times New Roman" pitchFamily="18" charset="0"/>
              </a:rPr>
              <a:t>In order to improve the processing performance, we use a floating-point variable for the control variable of the loop.</a:t>
            </a:r>
          </a:p>
          <a:p>
            <a:pPr marL="514350" indent="-514350">
              <a:buAutoNum type="alphaLcPeriod"/>
            </a:pPr>
            <a:r>
              <a:rPr lang="en-US" dirty="0">
                <a:solidFill>
                  <a:srgbClr val="FF0066"/>
                </a:solidFill>
                <a:latin typeface="Times New Roman" pitchFamily="18" charset="0"/>
                <a:cs typeface="Times New Roman" pitchFamily="18" charset="0"/>
              </a:rPr>
              <a:t>To repeat the same calculation over and over, use the function’s recursive call.</a:t>
            </a:r>
          </a:p>
          <a:p>
            <a:pPr marL="514350" indent="-514350">
              <a:buAutoNum type="alphaLcPeriod"/>
            </a:pPr>
            <a:r>
              <a:rPr lang="en-US" dirty="0">
                <a:solidFill>
                  <a:srgbClr val="FF0066"/>
                </a:solidFill>
                <a:latin typeface="Times New Roman" pitchFamily="18" charset="0"/>
                <a:cs typeface="Times New Roman" pitchFamily="18" charset="0"/>
              </a:rPr>
              <a:t>When using the memory area allocation function, describe the processing when allocation is impossible.</a:t>
            </a:r>
            <a:endParaRPr lang="en-US" dirty="0">
              <a:solidFill>
                <a:srgbClr val="0070C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Question No.7</a:t>
            </a:r>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sz="3600" b="1" dirty="0">
                <a:solidFill>
                  <a:srgbClr val="7030A0"/>
                </a:solidFill>
              </a:rPr>
              <a:t>Commentary on correct answer:</a:t>
            </a:r>
          </a:p>
          <a:p>
            <a:pPr algn="just"/>
            <a:r>
              <a:rPr lang="en-US" sz="3600" dirty="0">
                <a:solidFill>
                  <a:srgbClr val="FF0066"/>
                </a:solidFill>
              </a:rPr>
              <a:t>Standard coding reveals </a:t>
            </a:r>
            <a:r>
              <a:rPr lang="en-US" sz="3600" dirty="0"/>
              <a:t>that is </a:t>
            </a:r>
            <a:r>
              <a:rPr lang="en-US" sz="3600" b="1" dirty="0">
                <a:solidFill>
                  <a:srgbClr val="00B050"/>
                </a:solidFill>
              </a:rPr>
              <a:t>any special case exists for a program then that case should be mentioned while coding as a comment section of that specific line </a:t>
            </a:r>
            <a:r>
              <a:rPr lang="en-US" sz="4000" b="1" dirty="0">
                <a:solidFill>
                  <a:srgbClr val="FF0066"/>
                </a:solidFill>
              </a:rPr>
              <a:t>and option (d) reveals the same. </a:t>
            </a:r>
            <a:endParaRPr lang="en-US" sz="3600" b="1" dirty="0">
              <a:solidFill>
                <a:srgbClr val="FF0066"/>
              </a:solidFill>
            </a:endParaRPr>
          </a:p>
          <a:p>
            <a:pPr algn="just"/>
            <a:r>
              <a:rPr lang="en-US" sz="4000" b="1" dirty="0">
                <a:solidFill>
                  <a:srgbClr val="0000FF"/>
                </a:solidFill>
              </a:rPr>
              <a:t>So option (d) is correct. </a:t>
            </a:r>
          </a:p>
        </p:txBody>
      </p:sp>
    </p:spTree>
    <p:extLst>
      <p:ext uri="{BB962C8B-B14F-4D97-AF65-F5344CB8AC3E}">
        <p14:creationId xmlns:p14="http://schemas.microsoft.com/office/powerpoint/2010/main" val="2078452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Question No.7</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b="1" dirty="0"/>
              <a:t>Commentary on incorrect Options</a:t>
            </a:r>
          </a:p>
          <a:p>
            <a:pPr algn="just"/>
            <a:r>
              <a:rPr lang="en-US" b="1" dirty="0">
                <a:solidFill>
                  <a:srgbClr val="0000CC"/>
                </a:solidFill>
              </a:rPr>
              <a:t>Same variables should not be used repeatedly in a program </a:t>
            </a:r>
            <a:r>
              <a:rPr lang="en-US" b="1" dirty="0">
                <a:solidFill>
                  <a:srgbClr val="FF33CC"/>
                </a:solidFill>
              </a:rPr>
              <a:t>even they are being used in different situation. </a:t>
            </a:r>
          </a:p>
          <a:p>
            <a:pPr algn="just"/>
            <a:r>
              <a:rPr lang="en-US" sz="3800" b="1" dirty="0">
                <a:solidFill>
                  <a:srgbClr val="FF0066"/>
                </a:solidFill>
              </a:rPr>
              <a:t>Therefore, option (A) is incorrect.</a:t>
            </a:r>
          </a:p>
          <a:p>
            <a:pPr algn="just"/>
            <a:r>
              <a:rPr lang="en-US" dirty="0"/>
              <a:t>Floating point variable is not used for control variable of a loop</a:t>
            </a:r>
          </a:p>
          <a:p>
            <a:pPr algn="just"/>
            <a:r>
              <a:rPr lang="en-US" sz="3300" b="1" dirty="0">
                <a:solidFill>
                  <a:srgbClr val="FF0066"/>
                </a:solidFill>
              </a:rPr>
              <a:t>So, Option (b) is incorrect</a:t>
            </a:r>
          </a:p>
          <a:p>
            <a:pPr algn="just"/>
            <a:r>
              <a:rPr lang="en-US" dirty="0">
                <a:solidFill>
                  <a:srgbClr val="0000FF"/>
                </a:solidFill>
              </a:rPr>
              <a:t>Same calculation should be conducted using function </a:t>
            </a:r>
            <a:r>
              <a:rPr lang="en-US" sz="3800" b="1" dirty="0">
                <a:solidFill>
                  <a:srgbClr val="FF0000"/>
                </a:solidFill>
              </a:rPr>
              <a:t>not recursive one</a:t>
            </a:r>
            <a:r>
              <a:rPr lang="en-US" dirty="0"/>
              <a:t>. </a:t>
            </a:r>
          </a:p>
          <a:p>
            <a:pPr algn="just"/>
            <a:r>
              <a:rPr lang="en-US" b="1" dirty="0">
                <a:solidFill>
                  <a:srgbClr val="FF0066"/>
                </a:solidFill>
              </a:rPr>
              <a:t>Therefore, option (c) is incorrect.</a:t>
            </a:r>
          </a:p>
          <a:p>
            <a:pPr algn="just"/>
            <a:endParaRPr lang="en-US" dirty="0"/>
          </a:p>
        </p:txBody>
      </p:sp>
    </p:spTree>
    <p:extLst>
      <p:ext uri="{BB962C8B-B14F-4D97-AF65-F5344CB8AC3E}">
        <p14:creationId xmlns:p14="http://schemas.microsoft.com/office/powerpoint/2010/main" val="124811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0"/>
            <a:ext cx="8458200" cy="4678363"/>
          </a:xfrm>
        </p:spPr>
        <p:txBody>
          <a:bodyPr>
            <a:normAutofit/>
          </a:bodyPr>
          <a:lstStyle/>
          <a:p>
            <a:r>
              <a:rPr lang="en-US" b="1" dirty="0">
                <a:solidFill>
                  <a:srgbClr val="0000CC"/>
                </a:solidFill>
                <a:latin typeface="Times New Roman" pitchFamily="18" charset="0"/>
                <a:cs typeface="Times New Roman" pitchFamily="18" charset="0"/>
              </a:rPr>
              <a:t>Decimal Number:</a:t>
            </a:r>
          </a:p>
          <a:p>
            <a:pPr>
              <a:buNone/>
            </a:pPr>
            <a:r>
              <a:rPr lang="en-US" sz="2700" dirty="0"/>
              <a:t>Decimal number is represented using 10 different numerals, the digits </a:t>
            </a:r>
            <a:r>
              <a:rPr lang="en-US" sz="2700" b="1" dirty="0"/>
              <a:t>0</a:t>
            </a:r>
            <a:r>
              <a:rPr lang="en-US" sz="2700" dirty="0"/>
              <a:t>, 1, </a:t>
            </a:r>
            <a:r>
              <a:rPr lang="en-US" sz="2700" b="1" dirty="0"/>
              <a:t>2</a:t>
            </a:r>
            <a:r>
              <a:rPr lang="en-US" sz="2700" dirty="0"/>
              <a:t>, </a:t>
            </a:r>
            <a:r>
              <a:rPr lang="en-US" sz="2700" b="1" dirty="0"/>
              <a:t>3</a:t>
            </a:r>
            <a:r>
              <a:rPr lang="en-US" sz="2700" dirty="0"/>
              <a:t>, 4, </a:t>
            </a:r>
            <a:r>
              <a:rPr lang="en-US" sz="2700" b="1" dirty="0"/>
              <a:t>5</a:t>
            </a:r>
            <a:r>
              <a:rPr lang="en-US" sz="2700" dirty="0"/>
              <a:t>, 6, </a:t>
            </a:r>
            <a:r>
              <a:rPr lang="en-US" sz="2700" b="1" dirty="0"/>
              <a:t>7</a:t>
            </a:r>
            <a:r>
              <a:rPr lang="en-US" sz="2700" dirty="0"/>
              <a:t>, </a:t>
            </a:r>
            <a:r>
              <a:rPr lang="en-US" sz="2700" b="1" dirty="0"/>
              <a:t>8</a:t>
            </a:r>
            <a:r>
              <a:rPr lang="en-US" sz="2700" dirty="0"/>
              <a:t>, </a:t>
            </a:r>
            <a:r>
              <a:rPr lang="en-US" sz="2700" b="1" dirty="0"/>
              <a:t>9</a:t>
            </a:r>
            <a:r>
              <a:rPr lang="en-US" sz="2700" dirty="0"/>
              <a:t>. It also requires a dot (decimal point) to represent decimal fractions. Base of the decimal number is: 10</a:t>
            </a:r>
            <a:endParaRPr lang="en-US" sz="2700" dirty="0">
              <a:solidFill>
                <a:srgbClr val="0070C0"/>
              </a:solidFill>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1371600" y="3962400"/>
            <a:ext cx="5791200" cy="22860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8</a:t>
            </a:r>
            <a:endParaRPr lang="en-US" b="1"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8</a:t>
            </a:r>
            <a:br>
              <a:rPr lang="en-US" sz="4000" dirty="0">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is appropriate as an explanation of Java’s characteristics?</a:t>
            </a:r>
            <a:endParaRPr lang="en-US" dirty="0">
              <a:solidFill>
                <a:srgbClr val="FF3399"/>
              </a:solidFill>
            </a:endParaRPr>
          </a:p>
        </p:txBody>
      </p:sp>
      <p:sp>
        <p:nvSpPr>
          <p:cNvPr id="3" name="Content Placeholder 2"/>
          <p:cNvSpPr>
            <a:spLocks noGrp="1"/>
          </p:cNvSpPr>
          <p:nvPr>
            <p:ph idx="1"/>
          </p:nvPr>
        </p:nvSpPr>
        <p:spPr>
          <a:xfrm>
            <a:off x="457200" y="2057400"/>
            <a:ext cx="8305800" cy="4419600"/>
          </a:xfrm>
        </p:spPr>
        <p:txBody>
          <a:bodyPr>
            <a:normAutofit fontScale="92500" lnSpcReduction="1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It is an object-oriented language, and multiple inheritance that specifies multiple </a:t>
            </a:r>
            <a:r>
              <a:rPr lang="en-US" dirty="0" err="1">
                <a:solidFill>
                  <a:srgbClr val="FF0066"/>
                </a:solidFill>
                <a:latin typeface="Times New Roman" pitchFamily="18" charset="0"/>
                <a:cs typeface="Times New Roman" pitchFamily="18" charset="0"/>
              </a:rPr>
              <a:t>superclasses</a:t>
            </a:r>
            <a:r>
              <a:rPr lang="en-US" dirty="0">
                <a:solidFill>
                  <a:srgbClr val="FF0066"/>
                </a:solidFill>
                <a:latin typeface="Times New Roman" pitchFamily="18" charset="0"/>
                <a:cs typeface="Times New Roman" pitchFamily="18" charset="0"/>
              </a:rPr>
              <a:t> is possible.</a:t>
            </a:r>
          </a:p>
          <a:p>
            <a:pPr marL="514350" indent="-514350">
              <a:buAutoNum type="alphaLcPeriod"/>
            </a:pPr>
            <a:r>
              <a:rPr lang="en-US" dirty="0">
                <a:solidFill>
                  <a:srgbClr val="FF0066"/>
                </a:solidFill>
                <a:latin typeface="Times New Roman" pitchFamily="18" charset="0"/>
                <a:cs typeface="Times New Roman" pitchFamily="18" charset="0"/>
              </a:rPr>
              <a:t>Integer and character are always treated as class.</a:t>
            </a:r>
          </a:p>
          <a:p>
            <a:pPr marL="514350" indent="-514350">
              <a:buAutoNum type="alphaLcPeriod"/>
            </a:pPr>
            <a:r>
              <a:rPr lang="en-US" dirty="0">
                <a:solidFill>
                  <a:srgbClr val="FF0066"/>
                </a:solidFill>
                <a:latin typeface="Times New Roman" pitchFamily="18" charset="0"/>
                <a:cs typeface="Times New Roman" pitchFamily="18" charset="0"/>
              </a:rPr>
              <a:t>Because there is a pointer type, you can refer directly to the address on the memory.</a:t>
            </a:r>
          </a:p>
          <a:p>
            <a:pPr marL="514350" indent="-514350">
              <a:buAutoNum type="alphaLcPeriod"/>
            </a:pPr>
            <a:r>
              <a:rPr lang="en-US" dirty="0">
                <a:solidFill>
                  <a:srgbClr val="FF0066"/>
                </a:solidFill>
                <a:latin typeface="Times New Roman" pitchFamily="18" charset="0"/>
                <a:cs typeface="Times New Roman" pitchFamily="18" charset="0"/>
              </a:rPr>
              <a:t>There is garbage collection function for memory management.</a:t>
            </a:r>
            <a:endParaRPr lang="en-US" dirty="0">
              <a:solidFill>
                <a:srgbClr val="0070C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rPr>
              <a:t>Question no.8</a:t>
            </a:r>
          </a:p>
        </p:txBody>
      </p:sp>
      <p:sp>
        <p:nvSpPr>
          <p:cNvPr id="3" name="Content Placeholder 2"/>
          <p:cNvSpPr>
            <a:spLocks noGrp="1"/>
          </p:cNvSpPr>
          <p:nvPr>
            <p:ph idx="1"/>
          </p:nvPr>
        </p:nvSpPr>
        <p:spPr/>
        <p:txBody>
          <a:bodyPr/>
          <a:lstStyle/>
          <a:p>
            <a:r>
              <a:rPr lang="en-US" sz="4000" b="1" dirty="0">
                <a:solidFill>
                  <a:srgbClr val="00B050"/>
                </a:solidFill>
              </a:rPr>
              <a:t>Commentary on correct option:</a:t>
            </a:r>
          </a:p>
          <a:p>
            <a:pPr algn="just"/>
            <a:r>
              <a:rPr lang="en-US" sz="3600" b="1" dirty="0">
                <a:solidFill>
                  <a:srgbClr val="FF33CC"/>
                </a:solidFill>
              </a:rPr>
              <a:t>JAVA</a:t>
            </a:r>
            <a:r>
              <a:rPr lang="en-US" sz="3600" b="1" dirty="0"/>
              <a:t> (also PHP and C#) </a:t>
            </a:r>
            <a:r>
              <a:rPr lang="en-US" sz="3600" dirty="0">
                <a:solidFill>
                  <a:srgbClr val="7030A0"/>
                </a:solidFill>
              </a:rPr>
              <a:t>has an special function for management of garbage which is referred as </a:t>
            </a:r>
            <a:r>
              <a:rPr lang="en-US" sz="4000" b="1" dirty="0">
                <a:solidFill>
                  <a:srgbClr val="FF0066"/>
                </a:solidFill>
              </a:rPr>
              <a:t>garbage collection function</a:t>
            </a:r>
            <a:r>
              <a:rPr lang="en-US" sz="3600" dirty="0">
                <a:solidFill>
                  <a:srgbClr val="7030A0"/>
                </a:solidFill>
              </a:rPr>
              <a:t> for memory management. </a:t>
            </a:r>
          </a:p>
          <a:p>
            <a:pPr algn="just"/>
            <a:r>
              <a:rPr lang="en-US" sz="3600" b="1" dirty="0">
                <a:solidFill>
                  <a:srgbClr val="0000FF"/>
                </a:solidFill>
              </a:rPr>
              <a:t>Thus, option (d) is correct answer</a:t>
            </a:r>
          </a:p>
        </p:txBody>
      </p:sp>
    </p:spTree>
    <p:extLst>
      <p:ext uri="{BB962C8B-B14F-4D97-AF65-F5344CB8AC3E}">
        <p14:creationId xmlns:p14="http://schemas.microsoft.com/office/powerpoint/2010/main" val="1557956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rPr>
              <a:t>Question no. 8</a:t>
            </a:r>
            <a:endParaRPr lang="en-US" b="1" dirty="0"/>
          </a:p>
        </p:txBody>
      </p:sp>
      <p:sp>
        <p:nvSpPr>
          <p:cNvPr id="3" name="Content Placeholder 2"/>
          <p:cNvSpPr>
            <a:spLocks noGrp="1"/>
          </p:cNvSpPr>
          <p:nvPr>
            <p:ph idx="1"/>
          </p:nvPr>
        </p:nvSpPr>
        <p:spPr/>
        <p:txBody>
          <a:bodyPr>
            <a:normAutofit fontScale="92500" lnSpcReduction="20000"/>
          </a:bodyPr>
          <a:lstStyle/>
          <a:p>
            <a:r>
              <a:rPr lang="en-US" sz="3500" b="1" dirty="0">
                <a:solidFill>
                  <a:srgbClr val="00B050"/>
                </a:solidFill>
              </a:rPr>
              <a:t>Commentary on incorrect options:</a:t>
            </a:r>
          </a:p>
          <a:p>
            <a:r>
              <a:rPr lang="en-US" b="1" dirty="0">
                <a:solidFill>
                  <a:srgbClr val="0000CC"/>
                </a:solidFill>
              </a:rPr>
              <a:t>Java never supports multiple inheritance and so only one superclass is possible </a:t>
            </a:r>
            <a:r>
              <a:rPr lang="en-US" dirty="0"/>
              <a:t>but </a:t>
            </a:r>
            <a:r>
              <a:rPr lang="en-US" b="1" dirty="0">
                <a:solidFill>
                  <a:srgbClr val="FF0066"/>
                </a:solidFill>
              </a:rPr>
              <a:t>multiple subclass of a superclass is possible. </a:t>
            </a:r>
          </a:p>
          <a:p>
            <a:r>
              <a:rPr lang="en-US" sz="3500" b="1" dirty="0">
                <a:solidFill>
                  <a:srgbClr val="FF0066"/>
                </a:solidFill>
              </a:rPr>
              <a:t>Therefore, option (a) is incorrect.</a:t>
            </a:r>
          </a:p>
          <a:p>
            <a:r>
              <a:rPr lang="en-US" b="1" dirty="0">
                <a:solidFill>
                  <a:srgbClr val="00B0F0"/>
                </a:solidFill>
              </a:rPr>
              <a:t>Integer and character are referred as variables in java and they are not treated as class.</a:t>
            </a:r>
          </a:p>
          <a:p>
            <a:r>
              <a:rPr lang="en-US" sz="3500" b="1" dirty="0">
                <a:solidFill>
                  <a:srgbClr val="FF0066"/>
                </a:solidFill>
              </a:rPr>
              <a:t>So, option (b) is incorrect.</a:t>
            </a:r>
          </a:p>
          <a:p>
            <a:r>
              <a:rPr lang="en-US" dirty="0">
                <a:solidFill>
                  <a:srgbClr val="0000CC"/>
                </a:solidFill>
              </a:rPr>
              <a:t>Java doesn't have pointers; Java has references. </a:t>
            </a:r>
            <a:r>
              <a:rPr lang="en-US" b="1" dirty="0">
                <a:solidFill>
                  <a:srgbClr val="FF0066"/>
                </a:solidFill>
              </a:rPr>
              <a:t>Therefore, option (C) is also incorrect.</a:t>
            </a:r>
          </a:p>
        </p:txBody>
      </p:sp>
    </p:spTree>
    <p:extLst>
      <p:ext uri="{BB962C8B-B14F-4D97-AF65-F5344CB8AC3E}">
        <p14:creationId xmlns:p14="http://schemas.microsoft.com/office/powerpoint/2010/main" val="2316210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9</a:t>
            </a:r>
            <a:endParaRPr lang="en-US" b="1"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600200"/>
          </a:xfrm>
        </p:spPr>
        <p:txBody>
          <a:bodyPr>
            <a:normAutofit fontScale="90000"/>
          </a:bodyPr>
          <a:lstStyle/>
          <a:p>
            <a:pPr algn="l"/>
            <a:r>
              <a:rPr lang="en-US" sz="4000" dirty="0">
                <a:latin typeface="Times New Roman" pitchFamily="18" charset="0"/>
                <a:cs typeface="Times New Roman" pitchFamily="18" charset="0"/>
              </a:rPr>
              <a:t>                       </a:t>
            </a:r>
            <a:r>
              <a:rPr lang="en-US" sz="3100" b="1" dirty="0">
                <a:solidFill>
                  <a:srgbClr val="FF0000"/>
                </a:solidFill>
                <a:latin typeface="Times New Roman" pitchFamily="18" charset="0"/>
                <a:cs typeface="Times New Roman" pitchFamily="18" charset="0"/>
              </a:rPr>
              <a:t>Question no. 9</a:t>
            </a:r>
            <a:br>
              <a:rPr lang="en-US" sz="3100" dirty="0">
                <a:latin typeface="Times New Roman" pitchFamily="18" charset="0"/>
                <a:cs typeface="Times New Roman" pitchFamily="18" charset="0"/>
              </a:rPr>
            </a:br>
            <a:r>
              <a:rPr lang="en-US" sz="2200" b="1" dirty="0">
                <a:solidFill>
                  <a:srgbClr val="7030A0"/>
                </a:solidFill>
                <a:latin typeface="Times New Roman" pitchFamily="18" charset="0"/>
                <a:cs typeface="Times New Roman" pitchFamily="18" charset="0"/>
              </a:rPr>
              <a:t>When the number of clocks required for the execution of the instruction and the occurrence rate of the instruction are the values shown in the table for the CPU with the operation clock frequency of 700 MHz, how many MIPS is the performance of the CPU    ?</a:t>
            </a:r>
            <a:endParaRPr lang="en-US" dirty="0">
              <a:solidFill>
                <a:srgbClr val="FF3399"/>
              </a:solidFill>
            </a:endParaRPr>
          </a:p>
        </p:txBody>
      </p:sp>
      <p:sp>
        <p:nvSpPr>
          <p:cNvPr id="3" name="Content Placeholder 2"/>
          <p:cNvSpPr>
            <a:spLocks noGrp="1"/>
          </p:cNvSpPr>
          <p:nvPr>
            <p:ph idx="1"/>
          </p:nvPr>
        </p:nvSpPr>
        <p:spPr>
          <a:xfrm>
            <a:off x="457200" y="2362200"/>
            <a:ext cx="8305800" cy="4038600"/>
          </a:xfrm>
        </p:spPr>
        <p:txBody>
          <a:bodyPr>
            <a:normAutofit fontScale="77500" lnSpcReduction="20000"/>
          </a:bodyPr>
          <a:lstStyle/>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r>
              <a:rPr lang="en-US" b="1" dirty="0">
                <a:solidFill>
                  <a:srgbClr val="00B050"/>
                </a:solidFill>
                <a:latin typeface="Times New Roman" pitchFamily="18" charset="0"/>
                <a:cs typeface="Times New Roman" pitchFamily="18" charset="0"/>
              </a:rPr>
              <a:t>Options:</a:t>
            </a:r>
          </a:p>
          <a:p>
            <a:pPr marL="514350" indent="-514350">
              <a:buNone/>
            </a:pPr>
            <a:r>
              <a:rPr lang="en-US" dirty="0">
                <a:solidFill>
                  <a:srgbClr val="FF0066"/>
                </a:solidFill>
                <a:latin typeface="Times New Roman" pitchFamily="18" charset="0"/>
                <a:cs typeface="Times New Roman" pitchFamily="18" charset="0"/>
              </a:rPr>
              <a:t>a. 10               b. 50               c. 70               d. 100</a:t>
            </a:r>
          </a:p>
        </p:txBody>
      </p:sp>
      <p:graphicFrame>
        <p:nvGraphicFramePr>
          <p:cNvPr id="4" name="Table 3"/>
          <p:cNvGraphicFramePr>
            <a:graphicFrameLocks noGrp="1"/>
          </p:cNvGraphicFramePr>
          <p:nvPr/>
        </p:nvGraphicFramePr>
        <p:xfrm>
          <a:off x="609601" y="2438400"/>
          <a:ext cx="8000999" cy="2788920"/>
        </p:xfrm>
        <a:graphic>
          <a:graphicData uri="http://schemas.openxmlformats.org/drawingml/2006/table">
            <a:tbl>
              <a:tblPr firstRow="1" bandRow="1">
                <a:tableStyleId>{5C22544A-7EE6-4342-B048-85BDC9FD1C3A}</a:tableStyleId>
              </a:tblPr>
              <a:tblGrid>
                <a:gridCol w="2819399">
                  <a:extLst>
                    <a:ext uri="{9D8B030D-6E8A-4147-A177-3AD203B41FA5}">
                      <a16:colId xmlns:a16="http://schemas.microsoft.com/office/drawing/2014/main" val="20000"/>
                    </a:ext>
                  </a:extLst>
                </a:gridCol>
                <a:gridCol w="2395537">
                  <a:extLst>
                    <a:ext uri="{9D8B030D-6E8A-4147-A177-3AD203B41FA5}">
                      <a16:colId xmlns:a16="http://schemas.microsoft.com/office/drawing/2014/main" val="20001"/>
                    </a:ext>
                  </a:extLst>
                </a:gridCol>
                <a:gridCol w="2786063">
                  <a:extLst>
                    <a:ext uri="{9D8B030D-6E8A-4147-A177-3AD203B41FA5}">
                      <a16:colId xmlns:a16="http://schemas.microsoft.com/office/drawing/2014/main" val="20002"/>
                    </a:ext>
                  </a:extLst>
                </a:gridCol>
              </a:tblGrid>
              <a:tr h="685800">
                <a:tc>
                  <a:txBody>
                    <a:bodyPr/>
                    <a:lstStyle/>
                    <a:p>
                      <a:pPr algn="ctr"/>
                      <a:r>
                        <a:rPr lang="en-US" sz="2000" b="1" dirty="0"/>
                        <a:t>Type</a:t>
                      </a:r>
                      <a:r>
                        <a:rPr lang="en-US" sz="2000" b="1" baseline="0" dirty="0"/>
                        <a:t> of  instruction</a:t>
                      </a:r>
                      <a:endParaRPr lang="en-US" sz="2000" b="1" dirty="0"/>
                    </a:p>
                  </a:txBody>
                  <a:tcPr/>
                </a:tc>
                <a:tc>
                  <a:txBody>
                    <a:bodyPr/>
                    <a:lstStyle/>
                    <a:p>
                      <a:pPr algn="ctr"/>
                      <a:r>
                        <a:rPr lang="en-US" sz="2000" b="1" dirty="0"/>
                        <a:t>Clocks</a:t>
                      </a:r>
                      <a:r>
                        <a:rPr lang="en-US" sz="2000" b="1" baseline="0" dirty="0"/>
                        <a:t> required for executing</a:t>
                      </a:r>
                      <a:endParaRPr lang="en-US" sz="2000" b="1" dirty="0"/>
                    </a:p>
                  </a:txBody>
                  <a:tcPr/>
                </a:tc>
                <a:tc>
                  <a:txBody>
                    <a:bodyPr/>
                    <a:lstStyle/>
                    <a:p>
                      <a:pPr algn="ctr"/>
                      <a:r>
                        <a:rPr lang="en-US" sz="2000" b="1" dirty="0"/>
                        <a:t>Occurrence</a:t>
                      </a:r>
                      <a:r>
                        <a:rPr lang="en-US" sz="2000" b="1" baseline="0" dirty="0"/>
                        <a:t> </a:t>
                      </a:r>
                    </a:p>
                    <a:p>
                      <a:pPr algn="ctr"/>
                      <a:r>
                        <a:rPr lang="en-US" sz="2000" b="1" baseline="0" dirty="0"/>
                        <a:t>rate (%)</a:t>
                      </a:r>
                      <a:endParaRPr lang="en-US" sz="2000" b="1" dirty="0"/>
                    </a:p>
                  </a:txBody>
                  <a:tcPr/>
                </a:tc>
                <a:extLst>
                  <a:ext uri="{0D108BD9-81ED-4DB2-BD59-A6C34878D82A}">
                    <a16:rowId xmlns:a16="http://schemas.microsoft.com/office/drawing/2014/main" val="10000"/>
                  </a:ext>
                </a:extLst>
              </a:tr>
              <a:tr h="685800">
                <a:tc>
                  <a:txBody>
                    <a:bodyPr/>
                    <a:lstStyle/>
                    <a:p>
                      <a:pPr algn="ctr"/>
                      <a:r>
                        <a:rPr lang="en-US" sz="2000" b="1" dirty="0">
                          <a:solidFill>
                            <a:srgbClr val="FF3399"/>
                          </a:solidFill>
                        </a:rPr>
                        <a:t>Operation</a:t>
                      </a:r>
                      <a:r>
                        <a:rPr lang="en-US" sz="2000" b="1" baseline="0" dirty="0">
                          <a:solidFill>
                            <a:srgbClr val="FF3399"/>
                          </a:solidFill>
                        </a:rPr>
                        <a:t> for inter-register</a:t>
                      </a:r>
                      <a:endParaRPr lang="en-US" sz="2000" b="1" dirty="0">
                        <a:solidFill>
                          <a:srgbClr val="FF3399"/>
                        </a:solidFill>
                      </a:endParaRPr>
                    </a:p>
                  </a:txBody>
                  <a:tcPr/>
                </a:tc>
                <a:tc>
                  <a:txBody>
                    <a:bodyPr/>
                    <a:lstStyle/>
                    <a:p>
                      <a:pPr algn="ctr"/>
                      <a:r>
                        <a:rPr lang="en-US" sz="2000" b="1" dirty="0">
                          <a:solidFill>
                            <a:srgbClr val="FF3399"/>
                          </a:solidFill>
                        </a:rPr>
                        <a:t>4</a:t>
                      </a:r>
                    </a:p>
                  </a:txBody>
                  <a:tcPr/>
                </a:tc>
                <a:tc>
                  <a:txBody>
                    <a:bodyPr/>
                    <a:lstStyle/>
                    <a:p>
                      <a:pPr algn="ctr"/>
                      <a:r>
                        <a:rPr lang="en-US" sz="2000" b="1" dirty="0">
                          <a:solidFill>
                            <a:srgbClr val="FF3399"/>
                          </a:solidFill>
                        </a:rPr>
                        <a:t>30</a:t>
                      </a:r>
                    </a:p>
                  </a:txBody>
                  <a:tcPr/>
                </a:tc>
                <a:extLst>
                  <a:ext uri="{0D108BD9-81ED-4DB2-BD59-A6C34878D82A}">
                    <a16:rowId xmlns:a16="http://schemas.microsoft.com/office/drawing/2014/main" val="10001"/>
                  </a:ext>
                </a:extLst>
              </a:tr>
              <a:tr h="685800">
                <a:tc>
                  <a:txBody>
                    <a:bodyPr/>
                    <a:lstStyle/>
                    <a:p>
                      <a:pPr algn="ctr"/>
                      <a:r>
                        <a:rPr lang="en-US" sz="2000" b="1" dirty="0">
                          <a:solidFill>
                            <a:srgbClr val="FF3399"/>
                          </a:solidFill>
                        </a:rPr>
                        <a:t>Operation between memory and register</a:t>
                      </a:r>
                    </a:p>
                  </a:txBody>
                  <a:tcPr/>
                </a:tc>
                <a:tc>
                  <a:txBody>
                    <a:bodyPr/>
                    <a:lstStyle/>
                    <a:p>
                      <a:pPr algn="ctr"/>
                      <a:r>
                        <a:rPr lang="en-US" sz="2000" b="1" dirty="0">
                          <a:solidFill>
                            <a:srgbClr val="FF3399"/>
                          </a:solidFill>
                        </a:rPr>
                        <a:t>8</a:t>
                      </a:r>
                    </a:p>
                  </a:txBody>
                  <a:tcPr/>
                </a:tc>
                <a:tc>
                  <a:txBody>
                    <a:bodyPr/>
                    <a:lstStyle/>
                    <a:p>
                      <a:pPr algn="ctr"/>
                      <a:r>
                        <a:rPr lang="en-US" sz="2000" b="1" dirty="0">
                          <a:solidFill>
                            <a:srgbClr val="FF3399"/>
                          </a:solidFill>
                        </a:rPr>
                        <a:t>60</a:t>
                      </a:r>
                    </a:p>
                  </a:txBody>
                  <a:tcPr/>
                </a:tc>
                <a:extLst>
                  <a:ext uri="{0D108BD9-81ED-4DB2-BD59-A6C34878D82A}">
                    <a16:rowId xmlns:a16="http://schemas.microsoft.com/office/drawing/2014/main" val="10002"/>
                  </a:ext>
                </a:extLst>
              </a:tr>
              <a:tr h="685800">
                <a:tc>
                  <a:txBody>
                    <a:bodyPr/>
                    <a:lstStyle/>
                    <a:p>
                      <a:pPr algn="ctr"/>
                      <a:r>
                        <a:rPr lang="en-US" sz="2000" b="1" dirty="0">
                          <a:solidFill>
                            <a:srgbClr val="FF3399"/>
                          </a:solidFill>
                        </a:rPr>
                        <a:t>Non-conditional jump</a:t>
                      </a:r>
                    </a:p>
                  </a:txBody>
                  <a:tcPr/>
                </a:tc>
                <a:tc>
                  <a:txBody>
                    <a:bodyPr/>
                    <a:lstStyle/>
                    <a:p>
                      <a:pPr algn="ctr"/>
                      <a:r>
                        <a:rPr lang="en-US" sz="2000" b="1" dirty="0">
                          <a:solidFill>
                            <a:srgbClr val="FF3399"/>
                          </a:solidFill>
                        </a:rPr>
                        <a:t>10</a:t>
                      </a:r>
                    </a:p>
                  </a:txBody>
                  <a:tcPr/>
                </a:tc>
                <a:tc>
                  <a:txBody>
                    <a:bodyPr/>
                    <a:lstStyle/>
                    <a:p>
                      <a:pPr algn="ctr"/>
                      <a:r>
                        <a:rPr lang="en-US" sz="2000" b="1" dirty="0">
                          <a:solidFill>
                            <a:srgbClr val="FF3399"/>
                          </a:solidFill>
                        </a:rPr>
                        <a:t>10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944562"/>
          </a:xfrm>
        </p:spPr>
        <p:txBody>
          <a:bodyPr>
            <a:normAutofit fontScale="90000"/>
          </a:bodyPr>
          <a:lstStyle/>
          <a:p>
            <a:r>
              <a:rPr lang="en-US" b="1" dirty="0">
                <a:solidFill>
                  <a:srgbClr val="FF0066"/>
                </a:solidFill>
              </a:rPr>
              <a:t>Question no. 9</a:t>
            </a:r>
            <a:br>
              <a:rPr lang="en-US" b="1" dirty="0"/>
            </a:br>
            <a:r>
              <a:rPr lang="en-US" dirty="0">
                <a:solidFill>
                  <a:srgbClr val="0000CC"/>
                </a:solidFill>
              </a:rPr>
              <a:t> </a:t>
            </a:r>
            <a:r>
              <a:rPr lang="en-US" sz="2700" dirty="0">
                <a:solidFill>
                  <a:srgbClr val="0000CC"/>
                </a:solidFill>
              </a:rPr>
              <a:t>MIPS. Stands for "</a:t>
            </a:r>
            <a:r>
              <a:rPr lang="en-US" sz="2700" b="1" dirty="0">
                <a:solidFill>
                  <a:srgbClr val="0000CC"/>
                </a:solidFill>
              </a:rPr>
              <a:t>Million Instructions Per Second</a:t>
            </a:r>
            <a:r>
              <a:rPr lang="en-US" sz="2700" dirty="0">
                <a:solidFill>
                  <a:srgbClr val="0000CC"/>
                </a:solidFill>
              </a:rPr>
              <a:t>." It is a method of measuring the raw speed of a computer's processor.</a:t>
            </a:r>
            <a:endParaRPr lang="en-US" b="1" dirty="0">
              <a:solidFill>
                <a:srgbClr val="0000CC"/>
              </a:solidFill>
            </a:endParaRPr>
          </a:p>
        </p:txBody>
      </p:sp>
      <p:sp>
        <p:nvSpPr>
          <p:cNvPr id="3" name="Content Placeholder 2"/>
          <p:cNvSpPr>
            <a:spLocks noGrp="1"/>
          </p:cNvSpPr>
          <p:nvPr>
            <p:ph idx="1"/>
          </p:nvPr>
        </p:nvSpPr>
        <p:spPr>
          <a:xfrm>
            <a:off x="457200" y="2362200"/>
            <a:ext cx="8229600" cy="3763963"/>
          </a:xfrm>
        </p:spPr>
        <p:txBody>
          <a:bodyPr>
            <a:normAutofit fontScale="92500" lnSpcReduction="10000"/>
          </a:bodyPr>
          <a:lstStyle/>
          <a:p>
            <a:r>
              <a:rPr lang="en-US" dirty="0"/>
              <a:t>                    =</a:t>
            </a:r>
          </a:p>
          <a:p>
            <a:pPr>
              <a:buNone/>
            </a:pPr>
            <a:r>
              <a:rPr lang="en-US" dirty="0"/>
              <a:t>                      </a:t>
            </a:r>
          </a:p>
          <a:p>
            <a:r>
              <a:rPr lang="en-US" b="1" dirty="0">
                <a:solidFill>
                  <a:srgbClr val="FF33CC"/>
                </a:solidFill>
              </a:rPr>
              <a:t>Clock Per Instruction  =  4*.30+8*.60+10*.10</a:t>
            </a:r>
          </a:p>
          <a:p>
            <a:pPr marL="0" indent="0">
              <a:buNone/>
            </a:pPr>
            <a:r>
              <a:rPr lang="en-US" b="1" dirty="0">
                <a:solidFill>
                  <a:srgbClr val="FF33CC"/>
                </a:solidFill>
              </a:rPr>
              <a:t>                                           = 7</a:t>
            </a:r>
          </a:p>
          <a:p>
            <a:r>
              <a:rPr lang="en-US" b="1" dirty="0">
                <a:solidFill>
                  <a:srgbClr val="FF33CC"/>
                </a:solidFill>
              </a:rPr>
              <a:t>MIPS = 700/7</a:t>
            </a:r>
          </a:p>
          <a:p>
            <a:pPr marL="0" indent="0">
              <a:buNone/>
            </a:pPr>
            <a:r>
              <a:rPr lang="en-US" b="1" dirty="0">
                <a:solidFill>
                  <a:srgbClr val="FF33CC"/>
                </a:solidFill>
              </a:rPr>
              <a:t>              =100</a:t>
            </a:r>
          </a:p>
          <a:p>
            <a:pPr marL="0" indent="0">
              <a:buNone/>
            </a:pPr>
            <a:r>
              <a:rPr lang="en-US" sz="3500" b="1" dirty="0">
                <a:solidFill>
                  <a:srgbClr val="0000FF"/>
                </a:solidFill>
              </a:rPr>
              <a:t>Therefore, the correct option is (d)</a:t>
            </a:r>
          </a:p>
        </p:txBody>
      </p:sp>
      <p:graphicFrame>
        <p:nvGraphicFramePr>
          <p:cNvPr id="4" name="Object 3"/>
          <p:cNvGraphicFramePr>
            <a:graphicFrameLocks noChangeAspect="1"/>
          </p:cNvGraphicFramePr>
          <p:nvPr>
            <p:extLst>
              <p:ext uri="{D42A27DB-BD31-4B8C-83A1-F6EECF244321}">
                <p14:modId xmlns:p14="http://schemas.microsoft.com/office/powerpoint/2010/main" val="3065328380"/>
              </p:ext>
            </p:extLst>
          </p:nvPr>
        </p:nvGraphicFramePr>
        <p:xfrm>
          <a:off x="2971800" y="2057400"/>
          <a:ext cx="3175744" cy="990600"/>
        </p:xfrm>
        <a:graphic>
          <a:graphicData uri="http://schemas.openxmlformats.org/presentationml/2006/ole">
            <mc:AlternateContent xmlns:mc="http://schemas.openxmlformats.org/markup-compatibility/2006">
              <mc:Choice xmlns:v="urn:schemas-microsoft-com:vml" Requires="v">
                <p:oleObj name="Equation" r:id="rId2" imgW="1384200" imgH="431640" progId="">
                  <p:embed/>
                </p:oleObj>
              </mc:Choice>
              <mc:Fallback>
                <p:oleObj name="Equation" r:id="rId2" imgW="1384200" imgH="4316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057400"/>
                        <a:ext cx="3175744"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28236057"/>
              </p:ext>
            </p:extLst>
          </p:nvPr>
        </p:nvGraphicFramePr>
        <p:xfrm>
          <a:off x="1219200" y="2286000"/>
          <a:ext cx="1312985" cy="533400"/>
        </p:xfrm>
        <a:graphic>
          <a:graphicData uri="http://schemas.openxmlformats.org/presentationml/2006/ole">
            <mc:AlternateContent xmlns:mc="http://schemas.openxmlformats.org/markup-compatibility/2006">
              <mc:Choice xmlns:v="urn:schemas-microsoft-com:vml" Requires="v">
                <p:oleObj name="Equation" r:id="rId4" imgW="406080" imgH="177480" progId="">
                  <p:embed/>
                </p:oleObj>
              </mc:Choice>
              <mc:Fallback>
                <p:oleObj name="Equation" r:id="rId4" imgW="406080" imgH="17748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286000"/>
                        <a:ext cx="131298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5908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10</a:t>
            </a:r>
            <a:endParaRPr lang="en-US" b="1"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10</a:t>
            </a:r>
            <a:br>
              <a:rPr lang="en-US" sz="4000" b="1" dirty="0">
                <a:solidFill>
                  <a:srgbClr val="FF0000"/>
                </a:solidFill>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register preserves at the time of the  interruption so as to resume from the interrupted location after the end of the interrupt processing?</a:t>
            </a:r>
            <a:endParaRPr lang="en-US" dirty="0">
              <a:solidFill>
                <a:srgbClr val="FF3399"/>
              </a:solidFill>
            </a:endParaRPr>
          </a:p>
        </p:txBody>
      </p:sp>
      <p:sp>
        <p:nvSpPr>
          <p:cNvPr id="3" name="Content Placeholder 2"/>
          <p:cNvSpPr>
            <a:spLocks noGrp="1"/>
          </p:cNvSpPr>
          <p:nvPr>
            <p:ph idx="1"/>
          </p:nvPr>
        </p:nvSpPr>
        <p:spPr>
          <a:xfrm>
            <a:off x="457200" y="2971800"/>
            <a:ext cx="8229600" cy="3154363"/>
          </a:xfrm>
        </p:spPr>
        <p:txBody>
          <a:bodyPr>
            <a:normAutofit/>
          </a:bodyPr>
          <a:lstStyle/>
          <a:p>
            <a:pPr>
              <a:buNone/>
            </a:pPr>
            <a:endParaRPr lang="en-US" b="1" dirty="0">
              <a:solidFill>
                <a:srgbClr val="00B050"/>
              </a:solidFill>
              <a:latin typeface="Times New Roman" pitchFamily="18" charset="0"/>
              <a:cs typeface="Times New Roman" pitchFamily="18" charset="0"/>
            </a:endParaRPr>
          </a:p>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Index register             b. Data register</a:t>
            </a:r>
          </a:p>
          <a:p>
            <a:pPr marL="514350" indent="-514350">
              <a:buNone/>
            </a:pPr>
            <a:r>
              <a:rPr lang="en-US" dirty="0">
                <a:solidFill>
                  <a:srgbClr val="FF0066"/>
                </a:solidFill>
                <a:latin typeface="Times New Roman" pitchFamily="18" charset="0"/>
                <a:cs typeface="Times New Roman" pitchFamily="18" charset="0"/>
              </a:rPr>
              <a:t>c.  Program counter         c. Instruction register</a:t>
            </a:r>
            <a:endParaRPr lang="en-US" dirty="0">
              <a:solidFill>
                <a:srgbClr val="0070C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3399"/>
                </a:solidFill>
              </a:rPr>
              <a:t>Question no.10</a:t>
            </a:r>
          </a:p>
        </p:txBody>
      </p:sp>
      <p:sp>
        <p:nvSpPr>
          <p:cNvPr id="3" name="Content Placeholder 2"/>
          <p:cNvSpPr>
            <a:spLocks noGrp="1"/>
          </p:cNvSpPr>
          <p:nvPr>
            <p:ph idx="1"/>
          </p:nvPr>
        </p:nvSpPr>
        <p:spPr/>
        <p:txBody>
          <a:bodyPr>
            <a:normAutofit/>
          </a:bodyPr>
          <a:lstStyle/>
          <a:p>
            <a:pPr algn="just"/>
            <a:r>
              <a:rPr lang="en-US" b="1" dirty="0">
                <a:solidFill>
                  <a:srgbClr val="0000FF"/>
                </a:solidFill>
              </a:rPr>
              <a:t>Commentary on correct answer:</a:t>
            </a:r>
          </a:p>
          <a:p>
            <a:r>
              <a:rPr lang="en-US" sz="2800" dirty="0"/>
              <a:t>A </a:t>
            </a:r>
            <a:r>
              <a:rPr lang="en-US" sz="2800" b="1" dirty="0"/>
              <a:t>program counter</a:t>
            </a:r>
            <a:r>
              <a:rPr lang="en-US" sz="2800" dirty="0"/>
              <a:t> is a </a:t>
            </a:r>
            <a:r>
              <a:rPr lang="en-US" sz="2800" b="1" dirty="0"/>
              <a:t>register</a:t>
            </a:r>
            <a:r>
              <a:rPr lang="en-US" sz="2800" dirty="0"/>
              <a:t> in a computer processor that contains the address (location) of the instruction being executed at the current time.</a:t>
            </a:r>
            <a:br>
              <a:rPr lang="en-US" sz="2800" dirty="0"/>
            </a:br>
            <a:r>
              <a:rPr lang="en-US" sz="2800" dirty="0">
                <a:solidFill>
                  <a:srgbClr val="0070C0"/>
                </a:solidFill>
              </a:rPr>
              <a:t>As each instruction gets fetched, the program counter increases its stored value by 1</a:t>
            </a:r>
            <a:r>
              <a:rPr lang="en-US" sz="2800" dirty="0"/>
              <a:t>. </a:t>
            </a:r>
          </a:p>
          <a:p>
            <a:pPr algn="just"/>
            <a:r>
              <a:rPr lang="en-US" sz="2800" dirty="0"/>
              <a:t>PC register also preserves at the time of the interruption</a:t>
            </a:r>
          </a:p>
          <a:p>
            <a:pPr algn="just"/>
            <a:r>
              <a:rPr lang="en-US" b="1" dirty="0">
                <a:solidFill>
                  <a:srgbClr val="FF0066"/>
                </a:solidFill>
              </a:rPr>
              <a:t>Thus, correct answer is (c).</a:t>
            </a:r>
          </a:p>
          <a:p>
            <a:pPr algn="just"/>
            <a:endParaRPr lang="en-US" dirty="0"/>
          </a:p>
        </p:txBody>
      </p:sp>
    </p:spTree>
    <p:extLst>
      <p:ext uri="{BB962C8B-B14F-4D97-AF65-F5344CB8AC3E}">
        <p14:creationId xmlns:p14="http://schemas.microsoft.com/office/powerpoint/2010/main" val="401593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0"/>
            <a:ext cx="8458200" cy="4678363"/>
          </a:xfrm>
        </p:spPr>
        <p:txBody>
          <a:bodyPr>
            <a:normAutofit/>
          </a:bodyPr>
          <a:lstStyle/>
          <a:p>
            <a:r>
              <a:rPr lang="en-US" b="1" dirty="0">
                <a:solidFill>
                  <a:srgbClr val="0000CC"/>
                </a:solidFill>
                <a:latin typeface="Times New Roman" pitchFamily="18" charset="0"/>
                <a:cs typeface="Times New Roman" pitchFamily="18" charset="0"/>
              </a:rPr>
              <a:t>Hexadecimal Number:</a:t>
            </a:r>
          </a:p>
          <a:p>
            <a:r>
              <a:rPr lang="en-US" sz="2800" b="1" dirty="0"/>
              <a:t>Hexadecimal</a:t>
            </a:r>
            <a:r>
              <a:rPr lang="en-US" sz="2800" dirty="0"/>
              <a:t> is a positional </a:t>
            </a:r>
            <a:r>
              <a:rPr lang="en-US" sz="2800" b="1" dirty="0"/>
              <a:t>numeral system</a:t>
            </a:r>
            <a:r>
              <a:rPr lang="en-US" sz="2800" dirty="0"/>
              <a:t> with a radix, or base, of 16. </a:t>
            </a:r>
          </a:p>
          <a:p>
            <a:r>
              <a:rPr lang="en-US" sz="2800" dirty="0"/>
              <a:t>It uses sixteen distinct symbols, most often the symbols "0"–"9" to represent values zero to nine, and “A"–"F“ to represent values ten to fifteen.</a:t>
            </a:r>
          </a:p>
          <a:p>
            <a:r>
              <a:rPr lang="en-US" sz="2800" dirty="0">
                <a:solidFill>
                  <a:srgbClr val="0070C0"/>
                </a:solidFill>
              </a:rPr>
              <a:t>For example: </a:t>
            </a:r>
            <a:r>
              <a:rPr lang="en-US" sz="4800" b="1" dirty="0">
                <a:solidFill>
                  <a:srgbClr val="FF0066"/>
                </a:solidFill>
              </a:rPr>
              <a:t>3A4.9F1</a:t>
            </a:r>
            <a:r>
              <a:rPr lang="en-US" sz="2800" dirty="0">
                <a:solidFill>
                  <a:srgbClr val="0070C0"/>
                </a:solidFill>
              </a:rPr>
              <a:t> is a hexadecimal number</a:t>
            </a:r>
            <a:endParaRPr lang="en-US" sz="2700" dirty="0">
              <a:solidFill>
                <a:srgbClr val="0070C0"/>
              </a:solidFill>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3399"/>
                </a:solidFill>
              </a:rPr>
              <a:t>Question no.10</a:t>
            </a:r>
            <a:endParaRPr lang="en-US" dirty="0"/>
          </a:p>
        </p:txBody>
      </p:sp>
      <p:sp>
        <p:nvSpPr>
          <p:cNvPr id="3" name="Content Placeholder 2"/>
          <p:cNvSpPr>
            <a:spLocks noGrp="1"/>
          </p:cNvSpPr>
          <p:nvPr>
            <p:ph idx="1"/>
          </p:nvPr>
        </p:nvSpPr>
        <p:spPr>
          <a:xfrm>
            <a:off x="304800" y="1600200"/>
            <a:ext cx="8534400" cy="4525963"/>
          </a:xfrm>
        </p:spPr>
        <p:txBody>
          <a:bodyPr>
            <a:normAutofit fontScale="77500" lnSpcReduction="20000"/>
          </a:bodyPr>
          <a:lstStyle/>
          <a:p>
            <a:r>
              <a:rPr lang="en-US" sz="3800" b="1" dirty="0"/>
              <a:t>Commentary on incorrect options:</a:t>
            </a:r>
          </a:p>
          <a:p>
            <a:r>
              <a:rPr lang="en-US" sz="3300" b="1" dirty="0">
                <a:solidFill>
                  <a:srgbClr val="0000FF"/>
                </a:solidFill>
              </a:rPr>
              <a:t>An index register </a:t>
            </a:r>
            <a:r>
              <a:rPr lang="en-US" dirty="0">
                <a:solidFill>
                  <a:srgbClr val="0000FF"/>
                </a:solidFill>
              </a:rPr>
              <a:t>is a circuit that receives, stores, and outputs instruction-changing codes in a computer. </a:t>
            </a:r>
          </a:p>
          <a:p>
            <a:r>
              <a:rPr lang="en-US" sz="3300" b="1" dirty="0">
                <a:solidFill>
                  <a:srgbClr val="FF0066"/>
                </a:solidFill>
              </a:rPr>
              <a:t>So, option (a) is incorrect</a:t>
            </a:r>
          </a:p>
          <a:p>
            <a:r>
              <a:rPr lang="en-US" dirty="0"/>
              <a:t> </a:t>
            </a:r>
            <a:r>
              <a:rPr lang="en-US" sz="3800" b="1" dirty="0">
                <a:solidFill>
                  <a:srgbClr val="0000FF"/>
                </a:solidFill>
              </a:rPr>
              <a:t>A data register (DR) </a:t>
            </a:r>
            <a:r>
              <a:rPr lang="en-US" dirty="0"/>
              <a:t>is the register in CPU that stores the data being transferred to and from the immediate access storage</a:t>
            </a:r>
          </a:p>
          <a:p>
            <a:r>
              <a:rPr lang="en-US" sz="3600" b="1" dirty="0">
                <a:solidFill>
                  <a:srgbClr val="FF0066"/>
                </a:solidFill>
              </a:rPr>
              <a:t>So, option (b) is incorrect</a:t>
            </a:r>
          </a:p>
          <a:p>
            <a:r>
              <a:rPr lang="en-US" dirty="0"/>
              <a:t> </a:t>
            </a:r>
            <a:r>
              <a:rPr lang="en-US" b="1" dirty="0">
                <a:solidFill>
                  <a:srgbClr val="0000CC"/>
                </a:solidFill>
              </a:rPr>
              <a:t>The instruction register (IR) or current instruction register (CIR)</a:t>
            </a:r>
            <a:r>
              <a:rPr lang="en-US" dirty="0"/>
              <a:t> </a:t>
            </a:r>
            <a:r>
              <a:rPr lang="en-US" dirty="0">
                <a:solidFill>
                  <a:srgbClr val="7030A0"/>
                </a:solidFill>
              </a:rPr>
              <a:t>is the part of a CPU's control unit that holds the instruction currently being executed or decoded.</a:t>
            </a:r>
            <a:r>
              <a:rPr lang="en-US" dirty="0"/>
              <a:t> </a:t>
            </a:r>
          </a:p>
          <a:p>
            <a:r>
              <a:rPr lang="en-US" sz="3600" b="1" dirty="0">
                <a:solidFill>
                  <a:srgbClr val="FF0066"/>
                </a:solidFill>
              </a:rPr>
              <a:t>Therefore, options  (d) is incorrect.</a:t>
            </a:r>
          </a:p>
        </p:txBody>
      </p:sp>
    </p:spTree>
    <p:extLst>
      <p:ext uri="{BB962C8B-B14F-4D97-AF65-F5344CB8AC3E}">
        <p14:creationId xmlns:p14="http://schemas.microsoft.com/office/powerpoint/2010/main" val="1945647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11</a:t>
            </a:r>
            <a:endParaRPr lang="en-US" b="1"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2296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11</a:t>
            </a:r>
            <a:br>
              <a:rPr lang="en-US" sz="36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ECC is used for memory error detection and correction. When  n+2 bits are required for redundant bits for data bus width 2n bits, how many bits of redundant bits are necessary for the 128-bit data bus width?</a:t>
            </a:r>
            <a:endParaRPr lang="en-US" dirty="0">
              <a:solidFill>
                <a:srgbClr val="FF3399"/>
              </a:solidFill>
            </a:endParaRPr>
          </a:p>
        </p:txBody>
      </p:sp>
      <p:sp>
        <p:nvSpPr>
          <p:cNvPr id="3" name="Content Placeholder 2"/>
          <p:cNvSpPr>
            <a:spLocks noGrp="1"/>
          </p:cNvSpPr>
          <p:nvPr>
            <p:ph idx="1"/>
          </p:nvPr>
        </p:nvSpPr>
        <p:spPr>
          <a:xfrm>
            <a:off x="533400" y="3962400"/>
            <a:ext cx="8229600" cy="2087563"/>
          </a:xfrm>
        </p:spPr>
        <p:txBody>
          <a:bodyPr>
            <a:normAutofit/>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7             b.  8             c.   9              d. 10</a:t>
            </a:r>
            <a:endParaRPr lang="en-US" dirty="0">
              <a:solidFill>
                <a:srgbClr val="0070C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lstStyle/>
          <a:p>
            <a:r>
              <a:rPr lang="en-US" b="1" dirty="0">
                <a:solidFill>
                  <a:srgbClr val="FF0000"/>
                </a:solidFill>
                <a:latin typeface="Times New Roman" pitchFamily="18" charset="0"/>
                <a:cs typeface="Times New Roman" pitchFamily="18" charset="0"/>
              </a:rPr>
              <a:t>Question no. 11</a:t>
            </a:r>
            <a:endParaRPr lang="en-US" dirty="0"/>
          </a:p>
        </p:txBody>
      </p:sp>
      <p:sp>
        <p:nvSpPr>
          <p:cNvPr id="3" name="Content Placeholder 2"/>
          <p:cNvSpPr>
            <a:spLocks noGrp="1"/>
          </p:cNvSpPr>
          <p:nvPr>
            <p:ph idx="1"/>
          </p:nvPr>
        </p:nvSpPr>
        <p:spPr/>
        <p:txBody>
          <a:bodyPr/>
          <a:lstStyle/>
          <a:p>
            <a:r>
              <a:rPr lang="en-US" b="1" dirty="0">
                <a:solidFill>
                  <a:srgbClr val="0000FF"/>
                </a:solidFill>
              </a:rPr>
              <a:t>An error-correcting code (ECC) </a:t>
            </a:r>
            <a:r>
              <a:rPr lang="en-US" dirty="0">
                <a:solidFill>
                  <a:srgbClr val="7030A0"/>
                </a:solidFill>
              </a:rPr>
              <a:t>or forward </a:t>
            </a:r>
            <a:r>
              <a:rPr lang="en-US" b="1" dirty="0">
                <a:solidFill>
                  <a:srgbClr val="7030A0"/>
                </a:solidFill>
              </a:rPr>
              <a:t>error correction</a:t>
            </a:r>
            <a:r>
              <a:rPr lang="en-US" dirty="0">
                <a:solidFill>
                  <a:srgbClr val="7030A0"/>
                </a:solidFill>
              </a:rPr>
              <a:t> (FEC) </a:t>
            </a:r>
            <a:r>
              <a:rPr lang="en-US" b="1" dirty="0">
                <a:solidFill>
                  <a:srgbClr val="7030A0"/>
                </a:solidFill>
              </a:rPr>
              <a:t>code</a:t>
            </a:r>
            <a:r>
              <a:rPr lang="en-US" dirty="0">
                <a:solidFill>
                  <a:srgbClr val="7030A0"/>
                </a:solidFill>
              </a:rPr>
              <a:t> is a process of adding </a:t>
            </a:r>
          </a:p>
          <a:p>
            <a:pPr marL="514350" indent="-514350">
              <a:buFont typeface="+mj-lt"/>
              <a:buAutoNum type="arabicPeriod"/>
            </a:pPr>
            <a:r>
              <a:rPr lang="en-US" sz="3600" b="1" dirty="0">
                <a:solidFill>
                  <a:srgbClr val="0000CC"/>
                </a:solidFill>
              </a:rPr>
              <a:t>redundant data, or </a:t>
            </a:r>
          </a:p>
          <a:p>
            <a:pPr marL="514350" indent="-514350">
              <a:buFont typeface="+mj-lt"/>
              <a:buAutoNum type="arabicPeriod"/>
            </a:pPr>
            <a:r>
              <a:rPr lang="en-US" sz="3600" b="1" dirty="0">
                <a:solidFill>
                  <a:srgbClr val="0000CC"/>
                </a:solidFill>
              </a:rPr>
              <a:t>parity data,</a:t>
            </a:r>
            <a:r>
              <a:rPr lang="en-US" dirty="0">
                <a:solidFill>
                  <a:srgbClr val="7030A0"/>
                </a:solidFill>
              </a:rPr>
              <a:t> to a message, such that </a:t>
            </a:r>
            <a:r>
              <a:rPr lang="en-US" dirty="0">
                <a:solidFill>
                  <a:srgbClr val="FF33CC"/>
                </a:solidFill>
              </a:rPr>
              <a:t>it can be recovered by a receiver even when a number of errors were introduced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rPr>
              <a:t>Question no. 11</a:t>
            </a:r>
          </a:p>
        </p:txBody>
      </p:sp>
      <p:sp>
        <p:nvSpPr>
          <p:cNvPr id="3" name="Content Placeholder 2"/>
          <p:cNvSpPr>
            <a:spLocks noGrp="1"/>
          </p:cNvSpPr>
          <p:nvPr>
            <p:ph idx="1"/>
          </p:nvPr>
        </p:nvSpPr>
        <p:spPr/>
        <p:txBody>
          <a:bodyPr>
            <a:normAutofit lnSpcReduction="10000"/>
          </a:bodyPr>
          <a:lstStyle/>
          <a:p>
            <a:r>
              <a:rPr lang="en-US" b="1" dirty="0">
                <a:solidFill>
                  <a:srgbClr val="0000CC"/>
                </a:solidFill>
              </a:rPr>
              <a:t>Commentary on correct answer:</a:t>
            </a:r>
          </a:p>
          <a:p>
            <a:r>
              <a:rPr lang="en-US" dirty="0"/>
              <a:t>According to the given scenario it can be concluded that, </a:t>
            </a:r>
          </a:p>
          <a:p>
            <a:pPr marL="0" indent="0">
              <a:buNone/>
            </a:pPr>
            <a:endParaRPr lang="en-US" dirty="0"/>
          </a:p>
          <a:p>
            <a:pPr marL="0" indent="0">
              <a:buNone/>
            </a:pPr>
            <a:endParaRPr lang="en-US" dirty="0"/>
          </a:p>
          <a:p>
            <a:pPr marL="0" indent="0">
              <a:buNone/>
            </a:pPr>
            <a:r>
              <a:rPr lang="en-US" dirty="0"/>
              <a:t>Since, </a:t>
            </a:r>
            <a:r>
              <a:rPr lang="en-US" sz="4000" b="1" dirty="0">
                <a:solidFill>
                  <a:srgbClr val="0000FF"/>
                </a:solidFill>
              </a:rPr>
              <a:t>n+2</a:t>
            </a:r>
            <a:r>
              <a:rPr lang="en-US" dirty="0"/>
              <a:t> bits are required therefore </a:t>
            </a:r>
            <a:r>
              <a:rPr lang="en-US" sz="4000" b="1" dirty="0">
                <a:solidFill>
                  <a:srgbClr val="0000FF"/>
                </a:solidFill>
              </a:rPr>
              <a:t>7+2 = 9 </a:t>
            </a:r>
            <a:r>
              <a:rPr lang="en-US" dirty="0"/>
              <a:t>bits is required </a:t>
            </a:r>
          </a:p>
          <a:p>
            <a:pPr marL="0" indent="0">
              <a:buNone/>
            </a:pPr>
            <a:r>
              <a:rPr lang="en-US" sz="3600" b="1" dirty="0">
                <a:solidFill>
                  <a:srgbClr val="FF33CC"/>
                </a:solidFill>
              </a:rPr>
              <a:t>So,  the correct answer is (c)</a:t>
            </a:r>
          </a:p>
        </p:txBody>
      </p:sp>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5" name="Object 3"/>
          <p:cNvGraphicFramePr>
            <a:graphicFrameLocks noChangeAspect="1"/>
          </p:cNvGraphicFramePr>
          <p:nvPr/>
        </p:nvGraphicFramePr>
        <p:xfrm>
          <a:off x="3733800" y="2819400"/>
          <a:ext cx="1981200" cy="1371600"/>
        </p:xfrm>
        <a:graphic>
          <a:graphicData uri="http://schemas.openxmlformats.org/presentationml/2006/ole">
            <mc:AlternateContent xmlns:mc="http://schemas.openxmlformats.org/markup-compatibility/2006">
              <mc:Choice xmlns:v="urn:schemas-microsoft-com:vml" Requires="v">
                <p:oleObj name="Equation" r:id="rId2" imgW="558800" imgH="469900" progId="Equation.3">
                  <p:embed/>
                </p:oleObj>
              </mc:Choice>
              <mc:Fallback>
                <p:oleObj name="Equation" r:id="rId2" imgW="558800" imgH="46990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819400"/>
                        <a:ext cx="19812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6996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12</a:t>
            </a:r>
            <a:endParaRPr lang="en-US" b="1"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12</a:t>
            </a:r>
            <a:br>
              <a:rPr lang="en-US" sz="36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Which one is appropriate as an explanation of USB 3.0?</a:t>
            </a:r>
            <a:endParaRPr lang="en-US" dirty="0">
              <a:solidFill>
                <a:srgbClr val="FF3399"/>
              </a:solidFill>
            </a:endParaRPr>
          </a:p>
        </p:txBody>
      </p:sp>
      <p:sp>
        <p:nvSpPr>
          <p:cNvPr id="3" name="Content Placeholder 2"/>
          <p:cNvSpPr>
            <a:spLocks noGrp="1"/>
          </p:cNvSpPr>
          <p:nvPr>
            <p:ph idx="1"/>
          </p:nvPr>
        </p:nvSpPr>
        <p:spPr>
          <a:xfrm>
            <a:off x="533400" y="2057400"/>
            <a:ext cx="8229600" cy="3992563"/>
          </a:xfrm>
        </p:spPr>
        <p:txBody>
          <a:bodyPr>
            <a:normAutofit fontScale="775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It is an interface that uses 4 pairs of signal lines that transmit 2 bits of information with one clock and has a throughput of 1 </a:t>
            </a:r>
            <a:r>
              <a:rPr lang="en-US" dirty="0" err="1">
                <a:solidFill>
                  <a:srgbClr val="FF0066"/>
                </a:solidFill>
                <a:latin typeface="Times New Roman" pitchFamily="18" charset="0"/>
                <a:cs typeface="Times New Roman" pitchFamily="18" charset="0"/>
              </a:rPr>
              <a:t>Gbit</a:t>
            </a:r>
            <a:r>
              <a:rPr lang="en-US" dirty="0">
                <a:solidFill>
                  <a:srgbClr val="FF0066"/>
                </a:solidFill>
                <a:latin typeface="Times New Roman" pitchFamily="18" charset="0"/>
                <a:cs typeface="Times New Roman" pitchFamily="18" charset="0"/>
              </a:rPr>
              <a:t> /s maximum at the maximum.</a:t>
            </a:r>
          </a:p>
          <a:p>
            <a:pPr marL="514350" indent="-514350">
              <a:buAutoNum type="alphaLcPeriod"/>
            </a:pPr>
            <a:r>
              <a:rPr lang="en-US" dirty="0">
                <a:solidFill>
                  <a:srgbClr val="FF0066"/>
                </a:solidFill>
                <a:latin typeface="Times New Roman" pitchFamily="18" charset="0"/>
                <a:cs typeface="Times New Roman" pitchFamily="18" charset="0"/>
              </a:rPr>
              <a:t>It is serialized ATA specification that connects a PC and peripheral devices</a:t>
            </a:r>
          </a:p>
          <a:p>
            <a:pPr marL="514350" indent="-514350">
              <a:buAutoNum type="alphaLcPeriod"/>
            </a:pPr>
            <a:r>
              <a:rPr lang="en-US" dirty="0">
                <a:solidFill>
                  <a:srgbClr val="FF0066"/>
                </a:solidFill>
                <a:latin typeface="Times New Roman" pitchFamily="18" charset="0"/>
                <a:cs typeface="Times New Roman" pitchFamily="18" charset="0"/>
              </a:rPr>
              <a:t>It adopts isochronous transfer suitable for audio, video, etc., and it is a  serial interface with broadcast transfer mode.</a:t>
            </a:r>
          </a:p>
          <a:p>
            <a:pPr marL="514350" indent="-514350">
              <a:buAutoNum type="alphaLcPeriod"/>
            </a:pPr>
            <a:r>
              <a:rPr lang="en-US" dirty="0">
                <a:solidFill>
                  <a:srgbClr val="FF0066"/>
                </a:solidFill>
                <a:latin typeface="Times New Roman" pitchFamily="18" charset="0"/>
                <a:cs typeface="Times New Roman" pitchFamily="18" charset="0"/>
              </a:rPr>
              <a:t>It is a serial interface with a data transfer mode of 5 </a:t>
            </a:r>
            <a:r>
              <a:rPr lang="en-US" dirty="0" err="1">
                <a:solidFill>
                  <a:srgbClr val="FF0066"/>
                </a:solidFill>
                <a:latin typeface="Times New Roman" pitchFamily="18" charset="0"/>
                <a:cs typeface="Times New Roman" pitchFamily="18" charset="0"/>
              </a:rPr>
              <a:t>Gbit</a:t>
            </a:r>
            <a:r>
              <a:rPr lang="en-US" dirty="0">
                <a:solidFill>
                  <a:srgbClr val="FF0066"/>
                </a:solidFill>
                <a:latin typeface="Times New Roman" pitchFamily="18" charset="0"/>
                <a:cs typeface="Times New Roman" pitchFamily="18" charset="0"/>
              </a:rPr>
              <a:t>/s  called super speed.</a:t>
            </a:r>
            <a:endParaRPr lang="en-US" dirty="0">
              <a:solidFill>
                <a:srgbClr val="0070C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33CC"/>
                </a:solidFill>
              </a:rPr>
              <a:t>Question no. 12</a:t>
            </a:r>
          </a:p>
        </p:txBody>
      </p:sp>
      <p:sp>
        <p:nvSpPr>
          <p:cNvPr id="3" name="Content Placeholder 2"/>
          <p:cNvSpPr>
            <a:spLocks noGrp="1"/>
          </p:cNvSpPr>
          <p:nvPr>
            <p:ph idx="1"/>
          </p:nvPr>
        </p:nvSpPr>
        <p:spPr/>
        <p:txBody>
          <a:bodyPr/>
          <a:lstStyle/>
          <a:p>
            <a:r>
              <a:rPr lang="en-US" sz="4000" b="1" dirty="0">
                <a:solidFill>
                  <a:srgbClr val="0000CC"/>
                </a:solidFill>
              </a:rPr>
              <a:t>Commentary on correct answer:</a:t>
            </a:r>
          </a:p>
          <a:p>
            <a:pPr algn="just"/>
            <a:r>
              <a:rPr lang="en-US" b="1" dirty="0">
                <a:solidFill>
                  <a:srgbClr val="FF0066"/>
                </a:solidFill>
              </a:rPr>
              <a:t>USB 3.0 adds the new transfer rate</a:t>
            </a:r>
            <a:r>
              <a:rPr lang="en-US" dirty="0"/>
              <a:t> referred to as </a:t>
            </a:r>
            <a:r>
              <a:rPr lang="en-US" b="1" dirty="0">
                <a:solidFill>
                  <a:srgbClr val="FF0000"/>
                </a:solidFill>
              </a:rPr>
              <a:t>SuperSpeed USB </a:t>
            </a:r>
            <a:r>
              <a:rPr lang="en-US" dirty="0"/>
              <a:t>that </a:t>
            </a:r>
            <a:r>
              <a:rPr lang="en-US" b="1" dirty="0">
                <a:solidFill>
                  <a:srgbClr val="FF33CC"/>
                </a:solidFill>
              </a:rPr>
              <a:t>can transfer data at up to 5 </a:t>
            </a:r>
            <a:r>
              <a:rPr lang="en-US" b="1" dirty="0" err="1">
                <a:solidFill>
                  <a:srgbClr val="FF33CC"/>
                </a:solidFill>
              </a:rPr>
              <a:t>Gbit</a:t>
            </a:r>
            <a:r>
              <a:rPr lang="en-US" b="1" dirty="0">
                <a:solidFill>
                  <a:srgbClr val="FF33CC"/>
                </a:solidFill>
              </a:rPr>
              <a:t>/s</a:t>
            </a:r>
            <a:r>
              <a:rPr lang="en-US" dirty="0"/>
              <a:t>, </a:t>
            </a:r>
            <a:r>
              <a:rPr lang="en-US" dirty="0">
                <a:solidFill>
                  <a:srgbClr val="7030A0"/>
                </a:solidFill>
              </a:rPr>
              <a:t>which is about 10 times faster than the USB 2.0 standard. </a:t>
            </a:r>
          </a:p>
          <a:p>
            <a:pPr algn="just"/>
            <a:r>
              <a:rPr lang="en-US" sz="4000" b="1" dirty="0">
                <a:solidFill>
                  <a:srgbClr val="FF33CC"/>
                </a:solidFill>
              </a:rPr>
              <a:t>Therefore, the correct option is (D)</a:t>
            </a:r>
          </a:p>
        </p:txBody>
      </p:sp>
    </p:spTree>
    <p:extLst>
      <p:ext uri="{BB962C8B-B14F-4D97-AF65-F5344CB8AC3E}">
        <p14:creationId xmlns:p14="http://schemas.microsoft.com/office/powerpoint/2010/main" val="881315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13</a:t>
            </a:r>
            <a:endParaRPr lang="en-US" b="1"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13</a:t>
            </a:r>
            <a:br>
              <a:rPr lang="en-US" sz="36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In the Web system, which is appropriate as an advantage when placing the Web server and the application (AP) server on different physical servers?</a:t>
            </a:r>
            <a:endParaRPr lang="en-US" dirty="0">
              <a:solidFill>
                <a:srgbClr val="FF3399"/>
              </a:solidFill>
            </a:endParaRPr>
          </a:p>
        </p:txBody>
      </p:sp>
      <p:sp>
        <p:nvSpPr>
          <p:cNvPr id="3" name="Content Placeholder 2"/>
          <p:cNvSpPr>
            <a:spLocks noGrp="1"/>
          </p:cNvSpPr>
          <p:nvPr>
            <p:ph idx="1"/>
          </p:nvPr>
        </p:nvSpPr>
        <p:spPr>
          <a:xfrm>
            <a:off x="533400" y="2057400"/>
            <a:ext cx="8229600" cy="4419600"/>
          </a:xfrm>
        </p:spPr>
        <p:txBody>
          <a:bodyPr>
            <a:normAutofit fontScale="625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Since the execution environment of the client is implemented in the Web server, it is not necessary to exchange screen data between the client and the AP server every time the request is made, and the amount of data communication can be small.</a:t>
            </a:r>
          </a:p>
          <a:p>
            <a:pPr marL="514350" indent="-514350">
              <a:buAutoNum type="alphaLcPeriod"/>
            </a:pPr>
            <a:r>
              <a:rPr lang="en-US" dirty="0">
                <a:solidFill>
                  <a:srgbClr val="FF0066"/>
                </a:solidFill>
                <a:latin typeface="Times New Roman" pitchFamily="18" charset="0"/>
                <a:cs typeface="Times New Roman" pitchFamily="18" charset="0"/>
              </a:rPr>
              <a:t>Since the Web server absorbs the difference between the character code system of the Web browser and the character code system of the AP server, garbled characters do not occur.</a:t>
            </a:r>
          </a:p>
          <a:p>
            <a:pPr marL="514350" indent="-514350">
              <a:buAutoNum type="alphaLcPeriod"/>
            </a:pPr>
            <a:r>
              <a:rPr lang="en-US" dirty="0">
                <a:solidFill>
                  <a:srgbClr val="FF0066"/>
                </a:solidFill>
                <a:latin typeface="Times New Roman" pitchFamily="18" charset="0"/>
                <a:cs typeface="Times New Roman" pitchFamily="18" charset="0"/>
              </a:rPr>
              <a:t>Since the business logic accompanying the access to the data is arranged in the program of the Web server, it is unnecessary to change the program of the AP  server as the business logic is changed.</a:t>
            </a:r>
          </a:p>
          <a:p>
            <a:pPr marL="514350" indent="-514350">
              <a:buAutoNum type="alphaLcPeriod"/>
            </a:pPr>
            <a:r>
              <a:rPr lang="en-US" dirty="0">
                <a:solidFill>
                  <a:srgbClr val="FF0066"/>
                </a:solidFill>
                <a:latin typeface="Times New Roman" pitchFamily="18" charset="0"/>
                <a:cs typeface="Times New Roman" pitchFamily="18" charset="0"/>
              </a:rPr>
              <a:t>Processing can be divided according to the type of request from the client so that the request to the static contents with light load is processed by the Web server and the request to the dynamic contents with heavy load is processed by the AP server</a:t>
            </a:r>
            <a:endParaRPr lang="en-US"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0"/>
            <a:ext cx="8458200" cy="4648200"/>
          </a:xfrm>
        </p:spPr>
        <p:txBody>
          <a:bodyPr>
            <a:normAutofit fontScale="70000" lnSpcReduction="20000"/>
          </a:bodyPr>
          <a:lstStyle/>
          <a:p>
            <a:r>
              <a:rPr lang="en-US" sz="4000" b="1" dirty="0">
                <a:solidFill>
                  <a:srgbClr val="FF0000"/>
                </a:solidFill>
                <a:latin typeface="Times New Roman" pitchFamily="18" charset="0"/>
                <a:cs typeface="Times New Roman" pitchFamily="18" charset="0"/>
              </a:rPr>
              <a:t>Conversion Decimal number to Hexadecimal Number:</a:t>
            </a:r>
          </a:p>
          <a:p>
            <a:r>
              <a:rPr lang="en-US" sz="3400" b="1" dirty="0">
                <a:solidFill>
                  <a:srgbClr val="FF3399"/>
                </a:solidFill>
                <a:latin typeface="Times New Roman" pitchFamily="18" charset="0"/>
                <a:cs typeface="Times New Roman" pitchFamily="18" charset="0"/>
              </a:rPr>
              <a:t>For integer part of the number we follow the rules:</a:t>
            </a:r>
          </a:p>
          <a:p>
            <a:pPr marL="514350" indent="-514350">
              <a:buFont typeface="+mj-lt"/>
              <a:buAutoNum type="arabicPeriod"/>
            </a:pPr>
            <a:r>
              <a:rPr lang="en-US" b="1" dirty="0">
                <a:solidFill>
                  <a:srgbClr val="0000CC"/>
                </a:solidFill>
                <a:latin typeface="Times New Roman" pitchFamily="18" charset="0"/>
                <a:cs typeface="Times New Roman" pitchFamily="18" charset="0"/>
              </a:rPr>
              <a:t>Divide the integer number by 16 </a:t>
            </a:r>
          </a:p>
          <a:p>
            <a:pPr marL="514350" indent="-514350">
              <a:buFont typeface="+mj-lt"/>
              <a:buAutoNum type="arabicPeriod"/>
            </a:pPr>
            <a:r>
              <a:rPr lang="en-US" b="1" dirty="0">
                <a:solidFill>
                  <a:srgbClr val="0000CC"/>
                </a:solidFill>
                <a:latin typeface="Times New Roman" pitchFamily="18" charset="0"/>
                <a:cs typeface="Times New Roman" pitchFamily="18" charset="0"/>
              </a:rPr>
              <a:t>Write the remainder on right side</a:t>
            </a:r>
          </a:p>
          <a:p>
            <a:pPr marL="514350" indent="-514350">
              <a:buFont typeface="+mj-lt"/>
              <a:buAutoNum type="arabicPeriod"/>
            </a:pPr>
            <a:r>
              <a:rPr lang="en-US" b="1" dirty="0">
                <a:solidFill>
                  <a:srgbClr val="0000CC"/>
                </a:solidFill>
                <a:latin typeface="Times New Roman" pitchFamily="18" charset="0"/>
                <a:cs typeface="Times New Roman" pitchFamily="18" charset="0"/>
              </a:rPr>
              <a:t>Continue divide the integer by 16 until the quotient is 0</a:t>
            </a:r>
          </a:p>
          <a:p>
            <a:pPr marL="514350" indent="-514350">
              <a:buFont typeface="+mj-lt"/>
              <a:buAutoNum type="arabicPeriod"/>
            </a:pPr>
            <a:r>
              <a:rPr lang="en-US" b="1" dirty="0">
                <a:solidFill>
                  <a:srgbClr val="0000CC"/>
                </a:solidFill>
                <a:latin typeface="Times New Roman" pitchFamily="18" charset="0"/>
                <a:cs typeface="Times New Roman" pitchFamily="18" charset="0"/>
              </a:rPr>
              <a:t>Read the number up (down to up) </a:t>
            </a:r>
          </a:p>
          <a:p>
            <a:r>
              <a:rPr lang="en-US" sz="3400" b="1" dirty="0">
                <a:solidFill>
                  <a:srgbClr val="FF33CC"/>
                </a:solidFill>
                <a:latin typeface="Times New Roman" pitchFamily="18" charset="0"/>
                <a:cs typeface="Times New Roman" pitchFamily="18" charset="0"/>
              </a:rPr>
              <a:t>For fraction part of the number we follow the rules:</a:t>
            </a:r>
          </a:p>
          <a:p>
            <a:pPr marL="514350" indent="-514350">
              <a:buFont typeface="+mj-lt"/>
              <a:buAutoNum type="arabicPeriod"/>
            </a:pPr>
            <a:r>
              <a:rPr lang="en-US" b="1" dirty="0">
                <a:solidFill>
                  <a:srgbClr val="7030A0"/>
                </a:solidFill>
                <a:latin typeface="Times New Roman" pitchFamily="18" charset="0"/>
                <a:cs typeface="Times New Roman" pitchFamily="18" charset="0"/>
              </a:rPr>
              <a:t>Multiply the fraction decimal by 16</a:t>
            </a:r>
          </a:p>
          <a:p>
            <a:pPr marL="514350" indent="-514350">
              <a:buFont typeface="+mj-lt"/>
              <a:buAutoNum type="arabicPeriod"/>
            </a:pPr>
            <a:r>
              <a:rPr lang="en-US" b="1" dirty="0">
                <a:solidFill>
                  <a:srgbClr val="7030A0"/>
                </a:solidFill>
                <a:latin typeface="Times New Roman" pitchFamily="18" charset="0"/>
                <a:cs typeface="Times New Roman" pitchFamily="18" charset="0"/>
              </a:rPr>
              <a:t>Write the integer part aside </a:t>
            </a:r>
          </a:p>
          <a:p>
            <a:pPr marL="514350" indent="-514350">
              <a:buFont typeface="+mj-lt"/>
              <a:buAutoNum type="arabicPeriod"/>
            </a:pPr>
            <a:r>
              <a:rPr lang="en-US" b="1" dirty="0">
                <a:solidFill>
                  <a:srgbClr val="7030A0"/>
                </a:solidFill>
                <a:latin typeface="Times New Roman" pitchFamily="18" charset="0"/>
                <a:cs typeface="Times New Roman" pitchFamily="18" charset="0"/>
              </a:rPr>
              <a:t>Continue multiply the fraction part until fraction part is zero (0) </a:t>
            </a:r>
          </a:p>
          <a:p>
            <a:pPr marL="514350" indent="-514350">
              <a:buFont typeface="+mj-lt"/>
              <a:buAutoNum type="arabicPeriod"/>
            </a:pPr>
            <a:r>
              <a:rPr lang="en-US" b="1" dirty="0">
                <a:solidFill>
                  <a:srgbClr val="7030A0"/>
                </a:solidFill>
                <a:latin typeface="Times New Roman" pitchFamily="18" charset="0"/>
                <a:cs typeface="Times New Roman" pitchFamily="18" charset="0"/>
              </a:rPr>
              <a:t>Read the number down (top to down)</a:t>
            </a:r>
          </a:p>
          <a:p>
            <a:endParaRPr lang="en-US" b="1" dirty="0">
              <a:solidFill>
                <a:srgbClr val="7030A0"/>
              </a:solidFill>
              <a:latin typeface="Times New Roman" pitchFamily="18" charset="0"/>
              <a:cs typeface="Times New Roman" pitchFamily="18" charset="0"/>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14</a:t>
            </a:r>
            <a:endParaRPr lang="en-US" b="1"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3058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14</a:t>
            </a:r>
            <a:br>
              <a:rPr lang="en-US" sz="3600" dirty="0">
                <a:latin typeface="Times New Roman" pitchFamily="18" charset="0"/>
                <a:cs typeface="Times New Roman" pitchFamily="18" charset="0"/>
              </a:rPr>
            </a:br>
            <a:r>
              <a:rPr lang="en-US" sz="2200" b="1" dirty="0">
                <a:solidFill>
                  <a:srgbClr val="7030A0"/>
                </a:solidFill>
                <a:latin typeface="Times New Roman" pitchFamily="18" charset="0"/>
                <a:cs typeface="Times New Roman" pitchFamily="18" charset="0"/>
              </a:rPr>
              <a:t>There are systems where the operation status is continuously monitored. Which of the following is appropriate for the order of capacity planning work items to be implemented when new business is applied to the system in a few years after its operation?</a:t>
            </a:r>
            <a:br>
              <a:rPr lang="en-US" sz="2000" b="1" dirty="0">
                <a:solidFill>
                  <a:srgbClr val="7030A0"/>
                </a:solidFill>
                <a:latin typeface="Times New Roman" pitchFamily="18" charset="0"/>
                <a:cs typeface="Times New Roman" pitchFamily="18" charset="0"/>
              </a:rPr>
            </a:br>
            <a:br>
              <a:rPr lang="en-US" sz="2000" b="1" dirty="0">
                <a:solidFill>
                  <a:srgbClr val="7030A0"/>
                </a:solidFill>
                <a:latin typeface="Times New Roman" pitchFamily="18" charset="0"/>
                <a:cs typeface="Times New Roman" pitchFamily="18" charset="0"/>
              </a:rPr>
            </a:br>
            <a:r>
              <a:rPr lang="en-US" sz="2100" dirty="0">
                <a:solidFill>
                  <a:srgbClr val="0000CC"/>
                </a:solidFill>
                <a:latin typeface="Times New Roman" pitchFamily="18" charset="0"/>
                <a:cs typeface="Times New Roman" pitchFamily="18" charset="0"/>
              </a:rPr>
              <a:t>[Work item of capacity planning]</a:t>
            </a:r>
            <a:br>
              <a:rPr lang="en-US" sz="2100" dirty="0">
                <a:solidFill>
                  <a:srgbClr val="0000CC"/>
                </a:solidFill>
                <a:latin typeface="Times New Roman" pitchFamily="18" charset="0"/>
                <a:cs typeface="Times New Roman" pitchFamily="18" charset="0"/>
              </a:rPr>
            </a:br>
            <a:r>
              <a:rPr lang="en-US" sz="2100" dirty="0">
                <a:solidFill>
                  <a:srgbClr val="0000CC"/>
                </a:solidFill>
                <a:latin typeface="Times New Roman" pitchFamily="18" charset="0"/>
                <a:cs typeface="Times New Roman" pitchFamily="18" charset="0"/>
              </a:rPr>
              <a:t>(1) Evaluate whether the system configuration is appropriate, and if necessary review it.</a:t>
            </a:r>
            <a:br>
              <a:rPr lang="en-US" sz="2100" dirty="0">
                <a:solidFill>
                  <a:srgbClr val="0000CC"/>
                </a:solidFill>
                <a:latin typeface="Times New Roman" pitchFamily="18" charset="0"/>
                <a:cs typeface="Times New Roman" pitchFamily="18" charset="0"/>
              </a:rPr>
            </a:br>
            <a:r>
              <a:rPr lang="en-US" sz="2100" dirty="0">
                <a:solidFill>
                  <a:srgbClr val="0000CC"/>
                </a:solidFill>
                <a:latin typeface="Times New Roman" pitchFamily="18" charset="0"/>
                <a:cs typeface="Times New Roman" pitchFamily="18" charset="0"/>
              </a:rPr>
              <a:t>(2) Consider the necessary system configuration such as the number of servers and whether parallel distributed processing is implemented according to the system characteristics.</a:t>
            </a:r>
            <a:br>
              <a:rPr lang="en-US" sz="2100" dirty="0">
                <a:solidFill>
                  <a:srgbClr val="0000CC"/>
                </a:solidFill>
                <a:latin typeface="Times New Roman" pitchFamily="18" charset="0"/>
                <a:cs typeface="Times New Roman" pitchFamily="18" charset="0"/>
              </a:rPr>
            </a:br>
            <a:r>
              <a:rPr lang="en-US" sz="2100" dirty="0">
                <a:solidFill>
                  <a:srgbClr val="0000CC"/>
                </a:solidFill>
                <a:latin typeface="Times New Roman" pitchFamily="18" charset="0"/>
                <a:cs typeface="Times New Roman" pitchFamily="18" charset="0"/>
              </a:rPr>
              <a:t>(3) Understand the hardware performance information and the system-specific environment from the operating status of the system</a:t>
            </a:r>
            <a:br>
              <a:rPr lang="en-US" sz="2100" dirty="0">
                <a:solidFill>
                  <a:srgbClr val="0000CC"/>
                </a:solidFill>
                <a:latin typeface="Times New Roman" pitchFamily="18" charset="0"/>
                <a:cs typeface="Times New Roman" pitchFamily="18" charset="0"/>
              </a:rPr>
            </a:br>
            <a:r>
              <a:rPr lang="en-US" sz="2100" dirty="0">
                <a:solidFill>
                  <a:srgbClr val="0000CC"/>
                </a:solidFill>
                <a:latin typeface="Times New Roman" pitchFamily="18" charset="0"/>
                <a:cs typeface="Times New Roman" pitchFamily="18" charset="0"/>
              </a:rPr>
              <a:t>(4)  Hears new business to users and others and grasps the requirements required of the system such as the number of expected processing and the time required for processing.</a:t>
            </a:r>
            <a:br>
              <a:rPr lang="en-US" sz="2100" dirty="0">
                <a:solidFill>
                  <a:srgbClr val="0000CC"/>
                </a:solidFill>
                <a:latin typeface="Times New Roman" pitchFamily="18" charset="0"/>
                <a:cs typeface="Times New Roman" pitchFamily="18" charset="0"/>
              </a:rPr>
            </a:br>
            <a:br>
              <a:rPr lang="en-US" sz="2700" b="1" dirty="0">
                <a:solidFill>
                  <a:srgbClr val="7030A0"/>
                </a:solidFill>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304800" y="5486400"/>
            <a:ext cx="8610600" cy="990600"/>
          </a:xfrm>
        </p:spPr>
        <p:txBody>
          <a:bodyPr>
            <a:normAutofit fontScale="70000" lnSpcReduction="20000"/>
          </a:bodyPr>
          <a:lstStyle/>
          <a:p>
            <a:pPr>
              <a:buNone/>
            </a:pPr>
            <a:r>
              <a:rPr lang="en-US" b="1" dirty="0">
                <a:solidFill>
                  <a:srgbClr val="00B050"/>
                </a:solidFill>
                <a:latin typeface="Times New Roman" pitchFamily="18" charset="0"/>
                <a:cs typeface="Times New Roman" pitchFamily="18" charset="0"/>
              </a:rPr>
              <a:t>Options:</a:t>
            </a:r>
            <a:endParaRPr lang="en-US" sz="3000" b="1" dirty="0">
              <a:solidFill>
                <a:srgbClr val="00B050"/>
              </a:solidFill>
              <a:latin typeface="Times New Roman" pitchFamily="18" charset="0"/>
              <a:cs typeface="Times New Roman" pitchFamily="18" charset="0"/>
            </a:endParaRPr>
          </a:p>
          <a:p>
            <a:pPr marL="514350" indent="-514350">
              <a:buNone/>
            </a:pPr>
            <a:r>
              <a:rPr lang="en-US" sz="3000" dirty="0">
                <a:solidFill>
                  <a:srgbClr val="FF0066"/>
                </a:solidFill>
                <a:latin typeface="Times New Roman" pitchFamily="18" charset="0"/>
                <a:cs typeface="Times New Roman" pitchFamily="18" charset="0"/>
              </a:rPr>
              <a:t>a. (3), (2), (4), (1)   b. (3), (4), (2), (1)    c. (4), (2), (1), (3)   d. (4), (3), (1), (2)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15</a:t>
            </a:r>
            <a:endParaRPr lang="en-US" b="1"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15</a:t>
            </a:r>
            <a:br>
              <a:rPr lang="en-US" sz="3600" dirty="0">
                <a:latin typeface="Times New Roman" pitchFamily="18" charset="0"/>
                <a:cs typeface="Times New Roman" pitchFamily="18" charset="0"/>
              </a:rPr>
            </a:br>
            <a:r>
              <a:rPr lang="en-US" sz="2700" dirty="0">
                <a:solidFill>
                  <a:srgbClr val="7030A0"/>
                </a:solidFill>
                <a:latin typeface="Times New Roman" pitchFamily="18" charset="0"/>
                <a:cs typeface="Times New Roman" pitchFamily="18" charset="0"/>
              </a:rPr>
              <a:t>There is a line represented as a solid line connecting Tokyo and Fukuoka. In order to improve the reliability between Tokyo and Fukuoka,  we added a dashed detour line via Osaka. What is the availability rate between Tokyo and Fukuoka after detour line addition? Here, the availability rate of the line is 0.9 for all of Tokyo and Fukuoka, Tokyo and Osaka, Osaka and </a:t>
            </a:r>
            <a:r>
              <a:rPr lang="en-US" sz="2700">
                <a:solidFill>
                  <a:srgbClr val="7030A0"/>
                </a:solidFill>
                <a:latin typeface="Times New Roman" pitchFamily="18" charset="0"/>
                <a:cs typeface="Times New Roman" pitchFamily="18" charset="0"/>
              </a:rPr>
              <a:t>Fukuoka?</a:t>
            </a:r>
            <a:endParaRPr lang="en-US" dirty="0">
              <a:solidFill>
                <a:srgbClr val="FF3399"/>
              </a:solidFill>
            </a:endParaRPr>
          </a:p>
        </p:txBody>
      </p:sp>
      <p:sp>
        <p:nvSpPr>
          <p:cNvPr id="5" name="TextBox 4"/>
          <p:cNvSpPr txBox="1"/>
          <p:nvPr/>
        </p:nvSpPr>
        <p:spPr>
          <a:xfrm>
            <a:off x="838200" y="5181600"/>
            <a:ext cx="7772400" cy="954107"/>
          </a:xfrm>
          <a:prstGeom prst="rect">
            <a:avLst/>
          </a:prstGeom>
          <a:noFill/>
        </p:spPr>
        <p:txBody>
          <a:bodyPr wrap="square" rtlCol="0">
            <a:spAutoFit/>
          </a:bodyPr>
          <a:lstStyle/>
          <a:p>
            <a:pPr>
              <a:buNone/>
            </a:pPr>
            <a:r>
              <a:rPr lang="en-US" sz="2800" b="1" dirty="0">
                <a:solidFill>
                  <a:srgbClr val="00B050"/>
                </a:solidFill>
                <a:latin typeface="Times New Roman" pitchFamily="18" charset="0"/>
                <a:cs typeface="Times New Roman" pitchFamily="18" charset="0"/>
              </a:rPr>
              <a:t>Options:</a:t>
            </a:r>
          </a:p>
          <a:p>
            <a:pPr marL="514350" indent="-514350">
              <a:buNone/>
            </a:pPr>
            <a:r>
              <a:rPr lang="en-US" sz="2800" dirty="0">
                <a:solidFill>
                  <a:srgbClr val="FF0066"/>
                </a:solidFill>
                <a:latin typeface="Times New Roman" pitchFamily="18" charset="0"/>
                <a:cs typeface="Times New Roman" pitchFamily="18" charset="0"/>
              </a:rPr>
              <a:t>a.   0.729        b.    0.810          c.  0.981         d. 0.999</a:t>
            </a:r>
          </a:p>
        </p:txBody>
      </p:sp>
      <p:sp>
        <p:nvSpPr>
          <p:cNvPr id="6" name="Content Placeholder 5"/>
          <p:cNvSpPr>
            <a:spLocks noGrp="1"/>
          </p:cNvSpPr>
          <p:nvPr>
            <p:ph idx="1"/>
          </p:nvPr>
        </p:nvSpPr>
        <p:spPr>
          <a:xfrm>
            <a:off x="457200" y="1600201"/>
            <a:ext cx="6858000" cy="3352800"/>
          </a:xfrm>
        </p:spPr>
        <p:txBody>
          <a:bodyPr/>
          <a:lstStyle/>
          <a:p>
            <a:r>
              <a:rPr lang="en-US" dirty="0"/>
              <a:t> </a:t>
            </a:r>
          </a:p>
        </p:txBody>
      </p:sp>
      <p:pic>
        <p:nvPicPr>
          <p:cNvPr id="1027" name="Picture 3"/>
          <p:cNvPicPr>
            <a:picLocks noChangeAspect="1" noChangeArrowheads="1"/>
          </p:cNvPicPr>
          <p:nvPr/>
        </p:nvPicPr>
        <p:blipFill>
          <a:blip r:embed="rId3"/>
          <a:srcRect/>
          <a:stretch>
            <a:fillRect/>
          </a:stretch>
        </p:blipFill>
        <p:spPr bwMode="auto">
          <a:xfrm>
            <a:off x="1524000" y="3352800"/>
            <a:ext cx="5867400" cy="1676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1"/>
            <a:ext cx="8458200" cy="4114800"/>
          </a:xfrm>
        </p:spPr>
        <p:txBody>
          <a:bodyPr>
            <a:normAutofit/>
          </a:bodyPr>
          <a:lstStyle/>
          <a:p>
            <a:r>
              <a:rPr lang="en-US" b="1" dirty="0">
                <a:solidFill>
                  <a:srgbClr val="0000CC"/>
                </a:solidFill>
                <a:latin typeface="Times New Roman" pitchFamily="18" charset="0"/>
                <a:cs typeface="Times New Roman" pitchFamily="18" charset="0"/>
              </a:rPr>
              <a:t>Conversion Decimal fraction number to Hexadecimal Number:</a:t>
            </a:r>
          </a:p>
          <a:p>
            <a:r>
              <a:rPr lang="en-US" b="1" dirty="0">
                <a:solidFill>
                  <a:srgbClr val="FF0066"/>
                </a:solidFill>
                <a:latin typeface="Times New Roman" pitchFamily="18" charset="0"/>
                <a:cs typeface="Times New Roman" pitchFamily="18" charset="0"/>
              </a:rPr>
              <a:t>Option a. 31/32=0.96875</a:t>
            </a:r>
          </a:p>
          <a:p>
            <a:endParaRPr lang="en-US" b="1" dirty="0">
              <a:solidFill>
                <a:srgbClr val="FF0066"/>
              </a:solidFill>
              <a:latin typeface="Times New Roman" pitchFamily="18" charset="0"/>
              <a:cs typeface="Times New Roman" pitchFamily="18" charset="0"/>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92750024"/>
              </p:ext>
            </p:extLst>
          </p:nvPr>
        </p:nvGraphicFramePr>
        <p:xfrm>
          <a:off x="914400" y="3200399"/>
          <a:ext cx="6096000" cy="2519681"/>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34319">
                <a:tc>
                  <a:txBody>
                    <a:bodyPr/>
                    <a:lstStyle/>
                    <a:p>
                      <a:pPr algn="r"/>
                      <a:r>
                        <a:rPr lang="en-US" sz="2800" b="1" dirty="0">
                          <a:solidFill>
                            <a:srgbClr val="7030A0"/>
                          </a:solidFill>
                        </a:rPr>
                        <a:t>Integer</a:t>
                      </a:r>
                      <a:r>
                        <a:rPr lang="en-US" sz="2800" b="1" baseline="0" dirty="0">
                          <a:solidFill>
                            <a:srgbClr val="7030A0"/>
                          </a:solidFill>
                        </a:rPr>
                        <a:t> Part </a:t>
                      </a:r>
                      <a:endParaRPr lang="en-US" sz="2800" b="1" dirty="0">
                        <a:solidFill>
                          <a:srgbClr val="7030A0"/>
                        </a:solidFill>
                      </a:endParaRPr>
                    </a:p>
                  </a:txBody>
                  <a:tcPr>
                    <a:solidFill>
                      <a:schemeClr val="bg1">
                        <a:lumMod val="95000"/>
                      </a:schemeClr>
                    </a:solidFill>
                  </a:tcPr>
                </a:tc>
                <a:tc>
                  <a:txBody>
                    <a:bodyPr/>
                    <a:lstStyle/>
                    <a:p>
                      <a:r>
                        <a:rPr lang="en-US" sz="2800" b="1" dirty="0">
                          <a:solidFill>
                            <a:srgbClr val="7030A0"/>
                          </a:solidFill>
                        </a:rPr>
                        <a:t>Fraction Part</a:t>
                      </a:r>
                    </a:p>
                  </a:txBody>
                  <a:tcPr>
                    <a:solidFill>
                      <a:schemeClr val="bg1">
                        <a:lumMod val="95000"/>
                      </a:schemeClr>
                    </a:solidFill>
                  </a:tcPr>
                </a:tc>
                <a:extLst>
                  <a:ext uri="{0D108BD9-81ED-4DB2-BD59-A6C34878D82A}">
                    <a16:rowId xmlns:a16="http://schemas.microsoft.com/office/drawing/2014/main" val="10000"/>
                  </a:ext>
                </a:extLst>
              </a:tr>
              <a:tr h="534319">
                <a:tc>
                  <a:txBody>
                    <a:bodyPr/>
                    <a:lstStyle/>
                    <a:p>
                      <a:endParaRPr lang="en-US" sz="2800" b="1" dirty="0">
                        <a:solidFill>
                          <a:srgbClr val="7030A0"/>
                        </a:solidFill>
                      </a:endParaRPr>
                    </a:p>
                  </a:txBody>
                  <a:tcPr>
                    <a:solidFill>
                      <a:schemeClr val="bg1">
                        <a:lumMod val="95000"/>
                      </a:schemeClr>
                    </a:solidFill>
                  </a:tcPr>
                </a:tc>
                <a:tc>
                  <a:txBody>
                    <a:bodyPr/>
                    <a:lstStyle/>
                    <a:p>
                      <a:r>
                        <a:rPr lang="en-US" sz="2800" b="1" dirty="0">
                          <a:solidFill>
                            <a:srgbClr val="7030A0"/>
                          </a:solidFill>
                        </a:rPr>
                        <a:t>0.96875</a:t>
                      </a:r>
                      <a:r>
                        <a:rPr lang="en-US" sz="2800" b="1" baseline="0" dirty="0">
                          <a:solidFill>
                            <a:srgbClr val="7030A0"/>
                          </a:solidFill>
                        </a:rPr>
                        <a:t> </a:t>
                      </a:r>
                      <a:r>
                        <a:rPr lang="en-US" sz="2800" b="1" dirty="0">
                          <a:solidFill>
                            <a:srgbClr val="7030A0"/>
                          </a:solidFill>
                        </a:rPr>
                        <a:t>X16</a:t>
                      </a:r>
                    </a:p>
                  </a:txBody>
                  <a:tcPr>
                    <a:solidFill>
                      <a:schemeClr val="bg1">
                        <a:lumMod val="95000"/>
                      </a:schemeClr>
                    </a:solidFill>
                  </a:tcPr>
                </a:tc>
                <a:extLst>
                  <a:ext uri="{0D108BD9-81ED-4DB2-BD59-A6C34878D82A}">
                    <a16:rowId xmlns:a16="http://schemas.microsoft.com/office/drawing/2014/main" val="10001"/>
                  </a:ext>
                </a:extLst>
              </a:tr>
              <a:tr h="534319">
                <a:tc>
                  <a:txBody>
                    <a:bodyPr/>
                    <a:lstStyle/>
                    <a:p>
                      <a:pPr algn="r"/>
                      <a:r>
                        <a:rPr lang="en-US" sz="2800" b="1" dirty="0">
                          <a:solidFill>
                            <a:srgbClr val="7030A0"/>
                          </a:solidFill>
                        </a:rPr>
                        <a:t>(F)15</a:t>
                      </a:r>
                    </a:p>
                  </a:txBody>
                  <a:tcPr>
                    <a:solidFill>
                      <a:schemeClr val="bg1">
                        <a:lumMod val="95000"/>
                      </a:schemeClr>
                    </a:solidFill>
                  </a:tcPr>
                </a:tc>
                <a:tc>
                  <a:txBody>
                    <a:bodyPr/>
                    <a:lstStyle/>
                    <a:p>
                      <a:r>
                        <a:rPr lang="en-US" sz="2800" b="1" dirty="0">
                          <a:solidFill>
                            <a:srgbClr val="7030A0"/>
                          </a:solidFill>
                        </a:rPr>
                        <a:t>0.5X16</a:t>
                      </a:r>
                    </a:p>
                  </a:txBody>
                  <a:tcPr>
                    <a:solidFill>
                      <a:schemeClr val="bg1">
                        <a:lumMod val="95000"/>
                      </a:schemeClr>
                    </a:solidFill>
                  </a:tcPr>
                </a:tc>
                <a:extLst>
                  <a:ext uri="{0D108BD9-81ED-4DB2-BD59-A6C34878D82A}">
                    <a16:rowId xmlns:a16="http://schemas.microsoft.com/office/drawing/2014/main" val="10002"/>
                  </a:ext>
                </a:extLst>
              </a:tr>
              <a:tr h="534319">
                <a:tc>
                  <a:txBody>
                    <a:bodyPr/>
                    <a:lstStyle/>
                    <a:p>
                      <a:pPr algn="r"/>
                      <a:r>
                        <a:rPr lang="en-US" sz="2800" b="1" dirty="0">
                          <a:solidFill>
                            <a:srgbClr val="7030A0"/>
                          </a:solidFill>
                        </a:rPr>
                        <a:t>8</a:t>
                      </a:r>
                    </a:p>
                  </a:txBody>
                  <a:tcPr>
                    <a:solidFill>
                      <a:schemeClr val="bg1">
                        <a:lumMod val="95000"/>
                      </a:schemeClr>
                    </a:solidFill>
                  </a:tcPr>
                </a:tc>
                <a:tc>
                  <a:txBody>
                    <a:bodyPr/>
                    <a:lstStyle/>
                    <a:p>
                      <a:r>
                        <a:rPr lang="en-US" sz="2800" b="1" dirty="0">
                          <a:solidFill>
                            <a:srgbClr val="7030A0"/>
                          </a:solidFill>
                        </a:rPr>
                        <a:t>.0</a:t>
                      </a:r>
                    </a:p>
                  </a:txBody>
                  <a:tcPr>
                    <a:solidFill>
                      <a:schemeClr val="bg1">
                        <a:lumMod val="95000"/>
                      </a:schemeClr>
                    </a:solidFill>
                  </a:tcPr>
                </a:tc>
                <a:extLst>
                  <a:ext uri="{0D108BD9-81ED-4DB2-BD59-A6C34878D82A}">
                    <a16:rowId xmlns:a16="http://schemas.microsoft.com/office/drawing/2014/main" val="10003"/>
                  </a:ext>
                </a:extLst>
              </a:tr>
              <a:tr h="382405">
                <a:tc>
                  <a:txBody>
                    <a:bodyPr/>
                    <a:lstStyle/>
                    <a:p>
                      <a:endParaRPr lang="en-US"/>
                    </a:p>
                  </a:txBody>
                  <a:tcPr>
                    <a:solidFill>
                      <a:schemeClr val="bg1">
                        <a:lumMod val="95000"/>
                      </a:schemeClr>
                    </a:solidFill>
                  </a:tcPr>
                </a:tc>
                <a:tc>
                  <a:txBody>
                    <a:bodyPr/>
                    <a:lstStyle/>
                    <a:p>
                      <a:endParaRPr lang="en-US" dirty="0"/>
                    </a:p>
                  </a:txBody>
                  <a:tcPr>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228600" y="5638800"/>
            <a:ext cx="8763000" cy="1107996"/>
          </a:xfrm>
          <a:prstGeom prst="rect">
            <a:avLst/>
          </a:prstGeom>
          <a:noFill/>
        </p:spPr>
        <p:txBody>
          <a:bodyPr wrap="square" rtlCol="0">
            <a:spAutoFit/>
          </a:bodyPr>
          <a:lstStyle/>
          <a:p>
            <a:r>
              <a:rPr lang="en-US" sz="2400" b="1" dirty="0">
                <a:solidFill>
                  <a:srgbClr val="0000CC"/>
                </a:solidFill>
              </a:rPr>
              <a:t>So, </a:t>
            </a:r>
            <a:r>
              <a:rPr lang="en-US" sz="2400" b="1" dirty="0">
                <a:solidFill>
                  <a:srgbClr val="0000CC"/>
                </a:solidFill>
                <a:latin typeface="Times New Roman" pitchFamily="18" charset="0"/>
                <a:cs typeface="Times New Roman" pitchFamily="18" charset="0"/>
              </a:rPr>
              <a:t>31/32=0.96875 (decimal)=0.F8(Hexadecimal )</a:t>
            </a:r>
          </a:p>
          <a:p>
            <a:r>
              <a:rPr lang="en-US" sz="2400" b="1" dirty="0">
                <a:solidFill>
                  <a:srgbClr val="FF0000"/>
                </a:solidFill>
                <a:latin typeface="Times New Roman" pitchFamily="18" charset="0"/>
                <a:cs typeface="Times New Roman" pitchFamily="18" charset="0"/>
              </a:rPr>
              <a:t>Thus, option a is incorrect answer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1"/>
            <a:ext cx="8458200" cy="4114800"/>
          </a:xfrm>
        </p:spPr>
        <p:txBody>
          <a:bodyPr>
            <a:normAutofit/>
          </a:bodyPr>
          <a:lstStyle/>
          <a:p>
            <a:r>
              <a:rPr lang="en-US" b="1" dirty="0">
                <a:solidFill>
                  <a:srgbClr val="0000CC"/>
                </a:solidFill>
                <a:latin typeface="Times New Roman" pitchFamily="18" charset="0"/>
                <a:cs typeface="Times New Roman" pitchFamily="18" charset="0"/>
              </a:rPr>
              <a:t>Conversion Decimal fraction number to Hexadecimal Number:</a:t>
            </a:r>
          </a:p>
          <a:p>
            <a:r>
              <a:rPr lang="en-US" b="1" dirty="0">
                <a:solidFill>
                  <a:srgbClr val="FF0066"/>
                </a:solidFill>
                <a:latin typeface="Times New Roman" pitchFamily="18" charset="0"/>
                <a:cs typeface="Times New Roman" pitchFamily="18" charset="0"/>
              </a:rPr>
              <a:t>Option b. 31/125=0.248</a:t>
            </a:r>
          </a:p>
          <a:p>
            <a:endParaRPr lang="en-US" b="1" dirty="0">
              <a:solidFill>
                <a:srgbClr val="FF0066"/>
              </a:solidFill>
              <a:latin typeface="Times New Roman" pitchFamily="18" charset="0"/>
              <a:cs typeface="Times New Roman" pitchFamily="18" charset="0"/>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nvGraphicFramePr>
        <p:xfrm>
          <a:off x="914400" y="3200399"/>
          <a:ext cx="6096000" cy="238142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1057">
                <a:tc>
                  <a:txBody>
                    <a:bodyPr/>
                    <a:lstStyle/>
                    <a:p>
                      <a:pPr algn="r"/>
                      <a:r>
                        <a:rPr lang="en-US" sz="2400" b="1" dirty="0">
                          <a:solidFill>
                            <a:srgbClr val="7030A0"/>
                          </a:solidFill>
                        </a:rPr>
                        <a:t>Integer</a:t>
                      </a:r>
                      <a:r>
                        <a:rPr lang="en-US" sz="2400" b="1" baseline="0" dirty="0">
                          <a:solidFill>
                            <a:srgbClr val="7030A0"/>
                          </a:solidFill>
                        </a:rPr>
                        <a:t> Part </a:t>
                      </a:r>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Fraction Part</a:t>
                      </a:r>
                    </a:p>
                  </a:txBody>
                  <a:tcPr>
                    <a:solidFill>
                      <a:schemeClr val="bg1">
                        <a:lumMod val="95000"/>
                      </a:schemeClr>
                    </a:solidFill>
                  </a:tcPr>
                </a:tc>
                <a:extLst>
                  <a:ext uri="{0D108BD9-81ED-4DB2-BD59-A6C34878D82A}">
                    <a16:rowId xmlns:a16="http://schemas.microsoft.com/office/drawing/2014/main" val="10000"/>
                  </a:ext>
                </a:extLst>
              </a:tr>
              <a:tr h="481057">
                <a:tc>
                  <a:txBody>
                    <a:bodyPr/>
                    <a:lstStyle/>
                    <a:p>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0.248</a:t>
                      </a:r>
                      <a:r>
                        <a:rPr lang="en-US" sz="2400" b="1" baseline="0" dirty="0">
                          <a:solidFill>
                            <a:srgbClr val="7030A0"/>
                          </a:solidFill>
                        </a:rPr>
                        <a:t> </a:t>
                      </a:r>
                      <a:r>
                        <a:rPr lang="en-US" sz="2400" b="1" dirty="0">
                          <a:solidFill>
                            <a:srgbClr val="7030A0"/>
                          </a:solidFill>
                        </a:rPr>
                        <a:t>X16</a:t>
                      </a:r>
                    </a:p>
                  </a:txBody>
                  <a:tcPr>
                    <a:solidFill>
                      <a:schemeClr val="bg1">
                        <a:lumMod val="95000"/>
                      </a:schemeClr>
                    </a:solidFill>
                  </a:tcPr>
                </a:tc>
                <a:extLst>
                  <a:ext uri="{0D108BD9-81ED-4DB2-BD59-A6C34878D82A}">
                    <a16:rowId xmlns:a16="http://schemas.microsoft.com/office/drawing/2014/main" val="10001"/>
                  </a:ext>
                </a:extLst>
              </a:tr>
              <a:tr h="481057">
                <a:tc>
                  <a:txBody>
                    <a:bodyPr/>
                    <a:lstStyle/>
                    <a:p>
                      <a:pPr algn="r"/>
                      <a:r>
                        <a:rPr lang="en-US" sz="2400" b="1" dirty="0">
                          <a:solidFill>
                            <a:srgbClr val="7030A0"/>
                          </a:solidFill>
                        </a:rPr>
                        <a:t>(F)15</a:t>
                      </a:r>
                    </a:p>
                  </a:txBody>
                  <a:tcPr>
                    <a:solidFill>
                      <a:schemeClr val="bg1">
                        <a:lumMod val="95000"/>
                      </a:schemeClr>
                    </a:solidFill>
                  </a:tcPr>
                </a:tc>
                <a:tc>
                  <a:txBody>
                    <a:bodyPr/>
                    <a:lstStyle/>
                    <a:p>
                      <a:r>
                        <a:rPr lang="en-US" sz="2400" b="1" dirty="0">
                          <a:solidFill>
                            <a:srgbClr val="7030A0"/>
                          </a:solidFill>
                        </a:rPr>
                        <a:t>.488X16</a:t>
                      </a:r>
                    </a:p>
                  </a:txBody>
                  <a:tcPr>
                    <a:solidFill>
                      <a:schemeClr val="bg1">
                        <a:lumMod val="95000"/>
                      </a:schemeClr>
                    </a:solidFill>
                  </a:tcPr>
                </a:tc>
                <a:extLst>
                  <a:ext uri="{0D108BD9-81ED-4DB2-BD59-A6C34878D82A}">
                    <a16:rowId xmlns:a16="http://schemas.microsoft.com/office/drawing/2014/main" val="10002"/>
                  </a:ext>
                </a:extLst>
              </a:tr>
              <a:tr h="481057">
                <a:tc>
                  <a:txBody>
                    <a:bodyPr/>
                    <a:lstStyle/>
                    <a:p>
                      <a:pPr algn="r"/>
                      <a:r>
                        <a:rPr lang="en-US" sz="2400" b="1" dirty="0">
                          <a:solidFill>
                            <a:srgbClr val="7030A0"/>
                          </a:solidFill>
                        </a:rPr>
                        <a:t>(C)12</a:t>
                      </a:r>
                    </a:p>
                  </a:txBody>
                  <a:tcPr>
                    <a:solidFill>
                      <a:schemeClr val="bg1">
                        <a:lumMod val="95000"/>
                      </a:schemeClr>
                    </a:solidFill>
                  </a:tcPr>
                </a:tc>
                <a:tc>
                  <a:txBody>
                    <a:bodyPr/>
                    <a:lstStyle/>
                    <a:p>
                      <a:r>
                        <a:rPr lang="en-US" sz="2400" b="1" dirty="0">
                          <a:solidFill>
                            <a:srgbClr val="7030A0"/>
                          </a:solidFill>
                        </a:rPr>
                        <a:t>.928</a:t>
                      </a:r>
                    </a:p>
                  </a:txBody>
                  <a:tcPr>
                    <a:solidFill>
                      <a:schemeClr val="bg1">
                        <a:lumMod val="95000"/>
                      </a:schemeClr>
                    </a:solidFill>
                  </a:tcPr>
                </a:tc>
                <a:extLst>
                  <a:ext uri="{0D108BD9-81ED-4DB2-BD59-A6C34878D82A}">
                    <a16:rowId xmlns:a16="http://schemas.microsoft.com/office/drawing/2014/main" val="10003"/>
                  </a:ext>
                </a:extLst>
              </a:tr>
              <a:tr h="437973">
                <a:tc>
                  <a:txBody>
                    <a:bodyPr/>
                    <a:lstStyle/>
                    <a:p>
                      <a:pPr algn="r"/>
                      <a:r>
                        <a:rPr lang="en-US" sz="2400" b="1" dirty="0">
                          <a:solidFill>
                            <a:srgbClr val="7030A0"/>
                          </a:solidFill>
                        </a:rPr>
                        <a:t>(E)14</a:t>
                      </a:r>
                    </a:p>
                  </a:txBody>
                  <a:tcPr>
                    <a:solidFill>
                      <a:schemeClr val="bg1">
                        <a:lumMod val="95000"/>
                      </a:schemeClr>
                    </a:solidFill>
                  </a:tcPr>
                </a:tc>
                <a:tc>
                  <a:txBody>
                    <a:bodyPr/>
                    <a:lstStyle/>
                    <a:p>
                      <a:r>
                        <a:rPr lang="en-US" sz="2400" b="1" dirty="0">
                          <a:solidFill>
                            <a:srgbClr val="7030A0"/>
                          </a:solidFill>
                        </a:rPr>
                        <a:t>.848</a:t>
                      </a:r>
                    </a:p>
                  </a:txBody>
                  <a:tcPr>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533400" y="5867400"/>
            <a:ext cx="8153400" cy="1107996"/>
          </a:xfrm>
          <a:prstGeom prst="rect">
            <a:avLst/>
          </a:prstGeom>
          <a:noFill/>
        </p:spPr>
        <p:txBody>
          <a:bodyPr wrap="square" rtlCol="0">
            <a:spAutoFit/>
          </a:bodyPr>
          <a:lstStyle/>
          <a:p>
            <a:r>
              <a:rPr lang="en-US" sz="2400" b="1" dirty="0">
                <a:solidFill>
                  <a:srgbClr val="0000CC"/>
                </a:solidFill>
              </a:rPr>
              <a:t>So, </a:t>
            </a:r>
            <a:r>
              <a:rPr lang="en-US" sz="2400" b="1" dirty="0">
                <a:solidFill>
                  <a:srgbClr val="0000CC"/>
                </a:solidFill>
                <a:latin typeface="Times New Roman" pitchFamily="18" charset="0"/>
                <a:cs typeface="Times New Roman" pitchFamily="18" charset="0"/>
              </a:rPr>
              <a:t>31/125=0.248 (decimal)=0.FCE (Hexadecimal )</a:t>
            </a:r>
          </a:p>
          <a:p>
            <a:r>
              <a:rPr lang="en-US" sz="2400" b="1" dirty="0">
                <a:solidFill>
                  <a:srgbClr val="FF0000"/>
                </a:solidFill>
                <a:latin typeface="Times New Roman" pitchFamily="18" charset="0"/>
                <a:cs typeface="Times New Roman" pitchFamily="18" charset="0"/>
              </a:rPr>
              <a:t>Thus option b is incorrect answer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1"/>
            <a:ext cx="8458200" cy="4114800"/>
          </a:xfrm>
        </p:spPr>
        <p:txBody>
          <a:bodyPr>
            <a:normAutofit/>
          </a:bodyPr>
          <a:lstStyle/>
          <a:p>
            <a:r>
              <a:rPr lang="en-US" b="1" dirty="0">
                <a:solidFill>
                  <a:srgbClr val="0000CC"/>
                </a:solidFill>
                <a:latin typeface="Times New Roman" pitchFamily="18" charset="0"/>
                <a:cs typeface="Times New Roman" pitchFamily="18" charset="0"/>
              </a:rPr>
              <a:t>Conversion Decimal fraction number to Hexadecimal Number:</a:t>
            </a:r>
          </a:p>
          <a:p>
            <a:r>
              <a:rPr lang="en-US" b="1" dirty="0">
                <a:solidFill>
                  <a:srgbClr val="FF0066"/>
                </a:solidFill>
                <a:latin typeface="Times New Roman" pitchFamily="18" charset="0"/>
                <a:cs typeface="Times New Roman" pitchFamily="18" charset="0"/>
              </a:rPr>
              <a:t>Option c. 31/512=0.06054</a:t>
            </a:r>
          </a:p>
          <a:p>
            <a:endParaRPr lang="en-US" b="1" dirty="0">
              <a:solidFill>
                <a:srgbClr val="FF0066"/>
              </a:solidFill>
              <a:latin typeface="Times New Roman" pitchFamily="18" charset="0"/>
              <a:cs typeface="Times New Roman" pitchFamily="18" charset="0"/>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nvGraphicFramePr>
        <p:xfrm>
          <a:off x="914400" y="3200399"/>
          <a:ext cx="6096000" cy="238142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1057">
                <a:tc>
                  <a:txBody>
                    <a:bodyPr/>
                    <a:lstStyle/>
                    <a:p>
                      <a:pPr algn="r"/>
                      <a:r>
                        <a:rPr lang="en-US" sz="2400" b="1" dirty="0">
                          <a:solidFill>
                            <a:srgbClr val="7030A0"/>
                          </a:solidFill>
                        </a:rPr>
                        <a:t>Integer</a:t>
                      </a:r>
                      <a:r>
                        <a:rPr lang="en-US" sz="2400" b="1" baseline="0" dirty="0">
                          <a:solidFill>
                            <a:srgbClr val="7030A0"/>
                          </a:solidFill>
                        </a:rPr>
                        <a:t> Part </a:t>
                      </a:r>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Fraction Part</a:t>
                      </a:r>
                    </a:p>
                  </a:txBody>
                  <a:tcPr>
                    <a:solidFill>
                      <a:schemeClr val="bg1">
                        <a:lumMod val="95000"/>
                      </a:schemeClr>
                    </a:solidFill>
                  </a:tcPr>
                </a:tc>
                <a:extLst>
                  <a:ext uri="{0D108BD9-81ED-4DB2-BD59-A6C34878D82A}">
                    <a16:rowId xmlns:a16="http://schemas.microsoft.com/office/drawing/2014/main" val="10000"/>
                  </a:ext>
                </a:extLst>
              </a:tr>
              <a:tr h="481057">
                <a:tc>
                  <a:txBody>
                    <a:bodyPr/>
                    <a:lstStyle/>
                    <a:p>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0.06054X16</a:t>
                      </a:r>
                    </a:p>
                  </a:txBody>
                  <a:tcPr>
                    <a:solidFill>
                      <a:schemeClr val="bg1">
                        <a:lumMod val="95000"/>
                      </a:schemeClr>
                    </a:solidFill>
                  </a:tcPr>
                </a:tc>
                <a:extLst>
                  <a:ext uri="{0D108BD9-81ED-4DB2-BD59-A6C34878D82A}">
                    <a16:rowId xmlns:a16="http://schemas.microsoft.com/office/drawing/2014/main" val="10001"/>
                  </a:ext>
                </a:extLst>
              </a:tr>
              <a:tr h="481057">
                <a:tc>
                  <a:txBody>
                    <a:bodyPr/>
                    <a:lstStyle/>
                    <a:p>
                      <a:pPr algn="r"/>
                      <a:r>
                        <a:rPr lang="en-US" sz="2400" b="1" dirty="0">
                          <a:solidFill>
                            <a:srgbClr val="7030A0"/>
                          </a:solidFill>
                        </a:rPr>
                        <a:t>0</a:t>
                      </a:r>
                    </a:p>
                  </a:txBody>
                  <a:tcPr>
                    <a:solidFill>
                      <a:schemeClr val="bg1">
                        <a:lumMod val="95000"/>
                      </a:schemeClr>
                    </a:solidFill>
                  </a:tcPr>
                </a:tc>
                <a:tc>
                  <a:txBody>
                    <a:bodyPr/>
                    <a:lstStyle/>
                    <a:p>
                      <a:r>
                        <a:rPr lang="en-US" sz="2400" b="1" dirty="0">
                          <a:solidFill>
                            <a:srgbClr val="7030A0"/>
                          </a:solidFill>
                        </a:rPr>
                        <a:t>.96875X16</a:t>
                      </a:r>
                    </a:p>
                  </a:txBody>
                  <a:tcPr>
                    <a:solidFill>
                      <a:schemeClr val="bg1">
                        <a:lumMod val="95000"/>
                      </a:schemeClr>
                    </a:solidFill>
                  </a:tcPr>
                </a:tc>
                <a:extLst>
                  <a:ext uri="{0D108BD9-81ED-4DB2-BD59-A6C34878D82A}">
                    <a16:rowId xmlns:a16="http://schemas.microsoft.com/office/drawing/2014/main" val="10002"/>
                  </a:ext>
                </a:extLst>
              </a:tr>
              <a:tr h="481057">
                <a:tc>
                  <a:txBody>
                    <a:bodyPr/>
                    <a:lstStyle/>
                    <a:p>
                      <a:pPr algn="r"/>
                      <a:r>
                        <a:rPr lang="en-US" sz="2400" b="1" dirty="0">
                          <a:solidFill>
                            <a:srgbClr val="7030A0"/>
                          </a:solidFill>
                        </a:rPr>
                        <a:t>(F)15</a:t>
                      </a:r>
                    </a:p>
                  </a:txBody>
                  <a:tcPr>
                    <a:solidFill>
                      <a:schemeClr val="bg1">
                        <a:lumMod val="95000"/>
                      </a:schemeClr>
                    </a:solidFill>
                  </a:tcPr>
                </a:tc>
                <a:tc>
                  <a:txBody>
                    <a:bodyPr/>
                    <a:lstStyle/>
                    <a:p>
                      <a:r>
                        <a:rPr lang="en-US" sz="2400" b="1" dirty="0">
                          <a:solidFill>
                            <a:srgbClr val="7030A0"/>
                          </a:solidFill>
                        </a:rPr>
                        <a:t>.5X16</a:t>
                      </a:r>
                    </a:p>
                  </a:txBody>
                  <a:tcPr>
                    <a:solidFill>
                      <a:schemeClr val="bg1">
                        <a:lumMod val="95000"/>
                      </a:schemeClr>
                    </a:solidFill>
                  </a:tcPr>
                </a:tc>
                <a:extLst>
                  <a:ext uri="{0D108BD9-81ED-4DB2-BD59-A6C34878D82A}">
                    <a16:rowId xmlns:a16="http://schemas.microsoft.com/office/drawing/2014/main" val="10003"/>
                  </a:ext>
                </a:extLst>
              </a:tr>
              <a:tr h="437973">
                <a:tc>
                  <a:txBody>
                    <a:bodyPr/>
                    <a:lstStyle/>
                    <a:p>
                      <a:pPr algn="r"/>
                      <a:r>
                        <a:rPr lang="en-US" sz="2400" b="1" dirty="0">
                          <a:solidFill>
                            <a:srgbClr val="7030A0"/>
                          </a:solidFill>
                        </a:rPr>
                        <a:t>8</a:t>
                      </a:r>
                    </a:p>
                  </a:txBody>
                  <a:tcPr>
                    <a:solidFill>
                      <a:schemeClr val="bg1">
                        <a:lumMod val="95000"/>
                      </a:schemeClr>
                    </a:solidFill>
                  </a:tcPr>
                </a:tc>
                <a:tc>
                  <a:txBody>
                    <a:bodyPr/>
                    <a:lstStyle/>
                    <a:p>
                      <a:r>
                        <a:rPr lang="en-US" sz="2400" b="1" dirty="0">
                          <a:solidFill>
                            <a:srgbClr val="7030A0"/>
                          </a:solidFill>
                        </a:rPr>
                        <a:t>.0</a:t>
                      </a:r>
                    </a:p>
                  </a:txBody>
                  <a:tcPr>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838200" y="5867400"/>
            <a:ext cx="7239000" cy="1107996"/>
          </a:xfrm>
          <a:prstGeom prst="rect">
            <a:avLst/>
          </a:prstGeom>
          <a:noFill/>
        </p:spPr>
        <p:txBody>
          <a:bodyPr wrap="square" rtlCol="0">
            <a:spAutoFit/>
          </a:bodyPr>
          <a:lstStyle/>
          <a:p>
            <a:r>
              <a:rPr lang="en-US" sz="2400" b="1" dirty="0">
                <a:solidFill>
                  <a:srgbClr val="0000CC"/>
                </a:solidFill>
              </a:rPr>
              <a:t>So, </a:t>
            </a:r>
            <a:r>
              <a:rPr lang="en-US" sz="2400" b="1" dirty="0">
                <a:solidFill>
                  <a:srgbClr val="0000CC"/>
                </a:solidFill>
                <a:latin typeface="Times New Roman" pitchFamily="18" charset="0"/>
                <a:cs typeface="Times New Roman" pitchFamily="18" charset="0"/>
              </a:rPr>
              <a:t>31/512=0.06054(decimal)=0.0F8(Hexadecimal)</a:t>
            </a:r>
          </a:p>
          <a:p>
            <a:r>
              <a:rPr lang="en-US" sz="2400" b="1" dirty="0">
                <a:solidFill>
                  <a:srgbClr val="FF0000"/>
                </a:solidFill>
                <a:latin typeface="Times New Roman" pitchFamily="18" charset="0"/>
                <a:cs typeface="Times New Roman" pitchFamily="18" charset="0"/>
              </a:rPr>
              <a:t>Thus option c is incorrect answer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2284</TotalTime>
  <Words>3516</Words>
  <Application>Microsoft Office PowerPoint</Application>
  <PresentationFormat>On-screen Show (4:3)</PresentationFormat>
  <Paragraphs>404</Paragraphs>
  <Slides>63</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8" baseType="lpstr">
      <vt:lpstr>Arial</vt:lpstr>
      <vt:lpstr>Calibri</vt:lpstr>
      <vt:lpstr>Times New Roman</vt:lpstr>
      <vt:lpstr>Office Theme</vt:lpstr>
      <vt:lpstr>Equation</vt:lpstr>
      <vt:lpstr>Training on ITEE Exam Preparation APRIL 2023 EXAM</vt:lpstr>
      <vt:lpstr>PowerPoint Presentation</vt:lpstr>
      <vt:lpstr>                       Question no 1  Which of the numbers expressed in fractions of decimal number equals to hexadecimal number 0.248?  </vt:lpstr>
      <vt:lpstr>                       Question no 1   </vt:lpstr>
      <vt:lpstr>                       Question no 1   </vt:lpstr>
      <vt:lpstr>                       Question no 1   </vt:lpstr>
      <vt:lpstr>                       Question no 1   </vt:lpstr>
      <vt:lpstr>                       Question no 1   </vt:lpstr>
      <vt:lpstr>                       Question no 1   </vt:lpstr>
      <vt:lpstr>                       Question no 1   </vt:lpstr>
      <vt:lpstr>PowerPoint Presentation</vt:lpstr>
      <vt:lpstr>                       Question no 2 The following procedure is an algorithm that leaves 1 on the rightmost side and sets all other bits to 0 when a bit string in which at least one of the digits is 1 is given. For example, when 00101000 is given, 00001000 is obtained. Which logical operation will be filled into blank            ? </vt:lpstr>
      <vt:lpstr>Question 2 </vt:lpstr>
      <vt:lpstr>Question 2 </vt:lpstr>
      <vt:lpstr>Question 2 </vt:lpstr>
      <vt:lpstr> Question 2 </vt:lpstr>
      <vt:lpstr>Question 2</vt:lpstr>
      <vt:lpstr>Question 2</vt:lpstr>
      <vt:lpstr>PowerPoint Presentation</vt:lpstr>
      <vt:lpstr>                       Question no. 3 Which is the most appropriate explanation for machine learning in AI?</vt:lpstr>
      <vt:lpstr>                       Question no. 3 </vt:lpstr>
      <vt:lpstr>                       Question no. 3 </vt:lpstr>
      <vt:lpstr>PowerPoint Presentation</vt:lpstr>
      <vt:lpstr>                       Question no. 4 A code table was created in order to compress communication data composed of five letters A, B, C, D, E with different appearance using Huffman coding. Which of the following is appropriate as a sign to fill blank</vt:lpstr>
      <vt:lpstr>                       Question no. 4</vt:lpstr>
      <vt:lpstr>Question no. 4  Based on the frequency of the characters we have drawn a tree for Huffman coding as follows</vt:lpstr>
      <vt:lpstr>Question no. 4  </vt:lpstr>
      <vt:lpstr>PowerPoint Presentation</vt:lpstr>
      <vt:lpstr>                    Question no. 5 The operation for the queue is defined as follows. ENQ n: Insert data n into the queue. DEQ: Retrieve data from the queue The following operations, ENQ 1, ENQ 2, ENQ 3, DEQ, ENQ 4, ENQ 5, DEQ, ENQ 6, DEQ, DEQ were operated for an empty queue. Which data is retrieved when the next DEQ operation is done?</vt:lpstr>
      <vt:lpstr>Question no. 5</vt:lpstr>
      <vt:lpstr>Question No.5</vt:lpstr>
      <vt:lpstr>PowerPoint Presentation</vt:lpstr>
      <vt:lpstr>                       Question no. 6 Which is the appropriate explanation of quick sorting?</vt:lpstr>
      <vt:lpstr>Question No.6</vt:lpstr>
      <vt:lpstr>Question No.6</vt:lpstr>
      <vt:lpstr>PowerPoint Presentation</vt:lpstr>
      <vt:lpstr>                       Question no. 7 Which  of the items stipulated in the coding standards of the program is appropriate?</vt:lpstr>
      <vt:lpstr>Question No.7</vt:lpstr>
      <vt:lpstr>Question No.7</vt:lpstr>
      <vt:lpstr>PowerPoint Presentation</vt:lpstr>
      <vt:lpstr>                       Question no. 8 Which  is appropriate as an explanation of Java’s characteristics?</vt:lpstr>
      <vt:lpstr>Question no.8</vt:lpstr>
      <vt:lpstr>Question no. 8</vt:lpstr>
      <vt:lpstr>PowerPoint Presentation</vt:lpstr>
      <vt:lpstr>                       Question no. 9 When the number of clocks required for the execution of the instruction and the occurrence rate of the instruction are the values shown in the table for the CPU with the operation clock frequency of 700 MHz, how many MIPS is the performance of the CPU    ?</vt:lpstr>
      <vt:lpstr>Question no. 9  MIPS. Stands for "Million Instructions Per Second." It is a method of measuring the raw speed of a computer's processor.</vt:lpstr>
      <vt:lpstr>PowerPoint Presentation</vt:lpstr>
      <vt:lpstr>                       Question no. 10 Which register preserves at the time of the  interruption so as to resume from the interrupted location after the end of the interrupt processing?</vt:lpstr>
      <vt:lpstr>Question no.10</vt:lpstr>
      <vt:lpstr>Question no.10</vt:lpstr>
      <vt:lpstr>PowerPoint Presentation</vt:lpstr>
      <vt:lpstr>                       Question no. 11 ECC is used for memory error detection and correction. When  n+2 bits are required for redundant bits for data bus width 2n bits, how many bits of redundant bits are necessary for the 128-bit data bus width?</vt:lpstr>
      <vt:lpstr>Question no. 11</vt:lpstr>
      <vt:lpstr>Question no. 11</vt:lpstr>
      <vt:lpstr>PowerPoint Presentation</vt:lpstr>
      <vt:lpstr>                       Question no. 12 Which one is appropriate as an explanation of USB 3.0?</vt:lpstr>
      <vt:lpstr>Question no. 12</vt:lpstr>
      <vt:lpstr>PowerPoint Presentation</vt:lpstr>
      <vt:lpstr>                       Question no. 13 In the Web system, which is appropriate as an advantage when placing the Web server and the application (AP) server on different physical servers?</vt:lpstr>
      <vt:lpstr>PowerPoint Presentation</vt:lpstr>
      <vt:lpstr>                       Question no. 14 There are systems where the operation status is continuously monitored. Which of the following is appropriate for the order of capacity planning work items to be implemented when new business is applied to the system in a few years after its operation?  [Work item of capacity planning] (1) Evaluate whether the system configuration is appropriate, and if necessary review it. (2) Consider the necessary system configuration such as the number of servers and whether parallel distributed processing is implemented according to the system characteristics. (3) Understand the hardware performance information and the system-specific environment from the operating status of the system (4)  Hears new business to users and others and grasps the requirements required of the system such as the number of expected processing and the time required for processing.  </vt:lpstr>
      <vt:lpstr>PowerPoint Presentation</vt:lpstr>
      <vt:lpstr>                       Question no. 15 There is a line represented as a solid line connecting Tokyo and Fukuoka. In order to improve the reliability between Tokyo and Fukuoka,  we added a dashed detour line via Osaka. What is the availability rate between Tokyo and Fukuoka after detour line addition? Here, the availability rate of the line is 0.9 for all of Tokyo and Fukuoka, Tokyo and Osaka, Osaka and Fukuoka?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Q36.  Which of the following is the purpose of use of message digest for message authentication codes?</dc:title>
  <dc:creator>NYA</dc:creator>
  <cp:lastModifiedBy>Dr. Md. Nawab Yousuf Ali</cp:lastModifiedBy>
  <cp:revision>280</cp:revision>
  <dcterms:created xsi:type="dcterms:W3CDTF">2006-08-16T00:00:00Z</dcterms:created>
  <dcterms:modified xsi:type="dcterms:W3CDTF">2023-04-18T23:20:57Z</dcterms:modified>
</cp:coreProperties>
</file>