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9" r:id="rId2"/>
    <p:sldId id="281" r:id="rId3"/>
    <p:sldId id="259" r:id="rId4"/>
    <p:sldId id="257" r:id="rId5"/>
    <p:sldId id="282" r:id="rId6"/>
    <p:sldId id="261" r:id="rId7"/>
    <p:sldId id="262" r:id="rId8"/>
    <p:sldId id="263" r:id="rId9"/>
    <p:sldId id="284" r:id="rId10"/>
    <p:sldId id="265" r:id="rId11"/>
    <p:sldId id="28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8" r:id="rId21"/>
    <p:sldId id="275" r:id="rId22"/>
    <p:sldId id="276" r:id="rId23"/>
    <p:sldId id="277" r:id="rId24"/>
    <p:sldId id="278" r:id="rId25"/>
    <p:sldId id="289" r:id="rId26"/>
    <p:sldId id="29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  <a:srgbClr val="0033CC"/>
    <a:srgbClr val="FF0066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00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7C0C9-0974-4285-BADE-21BC6436F25F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2BE7C-9096-440F-85E0-4B7A96CE54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BE7C-9096-440F-85E0-4B7A96CE542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slide" Target="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png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png"/><Relationship Id="rId4" Type="http://schemas.openxmlformats.org/officeDocument/2006/relationships/oleObject" Target="../embeddings/oleObject5.bin"/><Relationship Id="rId9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png"/><Relationship Id="rId10" Type="http://schemas.openxmlformats.org/officeDocument/2006/relationships/slide" Target="slide12.xml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slide" Target="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6.xml"/><Relationship Id="rId4" Type="http://schemas.openxmlformats.org/officeDocument/2006/relationships/slide" Target="slide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slide" Target="slide22.xml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300" b="1" dirty="0" smtClean="0">
                <a:solidFill>
                  <a:srgbClr val="0033CC"/>
                </a:solidFill>
              </a:rPr>
              <a:t>INTENSIVE COURSE FOR STUDENTS</a:t>
            </a:r>
            <a:endParaRPr lang="en-US" sz="4300" b="1" dirty="0">
              <a:solidFill>
                <a:srgbClr val="0033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7030A0"/>
                </a:solidFill>
              </a:rPr>
              <a:t>PROJECT FOR SKILL’S DEVELOPMENT OF ICT ENGINEERS TARGETING JAPANESE MARKET</a:t>
            </a:r>
          </a:p>
          <a:p>
            <a:pPr algn="ctr"/>
            <a:endParaRPr lang="en-US" dirty="0" smtClean="0"/>
          </a:p>
          <a:p>
            <a:pPr algn="ctr">
              <a:buNone/>
            </a:pPr>
            <a:r>
              <a:rPr lang="en-US" sz="3500" b="1" dirty="0" smtClean="0">
                <a:solidFill>
                  <a:srgbClr val="FF33CC"/>
                </a:solidFill>
              </a:rPr>
              <a:t>Solution of FE February 2018 MOC Exam</a:t>
            </a:r>
          </a:p>
          <a:p>
            <a:pPr algn="ctr">
              <a:buNone/>
            </a:pPr>
            <a:r>
              <a:rPr lang="en-US" sz="3500" b="1" dirty="0" smtClean="0">
                <a:solidFill>
                  <a:srgbClr val="FF33CC"/>
                </a:solidFill>
              </a:rPr>
              <a:t>Q1, Q2, Q5, Q51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Dr. Md. Nawab Yousuf Ali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Associate Professor, Dept. of CSE, 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East West University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00CC"/>
                </a:solidFill>
              </a:rPr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77500" lnSpcReduction="20000"/>
          </a:bodyPr>
          <a:lstStyle/>
          <a:p>
            <a:pPr lvl="0">
              <a:buNone/>
            </a:pPr>
            <a:r>
              <a:rPr lang="en-US" b="1" dirty="0" smtClean="0">
                <a:solidFill>
                  <a:srgbClr val="FF0066"/>
                </a:solidFill>
              </a:rPr>
              <a:t>Option c:</a:t>
            </a:r>
          </a:p>
          <a:p>
            <a:pPr lvl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Option c is incorrect:</a:t>
            </a:r>
          </a:p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FF33CC"/>
                </a:solidFill>
              </a:rPr>
              <a:t>In option c, there are three parts: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Explanation of option c</a:t>
            </a:r>
            <a:endParaRPr lang="en-US" dirty="0" smtClean="0">
              <a:solidFill>
                <a:srgbClr val="00B050"/>
              </a:solidFill>
            </a:endParaRPr>
          </a:p>
          <a:p>
            <a:pPr lvl="0">
              <a:buNone/>
            </a:pPr>
            <a:r>
              <a:rPr lang="en-US" dirty="0" smtClean="0"/>
              <a:t>c) </a:t>
            </a:r>
            <a:r>
              <a:rPr lang="en-US" b="1" dirty="0" smtClean="0">
                <a:solidFill>
                  <a:srgbClr val="00B050"/>
                </a:solidFill>
              </a:rPr>
              <a:t>To retain data read from main memory in cache memory</a:t>
            </a:r>
            <a:r>
              <a:rPr lang="en-US" dirty="0" smtClean="0">
                <a:solidFill>
                  <a:srgbClr val="7030A0"/>
                </a:solidFill>
              </a:rPr>
              <a:t> and </a:t>
            </a:r>
            <a:r>
              <a:rPr lang="en-US" b="1" dirty="0" smtClean="0">
                <a:solidFill>
                  <a:srgbClr val="FF0066"/>
                </a:solidFill>
              </a:rPr>
              <a:t>perform operations at high speed </a:t>
            </a:r>
            <a:r>
              <a:rPr lang="en-US" dirty="0" smtClean="0">
                <a:solidFill>
                  <a:srgbClr val="7030A0"/>
                </a:solidFill>
              </a:rPr>
              <a:t>by </a:t>
            </a:r>
            <a:r>
              <a:rPr lang="en-US" b="1" dirty="0" smtClean="0">
                <a:solidFill>
                  <a:srgbClr val="FF0066"/>
                </a:solidFill>
              </a:rPr>
              <a:t>processing instruction in parallel</a:t>
            </a:r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i</a:t>
            </a:r>
            <a:r>
              <a:rPr lang="en-US" b="1" dirty="0" smtClean="0">
                <a:solidFill>
                  <a:srgbClr val="00B050"/>
                </a:solidFill>
              </a:rPr>
              <a:t>) To retain data read from main memory to cache memory</a:t>
            </a:r>
            <a:r>
              <a:rPr lang="en-US" dirty="0" smtClean="0">
                <a:solidFill>
                  <a:srgbClr val="FF0066"/>
                </a:solidFill>
              </a:rPr>
              <a:t>   </a:t>
            </a:r>
          </a:p>
          <a:p>
            <a:pPr>
              <a:buNone/>
            </a:pPr>
            <a:r>
              <a:rPr lang="en-US" b="1" dirty="0" smtClean="0">
                <a:solidFill>
                  <a:srgbClr val="FF0066"/>
                </a:solidFill>
              </a:rPr>
              <a:t>ii) Performs operations at high speed</a:t>
            </a:r>
            <a:r>
              <a:rPr lang="en-US" dirty="0" smtClean="0">
                <a:solidFill>
                  <a:srgbClr val="FF0066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by </a:t>
            </a:r>
          </a:p>
          <a:p>
            <a:pPr>
              <a:buNone/>
            </a:pPr>
            <a:r>
              <a:rPr lang="en-US" b="1" dirty="0" smtClean="0">
                <a:solidFill>
                  <a:srgbClr val="FF0066"/>
                </a:solidFill>
              </a:rPr>
              <a:t>iii) Processing instructions in parallel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The function does not match with correct option</a:t>
            </a:r>
          </a:p>
          <a:p>
            <a:pPr lvl="0">
              <a:buNone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FF0066"/>
                </a:solidFill>
              </a:rPr>
              <a:t>So, option c is incorrect.</a:t>
            </a:r>
            <a:endParaRPr lang="en-US" dirty="0" smtClean="0">
              <a:solidFill>
                <a:srgbClr val="FF0066"/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0" y="60960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B1, 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00CC"/>
                </a:solidFill>
              </a:rPr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257800"/>
          </a:xfrm>
        </p:spPr>
        <p:txBody>
          <a:bodyPr>
            <a:normAutofit fontScale="77500" lnSpcReduction="20000"/>
          </a:bodyPr>
          <a:lstStyle/>
          <a:p>
            <a:pPr lvl="0">
              <a:buNone/>
            </a:pPr>
            <a:r>
              <a:rPr lang="en-US" b="1" dirty="0" smtClean="0">
                <a:solidFill>
                  <a:srgbClr val="FF0066"/>
                </a:solidFill>
              </a:rPr>
              <a:t>Option d:</a:t>
            </a:r>
          </a:p>
          <a:p>
            <a:pPr lvl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Option d is incorrect:</a:t>
            </a:r>
          </a:p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FF33CC"/>
                </a:solidFill>
              </a:rPr>
              <a:t>In option d, there are three parts: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Explanation of option c (incorrect   answer)</a:t>
            </a:r>
          </a:p>
          <a:p>
            <a:pPr lvl="0">
              <a:buNone/>
            </a:pPr>
            <a:r>
              <a:rPr lang="en-US" dirty="0" smtClean="0">
                <a:solidFill>
                  <a:srgbClr val="7030A0"/>
                </a:solidFill>
              </a:rPr>
              <a:t>c) </a:t>
            </a:r>
            <a:r>
              <a:rPr lang="en-US" b="1" dirty="0" smtClean="0">
                <a:solidFill>
                  <a:srgbClr val="00B050"/>
                </a:solidFill>
              </a:rPr>
              <a:t>To retain data read from main memory in cache memory</a:t>
            </a:r>
            <a:r>
              <a:rPr lang="en-US" dirty="0" smtClean="0">
                <a:solidFill>
                  <a:srgbClr val="7030A0"/>
                </a:solidFill>
              </a:rPr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perform operations at high speed </a:t>
            </a:r>
            <a:r>
              <a:rPr lang="en-US" dirty="0" smtClean="0">
                <a:solidFill>
                  <a:srgbClr val="7030A0"/>
                </a:solidFill>
              </a:rPr>
              <a:t>by </a:t>
            </a:r>
            <a:r>
              <a:rPr lang="en-US" b="1" dirty="0" smtClean="0">
                <a:solidFill>
                  <a:srgbClr val="FF0000"/>
                </a:solidFill>
              </a:rPr>
              <a:t>decoding    and running data in cache memory</a:t>
            </a:r>
          </a:p>
          <a:p>
            <a:pPr lvl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lvl="0">
              <a:buNone/>
            </a:pPr>
            <a:r>
              <a:rPr lang="en-US" dirty="0" err="1" smtClean="0">
                <a:solidFill>
                  <a:srgbClr val="FF0066"/>
                </a:solidFill>
              </a:rPr>
              <a:t>i</a:t>
            </a:r>
            <a:r>
              <a:rPr lang="en-US" dirty="0" smtClean="0">
                <a:solidFill>
                  <a:srgbClr val="FF0066"/>
                </a:solidFill>
              </a:rPr>
              <a:t>) To retain data read from main memory to cache memory (this point is correct for cache memory)  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ii) Performs operations at high speed by 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iii) decoding and running data in cache memory 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The function does not match with correct option</a:t>
            </a:r>
          </a:p>
          <a:p>
            <a:pPr lvl="0">
              <a:buNone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FF0066"/>
                </a:solidFill>
              </a:rPr>
              <a:t>So, option c is incorrect.</a:t>
            </a:r>
            <a:endParaRPr lang="en-US" dirty="0" smtClean="0">
              <a:solidFill>
                <a:srgbClr val="FF0066"/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0" y="60960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B1, 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Autofit/>
          </a:bodyPr>
          <a:lstStyle/>
          <a:p>
            <a:pPr lvl="0" algn="l"/>
            <a:r>
              <a:rPr lang="en-US" sz="4000" b="1" dirty="0" smtClean="0">
                <a:solidFill>
                  <a:srgbClr val="0000CC"/>
                </a:solidFill>
              </a:rPr>
              <a:t>Question 5</a:t>
            </a:r>
            <a:r>
              <a:rPr lang="en-US" sz="4000" dirty="0" smtClean="0">
                <a:solidFill>
                  <a:srgbClr val="0000FF"/>
                </a:solidFill>
              </a:rPr>
              <a:t>.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br>
              <a:rPr lang="en-US" sz="3200" dirty="0" smtClean="0">
                <a:solidFill>
                  <a:srgbClr val="0000FF"/>
                </a:solidFill>
              </a:rPr>
            </a:br>
            <a:r>
              <a:rPr lang="en-US" sz="3200" dirty="0" smtClean="0">
                <a:solidFill>
                  <a:srgbClr val="0000FF"/>
                </a:solidFill>
              </a:rPr>
              <a:t>Which of the following circuits is equivalent to the logic circuit in the figure below?</a:t>
            </a:r>
            <a:endParaRPr lang="en-US" sz="3600" dirty="0" smtClean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24800" y="63246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B1, 15</a:t>
            </a:r>
            <a:endParaRPr lang="en-US" dirty="0"/>
          </a:p>
        </p:txBody>
      </p:sp>
      <p:sp>
        <p:nvSpPr>
          <p:cNvPr id="8" name="Right Arrow 7">
            <a:hlinkClick r:id="rId3" action="ppaction://hlinksldjump"/>
          </p:cNvPr>
          <p:cNvSpPr/>
          <p:nvPr/>
        </p:nvSpPr>
        <p:spPr>
          <a:xfrm>
            <a:off x="838200" y="5943600"/>
            <a:ext cx="914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0" name="Right Arrow 9">
            <a:hlinkClick r:id="rId4" action="ppaction://hlinksldjump"/>
          </p:cNvPr>
          <p:cNvSpPr/>
          <p:nvPr/>
        </p:nvSpPr>
        <p:spPr>
          <a:xfrm>
            <a:off x="1905000" y="5943600"/>
            <a:ext cx="838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1" name="Right Arrow 10">
            <a:hlinkClick r:id="rId5" action="ppaction://hlinksldjump"/>
          </p:cNvPr>
          <p:cNvSpPr/>
          <p:nvPr/>
        </p:nvSpPr>
        <p:spPr>
          <a:xfrm>
            <a:off x="2971800" y="5943600"/>
            <a:ext cx="838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3" name="Right Arrow 12">
            <a:hlinkClick r:id="rId6" action="ppaction://hlinksldjump"/>
          </p:cNvPr>
          <p:cNvSpPr/>
          <p:nvPr/>
        </p:nvSpPr>
        <p:spPr>
          <a:xfrm>
            <a:off x="3886200" y="5943600"/>
            <a:ext cx="914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762000" y="1981200"/>
            <a:ext cx="7696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3581400" y="2362200"/>
            <a:ext cx="228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24400" y="1752600"/>
            <a:ext cx="228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24400" y="3048000"/>
            <a:ext cx="228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67400" y="2362200"/>
            <a:ext cx="228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00CC"/>
                </a:solidFill>
              </a:rPr>
              <a:t>Question 5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sz="3600" dirty="0" smtClean="0">
                <a:solidFill>
                  <a:srgbClr val="0000FF"/>
                </a:solidFill>
              </a:rPr>
              <a:t>In the figure</a:t>
            </a:r>
            <a:r>
              <a:rPr lang="en-US" sz="3600" dirty="0" smtClean="0"/>
              <a:t>, there are </a:t>
            </a:r>
            <a:r>
              <a:rPr lang="en-US" sz="3600" b="1" dirty="0" smtClean="0">
                <a:solidFill>
                  <a:srgbClr val="FF00FF"/>
                </a:solidFill>
              </a:rPr>
              <a:t>4(four) NAND gates</a:t>
            </a:r>
            <a:r>
              <a:rPr lang="en-US" sz="3600" dirty="0" smtClean="0"/>
              <a:t>.   </a:t>
            </a:r>
          </a:p>
          <a:p>
            <a:pPr algn="ctr">
              <a:buNone/>
            </a:pPr>
            <a:r>
              <a:rPr lang="en-US" sz="3600" dirty="0" smtClean="0">
                <a:solidFill>
                  <a:srgbClr val="FF0066"/>
                </a:solidFill>
              </a:rPr>
              <a:t>The first NAND gate has two inputs:</a:t>
            </a:r>
          </a:p>
          <a:p>
            <a:pPr>
              <a:buNone/>
            </a:pPr>
            <a:r>
              <a:rPr lang="en-US" sz="3600" dirty="0" smtClean="0"/>
              <a:t>                                  and </a:t>
            </a:r>
          </a:p>
          <a:p>
            <a:r>
              <a:rPr lang="en-US" sz="3600" dirty="0" smtClean="0">
                <a:solidFill>
                  <a:srgbClr val="0000FF"/>
                </a:solidFill>
              </a:rPr>
              <a:t>So, the output of the first NAND gate is</a:t>
            </a:r>
            <a:r>
              <a:rPr lang="en-US" sz="3600" dirty="0" smtClean="0"/>
              <a:t>: 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026" name="Equation" r:id="rId3" imgW="114120" imgH="215640" progId="Equation.3">
              <p:embed/>
            </p:oleObj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3276600" y="3581400"/>
          <a:ext cx="457200" cy="495300"/>
        </p:xfrm>
        <a:graphic>
          <a:graphicData uri="http://schemas.openxmlformats.org/presentationml/2006/ole">
            <p:oleObj spid="_x0000_s1027" name="Equation" r:id="rId4" imgW="152280" imgH="164880" progId="Equation.3">
              <p:embed/>
            </p:oleObj>
          </a:graphicData>
        </a:graphic>
      </p:graphicFrame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62400" y="4800600"/>
            <a:ext cx="990600" cy="79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44" name="Object 20"/>
          <p:cNvGraphicFramePr>
            <a:graphicFrameLocks noChangeAspect="1"/>
          </p:cNvGraphicFramePr>
          <p:nvPr/>
        </p:nvGraphicFramePr>
        <p:xfrm>
          <a:off x="5105400" y="3581400"/>
          <a:ext cx="451339" cy="488950"/>
        </p:xfrm>
        <a:graphic>
          <a:graphicData uri="http://schemas.openxmlformats.org/presentationml/2006/ole">
            <p:oleObj spid="_x0000_s1028" name="Equation" r:id="rId6" imgW="152280" imgH="164880" progId="Equation.3">
              <p:embed/>
            </p:oleObj>
          </a:graphicData>
        </a:graphic>
      </p:graphicFrame>
      <p:sp>
        <p:nvSpPr>
          <p:cNvPr id="28" name="Rectangle 27"/>
          <p:cNvSpPr/>
          <p:nvPr/>
        </p:nvSpPr>
        <p:spPr>
          <a:xfrm>
            <a:off x="7924800" y="61722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B1, 15</a:t>
            </a:r>
            <a:endParaRPr lang="en-US" dirty="0"/>
          </a:p>
        </p:txBody>
      </p:sp>
      <p:sp>
        <p:nvSpPr>
          <p:cNvPr id="11" name="Left Arrow 10">
            <a:hlinkClick r:id="rId7" action="ppaction://hlinksldjump"/>
          </p:cNvPr>
          <p:cNvSpPr/>
          <p:nvPr/>
        </p:nvSpPr>
        <p:spPr>
          <a:xfrm>
            <a:off x="685800" y="5943600"/>
            <a:ext cx="11430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00CC"/>
                </a:solidFill>
              </a:rPr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0000FF"/>
                </a:solidFill>
              </a:rPr>
              <a:t>The </a:t>
            </a:r>
            <a:r>
              <a:rPr lang="en-US" dirty="0" smtClean="0">
                <a:solidFill>
                  <a:srgbClr val="FF00FF"/>
                </a:solidFill>
              </a:rPr>
              <a:t>second and third NAND gates </a:t>
            </a:r>
            <a:r>
              <a:rPr lang="en-US" dirty="0" smtClean="0">
                <a:solidFill>
                  <a:srgbClr val="0000FF"/>
                </a:solidFill>
              </a:rPr>
              <a:t>are placed in the figure parallely.  </a:t>
            </a:r>
          </a:p>
          <a:p>
            <a:pPr lvl="0"/>
            <a:r>
              <a:rPr lang="en-US" dirty="0" smtClean="0"/>
              <a:t>We consider</a:t>
            </a:r>
          </a:p>
          <a:p>
            <a:pPr lvl="0"/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the upper one as second NAND gate </a:t>
            </a:r>
            <a:r>
              <a:rPr lang="en-US" dirty="0" smtClean="0"/>
              <a:t>and </a:t>
            </a:r>
          </a:p>
          <a:p>
            <a:pPr lvl="0"/>
            <a:r>
              <a:rPr lang="en-US" b="1" dirty="0" smtClean="0">
                <a:solidFill>
                  <a:srgbClr val="FF0000"/>
                </a:solidFill>
              </a:rPr>
              <a:t>the lower one as third NAND gate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The second NAND gate has two inputs:    and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The output of this NAND gate will be: </a:t>
            </a:r>
          </a:p>
          <a:p>
            <a:pPr lvl="0"/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2050" name="Equation" r:id="rId3" imgW="114120" imgH="215640" progId="Equation.3">
              <p:embed/>
            </p:oleObj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7239000" y="4495800"/>
          <a:ext cx="533400" cy="387350"/>
        </p:xfrm>
        <a:graphic>
          <a:graphicData uri="http://schemas.openxmlformats.org/presentationml/2006/ole">
            <p:oleObj spid="_x0000_s2051" name="Equation" r:id="rId4" imgW="152280" imgH="164880" progId="Equation.3">
              <p:embed/>
            </p:oleObj>
          </a:graphicData>
        </a:graphic>
      </p:graphicFrame>
      <p:pic>
        <p:nvPicPr>
          <p:cNvPr id="7" name="Picture 1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05800" y="4457700"/>
            <a:ext cx="609600" cy="48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2052" name="Equation" r:id="rId6" imgW="114120" imgH="215640" progId="Equation.3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2053" name="Equation" r:id="rId7" imgW="114120" imgH="215640" progId="Equation.3">
              <p:embed/>
            </p:oleObj>
          </a:graphicData>
        </a:graphic>
      </p:graphicFrame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162800" y="5029200"/>
            <a:ext cx="917057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15"/>
          <p:cNvSpPr/>
          <p:nvPr/>
        </p:nvSpPr>
        <p:spPr>
          <a:xfrm>
            <a:off x="7924800" y="63246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B1, 15</a:t>
            </a:r>
            <a:endParaRPr lang="en-US" dirty="0"/>
          </a:p>
        </p:txBody>
      </p:sp>
      <p:sp>
        <p:nvSpPr>
          <p:cNvPr id="11" name="Left Arrow 10">
            <a:hlinkClick r:id="rId9" action="ppaction://hlinksldjump"/>
          </p:cNvPr>
          <p:cNvSpPr/>
          <p:nvPr/>
        </p:nvSpPr>
        <p:spPr>
          <a:xfrm>
            <a:off x="838200" y="6096000"/>
            <a:ext cx="10668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00CC"/>
                </a:solidFill>
              </a:rPr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0000FF"/>
                </a:solidFill>
              </a:rPr>
              <a:t>The third NAND gate has two inputs:       and</a:t>
            </a:r>
          </a:p>
          <a:p>
            <a:pPr lvl="0"/>
            <a:r>
              <a:rPr lang="en-US" b="1" dirty="0" smtClean="0">
                <a:solidFill>
                  <a:srgbClr val="00B0F0"/>
                </a:solidFill>
              </a:rPr>
              <a:t>The output of this NAND gate will be: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The fourth NAND gate has two inputs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B050"/>
                </a:solidFill>
              </a:rPr>
              <a:t>the outputs of the second and third NAND gates:</a:t>
            </a:r>
          </a:p>
          <a:p>
            <a:pPr>
              <a:buNone/>
            </a:pPr>
            <a:r>
              <a:rPr lang="en-US" dirty="0" smtClean="0"/>
              <a:t>               and</a:t>
            </a:r>
          </a:p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So, the output of the fourth NAND gate would be: </a:t>
            </a:r>
            <a:r>
              <a:rPr lang="en-US" b="1" dirty="0" smtClean="0"/>
              <a:t>Y=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</a:p>
          <a:p>
            <a:pPr lvl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3074" name="Equation" r:id="rId3" imgW="114120" imgH="215640" progId="Equation.3">
              <p:embed/>
            </p:oleObj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8242300" y="1695450"/>
          <a:ext cx="381000" cy="412750"/>
        </p:xfrm>
        <a:graphic>
          <a:graphicData uri="http://schemas.openxmlformats.org/presentationml/2006/ole">
            <p:oleObj spid="_x0000_s3075" name="Equation" r:id="rId4" imgW="152280" imgH="164880" progId="Equation.3">
              <p:embed/>
            </p:oleObj>
          </a:graphicData>
        </a:graphic>
      </p:graphicFrame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86575" y="1604169"/>
            <a:ext cx="6286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7086600" y="2209800"/>
          <a:ext cx="971772" cy="509588"/>
        </p:xfrm>
        <a:graphic>
          <a:graphicData uri="http://schemas.openxmlformats.org/presentationml/2006/ole">
            <p:oleObj spid="_x0000_s3076" name="Bitmap Image" r:id="rId6" imgW="781159" imgH="409632" progId="PBrush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667000" y="3898900"/>
          <a:ext cx="971772" cy="509588"/>
        </p:xfrm>
        <a:graphic>
          <a:graphicData uri="http://schemas.openxmlformats.org/presentationml/2006/ole">
            <p:oleObj spid="_x0000_s3077" name="Bitmap Image" r:id="rId7" imgW="781159" imgH="409632" progId="PBrush">
              <p:embed/>
            </p:oleObj>
          </a:graphicData>
        </a:graphic>
      </p:graphicFrame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38200" y="3886200"/>
            <a:ext cx="87452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62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124200" y="4953000"/>
            <a:ext cx="1852612" cy="585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15"/>
          <p:cNvSpPr/>
          <p:nvPr/>
        </p:nvSpPr>
        <p:spPr>
          <a:xfrm>
            <a:off x="7924800" y="63246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B1, 15</a:t>
            </a:r>
            <a:endParaRPr lang="en-US" dirty="0"/>
          </a:p>
        </p:txBody>
      </p:sp>
      <p:sp>
        <p:nvSpPr>
          <p:cNvPr id="12" name="Left Arrow 11">
            <a:hlinkClick r:id="rId10" action="ppaction://hlinksldjump"/>
          </p:cNvPr>
          <p:cNvSpPr/>
          <p:nvPr/>
        </p:nvSpPr>
        <p:spPr>
          <a:xfrm>
            <a:off x="762000" y="6019800"/>
            <a:ext cx="11430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00CC"/>
                </a:solidFill>
              </a:rPr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So, according to the De Morgan’s Laws we can write: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Y = 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           </a:t>
            </a:r>
          </a:p>
          <a:p>
            <a:pPr>
              <a:buNone/>
            </a:pPr>
            <a:endParaRPr lang="en-US" sz="2800" dirty="0" smtClean="0">
              <a:solidFill>
                <a:srgbClr val="FF00FF"/>
              </a:solidFill>
            </a:endParaRPr>
          </a:p>
          <a:p>
            <a:pPr>
              <a:buNone/>
            </a:pPr>
            <a:r>
              <a:rPr lang="en-US" sz="2800" dirty="0" smtClean="0"/>
              <a:t>      Y</a:t>
            </a:r>
          </a:p>
          <a:p>
            <a:r>
              <a:rPr lang="en-US" sz="2800" dirty="0" smtClean="0">
                <a:solidFill>
                  <a:srgbClr val="FF00FF"/>
                </a:solidFill>
              </a:rPr>
              <a:t>This result matches with the logic circuit c</a:t>
            </a:r>
          </a:p>
          <a:p>
            <a:r>
              <a:rPr lang="en-US" sz="2800" dirty="0" smtClean="0">
                <a:solidFill>
                  <a:srgbClr val="FF00FF"/>
                </a:solidFill>
              </a:rPr>
              <a:t>So, the option c is correct </a:t>
            </a:r>
            <a:endParaRPr lang="en-US" sz="2800" dirty="0">
              <a:solidFill>
                <a:srgbClr val="FF00FF"/>
              </a:solidFill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790700"/>
            <a:ext cx="2127308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1100" y="2540000"/>
            <a:ext cx="243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6500" y="3124200"/>
            <a:ext cx="3300413" cy="53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6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06500" y="3746500"/>
            <a:ext cx="3424237" cy="508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7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9200" y="4279900"/>
            <a:ext cx="1881187" cy="537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9" name="Picture 1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19200" y="4838700"/>
            <a:ext cx="1244600" cy="46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ctangle 24"/>
          <p:cNvSpPr/>
          <p:nvPr/>
        </p:nvSpPr>
        <p:spPr>
          <a:xfrm>
            <a:off x="7924800" y="63246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B1, 15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086600" y="5181600"/>
            <a:ext cx="1371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Left Arrow 13">
            <a:hlinkClick r:id="rId9" action="ppaction://hlinksldjump"/>
          </p:cNvPr>
          <p:cNvSpPr/>
          <p:nvPr/>
        </p:nvSpPr>
        <p:spPr>
          <a:xfrm>
            <a:off x="762000" y="6134100"/>
            <a:ext cx="9144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371600"/>
          </a:xfrm>
        </p:spPr>
        <p:txBody>
          <a:bodyPr>
            <a:noAutofit/>
          </a:bodyPr>
          <a:lstStyle/>
          <a:p>
            <a:pPr lvl="0" algn="l"/>
            <a:r>
              <a:rPr lang="en-US" sz="4000" b="1" dirty="0" smtClean="0">
                <a:solidFill>
                  <a:srgbClr val="00B0F0"/>
                </a:solidFill>
              </a:rPr>
              <a:t>Question 51</a:t>
            </a:r>
            <a:r>
              <a:rPr lang="en-US" sz="4000" dirty="0" smtClean="0">
                <a:solidFill>
                  <a:srgbClr val="00B0F0"/>
                </a:solidFill>
              </a:rPr>
              <a:t>.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br>
              <a:rPr lang="en-US" sz="2400" dirty="0" smtClean="0">
                <a:solidFill>
                  <a:srgbClr val="00B0F0"/>
                </a:solidFill>
              </a:rPr>
            </a:br>
            <a:r>
              <a:rPr lang="en-US" sz="2400" dirty="0" smtClean="0">
                <a:solidFill>
                  <a:srgbClr val="00B0F0"/>
                </a:solidFill>
              </a:rPr>
              <a:t>How many days is required for the project represented by the diagram in the shortest time to complete?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endParaRPr lang="en-US" sz="2400" b="1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2133600"/>
            <a:ext cx="7924799" cy="42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Arrow 6">
            <a:hlinkClick r:id="rId3" action="ppaction://hlinksldjump"/>
          </p:cNvPr>
          <p:cNvSpPr/>
          <p:nvPr/>
        </p:nvSpPr>
        <p:spPr>
          <a:xfrm>
            <a:off x="5638800" y="5105400"/>
            <a:ext cx="1295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9" name="Right Arrow 8">
            <a:hlinkClick r:id="rId4" action="ppaction://hlinksldjump"/>
          </p:cNvPr>
          <p:cNvSpPr/>
          <p:nvPr/>
        </p:nvSpPr>
        <p:spPr>
          <a:xfrm>
            <a:off x="5638800" y="5486400"/>
            <a:ext cx="1295400" cy="317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1" name="Right Arrow 10">
            <a:hlinkClick r:id="rId5" action="ppaction://hlinksldjump"/>
          </p:cNvPr>
          <p:cNvSpPr/>
          <p:nvPr/>
        </p:nvSpPr>
        <p:spPr>
          <a:xfrm>
            <a:off x="5651500" y="5867400"/>
            <a:ext cx="1295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67600" y="60198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B1, 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B0F0"/>
                </a:solidFill>
              </a:rPr>
              <a:t>Question 51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i="1" dirty="0" smtClean="0">
                <a:solidFill>
                  <a:srgbClr val="0000FF"/>
                </a:solidFill>
              </a:rPr>
              <a:t>Critical path analysis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/>
              <a:t>is a technique that </a:t>
            </a:r>
            <a:r>
              <a:rPr lang="en-US" sz="3600" dirty="0" smtClean="0">
                <a:solidFill>
                  <a:srgbClr val="0033CC"/>
                </a:solidFill>
              </a:rPr>
              <a:t>identifies the activities necessary to complete a task</a:t>
            </a:r>
          </a:p>
          <a:p>
            <a:pPr lvl="0"/>
            <a:r>
              <a:rPr lang="en-US" sz="3600" dirty="0" smtClean="0">
                <a:solidFill>
                  <a:srgbClr val="0033CC"/>
                </a:solidFill>
              </a:rPr>
              <a:t>It includes identifying the time necessary to complete each activity </a:t>
            </a:r>
            <a:r>
              <a:rPr lang="en-US" sz="3600" dirty="0" smtClean="0"/>
              <a:t>and </a:t>
            </a:r>
          </a:p>
          <a:p>
            <a:pPr lvl="0"/>
            <a:r>
              <a:rPr lang="en-US" sz="3600" dirty="0" smtClean="0">
                <a:solidFill>
                  <a:srgbClr val="0033CC"/>
                </a:solidFill>
              </a:rPr>
              <a:t>the relationships between the activities</a:t>
            </a:r>
            <a:r>
              <a:rPr lang="en-US" sz="3600" dirty="0" smtClean="0"/>
              <a:t>.</a:t>
            </a:r>
          </a:p>
          <a:p>
            <a:pPr lvl="0"/>
            <a:r>
              <a:rPr lang="en-US" sz="3600" dirty="0" smtClean="0">
                <a:solidFill>
                  <a:srgbClr val="FF33CC"/>
                </a:solidFill>
              </a:rPr>
              <a:t>In the figure, we have to calculate:</a:t>
            </a:r>
          </a:p>
          <a:p>
            <a:pPr lvl="0" algn="ctr">
              <a:buNone/>
            </a:pPr>
            <a:r>
              <a:rPr lang="en-US" sz="3600" b="1" dirty="0" smtClean="0">
                <a:solidFill>
                  <a:srgbClr val="00B050"/>
                </a:solidFill>
              </a:rPr>
              <a:t>Earliest node time calculation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7467600" y="60198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B1, 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B0F0"/>
                </a:solidFill>
              </a:rPr>
              <a:t>Question 51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00CC"/>
                </a:solidFill>
              </a:rPr>
              <a:t>In the figure:</a:t>
            </a:r>
          </a:p>
          <a:p>
            <a:pPr>
              <a:buFont typeface="Courier New" pitchFamily="49" charset="0"/>
              <a:buChar char="o"/>
            </a:pPr>
            <a:r>
              <a:rPr lang="en-US" sz="4000" dirty="0" smtClean="0"/>
              <a:t> there are </a:t>
            </a:r>
            <a:r>
              <a:rPr lang="en-US" sz="4000" dirty="0" smtClean="0">
                <a:solidFill>
                  <a:srgbClr val="FF33CC"/>
                </a:solidFill>
              </a:rPr>
              <a:t>8(eight) tasks </a:t>
            </a:r>
            <a:r>
              <a:rPr lang="en-US" sz="4000" dirty="0" smtClean="0"/>
              <a:t>namely </a:t>
            </a:r>
            <a:r>
              <a:rPr lang="en-US" sz="4000" dirty="0" smtClean="0">
                <a:solidFill>
                  <a:srgbClr val="FF33CC"/>
                </a:solidFill>
              </a:rPr>
              <a:t>A, B, C, D, E, F, G and H</a:t>
            </a:r>
          </a:p>
          <a:p>
            <a:r>
              <a:rPr lang="en-US" sz="4000" dirty="0" smtClean="0">
                <a:solidFill>
                  <a:srgbClr val="00B050"/>
                </a:solidFill>
              </a:rPr>
              <a:t>All the tasks have to be completed to finish the project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67600" y="60198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B1, 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458200" cy="21336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Question  1.</a:t>
            </a:r>
            <a:r>
              <a:rPr lang="en-US" sz="2800" dirty="0" smtClean="0">
                <a:solidFill>
                  <a:srgbClr val="C00000"/>
                </a:solidFill>
              </a:rPr>
              <a:t/>
            </a:r>
            <a:br>
              <a:rPr lang="en-US" sz="2800" dirty="0" smtClean="0">
                <a:solidFill>
                  <a:srgbClr val="C00000"/>
                </a:solidFill>
              </a:rPr>
            </a:br>
            <a:r>
              <a:rPr lang="en-US" sz="2800" dirty="0" smtClean="0">
                <a:solidFill>
                  <a:srgbClr val="C00000"/>
                </a:solidFill>
              </a:rPr>
              <a:t/>
            </a:r>
            <a:br>
              <a:rPr lang="en-US" sz="2800" dirty="0" smtClean="0">
                <a:solidFill>
                  <a:srgbClr val="C0000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 Which expression should be placed in </a:t>
            </a:r>
            <a:r>
              <a:rPr lang="en-US" sz="3200" b="1" dirty="0" smtClean="0">
                <a:solidFill>
                  <a:srgbClr val="C00000"/>
                </a:solidFill>
              </a:rPr>
              <a:t>A</a:t>
            </a:r>
            <a:r>
              <a:rPr lang="en-US" sz="2800" dirty="0" smtClean="0">
                <a:solidFill>
                  <a:srgbClr val="0070C0"/>
                </a:solidFill>
              </a:rPr>
              <a:t> in the definition of a function </a:t>
            </a:r>
            <a:r>
              <a:rPr lang="en-US" sz="2800" b="1" dirty="0" smtClean="0">
                <a:solidFill>
                  <a:srgbClr val="C00000"/>
                </a:solidFill>
              </a:rPr>
              <a:t>F(n)</a:t>
            </a:r>
            <a:r>
              <a:rPr lang="en-US" sz="2800" dirty="0" smtClean="0">
                <a:solidFill>
                  <a:srgbClr val="0070C0"/>
                </a:solidFill>
              </a:rPr>
              <a:t> that calculates </a:t>
            </a:r>
            <a:r>
              <a:rPr lang="en-US" sz="2800" b="1" dirty="0" smtClean="0">
                <a:solidFill>
                  <a:srgbClr val="C00000"/>
                </a:solidFill>
              </a:rPr>
              <a:t>the factorial of n in a recursive manner</a:t>
            </a:r>
            <a:r>
              <a:rPr lang="en-US" sz="2800" dirty="0" smtClean="0">
                <a:solidFill>
                  <a:srgbClr val="0070C0"/>
                </a:solidFill>
              </a:rPr>
              <a:t>? Here, n is a non-negative integer.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23056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F(n)=</a:t>
            </a:r>
            <a:r>
              <a:rPr lang="en-US" dirty="0" smtClean="0">
                <a:solidFill>
                  <a:srgbClr val="FF0000"/>
                </a:solidFill>
              </a:rPr>
              <a:t>          </a:t>
            </a:r>
            <a:r>
              <a:rPr lang="en-US" dirty="0" smtClean="0">
                <a:solidFill>
                  <a:srgbClr val="FF33CC"/>
                </a:solidFill>
              </a:rPr>
              <a:t>when n&gt;0  </a:t>
            </a:r>
          </a:p>
          <a:p>
            <a:pPr lvl="0">
              <a:buNone/>
            </a:pPr>
            <a:r>
              <a:rPr lang="en-US" dirty="0" smtClean="0">
                <a:solidFill>
                  <a:srgbClr val="FF33CC"/>
                </a:solidFill>
              </a:rPr>
              <a:t>Given F(n)=1  when n=0</a:t>
            </a:r>
          </a:p>
          <a:p>
            <a:pPr lvl="0">
              <a:buNone/>
            </a:pPr>
            <a:r>
              <a:rPr lang="en-US" dirty="0" smtClean="0">
                <a:solidFill>
                  <a:srgbClr val="00B050"/>
                </a:solidFill>
              </a:rPr>
              <a:t>Options:</a:t>
            </a:r>
            <a:endParaRPr lang="en-US" b="1" dirty="0" smtClean="0">
              <a:solidFill>
                <a:srgbClr val="00B050"/>
              </a:solidFill>
            </a:endParaRPr>
          </a:p>
          <a:p>
            <a:pPr marL="514350" lvl="0" indent="-514350">
              <a:buAutoNum type="alphaLcPeriod"/>
            </a:pPr>
            <a:r>
              <a:rPr lang="en-US" b="1" dirty="0" smtClean="0">
                <a:solidFill>
                  <a:srgbClr val="0070C0"/>
                </a:solidFill>
              </a:rPr>
              <a:t>n + F(n-1)        b. n-1 + F(n)</a:t>
            </a:r>
          </a:p>
          <a:p>
            <a:pPr marL="514350" lvl="0" indent="-51435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c.   n  x F(n-1)       d. (n-1) x F(n)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7708" y="3041177"/>
            <a:ext cx="609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24800" y="63246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B1, 15</a:t>
            </a:r>
            <a:endParaRPr lang="en-US" dirty="0"/>
          </a:p>
        </p:txBody>
      </p:sp>
      <p:sp>
        <p:nvSpPr>
          <p:cNvPr id="7" name="Right Arrow 6">
            <a:hlinkClick r:id="rId2" action="ppaction://hlinksldjump"/>
          </p:cNvPr>
          <p:cNvSpPr/>
          <p:nvPr/>
        </p:nvSpPr>
        <p:spPr>
          <a:xfrm>
            <a:off x="533400" y="6366804"/>
            <a:ext cx="1524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B0F0"/>
                </a:solidFill>
              </a:rPr>
              <a:t>Question 51</a:t>
            </a:r>
            <a:endParaRPr lang="en-US" dirty="0"/>
          </a:p>
        </p:txBody>
      </p:sp>
      <p:pic>
        <p:nvPicPr>
          <p:cNvPr id="33795" name="Picture 3">
            <a:hlinkClick r:id="rId2" action="ppaction://hlinksldjump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447800"/>
            <a:ext cx="8362679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Arrow 6">
            <a:hlinkClick r:id="rId4" action="ppaction://hlinksldjump"/>
          </p:cNvPr>
          <p:cNvSpPr/>
          <p:nvPr/>
        </p:nvSpPr>
        <p:spPr>
          <a:xfrm>
            <a:off x="609600" y="56388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8" name="Right Arrow 7">
            <a:hlinkClick r:id="rId5" action="ppaction://hlinksldjump"/>
          </p:cNvPr>
          <p:cNvSpPr/>
          <p:nvPr/>
        </p:nvSpPr>
        <p:spPr>
          <a:xfrm>
            <a:off x="1828800" y="56388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9" name="Right Arrow 8">
            <a:hlinkClick r:id="rId6" action="ppaction://hlinksldjump"/>
          </p:cNvPr>
          <p:cNvSpPr/>
          <p:nvPr/>
        </p:nvSpPr>
        <p:spPr>
          <a:xfrm>
            <a:off x="609600" y="59436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828800" y="59436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B0F0"/>
                </a:solidFill>
              </a:rPr>
              <a:t>Question 51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Task </a:t>
            </a:r>
            <a:r>
              <a:rPr lang="en-US" sz="3600" b="1" dirty="0" smtClean="0">
                <a:solidFill>
                  <a:srgbClr val="0000CC"/>
                </a:solidFill>
              </a:rPr>
              <a:t>A needs 30 days </a:t>
            </a:r>
            <a:r>
              <a:rPr lang="en-US" sz="3600" dirty="0" smtClean="0"/>
              <a:t>to complete</a:t>
            </a:r>
          </a:p>
          <a:p>
            <a:r>
              <a:rPr lang="en-US" sz="3600" dirty="0" smtClean="0"/>
              <a:t>Tasks </a:t>
            </a:r>
            <a:r>
              <a:rPr lang="en-US" sz="3600" b="1" dirty="0" smtClean="0">
                <a:solidFill>
                  <a:srgbClr val="FF33CC"/>
                </a:solidFill>
              </a:rPr>
              <a:t>B, C and D depend on task A </a:t>
            </a:r>
            <a:r>
              <a:rPr lang="en-US" sz="3600" dirty="0" smtClean="0"/>
              <a:t>to complete</a:t>
            </a:r>
          </a:p>
          <a:p>
            <a:r>
              <a:rPr lang="en-US" sz="3600" dirty="0" smtClean="0"/>
              <a:t>Task </a:t>
            </a:r>
            <a:r>
              <a:rPr lang="en-US" sz="3600" b="1" dirty="0" smtClean="0">
                <a:solidFill>
                  <a:srgbClr val="0000CC"/>
                </a:solidFill>
              </a:rPr>
              <a:t>B needs 5 days</a:t>
            </a:r>
            <a:r>
              <a:rPr lang="en-US" sz="3600" dirty="0" smtClean="0"/>
              <a:t>, </a:t>
            </a:r>
            <a:r>
              <a:rPr lang="en-US" sz="3600" b="1" dirty="0" smtClean="0">
                <a:solidFill>
                  <a:srgbClr val="0000CC"/>
                </a:solidFill>
              </a:rPr>
              <a:t>C needs 30 days</a:t>
            </a:r>
            <a:r>
              <a:rPr lang="en-US" sz="3600" dirty="0" smtClean="0"/>
              <a:t> and </a:t>
            </a:r>
            <a:r>
              <a:rPr lang="en-US" sz="3600" b="1" dirty="0" smtClean="0">
                <a:solidFill>
                  <a:srgbClr val="0000CC"/>
                </a:solidFill>
              </a:rPr>
              <a:t>D needs 20 days</a:t>
            </a:r>
            <a:r>
              <a:rPr lang="en-US" sz="3600" dirty="0" smtClean="0"/>
              <a:t> to finish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Left Arrow 3">
            <a:hlinkClick r:id="rId2" action="ppaction://hlinksldjump"/>
          </p:cNvPr>
          <p:cNvSpPr/>
          <p:nvPr/>
        </p:nvSpPr>
        <p:spPr>
          <a:xfrm>
            <a:off x="838200" y="5638800"/>
            <a:ext cx="14478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67600" y="60198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B1, 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B0F0"/>
                </a:solidFill>
              </a:rPr>
              <a:t>Question 51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/>
          <a:lstStyle/>
          <a:p>
            <a:r>
              <a:rPr lang="en-US" sz="3600" dirty="0" smtClean="0">
                <a:solidFill>
                  <a:srgbClr val="0000CC"/>
                </a:solidFill>
              </a:rPr>
              <a:t>In this situation, </a:t>
            </a:r>
            <a:r>
              <a:rPr lang="en-US" sz="3600" b="1" dirty="0" smtClean="0">
                <a:solidFill>
                  <a:srgbClr val="FF33CC"/>
                </a:solidFill>
              </a:rPr>
              <a:t>we consider task C to complete</a:t>
            </a:r>
          </a:p>
          <a:p>
            <a:r>
              <a:rPr lang="en-US" sz="3600" b="1" dirty="0" smtClean="0">
                <a:solidFill>
                  <a:srgbClr val="0000CC"/>
                </a:solidFill>
              </a:rPr>
              <a:t>Because</a:t>
            </a:r>
            <a:r>
              <a:rPr lang="en-US" sz="3600" b="1" dirty="0" smtClean="0">
                <a:solidFill>
                  <a:srgbClr val="FF33CC"/>
                </a:solidFill>
              </a:rPr>
              <a:t> task C takes 30 days to complete </a:t>
            </a:r>
          </a:p>
          <a:p>
            <a:r>
              <a:rPr lang="en-US" sz="3600" b="1" dirty="0" smtClean="0">
                <a:solidFill>
                  <a:srgbClr val="FF33CC"/>
                </a:solidFill>
              </a:rPr>
              <a:t>By this time </a:t>
            </a:r>
            <a:r>
              <a:rPr lang="en-US" sz="3600" b="1" dirty="0" smtClean="0">
                <a:solidFill>
                  <a:srgbClr val="0000CC"/>
                </a:solidFill>
              </a:rPr>
              <a:t>task B (takes 5 days) </a:t>
            </a:r>
            <a:r>
              <a:rPr lang="en-US" sz="3600" b="1" dirty="0" smtClean="0">
                <a:solidFill>
                  <a:srgbClr val="FF33CC"/>
                </a:solidFill>
              </a:rPr>
              <a:t>and </a:t>
            </a:r>
            <a:r>
              <a:rPr lang="en-US" sz="3600" b="1" dirty="0" smtClean="0">
                <a:solidFill>
                  <a:srgbClr val="0000CC"/>
                </a:solidFill>
              </a:rPr>
              <a:t>task C (takes 20 days) will be completed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Total required time for tasks ( A and C ) will be: A + C = 30 + 30 = 60 days</a:t>
            </a:r>
          </a:p>
        </p:txBody>
      </p:sp>
      <p:sp>
        <p:nvSpPr>
          <p:cNvPr id="4" name="Left Arrow 3">
            <a:hlinkClick r:id="rId2" action="ppaction://hlinksldjump"/>
          </p:cNvPr>
          <p:cNvSpPr/>
          <p:nvPr/>
        </p:nvSpPr>
        <p:spPr>
          <a:xfrm>
            <a:off x="914400" y="6019800"/>
            <a:ext cx="9906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67600" y="60198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B1, 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B0F0"/>
                </a:solidFill>
              </a:rPr>
              <a:t>Question 51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00CC"/>
                </a:solidFill>
              </a:rPr>
              <a:t>There is a dummy path </a:t>
            </a:r>
            <a:r>
              <a:rPr lang="en-US" dirty="0" smtClean="0"/>
              <a:t>from </a:t>
            </a:r>
            <a:r>
              <a:rPr lang="en-US" b="1" dirty="0" smtClean="0">
                <a:solidFill>
                  <a:srgbClr val="FF33CC"/>
                </a:solidFill>
              </a:rPr>
              <a:t>task C to go through task G </a:t>
            </a:r>
          </a:p>
          <a:p>
            <a:r>
              <a:rPr lang="en-US" b="1" dirty="0" smtClean="0">
                <a:solidFill>
                  <a:srgbClr val="FF33CC"/>
                </a:solidFill>
              </a:rPr>
              <a:t>We consider this path from task  C to task G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So, the total time to complete tasks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 A + C + G = 30 + 30 + 30 =90 days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By this time tasks </a:t>
            </a:r>
            <a:r>
              <a:rPr lang="en-US" b="1" dirty="0" smtClean="0">
                <a:solidFill>
                  <a:srgbClr val="FF33CC"/>
                </a:solidFill>
              </a:rPr>
              <a:t>E (takes 40 days)  and F (takes 25 days) will also be completed</a:t>
            </a:r>
            <a:endParaRPr lang="en-US" b="1" dirty="0">
              <a:solidFill>
                <a:srgbClr val="FF33CC"/>
              </a:solidFill>
            </a:endParaRPr>
          </a:p>
        </p:txBody>
      </p:sp>
      <p:sp>
        <p:nvSpPr>
          <p:cNvPr id="4" name="Left Arrow 3">
            <a:hlinkClick r:id="rId2" action="ppaction://hlinksldjump"/>
          </p:cNvPr>
          <p:cNvSpPr/>
          <p:nvPr/>
        </p:nvSpPr>
        <p:spPr>
          <a:xfrm>
            <a:off x="609600" y="5638800"/>
            <a:ext cx="10668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67600" y="60198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B1, 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B0F0"/>
                </a:solidFill>
              </a:rPr>
              <a:t>Question 51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CC"/>
                </a:solidFill>
              </a:rPr>
              <a:t>Finally,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33CC"/>
                </a:solidFill>
              </a:rPr>
              <a:t>we go through task H (takes 30 days) </a:t>
            </a:r>
            <a:r>
              <a:rPr lang="en-US" dirty="0" smtClean="0"/>
              <a:t>to complete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So, total time required to complete the project is: 30 (A) + 30 (C) + 30 (G) + 30 (H) = 120 days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This time matches with the option c</a:t>
            </a:r>
          </a:p>
          <a:p>
            <a:r>
              <a:rPr lang="en-US" b="1" dirty="0" smtClean="0">
                <a:solidFill>
                  <a:srgbClr val="FF33CC"/>
                </a:solidFill>
              </a:rPr>
              <a:t>So, the option c is the correct answer.</a:t>
            </a:r>
            <a:endParaRPr lang="en-US" b="1" dirty="0">
              <a:solidFill>
                <a:srgbClr val="FF33CC"/>
              </a:solidFill>
            </a:endParaRPr>
          </a:p>
        </p:txBody>
      </p:sp>
      <p:sp>
        <p:nvSpPr>
          <p:cNvPr id="4" name="Left Arrow 3">
            <a:hlinkClick r:id="rId2" action="ppaction://hlinksldjump"/>
          </p:cNvPr>
          <p:cNvSpPr/>
          <p:nvPr/>
        </p:nvSpPr>
        <p:spPr>
          <a:xfrm>
            <a:off x="838200" y="5486400"/>
            <a:ext cx="12192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67600" y="60198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B1, 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B0F0"/>
                </a:solidFill>
              </a:rPr>
              <a:t>Question 51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Option a.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Option a is incorrect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Because if we complete tasks: </a:t>
            </a:r>
            <a:r>
              <a:rPr lang="en-US" b="1" dirty="0" smtClean="0">
                <a:solidFill>
                  <a:srgbClr val="0000FF"/>
                </a:solidFill>
              </a:rPr>
              <a:t>A, B, E,  and H the system takes 105 days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However, to complete all the tasks system needs 120 days</a:t>
            </a:r>
          </a:p>
        </p:txBody>
      </p:sp>
      <p:sp>
        <p:nvSpPr>
          <p:cNvPr id="4" name="Left Arrow 3">
            <a:hlinkClick r:id="rId2" action="ppaction://hlinksldjump"/>
          </p:cNvPr>
          <p:cNvSpPr/>
          <p:nvPr/>
        </p:nvSpPr>
        <p:spPr>
          <a:xfrm>
            <a:off x="838200" y="5486400"/>
            <a:ext cx="12192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67600" y="60198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B1, 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B0F0"/>
                </a:solidFill>
              </a:rPr>
              <a:t>Question 51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Option b.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Option b is incorrect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Because if we complete tasks: </a:t>
            </a:r>
            <a:r>
              <a:rPr lang="en-US" b="1" dirty="0" smtClean="0">
                <a:solidFill>
                  <a:srgbClr val="0000FF"/>
                </a:solidFill>
              </a:rPr>
              <a:t>A, C, F and g the system takes 115 days 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However, to complete all the tasks system needs 120 days</a:t>
            </a:r>
          </a:p>
        </p:txBody>
      </p:sp>
      <p:sp>
        <p:nvSpPr>
          <p:cNvPr id="4" name="Left Arrow 3">
            <a:hlinkClick r:id="rId2" action="ppaction://hlinksldjump"/>
          </p:cNvPr>
          <p:cNvSpPr/>
          <p:nvPr/>
        </p:nvSpPr>
        <p:spPr>
          <a:xfrm>
            <a:off x="838200" y="5486400"/>
            <a:ext cx="12192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67600" y="60198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B1, 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Question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4582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By definition the rule of factorial  is: 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sz="4000" b="1" dirty="0" smtClean="0">
                <a:solidFill>
                  <a:srgbClr val="FF0066"/>
                </a:solidFill>
              </a:rPr>
              <a:t>n! = n × (n−1)!</a:t>
            </a:r>
            <a:endParaRPr lang="en-US" b="1" dirty="0" smtClean="0">
              <a:solidFill>
                <a:srgbClr val="FF0066"/>
              </a:solidFill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Factorial Means: </a:t>
            </a:r>
            <a:r>
              <a:rPr lang="en-US" dirty="0" smtClean="0">
                <a:solidFill>
                  <a:srgbClr val="00B0F0"/>
                </a:solidFill>
              </a:rPr>
              <a:t>the </a:t>
            </a:r>
            <a:r>
              <a:rPr lang="en-US" i="1" dirty="0" smtClean="0">
                <a:solidFill>
                  <a:srgbClr val="00B0F0"/>
                </a:solidFill>
              </a:rPr>
              <a:t>factorial</a:t>
            </a:r>
            <a:r>
              <a:rPr lang="en-US" dirty="0" smtClean="0">
                <a:solidFill>
                  <a:srgbClr val="00B0F0"/>
                </a:solidFill>
              </a:rPr>
              <a:t> of any number is that number times the </a:t>
            </a:r>
            <a:r>
              <a:rPr lang="en-US" i="1" dirty="0" smtClean="0">
                <a:solidFill>
                  <a:srgbClr val="00B0F0"/>
                </a:solidFill>
              </a:rPr>
              <a:t>factorial</a:t>
            </a:r>
            <a:r>
              <a:rPr lang="en-US" dirty="0" smtClean="0">
                <a:solidFill>
                  <a:srgbClr val="00B0F0"/>
                </a:solidFill>
              </a:rPr>
              <a:t> of that number minus 1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Recursive means: </a:t>
            </a:r>
            <a:r>
              <a:rPr lang="en-US" dirty="0" smtClean="0">
                <a:solidFill>
                  <a:srgbClr val="00B0F0"/>
                </a:solidFill>
              </a:rPr>
              <a:t>involving doing or saying the same thing several times in order to produce a particular result or effect  </a:t>
            </a:r>
          </a:p>
          <a:p>
            <a:r>
              <a:rPr lang="en-US" dirty="0" smtClean="0"/>
              <a:t>For example:</a:t>
            </a:r>
            <a:endParaRPr lang="en-US" dirty="0" smtClean="0">
              <a:solidFill>
                <a:srgbClr val="FF0066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    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) 10! = 10 × 9 × 8! ... and 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   ii) 125! = 125 × 124 × 123!... etc. </a:t>
            </a:r>
          </a:p>
          <a:p>
            <a:r>
              <a:rPr lang="en-US" dirty="0" smtClean="0">
                <a:solidFill>
                  <a:srgbClr val="FF33CC"/>
                </a:solidFill>
              </a:rPr>
              <a:t>What About "0!" Zero </a:t>
            </a:r>
            <a:r>
              <a:rPr lang="en-US" i="1" dirty="0" smtClean="0">
                <a:solidFill>
                  <a:srgbClr val="FF33CC"/>
                </a:solidFill>
              </a:rPr>
              <a:t>Factorial?</a:t>
            </a:r>
          </a:p>
          <a:p>
            <a:r>
              <a:rPr lang="en-US" dirty="0" smtClean="0">
                <a:solidFill>
                  <a:srgbClr val="FF33CC"/>
                </a:solidFill>
              </a:rPr>
              <a:t>It is generally agreed that 0! = 1. 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24800" y="63246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B1, 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Question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CC3300"/>
                </a:solidFill>
              </a:rPr>
              <a:t>Given in the question:  F(n)=1 when n=0,  So, F(0)=1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33CC"/>
                </a:solidFill>
              </a:rPr>
              <a:t>F(1)=1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33CC"/>
                </a:solidFill>
              </a:rPr>
              <a:t>F(2)=1*2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33CC"/>
                </a:solidFill>
              </a:rPr>
              <a:t>F(3)=1*2*3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33CC"/>
                </a:solidFill>
              </a:rPr>
              <a:t>…..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33CC"/>
                </a:solidFill>
              </a:rPr>
              <a:t>F(n-1)= 1*2*3*………..*(n-1)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33CC"/>
                </a:solidFill>
              </a:rPr>
              <a:t>F(n) =1*2*3*………..*(n-1) *n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33CC"/>
                </a:solidFill>
              </a:rPr>
              <a:t>F(n) =n*F(n-1)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33CC"/>
                </a:solidFill>
              </a:rPr>
              <a:t>Finally, F(n)=n*F(n-1) </a:t>
            </a:r>
            <a:r>
              <a:rPr lang="en-US" sz="2800" b="1" dirty="0" smtClean="0">
                <a:solidFill>
                  <a:srgbClr val="0000FF"/>
                </a:solidFill>
              </a:rPr>
              <a:t>that matches with option c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So, the option c is correct.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24800" y="63246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B1, 15</a:t>
            </a:r>
            <a:endParaRPr lang="en-US" dirty="0"/>
          </a:p>
        </p:txBody>
      </p:sp>
      <p:sp>
        <p:nvSpPr>
          <p:cNvPr id="5" name="Left Arrow 4">
            <a:hlinkClick r:id="rId2" action="ppaction://hlinksldjump"/>
          </p:cNvPr>
          <p:cNvSpPr/>
          <p:nvPr/>
        </p:nvSpPr>
        <p:spPr>
          <a:xfrm>
            <a:off x="685800" y="6096000"/>
            <a:ext cx="9906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38600" y="2057400"/>
            <a:ext cx="4724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By definition of factorial we know: n!=n*(n-1)!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Question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105400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Incorrect Options:</a:t>
            </a:r>
          </a:p>
          <a:p>
            <a:pPr marL="514350" lvl="0" indent="-514350">
              <a:buAutoNum type="alphaLcPeriod"/>
            </a:pPr>
            <a:r>
              <a:rPr lang="en-US" b="1" dirty="0" smtClean="0">
                <a:solidFill>
                  <a:srgbClr val="FF0000"/>
                </a:solidFill>
              </a:rPr>
              <a:t>F(n) = n + F(n-1)   is incorrect</a:t>
            </a:r>
          </a:p>
          <a:p>
            <a:pPr marL="514350" lvl="0" indent="-514350">
              <a:buNone/>
            </a:pPr>
            <a:r>
              <a:rPr lang="en-US" dirty="0" smtClean="0">
                <a:solidFill>
                  <a:srgbClr val="0033CC"/>
                </a:solidFill>
              </a:rPr>
              <a:t>B</a:t>
            </a:r>
            <a:r>
              <a:rPr lang="en-US" dirty="0" smtClean="0">
                <a:solidFill>
                  <a:srgbClr val="0070C0"/>
                </a:solidFill>
              </a:rPr>
              <a:t>ecause in factorial there should not be any ‘+’,  ‘-‘  or ‘/’ sign between the components of an expression     </a:t>
            </a:r>
          </a:p>
          <a:p>
            <a:pPr marL="514350" lvl="0" indent="-514350">
              <a:buNone/>
            </a:pPr>
            <a:r>
              <a:rPr lang="en-US" dirty="0" smtClean="0">
                <a:solidFill>
                  <a:srgbClr val="0070C0"/>
                </a:solidFill>
              </a:rPr>
              <a:t>b. </a:t>
            </a:r>
            <a:r>
              <a:rPr lang="en-US" b="1" dirty="0" smtClean="0">
                <a:solidFill>
                  <a:srgbClr val="FF0000"/>
                </a:solidFill>
              </a:rPr>
              <a:t>F(n) = n-1 + F(n) is incorrect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like as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0070C0"/>
                </a:solidFill>
              </a:rPr>
              <a:t> and also the  </a:t>
            </a:r>
            <a:r>
              <a:rPr lang="en-US" b="1" dirty="0" smtClean="0">
                <a:solidFill>
                  <a:srgbClr val="FF0000"/>
                </a:solidFill>
              </a:rPr>
              <a:t>F(n)</a:t>
            </a:r>
            <a:r>
              <a:rPr lang="en-US" dirty="0" smtClean="0">
                <a:solidFill>
                  <a:srgbClr val="0070C0"/>
                </a:solidFill>
              </a:rPr>
              <a:t> is in the answer</a:t>
            </a:r>
          </a:p>
          <a:p>
            <a:pPr marL="514350" lvl="0" indent="-514350">
              <a:buNone/>
            </a:pPr>
            <a:r>
              <a:rPr lang="en-US" dirty="0" smtClean="0">
                <a:solidFill>
                  <a:srgbClr val="0070C0"/>
                </a:solidFill>
              </a:rPr>
              <a:t>d. </a:t>
            </a:r>
            <a:r>
              <a:rPr lang="en-US" b="1" dirty="0" smtClean="0">
                <a:solidFill>
                  <a:srgbClr val="FF0000"/>
                </a:solidFill>
              </a:rPr>
              <a:t>F(n) = (n-1) x F(n) is incorrect </a:t>
            </a:r>
            <a:r>
              <a:rPr lang="en-US" dirty="0" smtClean="0">
                <a:solidFill>
                  <a:srgbClr val="0070C0"/>
                </a:solidFill>
              </a:rPr>
              <a:t>because </a:t>
            </a:r>
            <a:r>
              <a:rPr lang="en-US" b="1" dirty="0" smtClean="0">
                <a:solidFill>
                  <a:srgbClr val="FF0000"/>
                </a:solidFill>
              </a:rPr>
              <a:t>F(n)</a:t>
            </a:r>
            <a:r>
              <a:rPr lang="en-US" dirty="0" smtClean="0">
                <a:solidFill>
                  <a:srgbClr val="0070C0"/>
                </a:solidFill>
              </a:rPr>
              <a:t> is in the answer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24800" y="63246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B1, 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36638"/>
          </a:xfrm>
        </p:spPr>
        <p:txBody>
          <a:bodyPr>
            <a:noAutofit/>
          </a:bodyPr>
          <a:lstStyle/>
          <a:p>
            <a:pPr lvl="0" algn="l"/>
            <a:r>
              <a:rPr lang="en-US" sz="4000" b="1" dirty="0" smtClean="0">
                <a:solidFill>
                  <a:srgbClr val="0000CC"/>
                </a:solidFill>
              </a:rPr>
              <a:t>Question 2</a:t>
            </a:r>
            <a:r>
              <a:rPr lang="en-US" sz="2800" dirty="0" smtClean="0">
                <a:solidFill>
                  <a:srgbClr val="0000CC"/>
                </a:solidFill>
              </a:rPr>
              <a:t> </a:t>
            </a:r>
            <a:br>
              <a:rPr lang="en-US" sz="2800" dirty="0" smtClean="0">
                <a:solidFill>
                  <a:srgbClr val="0000CC"/>
                </a:solidFill>
              </a:rPr>
            </a:br>
            <a:r>
              <a:rPr lang="en-US" sz="2800" dirty="0" smtClean="0">
                <a:solidFill>
                  <a:srgbClr val="0000CC"/>
                </a:solidFill>
              </a:rPr>
              <a:t>Which of the following is the appropriate effect of cache memory?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pPr marL="514350" lvl="0" indent="-514350" algn="just">
              <a:buNone/>
            </a:pPr>
            <a:r>
              <a:rPr lang="en-US" sz="5200" b="1" dirty="0" smtClean="0">
                <a:solidFill>
                  <a:srgbClr val="00B050"/>
                </a:solidFill>
              </a:rPr>
              <a:t>Options:</a:t>
            </a:r>
          </a:p>
          <a:p>
            <a:pPr marL="514350" lvl="0" indent="-514350" algn="just">
              <a:buAutoNum type="alphaLcPeriod"/>
            </a:pPr>
            <a:r>
              <a:rPr lang="en-US" dirty="0" smtClean="0">
                <a:solidFill>
                  <a:srgbClr val="7030A0"/>
                </a:solidFill>
              </a:rPr>
              <a:t>To perform data transfer at high speed by simultaneously reading instructions from main memory to cache memory and reading data from main memory to cache memory</a:t>
            </a:r>
          </a:p>
          <a:p>
            <a:pPr marL="514350" lvl="0" indent="-514350" algn="just">
              <a:buAutoNum type="alphaLcPeriod"/>
            </a:pPr>
            <a:r>
              <a:rPr lang="en-US" dirty="0" smtClean="0">
                <a:solidFill>
                  <a:srgbClr val="7030A0"/>
                </a:solidFill>
              </a:rPr>
              <a:t>To retain data read from main memory in cache memory and transfer data at high speed when the CPU reads the same data later</a:t>
            </a:r>
          </a:p>
          <a:p>
            <a:pPr marL="514350" lvl="0" indent="-514350" algn="just">
              <a:buAutoNum type="alphaLcPeriod"/>
            </a:pPr>
            <a:r>
              <a:rPr lang="en-US" dirty="0" smtClean="0">
                <a:solidFill>
                  <a:srgbClr val="7030A0"/>
                </a:solidFill>
              </a:rPr>
              <a:t>To retain data read from main memory in cache memory and perform operations at high speed by processing instruction in parallel</a:t>
            </a:r>
          </a:p>
          <a:p>
            <a:pPr marL="514350" lvl="0" indent="-514350" algn="just">
              <a:buAutoNum type="alphaLcPeriod"/>
            </a:pPr>
            <a:r>
              <a:rPr lang="en-US" dirty="0" smtClean="0">
                <a:solidFill>
                  <a:srgbClr val="7030A0"/>
                </a:solidFill>
              </a:rPr>
              <a:t>To retain data read from main memory in cache memory and perform operations at high speed by decoding    and running data in cache memory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0" y="60960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B1, 15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1219200" y="6248400"/>
            <a:ext cx="1371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200" b="1" dirty="0" smtClean="0">
                <a:solidFill>
                  <a:srgbClr val="0000CC"/>
                </a:solidFill>
              </a:rPr>
              <a:t>Question 2</a:t>
            </a:r>
            <a:endParaRPr lang="en-US" sz="4200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 smtClean="0">
                <a:solidFill>
                  <a:srgbClr val="0000CC"/>
                </a:solidFill>
              </a:rPr>
              <a:t>Cache memory is a very high speed memory area </a:t>
            </a:r>
            <a:r>
              <a:rPr lang="en-US" dirty="0" smtClean="0">
                <a:solidFill>
                  <a:srgbClr val="FF66CC"/>
                </a:solidFill>
              </a:rPr>
              <a:t>so that the CPU can access data quickly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>
                <a:solidFill>
                  <a:srgbClr val="0000CC"/>
                </a:solidFill>
              </a:rPr>
              <a:t>When the CPU wants to process a data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CC"/>
                </a:solidFill>
              </a:rPr>
              <a:t>the CPU first searches the data in Cache Memory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>
                <a:solidFill>
                  <a:srgbClr val="00B050"/>
                </a:solidFill>
              </a:rPr>
              <a:t>If the data is not available in Cache Memory:</a:t>
            </a:r>
          </a:p>
          <a:p>
            <a:pPr lvl="0">
              <a:buFont typeface="Courier New" pitchFamily="49" charset="0"/>
              <a:buChar char="o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66"/>
                </a:solidFill>
              </a:rPr>
              <a:t>the CPU retrieves the data from main memory </a:t>
            </a:r>
            <a:r>
              <a:rPr lang="en-US" dirty="0" smtClean="0"/>
              <a:t>and </a:t>
            </a:r>
          </a:p>
          <a:p>
            <a:pPr lvl="0">
              <a:buFont typeface="Courier New" pitchFamily="49" charset="0"/>
              <a:buChar char="o"/>
            </a:pPr>
            <a:r>
              <a:rPr lang="en-US" dirty="0" smtClean="0">
                <a:solidFill>
                  <a:srgbClr val="FF0066"/>
                </a:solidFill>
              </a:rPr>
              <a:t>leaves a copy of the data in cache memory 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0" y="60960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B1, 15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30300" y="3441700"/>
            <a:ext cx="6858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52800"/>
            <a:ext cx="7315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00CC"/>
                </a:solidFill>
              </a:rPr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>
                <a:solidFill>
                  <a:srgbClr val="0000CC"/>
                </a:solidFill>
              </a:rPr>
              <a:t>If the CPU needs the same data in the next time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CC"/>
                </a:solidFill>
              </a:rPr>
              <a:t>it just retrieves the data from the cache memory </a:t>
            </a:r>
            <a:r>
              <a:rPr lang="en-US" dirty="0" smtClean="0">
                <a:solidFill>
                  <a:srgbClr val="0070C0"/>
                </a:solidFill>
              </a:rPr>
              <a:t>leaving the main memory out of loop.</a:t>
            </a:r>
          </a:p>
          <a:p>
            <a:pPr lvl="0"/>
            <a:r>
              <a:rPr lang="en-US" dirty="0" smtClean="0">
                <a:solidFill>
                  <a:srgbClr val="00B050"/>
                </a:solidFill>
              </a:rPr>
              <a:t>This indicates that the effect of cache memory is only to </a:t>
            </a:r>
          </a:p>
          <a:p>
            <a:pPr lvl="0">
              <a:buNone/>
            </a:pPr>
            <a:r>
              <a:rPr lang="en-US" b="1" dirty="0" err="1" smtClean="0">
                <a:solidFill>
                  <a:srgbClr val="0000CC"/>
                </a:solidFill>
              </a:rPr>
              <a:t>i</a:t>
            </a:r>
            <a:r>
              <a:rPr lang="en-US" b="1" dirty="0" smtClean="0">
                <a:solidFill>
                  <a:srgbClr val="0000CC"/>
                </a:solidFill>
              </a:rPr>
              <a:t>) retain data read from main memory</a:t>
            </a:r>
            <a:r>
              <a:rPr lang="en-US" dirty="0" smtClean="0"/>
              <a:t> and </a:t>
            </a:r>
          </a:p>
          <a:p>
            <a:pPr lvl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ii) to transmit data  at high speed when the CPU reads the same data later</a:t>
            </a:r>
          </a:p>
          <a:p>
            <a:r>
              <a:rPr lang="en-US" b="1" dirty="0" smtClean="0">
                <a:solidFill>
                  <a:srgbClr val="25339B"/>
                </a:solidFill>
              </a:rPr>
              <a:t>The function matches with option b</a:t>
            </a:r>
          </a:p>
          <a:p>
            <a:pPr lvl="0"/>
            <a:r>
              <a:rPr lang="en-US" b="1" dirty="0" smtClean="0">
                <a:solidFill>
                  <a:srgbClr val="FF0066"/>
                </a:solidFill>
              </a:rPr>
              <a:t>So, the option b is correct answer</a:t>
            </a:r>
            <a:r>
              <a:rPr lang="en-US" b="1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0" y="60960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B1, 15</a:t>
            </a:r>
            <a:endParaRPr lang="en-US" dirty="0"/>
          </a:p>
        </p:txBody>
      </p:sp>
      <p:sp>
        <p:nvSpPr>
          <p:cNvPr id="5" name="Left Arrow 4">
            <a:hlinkClick r:id="rId2" action="ppaction://hlinksldjump"/>
          </p:cNvPr>
          <p:cNvSpPr/>
          <p:nvPr/>
        </p:nvSpPr>
        <p:spPr>
          <a:xfrm>
            <a:off x="762000" y="5943600"/>
            <a:ext cx="10668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00CC"/>
                </a:solidFill>
              </a:rPr>
              <a:t>Question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 fontScale="77500" lnSpcReduction="20000"/>
          </a:bodyPr>
          <a:lstStyle/>
          <a:p>
            <a:pPr lvl="0">
              <a:buNone/>
            </a:pPr>
            <a:r>
              <a:rPr lang="en-US" b="1" dirty="0" smtClean="0">
                <a:solidFill>
                  <a:srgbClr val="FF0066"/>
                </a:solidFill>
              </a:rPr>
              <a:t>Option a:</a:t>
            </a:r>
          </a:p>
          <a:p>
            <a:pPr lvl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Option a is incorrect:</a:t>
            </a:r>
          </a:p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FF33CC"/>
                </a:solidFill>
              </a:rPr>
              <a:t>In option a, there are three parts:</a:t>
            </a:r>
          </a:p>
          <a:p>
            <a:pPr marL="514350" lvl="0" indent="-514350">
              <a:buAutoNum type="alphaLcParenR"/>
            </a:pPr>
            <a:r>
              <a:rPr lang="en-US" b="1" dirty="0" smtClean="0">
                <a:solidFill>
                  <a:srgbClr val="00B050"/>
                </a:solidFill>
              </a:rPr>
              <a:t>To perform data transfer at high speed </a:t>
            </a:r>
            <a:r>
              <a:rPr lang="en-US" dirty="0" smtClean="0">
                <a:solidFill>
                  <a:srgbClr val="7030A0"/>
                </a:solidFill>
              </a:rPr>
              <a:t>by simultaneously </a:t>
            </a:r>
            <a:r>
              <a:rPr lang="en-US" b="1" dirty="0" smtClean="0">
                <a:solidFill>
                  <a:srgbClr val="FF0066"/>
                </a:solidFill>
              </a:rPr>
              <a:t>reading instructions from main memory to cache memory</a:t>
            </a:r>
            <a:r>
              <a:rPr lang="en-US" dirty="0" smtClean="0">
                <a:solidFill>
                  <a:srgbClr val="7030A0"/>
                </a:solidFill>
              </a:rPr>
              <a:t> and </a:t>
            </a:r>
            <a:r>
              <a:rPr lang="en-US" b="1" dirty="0" smtClean="0">
                <a:solidFill>
                  <a:srgbClr val="FF0066"/>
                </a:solidFill>
              </a:rPr>
              <a:t>reading data from main memory to cache memory</a:t>
            </a:r>
          </a:p>
          <a:p>
            <a:pPr marL="514350" lvl="0" indent="-514350">
              <a:buNone/>
            </a:pPr>
            <a:endParaRPr lang="en-US" dirty="0" smtClean="0"/>
          </a:p>
          <a:p>
            <a:pPr lvl="0">
              <a:buNone/>
            </a:pPr>
            <a:r>
              <a:rPr lang="en-US" dirty="0" err="1" smtClean="0">
                <a:solidFill>
                  <a:srgbClr val="FF0066"/>
                </a:solidFill>
              </a:rPr>
              <a:t>i</a:t>
            </a:r>
            <a:r>
              <a:rPr lang="en-US" dirty="0" smtClean="0">
                <a:solidFill>
                  <a:srgbClr val="FF0066"/>
                </a:solidFill>
              </a:rPr>
              <a:t>) To perform data transfer at high speed</a:t>
            </a:r>
            <a:r>
              <a:rPr lang="en-US" dirty="0" smtClean="0">
                <a:solidFill>
                  <a:srgbClr val="000066"/>
                </a:solidFill>
              </a:rPr>
              <a:t> </a:t>
            </a:r>
            <a:r>
              <a:rPr lang="en-US" dirty="0" smtClean="0"/>
              <a:t>by simultaneously </a:t>
            </a:r>
          </a:p>
          <a:p>
            <a:pPr lvl="0">
              <a:buNone/>
            </a:pPr>
            <a:r>
              <a:rPr lang="en-US" dirty="0" smtClean="0">
                <a:solidFill>
                  <a:srgbClr val="0000CC"/>
                </a:solidFill>
              </a:rPr>
              <a:t>ii)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CC"/>
                </a:solidFill>
              </a:rPr>
              <a:t>reading instructions from main memory to cache memory</a:t>
            </a:r>
          </a:p>
          <a:p>
            <a:pPr lvl="0">
              <a:buNone/>
            </a:pPr>
            <a:r>
              <a:rPr lang="en-US" dirty="0" smtClean="0">
                <a:solidFill>
                  <a:srgbClr val="0000CC"/>
                </a:solidFill>
              </a:rPr>
              <a:t>iii)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reading data from main memory to cache memory</a:t>
            </a:r>
          </a:p>
          <a:p>
            <a:pPr lvl="0">
              <a:buNone/>
            </a:pPr>
            <a:endParaRPr lang="en-US" b="1" dirty="0" smtClean="0">
              <a:solidFill>
                <a:srgbClr val="FF0066"/>
              </a:solidFill>
            </a:endParaRPr>
          </a:p>
          <a:p>
            <a:pPr lvl="0">
              <a:buNone/>
            </a:pPr>
            <a:r>
              <a:rPr lang="en-US" b="1" dirty="0" smtClean="0">
                <a:solidFill>
                  <a:srgbClr val="FF0066"/>
                </a:solidFill>
              </a:rPr>
              <a:t>So, option a is incorrect.</a:t>
            </a:r>
            <a:endParaRPr lang="en-US" dirty="0" smtClean="0">
              <a:solidFill>
                <a:srgbClr val="FF0066"/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0" y="60960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B1, 15</a:t>
            </a:r>
            <a:endParaRPr lang="en-US" dirty="0"/>
          </a:p>
        </p:txBody>
      </p:sp>
      <p:sp>
        <p:nvSpPr>
          <p:cNvPr id="5" name="Left Arrow 4">
            <a:hlinkClick r:id="rId2" action="ppaction://hlinksldjump"/>
          </p:cNvPr>
          <p:cNvSpPr/>
          <p:nvPr/>
        </p:nvSpPr>
        <p:spPr>
          <a:xfrm>
            <a:off x="762000" y="607060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1520</Words>
  <Application>Microsoft Office PowerPoint</Application>
  <PresentationFormat>On-screen Show (4:3)</PresentationFormat>
  <Paragraphs>227</Paragraphs>
  <Slides>26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Equation</vt:lpstr>
      <vt:lpstr>Bitmap Image</vt:lpstr>
      <vt:lpstr>INTENSIVE COURSE FOR STUDENTS</vt:lpstr>
      <vt:lpstr>Question  1.   Which expression should be placed in A in the definition of a function F(n) that calculates the factorial of n in a recursive manner? Here, n is a non-negative integer.</vt:lpstr>
      <vt:lpstr>Question 1</vt:lpstr>
      <vt:lpstr>Question 1</vt:lpstr>
      <vt:lpstr>Question 1</vt:lpstr>
      <vt:lpstr>Question 2  Which of the following is the appropriate effect of cache memory? </vt:lpstr>
      <vt:lpstr>Question 2</vt:lpstr>
      <vt:lpstr>Question 2</vt:lpstr>
      <vt:lpstr>Question 2</vt:lpstr>
      <vt:lpstr>Question 2</vt:lpstr>
      <vt:lpstr>Question 2</vt:lpstr>
      <vt:lpstr>Question 5.  Which of the following circuits is equivalent to the logic circuit in the figure below?</vt:lpstr>
      <vt:lpstr>Question 5</vt:lpstr>
      <vt:lpstr>Question 5</vt:lpstr>
      <vt:lpstr>Question 5</vt:lpstr>
      <vt:lpstr>Question 5</vt:lpstr>
      <vt:lpstr>Question 51.  How many days is required for the project represented by the diagram in the shortest time to complete? </vt:lpstr>
      <vt:lpstr>Question 51</vt:lpstr>
      <vt:lpstr>Question 51</vt:lpstr>
      <vt:lpstr>Question 51</vt:lpstr>
      <vt:lpstr>Question 51</vt:lpstr>
      <vt:lpstr>Question 51</vt:lpstr>
      <vt:lpstr>Question 51</vt:lpstr>
      <vt:lpstr>Question 51</vt:lpstr>
      <vt:lpstr>Question 51</vt:lpstr>
      <vt:lpstr>Question 51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Q1. Which expression should be placed in A in the definition of a function F(n) that calculates the factorial of n in a recursive manner?</dc:title>
  <dc:creator>NYA</dc:creator>
  <cp:lastModifiedBy>Windows User</cp:lastModifiedBy>
  <cp:revision>63</cp:revision>
  <dcterms:created xsi:type="dcterms:W3CDTF">2006-08-16T00:00:00Z</dcterms:created>
  <dcterms:modified xsi:type="dcterms:W3CDTF">2018-08-16T17:13:55Z</dcterms:modified>
</cp:coreProperties>
</file>