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0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5C0B-D66C-4ABD-B6C3-3332DDDB1817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48BC8-BA56-4FED-9A63-0CDDC147E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132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07D9-33ED-4441-BF29-9029B510A6C6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9B03-3A8B-494B-AC6E-E6B3FA6AB179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1786-8AEF-4058-9002-D1A75143A566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CA5F-44D9-4C88-926D-CFB55569CDF3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C2C-C729-44FA-9BF4-4BE436283096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E221-A581-4791-832D-17236E98E303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B02D-9EA9-4A9E-B30A-B8CB5B31B55D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D579-2423-4938-A085-802D1E6F3045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706E-0084-434A-8423-C8F8F0587B93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CE95-3DD4-4A4F-8DBC-3D144966B74A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A3A2-D718-42A6-93D3-FF1FA50A24C2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9D44-B997-41F9-A2B7-A5F25CA03FF0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1A05A-1C58-4229-8499-F29A71F1182C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52C4-A783-4429-80CA-18D00E82D848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781F-A391-4E3F-9495-D8FF46FF3E17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AE7E-576C-4165-A881-BB4715B7F3DF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BE60-A958-4B84-97BA-35487A410C4E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5940" y="3548943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 PM Question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C1F7DD-746A-4D41-8103-26BA3289EB89}"/>
              </a:ext>
            </a:extLst>
          </p:cNvPr>
          <p:cNvSpPr txBox="1"/>
          <p:nvPr/>
        </p:nvSpPr>
        <p:spPr>
          <a:xfrm>
            <a:off x="2120348" y="1219200"/>
            <a:ext cx="8454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The Project for Skill’s Development of ICT Engineers Targeting Japanese Market</a:t>
            </a:r>
          </a:p>
        </p:txBody>
      </p:sp>
    </p:spTree>
    <p:extLst>
      <p:ext uri="{BB962C8B-B14F-4D97-AF65-F5344CB8AC3E}">
        <p14:creationId xmlns:p14="http://schemas.microsoft.com/office/powerpoint/2010/main" xmlns="" val="71187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1-&gt; B)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4574" y="3332721"/>
                <a:ext cx="8490225" cy="33486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</a:t>
                </a:r>
                <a:r>
                  <a:rPr 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Diffie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-Hellman algorithm,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p. [Given that, p = 11, g = 2, R2 = 9]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=&gt;9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=&gt;9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  [as y = n]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=&gt;9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4574" y="3332721"/>
                <a:ext cx="8490225" cy="3348697"/>
              </a:xfrm>
              <a:blipFill>
                <a:blip r:embed="rId2"/>
                <a:stretch>
                  <a:fillRect l="-1508" t="-2004" b="-3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672275"/>
                  </p:ext>
                </p:extLst>
              </p:nvPr>
            </p:nvGraphicFramePr>
            <p:xfrm>
              <a:off x="840073" y="1692923"/>
              <a:ext cx="10865679" cy="1635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054">
                      <a:extLst>
                        <a:ext uri="{9D8B030D-6E8A-4147-A177-3AD203B41FA5}">
                          <a16:colId xmlns:a16="http://schemas.microsoft.com/office/drawing/2014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126321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mod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14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690672275"/>
                  </p:ext>
                </p:extLst>
              </p:nvPr>
            </p:nvGraphicFramePr>
            <p:xfrm>
              <a:off x="840073" y="1692923"/>
              <a:ext cx="10865679" cy="1635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05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05556" r="-632787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447126321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05556" r="-63278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450314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043710" y="1244970"/>
            <a:ext cx="3082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 p = 11 and g = 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885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1-&gt; B)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47277" y="3509303"/>
                <a:ext cx="8451272" cy="27898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table we can see that n = y = 6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64</a:t>
                </a:r>
              </a:p>
              <a:p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11) 64(5</a:t>
                </a:r>
              </a:p>
              <a:p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8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en-US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9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7277" y="3509303"/>
                <a:ext cx="8451272" cy="2789897"/>
              </a:xfrm>
              <a:blipFill>
                <a:blip r:embed="rId2"/>
                <a:stretch>
                  <a:fillRect l="-1515" t="-2407" b="-4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43710" y="1244970"/>
            <a:ext cx="3082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 p = 11 and g =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7418" y="4239491"/>
            <a:ext cx="3561339" cy="1653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Ans. B : e) 6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090895"/>
                  </p:ext>
                </p:extLst>
              </p:nvPr>
            </p:nvGraphicFramePr>
            <p:xfrm>
              <a:off x="1043710" y="1697115"/>
              <a:ext cx="10865679" cy="1635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054">
                      <a:extLst>
                        <a:ext uri="{9D8B030D-6E8A-4147-A177-3AD203B41FA5}">
                          <a16:colId xmlns:a16="http://schemas.microsoft.com/office/drawing/2014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126321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mod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14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175090895"/>
                  </p:ext>
                </p:extLst>
              </p:nvPr>
            </p:nvGraphicFramePr>
            <p:xfrm>
              <a:off x="1043710" y="1697115"/>
              <a:ext cx="10865679" cy="1635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05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06742" r="-632377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447126321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04444" r="-63237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450314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188402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1-&gt; 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070" y="1394690"/>
            <a:ext cx="9935297" cy="5033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Subquestion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shared secret key is being exchanged between Alice and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this algorithm. Assume that they agreed upon the prime number p = 11 and the integer g = 2.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R1 = 3 and R2 = 9, the shared secret key obtained by both Alice and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they can use for subsequent symmetric encryption of messages.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that,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11, g = 2, R1  = 3, R2 = 9, x = 8, y = 6, K = ?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9200" y="3652980"/>
            <a:ext cx="794327" cy="25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917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1-&gt; C)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17070" y="1394690"/>
                <a:ext cx="9935297" cy="49796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</a:t>
                </a:r>
                <a:r>
                  <a:rPr lang="en-US" sz="2800" dirty="0" err="1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Diffie</a:t>
                </a:r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-Hellman algorithm,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80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k = 3</a:t>
                </a:r>
              </a:p>
              <a:p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11)729(66</a:t>
                </a:r>
              </a:p>
              <a:p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800" u="sng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66</a:t>
                </a:r>
                <a:endParaRPr lang="en-US" sz="2800" dirty="0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69</a:t>
                </a:r>
              </a:p>
              <a:p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800" u="sng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66</a:t>
                </a:r>
                <a:endParaRPr lang="en-US" sz="2800" dirty="0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3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FF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7070" y="1394690"/>
                <a:ext cx="9935297" cy="4979605"/>
              </a:xfrm>
              <a:blipFill>
                <a:blip r:embed="rId2"/>
                <a:stretch>
                  <a:fillRect l="-1227" t="-1346" b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707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1-&gt; C)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17070" y="1394691"/>
                <a:ext cx="9935297" cy="44997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</a:t>
                </a:r>
                <a:r>
                  <a:rPr 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Diffie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-Hellman algorithm,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FF"/>
                    </a:solidFill>
                  </a:rPr>
                  <a:t/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 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=&gt;k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(9)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3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11) 43046721(3913338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800" u="sng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43046718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3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7070" y="1394691"/>
                <a:ext cx="9935297" cy="4499748"/>
              </a:xfrm>
              <a:blipFill>
                <a:blip r:embed="rId2"/>
                <a:stretch>
                  <a:fillRect l="-1288" t="-1491" b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2073" y="2595418"/>
            <a:ext cx="3561339" cy="1653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Ans. C: b) 3</a:t>
            </a:r>
          </a:p>
        </p:txBody>
      </p:sp>
    </p:spTree>
    <p:extLst>
      <p:ext uri="{BB962C8B-B14F-4D97-AF65-F5344CB8AC3E}">
        <p14:creationId xmlns:p14="http://schemas.microsoft.com/office/powerpoint/2010/main" xmlns="" val="240631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070" y="1727201"/>
            <a:ext cx="9935297" cy="2059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group for A, B, C, D, E, F:</a:t>
            </a:r>
          </a:p>
          <a:p>
            <a:pPr marL="457200" indent="-45720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b) 3       c) 4       d) 5  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 6        f) 7       g) 8       h)9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445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384019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2-&gt; D)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17070" y="987178"/>
                <a:ext cx="9935297" cy="570509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Subquestion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 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and </a:t>
                </a:r>
                <a:r>
                  <a:rPr lang="en-US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Maliha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decided to change the values of g, x and y. Then they exchanged the recalculate R1 and R2, finally obtained the shared secret key K.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an attacker Eve knows the tree non-secret values; p = 11, g = 7 and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 = 3. Recently, eve obtains the value y = 3 by illegal means. Then it would be possible for eve to determine the shared secret key K.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 finds out that the shared secret key K is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Answer :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11, g = 7, R1 = 3,y = 3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=&gt;K = 5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7070" y="987178"/>
                <a:ext cx="9935297" cy="5705093"/>
              </a:xfrm>
              <a:blipFill>
                <a:blip r:embed="rId2"/>
                <a:stretch>
                  <a:fillRect l="-920" t="-855" r="-798" b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26035" y="3789508"/>
            <a:ext cx="7481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6509" y="4697467"/>
            <a:ext cx="3639127" cy="1505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D: d) 5</a:t>
            </a:r>
          </a:p>
        </p:txBody>
      </p:sp>
    </p:spTree>
    <p:extLst>
      <p:ext uri="{BB962C8B-B14F-4D97-AF65-F5344CB8AC3E}">
        <p14:creationId xmlns:p14="http://schemas.microsoft.com/office/powerpoint/2010/main" xmlns="" val="264717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384019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2-&gt; E, 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070" y="987178"/>
            <a:ext cx="9935297" cy="37510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Subquestion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E, F 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 and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decided to change the values of g, x and y. Then they exchanged the recalculate R1 and R2, finally obtained the shared secret key K.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that an attacker Eve knows the tree non-secret values; p = 11, g = 7 and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= 3. Recently, eve obtains the value y = 3 by illegal means. Then it would be possible for eve to determine the shared secret key K.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by referring to Table 2, Eve finds out that the value of x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value of  R2 is 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28757" y="3789508"/>
            <a:ext cx="7481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6757" y="4265181"/>
            <a:ext cx="7481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766538"/>
                  </p:ext>
                </p:extLst>
              </p:nvPr>
            </p:nvGraphicFramePr>
            <p:xfrm>
              <a:off x="1727808" y="4891384"/>
              <a:ext cx="8870013" cy="9000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62193">
                      <a:extLst>
                        <a:ext uri="{9D8B030D-6E8A-4147-A177-3AD203B41FA5}">
                          <a16:colId xmlns:a16="http://schemas.microsoft.com/office/drawing/2014/main" val="3139126258"/>
                        </a:ext>
                      </a:extLst>
                    </a:gridCol>
                    <a:gridCol w="618581">
                      <a:extLst>
                        <a:ext uri="{9D8B030D-6E8A-4147-A177-3AD203B41FA5}">
                          <a16:colId xmlns:a16="http://schemas.microsoft.com/office/drawing/2014/main" val="3151018453"/>
                        </a:ext>
                      </a:extLst>
                    </a:gridCol>
                    <a:gridCol w="683491">
                      <a:extLst>
                        <a:ext uri="{9D8B030D-6E8A-4147-A177-3AD203B41FA5}">
                          <a16:colId xmlns:a16="http://schemas.microsoft.com/office/drawing/2014/main" val="13730964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070651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98280318"/>
                        </a:ext>
                      </a:extLst>
                    </a:gridCol>
                    <a:gridCol w="591127">
                      <a:extLst>
                        <a:ext uri="{9D8B030D-6E8A-4147-A177-3AD203B41FA5}">
                          <a16:colId xmlns:a16="http://schemas.microsoft.com/office/drawing/2014/main" val="2473673234"/>
                        </a:ext>
                      </a:extLst>
                    </a:gridCol>
                    <a:gridCol w="646546">
                      <a:extLst>
                        <a:ext uri="{9D8B030D-6E8A-4147-A177-3AD203B41FA5}">
                          <a16:colId xmlns:a16="http://schemas.microsoft.com/office/drawing/2014/main" val="170794528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2161130973"/>
                        </a:ext>
                      </a:extLst>
                    </a:gridCol>
                    <a:gridCol w="840509">
                      <a:extLst>
                        <a:ext uri="{9D8B030D-6E8A-4147-A177-3AD203B41FA5}">
                          <a16:colId xmlns:a16="http://schemas.microsoft.com/office/drawing/2014/main" val="1498838813"/>
                        </a:ext>
                      </a:extLst>
                    </a:gridCol>
                    <a:gridCol w="757382">
                      <a:extLst>
                        <a:ext uri="{9D8B030D-6E8A-4147-A177-3AD203B41FA5}">
                          <a16:colId xmlns:a16="http://schemas.microsoft.com/office/drawing/2014/main" val="2351332608"/>
                        </a:ext>
                      </a:extLst>
                    </a:gridCol>
                    <a:gridCol w="973530">
                      <a:extLst>
                        <a:ext uri="{9D8B030D-6E8A-4147-A177-3AD203B41FA5}">
                          <a16:colId xmlns:a16="http://schemas.microsoft.com/office/drawing/2014/main" val="668171106"/>
                        </a:ext>
                      </a:extLst>
                    </a:gridCol>
                  </a:tblGrid>
                  <a:tr h="45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55650294"/>
                      </a:ext>
                    </a:extLst>
                  </a:tr>
                  <a:tr h="45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11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23553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90766538"/>
                  </p:ext>
                </p:extLst>
              </p:nvPr>
            </p:nvGraphicFramePr>
            <p:xfrm>
              <a:off x="1727808" y="4891384"/>
              <a:ext cx="8870013" cy="9000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621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39126258"/>
                        </a:ext>
                      </a:extLst>
                    </a:gridCol>
                    <a:gridCol w="61858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51018453"/>
                        </a:ext>
                      </a:extLst>
                    </a:gridCol>
                    <a:gridCol w="6834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3730964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3070651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498280318"/>
                        </a:ext>
                      </a:extLst>
                    </a:gridCol>
                    <a:gridCol w="5911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73673234"/>
                        </a:ext>
                      </a:extLst>
                    </a:gridCol>
                    <a:gridCol w="64654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70794528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161130973"/>
                        </a:ext>
                      </a:extLst>
                    </a:gridCol>
                    <a:gridCol w="84050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98838813"/>
                        </a:ext>
                      </a:extLst>
                    </a:gridCol>
                    <a:gridCol w="75738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51332608"/>
                        </a:ext>
                      </a:extLst>
                    </a:gridCol>
                    <a:gridCol w="97353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68171106"/>
                        </a:ext>
                      </a:extLst>
                    </a:gridCol>
                  </a:tblGrid>
                  <a:tr h="45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55650294"/>
                      </a:ext>
                    </a:extLst>
                  </a:tr>
                  <a:tr h="4500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66" t="-121622" r="-434799" b="-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23553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55906" y="5112814"/>
            <a:ext cx="65310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061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162818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2-&gt; E, F)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5395" y="1687842"/>
                <a:ext cx="9935297" cy="524866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= 11, g = 7, R1 = 3, y = 3, k = 5 [value of k got from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D]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?, R2 = ?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=&gt;R2 = 343 mod 11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=&gt;R2 = 2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 for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E,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5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(2)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5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(2)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5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(2)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 [from table 1]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Here, n=x = 4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5395" y="1687842"/>
                <a:ext cx="9935297" cy="5248667"/>
              </a:xfrm>
              <a:blipFill>
                <a:blip r:embed="rId2"/>
                <a:stretch>
                  <a:fillRect l="-675" t="-697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357270"/>
                  </p:ext>
                </p:extLst>
              </p:nvPr>
            </p:nvGraphicFramePr>
            <p:xfrm>
              <a:off x="1858744" y="787782"/>
              <a:ext cx="8870013" cy="9000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62193">
                      <a:extLst>
                        <a:ext uri="{9D8B030D-6E8A-4147-A177-3AD203B41FA5}">
                          <a16:colId xmlns:a16="http://schemas.microsoft.com/office/drawing/2014/main" val="3139126258"/>
                        </a:ext>
                      </a:extLst>
                    </a:gridCol>
                    <a:gridCol w="618581">
                      <a:extLst>
                        <a:ext uri="{9D8B030D-6E8A-4147-A177-3AD203B41FA5}">
                          <a16:colId xmlns:a16="http://schemas.microsoft.com/office/drawing/2014/main" val="3151018453"/>
                        </a:ext>
                      </a:extLst>
                    </a:gridCol>
                    <a:gridCol w="683491">
                      <a:extLst>
                        <a:ext uri="{9D8B030D-6E8A-4147-A177-3AD203B41FA5}">
                          <a16:colId xmlns:a16="http://schemas.microsoft.com/office/drawing/2014/main" val="13730964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070651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98280318"/>
                        </a:ext>
                      </a:extLst>
                    </a:gridCol>
                    <a:gridCol w="591127">
                      <a:extLst>
                        <a:ext uri="{9D8B030D-6E8A-4147-A177-3AD203B41FA5}">
                          <a16:colId xmlns:a16="http://schemas.microsoft.com/office/drawing/2014/main" val="2473673234"/>
                        </a:ext>
                      </a:extLst>
                    </a:gridCol>
                    <a:gridCol w="646546">
                      <a:extLst>
                        <a:ext uri="{9D8B030D-6E8A-4147-A177-3AD203B41FA5}">
                          <a16:colId xmlns:a16="http://schemas.microsoft.com/office/drawing/2014/main" val="170794528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val="2161130973"/>
                        </a:ext>
                      </a:extLst>
                    </a:gridCol>
                    <a:gridCol w="840509">
                      <a:extLst>
                        <a:ext uri="{9D8B030D-6E8A-4147-A177-3AD203B41FA5}">
                          <a16:colId xmlns:a16="http://schemas.microsoft.com/office/drawing/2014/main" val="1498838813"/>
                        </a:ext>
                      </a:extLst>
                    </a:gridCol>
                    <a:gridCol w="757382">
                      <a:extLst>
                        <a:ext uri="{9D8B030D-6E8A-4147-A177-3AD203B41FA5}">
                          <a16:colId xmlns:a16="http://schemas.microsoft.com/office/drawing/2014/main" val="2351332608"/>
                        </a:ext>
                      </a:extLst>
                    </a:gridCol>
                    <a:gridCol w="973530">
                      <a:extLst>
                        <a:ext uri="{9D8B030D-6E8A-4147-A177-3AD203B41FA5}">
                          <a16:colId xmlns:a16="http://schemas.microsoft.com/office/drawing/2014/main" val="668171106"/>
                        </a:ext>
                      </a:extLst>
                    </a:gridCol>
                  </a:tblGrid>
                  <a:tr h="45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55650294"/>
                      </a:ext>
                    </a:extLst>
                  </a:tr>
                  <a:tr h="45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 11</m:t>
                                </m:r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623553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079357270"/>
                  </p:ext>
                </p:extLst>
              </p:nvPr>
            </p:nvGraphicFramePr>
            <p:xfrm>
              <a:off x="1858744" y="787782"/>
              <a:ext cx="8870013" cy="9000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621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39126258"/>
                        </a:ext>
                      </a:extLst>
                    </a:gridCol>
                    <a:gridCol w="61858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51018453"/>
                        </a:ext>
                      </a:extLst>
                    </a:gridCol>
                    <a:gridCol w="6834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37309640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3070651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498280318"/>
                        </a:ext>
                      </a:extLst>
                    </a:gridCol>
                    <a:gridCol w="5911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473673234"/>
                        </a:ext>
                      </a:extLst>
                    </a:gridCol>
                    <a:gridCol w="64654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707945282"/>
                        </a:ext>
                      </a:extLst>
                    </a:gridCol>
                    <a:gridCol w="7481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161130973"/>
                        </a:ext>
                      </a:extLst>
                    </a:gridCol>
                    <a:gridCol w="84050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498838813"/>
                        </a:ext>
                      </a:extLst>
                    </a:gridCol>
                    <a:gridCol w="75738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51332608"/>
                        </a:ext>
                      </a:extLst>
                    </a:gridCol>
                    <a:gridCol w="97353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68171106"/>
                        </a:ext>
                      </a:extLst>
                    </a:gridCol>
                  </a:tblGrid>
                  <a:tr h="4500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255650294"/>
                      </a:ext>
                    </a:extLst>
                  </a:tr>
                  <a:tr h="4500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66" t="-120270" r="-435165" b="-2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5623553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55906" y="5112814"/>
            <a:ext cx="65310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88727" y="3389745"/>
            <a:ext cx="4211782" cy="1723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E : c) 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F: a) 2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3837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17070" y="1727201"/>
                <a:ext cx="9935297" cy="4165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the following description of an exchange of cryptographic keys, and then answer the subquestions 1 and 2.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method of exchange of cryptographic keys in an insecure network, the </a:t>
                </a:r>
                <a:r>
                  <a:rPr lang="en-US" sz="28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Diffie</a:t>
                </a:r>
                <a:r>
                  <a:rPr 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-Hellman algorithm 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allows two users to securely exchange a key that can be used for subsequent symmetric encryption of messages.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establish </a:t>
                </a:r>
                <a:r>
                  <a:rPr lang="en-US" sz="24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shared secret key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 users must first select two numbers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prime number p and an integer g that is a primitive root of p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number g is a primitive root of p when for each n (n = 1,2,…, p-1) and each value of n (n = 1,2,…,p -1) appears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7070" y="1727201"/>
                <a:ext cx="9935297" cy="4165600"/>
              </a:xfrm>
              <a:blipFill>
                <a:blip r:embed="rId2"/>
                <a:stretch>
                  <a:fillRect l="-1227" t="-1170" r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796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90" y="1727201"/>
            <a:ext cx="10865678" cy="416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 shows an example of primitive root when p = 11 and g = 2. The bottom row shows the numbers 1,2,…,10.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863780"/>
                  </p:ext>
                </p:extLst>
              </p:nvPr>
            </p:nvGraphicFramePr>
            <p:xfrm>
              <a:off x="1126435" y="2936394"/>
              <a:ext cx="10625935" cy="1730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310">
                      <a:extLst>
                        <a:ext uri="{9D8B030D-6E8A-4147-A177-3AD203B41FA5}">
                          <a16:colId xmlns:a16="http://schemas.microsoft.com/office/drawing/2014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126321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 mod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14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635863780"/>
                  </p:ext>
                </p:extLst>
              </p:nvPr>
            </p:nvGraphicFramePr>
            <p:xfrm>
              <a:off x="1126435" y="2936394"/>
              <a:ext cx="10625935" cy="1730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731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F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8" t="-105556" r="-753171" b="-13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4471263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8" t="-176190" r="-753171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450314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921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3670" y="1272209"/>
                <a:ext cx="10718698" cy="55165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the shared key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Diffie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-Hellman algorithm used 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 err="1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Diffie</a:t>
                </a:r>
                <a:r>
                  <a:rPr lang="en-US" sz="24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-Hellman algorithm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shown in Figure 1 and in the following steps: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and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Maliha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:r>
                  <a:rPr lang="en-US" sz="24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prime number p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integer g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 </a:t>
                </a:r>
                <a:r>
                  <a:rPr lang="en-US" sz="24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primitive root of p.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Alice selects a random number </a:t>
                </a:r>
                <a:r>
                  <a:rPr lang="en-US" sz="24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(1&lt;=x&lt;=p-1)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calculates </a:t>
                </a:r>
                <a:r>
                  <a:rPr 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Maliha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selects another random number </a:t>
                </a:r>
                <a:r>
                  <a:rPr lang="en-US" sz="24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(1&lt;=y&lt;=p-1)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calculates </a:t>
                </a:r>
                <a:r>
                  <a:rPr 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sends R1 to Maliha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Alice does not send the value of 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Maliha sends R2 to Alice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Maliha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send the value of y.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6) Alice calculates the shared secret key </a:t>
                </a:r>
                <a:r>
                  <a:rPr 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sz="28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7)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Maliha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calculates the shared secret key </a:t>
                </a:r>
                <a:r>
                  <a:rPr 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sz="28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3670" y="1272209"/>
                <a:ext cx="10718698" cy="5516518"/>
              </a:xfrm>
              <a:blipFill>
                <a:blip r:embed="rId2"/>
                <a:stretch>
                  <a:fillRect l="-1195" t="-884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45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897" y="1473201"/>
            <a:ext cx="10273330" cy="4876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	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5490" y="2588492"/>
            <a:ext cx="2955636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Select p and 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1893454" y="3521365"/>
                <a:ext cx="3362036" cy="7804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Select x,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R1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54" y="3521365"/>
                <a:ext cx="3362036" cy="780472"/>
              </a:xfrm>
              <a:prstGeom prst="rect">
                <a:avLst/>
              </a:prstGeom>
              <a:blipFill>
                <a:blip r:embed="rId2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8289635" y="3521365"/>
                <a:ext cx="3362036" cy="7804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Select y,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R2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35" y="3521365"/>
                <a:ext cx="3362036" cy="780472"/>
              </a:xfrm>
              <a:prstGeom prst="rect">
                <a:avLst/>
              </a:prstGeom>
              <a:blipFill>
                <a:blip r:embed="rId3"/>
                <a:stretch>
                  <a:fillRect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893454" y="4618184"/>
            <a:ext cx="3362036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Send R1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9635" y="4618184"/>
            <a:ext cx="3362036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Send R2 to Alice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ctangle 14"/>
              <p:cNvSpPr/>
              <p:nvPr/>
            </p:nvSpPr>
            <p:spPr>
              <a:xfrm>
                <a:off x="1893454" y="5412509"/>
                <a:ext cx="3362036" cy="498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6) Calculate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2)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54" y="5412509"/>
                <a:ext cx="3362036" cy="498763"/>
              </a:xfrm>
              <a:prstGeom prst="rect">
                <a:avLst/>
              </a:prstGeom>
              <a:blipFill>
                <a:blip r:embed="rId4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8289635" y="5412508"/>
                <a:ext cx="3362036" cy="4987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7) Calculate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35" y="5412508"/>
                <a:ext cx="3362036" cy="498763"/>
              </a:xfrm>
              <a:prstGeom prst="rect">
                <a:avLst/>
              </a:prstGeom>
              <a:blipFill>
                <a:blip r:embed="rId5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4" idx="1"/>
            <a:endCxn id="15" idx="3"/>
          </p:cNvCxnSpPr>
          <p:nvPr/>
        </p:nvCxnSpPr>
        <p:spPr>
          <a:xfrm flipH="1">
            <a:off x="5255490" y="4867566"/>
            <a:ext cx="3034145" cy="79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6" idx="1"/>
          </p:cNvCxnSpPr>
          <p:nvPr/>
        </p:nvCxnSpPr>
        <p:spPr>
          <a:xfrm>
            <a:off x="5255490" y="4867566"/>
            <a:ext cx="3034145" cy="79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2575" y="6227619"/>
            <a:ext cx="660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 key exchange algorithm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875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1-&gt; 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070" y="1727201"/>
            <a:ext cx="9935297" cy="4812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Subquestion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shared secret key is being exchanged between Alice and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this algorithm. Assume that they agreed upon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prime number p = 11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integer g = 2.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received the public key R1 = 3 from Alice, the random number x Alice has selected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that,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11, g = 2, R1  = 3, x =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x = n [because n is a random number]</a:t>
            </a:r>
          </a:p>
        </p:txBody>
      </p:sp>
      <p:sp>
        <p:nvSpPr>
          <p:cNvPr id="4" name="Rectangle 3"/>
          <p:cNvSpPr/>
          <p:nvPr/>
        </p:nvSpPr>
        <p:spPr>
          <a:xfrm>
            <a:off x="4562764" y="3943927"/>
            <a:ext cx="976645" cy="37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045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1-&gt; A)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14002" y="3332721"/>
                <a:ext cx="6950797" cy="33486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-Hellman algorithm,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p. [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that, p = 11, g = 2, R1 = 3]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  [as x = n]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</a:t>
                </a: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11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4002" y="3332721"/>
                <a:ext cx="6950797" cy="3348697"/>
              </a:xfrm>
              <a:blipFill>
                <a:blip r:embed="rId2"/>
                <a:stretch>
                  <a:fillRect l="-1753" t="-145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312035"/>
                  </p:ext>
                </p:extLst>
              </p:nvPr>
            </p:nvGraphicFramePr>
            <p:xfrm>
              <a:off x="1043710" y="1697115"/>
              <a:ext cx="10865679" cy="1635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054">
                      <a:extLst>
                        <a:ext uri="{9D8B030D-6E8A-4147-A177-3AD203B41FA5}">
                          <a16:colId xmlns:a16="http://schemas.microsoft.com/office/drawing/2014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126321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mod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14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410312035"/>
                  </p:ext>
                </p:extLst>
              </p:nvPr>
            </p:nvGraphicFramePr>
            <p:xfrm>
              <a:off x="1043710" y="1697115"/>
              <a:ext cx="10865679" cy="1635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05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06742" r="-632377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447126321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04444" r="-63237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450314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043710" y="1244970"/>
            <a:ext cx="3082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 p = 11 and g = 2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664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1-&gt; A)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13528" y="3332721"/>
                <a:ext cx="8451272" cy="33486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table we can see that n = x = 8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256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11) 256(23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36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33</a:t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3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3528" y="3332721"/>
                <a:ext cx="8451272" cy="3348697"/>
              </a:xfrm>
              <a:blipFill>
                <a:blip r:embed="rId2"/>
                <a:stretch>
                  <a:fillRect l="-1081" t="-1457" b="-6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858419"/>
                  </p:ext>
                </p:extLst>
              </p:nvPr>
            </p:nvGraphicFramePr>
            <p:xfrm>
              <a:off x="1043710" y="1697115"/>
              <a:ext cx="10865679" cy="1635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054">
                      <a:extLst>
                        <a:ext uri="{9D8B030D-6E8A-4147-A177-3AD203B41FA5}">
                          <a16:colId xmlns:a16="http://schemas.microsoft.com/office/drawing/2014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256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126321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mod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14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799858419"/>
                  </p:ext>
                </p:extLst>
              </p:nvPr>
            </p:nvGraphicFramePr>
            <p:xfrm>
              <a:off x="1043710" y="1697115"/>
              <a:ext cx="10865679" cy="16356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705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898256220"/>
                        </a:ext>
                      </a:extLst>
                    </a:gridCol>
                    <a:gridCol w="105294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2851440"/>
                        </a:ext>
                      </a:extLst>
                    </a:gridCol>
                    <a:gridCol w="78509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157415340"/>
                        </a:ext>
                      </a:extLst>
                    </a:gridCol>
                    <a:gridCol w="8959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50925168"/>
                        </a:ext>
                      </a:extLst>
                    </a:gridCol>
                    <a:gridCol w="90516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535165135"/>
                        </a:ext>
                      </a:extLst>
                    </a:gridCol>
                    <a:gridCol w="80055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64215327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02737731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85433640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37997375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6896916"/>
                        </a:ext>
                      </a:extLst>
                    </a:gridCol>
                    <a:gridCol w="9877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00902893"/>
                        </a:ext>
                      </a:extLst>
                    </a:gridCol>
                  </a:tblGrid>
                  <a:tr h="545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952488776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06742" r="-632377" b="-1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256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447126321"/>
                      </a:ext>
                    </a:extLst>
                  </a:tr>
                  <a:tr h="545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0" t="-204444" r="-63237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450314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043710" y="1244970"/>
            <a:ext cx="3082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 p = 11 and g =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7418" y="4239491"/>
            <a:ext cx="3561339" cy="1653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Ans.  A : g) 8</a:t>
            </a:r>
          </a:p>
        </p:txBody>
      </p:sp>
    </p:spTree>
    <p:extLst>
      <p:ext uri="{BB962C8B-B14F-4D97-AF65-F5344CB8AC3E}">
        <p14:creationId xmlns:p14="http://schemas.microsoft.com/office/powerpoint/2010/main" xmlns="" val="263789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070" y="587165"/>
            <a:ext cx="8911687" cy="807526"/>
          </a:xfrm>
        </p:spPr>
        <p:txBody>
          <a:bodyPr/>
          <a:lstStyle/>
          <a:p>
            <a:r>
              <a:rPr lang="en-US" b="1" dirty="0"/>
              <a:t>Question 1 (Sub question 1-&gt;B)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070" y="1727201"/>
            <a:ext cx="9935297" cy="4812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Subquestion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shared secret key is being exchanged between Alice and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this algorithm. Assume that they agreed upon the prime number p = 11 and the integer g = 2.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If Alice has received the public key R2 = 9 from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random number y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Maliha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selected is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that,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11, g = 2, R2  = 9, y =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y = n [because n is a random number]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0404" y="3883891"/>
            <a:ext cx="665018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xmlns="" val="31384100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378</TotalTime>
  <Words>911</Words>
  <Application>Microsoft Office PowerPoint</Application>
  <PresentationFormat>Custom</PresentationFormat>
  <Paragraphs>300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Wisp</vt:lpstr>
      <vt:lpstr>Slide 1</vt:lpstr>
      <vt:lpstr>Question 1</vt:lpstr>
      <vt:lpstr>Question 1</vt:lpstr>
      <vt:lpstr>Question 1</vt:lpstr>
      <vt:lpstr>Question 1</vt:lpstr>
      <vt:lpstr>Question 1 (Sub question 1-&gt; A)</vt:lpstr>
      <vt:lpstr>Question 1 (Sub question 1-&gt; A)</vt:lpstr>
      <vt:lpstr>Question 1 (Sub question 1-&gt; A)</vt:lpstr>
      <vt:lpstr>Question 1 (Sub question 1-&gt;B)</vt:lpstr>
      <vt:lpstr>Question 1 (Sub question 1-&gt; B)</vt:lpstr>
      <vt:lpstr>Question 1 (Sub question 1-&gt; B)</vt:lpstr>
      <vt:lpstr>Question 1 (Sub question 1-&gt; C)</vt:lpstr>
      <vt:lpstr>Question 1 (Sub question 1-&gt; C)</vt:lpstr>
      <vt:lpstr>Question 1 (Sub question 1-&gt; C)</vt:lpstr>
      <vt:lpstr>Question 1</vt:lpstr>
      <vt:lpstr>Question 1 (Sub question 2-&gt; D)</vt:lpstr>
      <vt:lpstr>Question 1 (Sub question 2-&gt; E, F)</vt:lpstr>
      <vt:lpstr>Question 1 (Sub question 2-&gt; E, F)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INTENSIVE COURSE ON ITEE FOR CANDIDATES OF APRIL 2020 EXAM</dc:title>
  <dc:creator>User</dc:creator>
  <cp:lastModifiedBy>Windows User</cp:lastModifiedBy>
  <cp:revision>44</cp:revision>
  <dcterms:created xsi:type="dcterms:W3CDTF">2020-03-04T13:10:35Z</dcterms:created>
  <dcterms:modified xsi:type="dcterms:W3CDTF">2020-10-09T14:05:56Z</dcterms:modified>
</cp:coreProperties>
</file>