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CCC0B66-64AD-4D6B-B86C-57D26468806C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CCC0B66-64AD-4D6B-B86C-57D26468806C}" type="slidenum">
              <a:rPr lang="en-US" sz="1400" b="0" strike="noStrike" spc="-1" smtClean="0">
                <a:latin typeface="Times New Roman"/>
              </a:rPr>
              <a:pPr algn="r"/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629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CCC0B66-64AD-4D6B-B86C-57D26468806C}" type="slidenum">
              <a:rPr lang="en-US" sz="1400" b="0" strike="noStrike" spc="-1" smtClean="0">
                <a:latin typeface="Times New Roman"/>
              </a:rPr>
              <a:pPr algn="r"/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776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CCC0B66-64AD-4D6B-B86C-57D26468806C}" type="slidenum">
              <a:rPr lang="en-US" sz="1400" b="0" strike="noStrike" spc="-1" smtClean="0">
                <a:latin typeface="Times New Roman"/>
              </a:rPr>
              <a:pPr algn="r"/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782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54C875E-8AFE-49CF-BD70-C573653C34C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16-Feb-23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5CF6C25-419F-4439-87BE-6DC5D388D16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33CC"/>
                </a:solidFill>
                <a:latin typeface="Calibri"/>
              </a:rPr>
              <a:t>Training Course on ITEE for the Candidates of October 2022 Exam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>
                <a:solidFill>
                  <a:srgbClr val="7030A0"/>
                </a:solidFill>
                <a:latin typeface="Calibri"/>
              </a:rPr>
              <a:t>PROJECT FOR SKILL’S DEVELOPMENT OF ICT ENGINEERS TARGETING JAPANESE MARKET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301"/>
              </a:spcBef>
            </a:pPr>
            <a:r>
              <a:rPr lang="en-US" sz="6500" b="1" strike="noStrike" spc="-1" dirty="0">
                <a:solidFill>
                  <a:srgbClr val="FF33CC"/>
                </a:solidFill>
                <a:latin typeface="Calibri"/>
              </a:rPr>
              <a:t>Solutions </a:t>
            </a:r>
            <a:endParaRPr lang="en-US" sz="6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700"/>
              </a:spcBef>
            </a:pPr>
            <a:r>
              <a:rPr lang="en-US" sz="3500" b="1" strike="noStrike" spc="-1" dirty="0">
                <a:solidFill>
                  <a:srgbClr val="FF33CC"/>
                </a:solidFill>
                <a:latin typeface="Calibri"/>
              </a:rPr>
              <a:t>FE PM Question of April 2019</a:t>
            </a:r>
            <a:endParaRPr lang="en-US" sz="3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700"/>
              </a:spcBef>
            </a:pPr>
            <a:r>
              <a:rPr lang="en-US" sz="3500" b="1" strike="noStrike" spc="-1" dirty="0">
                <a:solidFill>
                  <a:srgbClr val="FF33CC"/>
                </a:solidFill>
                <a:latin typeface="Calibri"/>
              </a:rPr>
              <a:t> Question 1</a:t>
            </a:r>
            <a:endParaRPr lang="en-US" sz="3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Dr. Md. </a:t>
            </a:r>
            <a:r>
              <a:rPr lang="en-US" sz="3000" b="0" strike="noStrike" spc="-1" dirty="0" err="1">
                <a:solidFill>
                  <a:srgbClr val="0000FF"/>
                </a:solidFill>
                <a:latin typeface="Calibri"/>
              </a:rPr>
              <a:t>Nawab</a:t>
            </a: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3000" b="0" strike="noStrike" spc="-1" dirty="0" err="1">
                <a:solidFill>
                  <a:srgbClr val="0000FF"/>
                </a:solidFill>
                <a:latin typeface="Calibri"/>
              </a:rPr>
              <a:t>Yousuf</a:t>
            </a: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 Ali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Professor, Dept. of CSE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East West University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33340" y="0"/>
            <a:ext cx="807696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Blank Box E, F</a:t>
            </a: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9B516-E966-419B-8334-8A7A1420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5414194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D7F46-E925-46AD-9750-6C493737BD10}"/>
              </a:ext>
            </a:extLst>
          </p:cNvPr>
          <p:cNvSpPr txBox="1"/>
          <p:nvPr/>
        </p:nvSpPr>
        <p:spPr>
          <a:xfrm>
            <a:off x="6216963" y="768489"/>
            <a:ext cx="2626232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Since, </a:t>
            </a:r>
            <a:r>
              <a:rPr lang="en-US" dirty="0" err="1">
                <a:solidFill>
                  <a:srgbClr val="C00000"/>
                </a:solidFill>
              </a:rPr>
              <a:t>rpk</a:t>
            </a:r>
            <a:r>
              <a:rPr lang="en-US" dirty="0">
                <a:solidFill>
                  <a:srgbClr val="7030A0"/>
                </a:solidFill>
              </a:rPr>
              <a:t> (receiver’s public key) used for encrypt the session key </a:t>
            </a:r>
            <a:r>
              <a:rPr lang="en-US" dirty="0" err="1">
                <a:solidFill>
                  <a:srgbClr val="C00000"/>
                </a:solidFill>
              </a:rPr>
              <a:t>sk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by using </a:t>
            </a:r>
            <a:r>
              <a:rPr lang="en-US" dirty="0">
                <a:solidFill>
                  <a:srgbClr val="C00000"/>
                </a:solidFill>
              </a:rPr>
              <a:t>PENC </a:t>
            </a:r>
            <a:r>
              <a:rPr lang="en-US" dirty="0">
                <a:solidFill>
                  <a:srgbClr val="7030A0"/>
                </a:solidFill>
              </a:rPr>
              <a:t>(public key encryption function) and resultant </a:t>
            </a:r>
            <a:r>
              <a:rPr lang="en-US" dirty="0">
                <a:solidFill>
                  <a:srgbClr val="C00000"/>
                </a:solidFill>
              </a:rPr>
              <a:t>c2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Just reverse the logic.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Here, encrypted session key </a:t>
            </a:r>
            <a:r>
              <a:rPr lang="en-US" dirty="0">
                <a:solidFill>
                  <a:srgbClr val="C00000"/>
                </a:solidFill>
              </a:rPr>
              <a:t>c2</a:t>
            </a:r>
            <a:r>
              <a:rPr lang="en-US" dirty="0">
                <a:solidFill>
                  <a:srgbClr val="00B050"/>
                </a:solidFill>
              </a:rPr>
              <a:t> and receiver’s private key </a:t>
            </a:r>
            <a:r>
              <a:rPr lang="en-US" dirty="0" err="1">
                <a:solidFill>
                  <a:srgbClr val="C00000"/>
                </a:solidFill>
              </a:rPr>
              <a:t>rsk</a:t>
            </a:r>
            <a:r>
              <a:rPr lang="en-US" dirty="0">
                <a:solidFill>
                  <a:srgbClr val="00B050"/>
                </a:solidFill>
              </a:rPr>
              <a:t> use </a:t>
            </a:r>
            <a:r>
              <a:rPr lang="en-US" dirty="0">
                <a:solidFill>
                  <a:srgbClr val="C00000"/>
                </a:solidFill>
              </a:rPr>
              <a:t>PDEC</a:t>
            </a:r>
            <a:r>
              <a:rPr lang="en-US" dirty="0">
                <a:solidFill>
                  <a:srgbClr val="00B050"/>
                </a:solidFill>
              </a:rPr>
              <a:t> (public-key decryption function) and resultant </a:t>
            </a:r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So, the correct answer for blank box E is </a:t>
            </a:r>
            <a:r>
              <a:rPr lang="en-US" dirty="0" err="1">
                <a:solidFill>
                  <a:srgbClr val="7030A0"/>
                </a:solidFill>
              </a:rPr>
              <a:t>sk</a:t>
            </a:r>
            <a:r>
              <a:rPr lang="en-US" dirty="0">
                <a:solidFill>
                  <a:srgbClr val="7030A0"/>
                </a:solidFill>
              </a:rPr>
              <a:t> (option c)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blank box F is </a:t>
            </a:r>
            <a:r>
              <a:rPr lang="en-US" dirty="0">
                <a:solidFill>
                  <a:srgbClr val="7030A0"/>
                </a:solidFill>
              </a:rPr>
              <a:t>PDEC (option a)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8664FD0-229F-45E0-AE19-2BE8229B6BB0}"/>
              </a:ext>
            </a:extLst>
          </p:cNvPr>
          <p:cNvSpPr/>
          <p:nvPr/>
        </p:nvSpPr>
        <p:spPr>
          <a:xfrm>
            <a:off x="3429001" y="4191000"/>
            <a:ext cx="2787962" cy="457200"/>
          </a:xfrm>
          <a:prstGeom prst="curvedDownArrow">
            <a:avLst>
              <a:gd name="adj1" fmla="val 25000"/>
              <a:gd name="adj2" fmla="val 50000"/>
              <a:gd name="adj3" fmla="val 3877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0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144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Question</a:t>
            </a:r>
            <a:br>
              <a:rPr dirty="0"/>
            </a:br>
            <a:r>
              <a:rPr lang="en-US" sz="2000" dirty="0">
                <a:solidFill>
                  <a:srgbClr val="0070C0"/>
                </a:solidFill>
              </a:rPr>
              <a:t>Read the following description of </a:t>
            </a:r>
            <a:r>
              <a:rPr lang="en-US" sz="2000" u="sng" dirty="0">
                <a:solidFill>
                  <a:srgbClr val="0070C0"/>
                </a:solidFill>
              </a:rPr>
              <a:t>the hybrid encryption schema</a:t>
            </a:r>
            <a:r>
              <a:rPr lang="en-US" sz="2000" dirty="0">
                <a:solidFill>
                  <a:srgbClr val="0070C0"/>
                </a:solidFill>
              </a:rPr>
              <a:t>, and then answer the blank box A through E.</a:t>
            </a: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2362200"/>
            <a:ext cx="8229240" cy="376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In a public-key cryptosystem, hybrid encryption uses both public-key and symmetric-key encryption.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In hybrid encryption schema, public-key encryption is used for key encapsulation and symmetric-key encryption for data encapsulation.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The key used for data encapsulation and encapsulated by public-key encryption is called the session key.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 hybrid encryption schema is shown below. </a:t>
            </a:r>
            <a:endParaRPr lang="en-US" sz="2400" b="0" strike="noStrike" spc="-1" dirty="0">
              <a:solidFill>
                <a:srgbClr val="00B05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213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Question</a:t>
            </a:r>
            <a:br>
              <a:rPr dirty="0"/>
            </a:br>
            <a:r>
              <a:rPr lang="en-US" sz="2000" dirty="0">
                <a:solidFill>
                  <a:srgbClr val="0070C0"/>
                </a:solidFill>
              </a:rPr>
              <a:t>Read the following description of </a:t>
            </a:r>
            <a:r>
              <a:rPr lang="en-US" sz="2000" u="sng" dirty="0">
                <a:solidFill>
                  <a:srgbClr val="0070C0"/>
                </a:solidFill>
              </a:rPr>
              <a:t>the hybrid encryption schema</a:t>
            </a:r>
            <a:r>
              <a:rPr lang="en-US" sz="2000" dirty="0">
                <a:solidFill>
                  <a:srgbClr val="0070C0"/>
                </a:solidFill>
              </a:rPr>
              <a:t>, and then answer the blank box A through E.</a:t>
            </a: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2362200"/>
            <a:ext cx="8229240" cy="376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[Sender’s processes] 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AutoNum type="arabicParenBoth"/>
            </a:pPr>
            <a:r>
              <a:rPr lang="en-US" sz="2400" dirty="0">
                <a:solidFill>
                  <a:srgbClr val="002060"/>
                </a:solidFill>
              </a:rPr>
              <a:t>Generate session key </a:t>
            </a:r>
            <a:r>
              <a:rPr lang="en-US" sz="2400" dirty="0" err="1">
                <a:solidFill>
                  <a:srgbClr val="C00000"/>
                </a:solidFill>
              </a:rPr>
              <a:t>sk</a:t>
            </a:r>
            <a:r>
              <a:rPr lang="en-US" sz="2400" dirty="0">
                <a:solidFill>
                  <a:srgbClr val="002060"/>
                </a:solidFill>
              </a:rPr>
              <a:t> for encryption. Session key </a:t>
            </a:r>
            <a:r>
              <a:rPr lang="en-US" sz="2400" dirty="0" err="1">
                <a:solidFill>
                  <a:srgbClr val="C00000"/>
                </a:solidFill>
              </a:rPr>
              <a:t>sk</a:t>
            </a:r>
            <a:r>
              <a:rPr lang="en-US" sz="2400" dirty="0">
                <a:solidFill>
                  <a:srgbClr val="002060"/>
                </a:solidFill>
              </a:rPr>
              <a:t> can be generated randomly. 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AutoNum type="arabicParenBoth"/>
            </a:pPr>
            <a:r>
              <a:rPr lang="en-US" sz="2400" dirty="0">
                <a:solidFill>
                  <a:srgbClr val="002060"/>
                </a:solidFill>
              </a:rPr>
              <a:t>Encrypt plain message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srgbClr val="002060"/>
                </a:solidFill>
              </a:rPr>
              <a:t> using session key </a:t>
            </a:r>
            <a:r>
              <a:rPr lang="en-US" sz="2400" dirty="0" err="1">
                <a:solidFill>
                  <a:srgbClr val="C00000"/>
                </a:solidFill>
              </a:rPr>
              <a:t>sk</a:t>
            </a:r>
            <a:r>
              <a:rPr lang="en-US" sz="2400" dirty="0">
                <a:solidFill>
                  <a:srgbClr val="002060"/>
                </a:solidFill>
              </a:rPr>
              <a:t> and symmetric-key encryption function </a:t>
            </a:r>
            <a:r>
              <a:rPr lang="en-US" sz="2400" dirty="0">
                <a:solidFill>
                  <a:srgbClr val="C00000"/>
                </a:solidFill>
              </a:rPr>
              <a:t>SENC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AutoNum type="arabicParenBoth"/>
            </a:pPr>
            <a:r>
              <a:rPr lang="en-US" sz="2400" dirty="0">
                <a:solidFill>
                  <a:srgbClr val="002060"/>
                </a:solidFill>
              </a:rPr>
              <a:t>Encrypt session key </a:t>
            </a:r>
            <a:r>
              <a:rPr lang="en-US" sz="2400" dirty="0" err="1">
                <a:solidFill>
                  <a:srgbClr val="C00000"/>
                </a:solidFill>
              </a:rPr>
              <a:t>sk</a:t>
            </a:r>
            <a:r>
              <a:rPr lang="en-US" sz="2400" dirty="0">
                <a:solidFill>
                  <a:srgbClr val="002060"/>
                </a:solidFill>
              </a:rPr>
              <a:t> using public-key encryption function </a:t>
            </a:r>
            <a:r>
              <a:rPr lang="en-US" sz="2400" dirty="0">
                <a:solidFill>
                  <a:srgbClr val="C00000"/>
                </a:solidFill>
              </a:rPr>
              <a:t>PENC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AutoNum type="arabicParenBoth"/>
            </a:pPr>
            <a:r>
              <a:rPr lang="en-US" sz="2400" dirty="0">
                <a:solidFill>
                  <a:srgbClr val="002060"/>
                </a:solidFill>
              </a:rPr>
              <a:t>Transmit encrypted message </a:t>
            </a:r>
            <a:r>
              <a:rPr lang="en-US" sz="2400" dirty="0">
                <a:solidFill>
                  <a:srgbClr val="C00000"/>
                </a:solidFill>
              </a:rPr>
              <a:t>c1</a:t>
            </a:r>
            <a:r>
              <a:rPr lang="en-US" sz="2400" dirty="0">
                <a:solidFill>
                  <a:srgbClr val="002060"/>
                </a:solidFill>
              </a:rPr>
              <a:t> and encrypted session key </a:t>
            </a:r>
            <a:r>
              <a:rPr lang="en-US" sz="2400" dirty="0">
                <a:solidFill>
                  <a:srgbClr val="C00000"/>
                </a:solidFill>
              </a:rPr>
              <a:t>c2</a:t>
            </a:r>
            <a:r>
              <a:rPr lang="en-US" sz="2400" dirty="0">
                <a:solidFill>
                  <a:srgbClr val="002060"/>
                </a:solidFill>
              </a:rPr>
              <a:t> to the receiver. </a:t>
            </a:r>
            <a:endParaRPr lang="en-US" sz="2400" b="0" strike="noStrike" spc="-1" dirty="0">
              <a:solidFill>
                <a:srgbClr val="00206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049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213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Question</a:t>
            </a:r>
            <a:br>
              <a:rPr dirty="0"/>
            </a:br>
            <a:r>
              <a:rPr lang="en-US" sz="2000" dirty="0">
                <a:solidFill>
                  <a:srgbClr val="0070C0"/>
                </a:solidFill>
              </a:rPr>
              <a:t>Read the following description of </a:t>
            </a:r>
            <a:r>
              <a:rPr lang="en-US" sz="2000" u="sng" dirty="0">
                <a:solidFill>
                  <a:srgbClr val="0070C0"/>
                </a:solidFill>
              </a:rPr>
              <a:t>the hybrid encryption schema</a:t>
            </a:r>
            <a:r>
              <a:rPr lang="en-US" sz="2000" dirty="0">
                <a:solidFill>
                  <a:srgbClr val="0070C0"/>
                </a:solidFill>
              </a:rPr>
              <a:t>, and then answer the blank box A through E.</a:t>
            </a: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2362200"/>
            <a:ext cx="8229240" cy="376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[Receiver’s processes] 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AutoNum type="arabicParenBoth"/>
            </a:pPr>
            <a:r>
              <a:rPr lang="en-US" sz="2400" dirty="0">
                <a:solidFill>
                  <a:srgbClr val="7030A0"/>
                </a:solidFill>
              </a:rPr>
              <a:t>Receive encrypted message </a:t>
            </a:r>
            <a:r>
              <a:rPr lang="en-US" sz="2400" dirty="0">
                <a:solidFill>
                  <a:srgbClr val="C00000"/>
                </a:solidFill>
              </a:rPr>
              <a:t>c1</a:t>
            </a:r>
            <a:r>
              <a:rPr lang="en-US" sz="2400" dirty="0">
                <a:solidFill>
                  <a:srgbClr val="7030A0"/>
                </a:solidFill>
              </a:rPr>
              <a:t> and encrypted session key </a:t>
            </a:r>
            <a:r>
              <a:rPr lang="en-US" sz="2400" dirty="0">
                <a:solidFill>
                  <a:srgbClr val="C00000"/>
                </a:solidFill>
              </a:rPr>
              <a:t>c2</a:t>
            </a:r>
            <a:r>
              <a:rPr lang="en-US" sz="2400" dirty="0">
                <a:solidFill>
                  <a:srgbClr val="7030A0"/>
                </a:solidFill>
              </a:rPr>
              <a:t>.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AutoNum type="arabicParenBoth"/>
            </a:pPr>
            <a:r>
              <a:rPr lang="en-US" sz="2400" dirty="0">
                <a:solidFill>
                  <a:srgbClr val="7030A0"/>
                </a:solidFill>
              </a:rPr>
              <a:t>Decrypt the received encrypted session key </a:t>
            </a:r>
            <a:r>
              <a:rPr lang="en-US" sz="2400" dirty="0">
                <a:solidFill>
                  <a:srgbClr val="C00000"/>
                </a:solidFill>
              </a:rPr>
              <a:t>c2</a:t>
            </a:r>
            <a:r>
              <a:rPr lang="en-US" sz="2400" dirty="0">
                <a:solidFill>
                  <a:srgbClr val="7030A0"/>
                </a:solidFill>
              </a:rPr>
              <a:t>.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AutoNum type="arabicParenBoth"/>
            </a:pPr>
            <a:r>
              <a:rPr lang="en-US" sz="2400" dirty="0">
                <a:solidFill>
                  <a:srgbClr val="7030A0"/>
                </a:solidFill>
              </a:rPr>
              <a:t>Decrypt the received encrypted message </a:t>
            </a:r>
            <a:r>
              <a:rPr lang="en-US" sz="2400" dirty="0">
                <a:solidFill>
                  <a:srgbClr val="C00000"/>
                </a:solidFill>
              </a:rPr>
              <a:t>c1</a:t>
            </a:r>
            <a:r>
              <a:rPr lang="en-US" sz="2400" dirty="0">
                <a:solidFill>
                  <a:srgbClr val="7030A0"/>
                </a:solidFill>
              </a:rPr>
              <a:t>. The resulting decrypted message is plain message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srgbClr val="7030A0"/>
                </a:solidFill>
              </a:rPr>
              <a:t>. </a:t>
            </a: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endParaRPr lang="en-US" sz="2000" dirty="0"/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r>
              <a:rPr lang="en-US" sz="2000" dirty="0"/>
              <a:t>Figure 1 shows the hybrid encryption schema, where a rectangle indicates a function and a parallelogram indicates a variable. </a:t>
            </a:r>
            <a:endParaRPr lang="en-US" sz="2000" b="0" strike="noStrike" spc="-1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36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43812" y="0"/>
            <a:ext cx="8076960" cy="1219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Question</a:t>
            </a:r>
            <a:br>
              <a:rPr dirty="0"/>
            </a:br>
            <a:r>
              <a:rPr lang="en-US" sz="2000" dirty="0">
                <a:solidFill>
                  <a:srgbClr val="0070C0"/>
                </a:solidFill>
              </a:rPr>
              <a:t>Read the following description of </a:t>
            </a:r>
            <a:r>
              <a:rPr lang="en-US" sz="2000" u="sng" dirty="0">
                <a:solidFill>
                  <a:srgbClr val="0070C0"/>
                </a:solidFill>
              </a:rPr>
              <a:t>the hybrid encryption schema</a:t>
            </a:r>
            <a:r>
              <a:rPr lang="en-US" sz="2000" dirty="0">
                <a:solidFill>
                  <a:srgbClr val="0070C0"/>
                </a:solidFill>
              </a:rPr>
              <a:t>, and then answer the blank box A through E.</a:t>
            </a: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AFD5-2D0F-428D-B49B-D5B8D561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793966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2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33340" y="0"/>
            <a:ext cx="807696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Blank Box A</a:t>
            </a: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9B516-E966-419B-8334-8A7A14209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5414194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D7F46-E925-46AD-9750-6C493737BD10}"/>
              </a:ext>
            </a:extLst>
          </p:cNvPr>
          <p:cNvSpPr txBox="1"/>
          <p:nvPr/>
        </p:nvSpPr>
        <p:spPr>
          <a:xfrm>
            <a:off x="6216962" y="838200"/>
            <a:ext cx="2088838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the Process no (2) of sender’s processes </a:t>
            </a:r>
          </a:p>
          <a:p>
            <a:r>
              <a:rPr lang="en-US" dirty="0">
                <a:solidFill>
                  <a:srgbClr val="0070C0"/>
                </a:solidFill>
              </a:rPr>
              <a:t>[(2) </a:t>
            </a:r>
            <a:r>
              <a:rPr lang="en-US" sz="1800" dirty="0">
                <a:solidFill>
                  <a:srgbClr val="0070C0"/>
                </a:solidFill>
              </a:rPr>
              <a:t>Encrypt plain message </a:t>
            </a:r>
            <a:r>
              <a:rPr lang="en-US" sz="1800" dirty="0">
                <a:solidFill>
                  <a:srgbClr val="C00000"/>
                </a:solidFill>
              </a:rPr>
              <a:t>m </a:t>
            </a:r>
            <a:r>
              <a:rPr lang="en-US" sz="1800" dirty="0">
                <a:solidFill>
                  <a:srgbClr val="0070C0"/>
                </a:solidFill>
              </a:rPr>
              <a:t>using session key </a:t>
            </a:r>
            <a:r>
              <a:rPr lang="en-US" sz="1800" dirty="0" err="1">
                <a:solidFill>
                  <a:srgbClr val="C00000"/>
                </a:solidFill>
              </a:rPr>
              <a:t>sk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and symmetric-key encryption function </a:t>
            </a:r>
            <a:r>
              <a:rPr lang="en-US" sz="1800" dirty="0">
                <a:solidFill>
                  <a:srgbClr val="C00000"/>
                </a:solidFill>
              </a:rPr>
              <a:t>SENC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So, correct answer for blank box A is </a:t>
            </a:r>
            <a:r>
              <a:rPr lang="en-US" dirty="0">
                <a:solidFill>
                  <a:srgbClr val="C00000"/>
                </a:solidFill>
              </a:rPr>
              <a:t>SENC (option d)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8664FD0-229F-45E0-AE19-2BE8229B6BB0}"/>
              </a:ext>
            </a:extLst>
          </p:cNvPr>
          <p:cNvSpPr/>
          <p:nvPr/>
        </p:nvSpPr>
        <p:spPr>
          <a:xfrm>
            <a:off x="1219200" y="1143000"/>
            <a:ext cx="5181600" cy="762000"/>
          </a:xfrm>
          <a:prstGeom prst="curved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7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33340" y="0"/>
            <a:ext cx="807696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Blank Box B</a:t>
            </a: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9B516-E966-419B-8334-8A7A14209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5414194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D7F46-E925-46AD-9750-6C493737BD10}"/>
              </a:ext>
            </a:extLst>
          </p:cNvPr>
          <p:cNvSpPr txBox="1"/>
          <p:nvPr/>
        </p:nvSpPr>
        <p:spPr>
          <a:xfrm>
            <a:off x="6216962" y="838200"/>
            <a:ext cx="2317438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the Process no (3) of sender’s processes </a:t>
            </a:r>
          </a:p>
          <a:p>
            <a:r>
              <a:rPr lang="en-US" dirty="0">
                <a:solidFill>
                  <a:srgbClr val="0070C0"/>
                </a:solidFill>
              </a:rPr>
              <a:t>[(3) </a:t>
            </a:r>
            <a:r>
              <a:rPr lang="en-US" sz="1800" dirty="0">
                <a:solidFill>
                  <a:srgbClr val="0070C0"/>
                </a:solidFill>
              </a:rPr>
              <a:t>Encrypt session key </a:t>
            </a:r>
            <a:r>
              <a:rPr lang="en-US" sz="1800" dirty="0" err="1">
                <a:solidFill>
                  <a:srgbClr val="C00000"/>
                </a:solidFill>
              </a:rPr>
              <a:t>sk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using public-key encryption function </a:t>
            </a:r>
            <a:r>
              <a:rPr lang="en-US" sz="1800" dirty="0">
                <a:solidFill>
                  <a:srgbClr val="C00000"/>
                </a:solidFill>
              </a:rPr>
              <a:t>PENC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So, correct answer for blank box B is </a:t>
            </a:r>
            <a:r>
              <a:rPr lang="en-US" dirty="0">
                <a:solidFill>
                  <a:srgbClr val="C00000"/>
                </a:solidFill>
              </a:rPr>
              <a:t>PENC (option b)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8664FD0-229F-45E0-AE19-2BE8229B6BB0}"/>
              </a:ext>
            </a:extLst>
          </p:cNvPr>
          <p:cNvSpPr/>
          <p:nvPr/>
        </p:nvSpPr>
        <p:spPr>
          <a:xfrm>
            <a:off x="4191000" y="1371600"/>
            <a:ext cx="2025962" cy="533400"/>
          </a:xfrm>
          <a:prstGeom prst="curved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09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33340" y="0"/>
            <a:ext cx="807696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Blank Box C</a:t>
            </a: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9B516-E966-419B-8334-8A7A1420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5414194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D7F46-E925-46AD-9750-6C493737BD10}"/>
              </a:ext>
            </a:extLst>
          </p:cNvPr>
          <p:cNvSpPr txBox="1"/>
          <p:nvPr/>
        </p:nvSpPr>
        <p:spPr>
          <a:xfrm>
            <a:off x="6216962" y="838200"/>
            <a:ext cx="2317438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correct answer for blank box B is </a:t>
            </a:r>
            <a:r>
              <a:rPr lang="en-US" dirty="0" err="1">
                <a:solidFill>
                  <a:srgbClr val="C00000"/>
                </a:solidFill>
              </a:rPr>
              <a:t>rpk</a:t>
            </a:r>
            <a:r>
              <a:rPr lang="en-US" dirty="0">
                <a:solidFill>
                  <a:srgbClr val="C00000"/>
                </a:solidFill>
              </a:rPr>
              <a:t> (option a)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rpk</a:t>
            </a:r>
            <a:r>
              <a:rPr lang="en-US" dirty="0">
                <a:solidFill>
                  <a:srgbClr val="00B050"/>
                </a:solidFill>
              </a:rPr>
              <a:t> means receiver’s public key.</a:t>
            </a:r>
          </a:p>
          <a:p>
            <a:r>
              <a:rPr lang="en-US" dirty="0">
                <a:solidFill>
                  <a:srgbClr val="002060"/>
                </a:solidFill>
              </a:rPr>
              <a:t>Because the session key is encrypted using public key encryption function PENC where it use receiver’s public key. </a:t>
            </a:r>
            <a:r>
              <a:rPr lang="en-US" dirty="0">
                <a:solidFill>
                  <a:srgbClr val="C00000"/>
                </a:solidFill>
              </a:rPr>
              <a:t>When receiver got the message it use it’s private key to decrypt. 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8664FD0-229F-45E0-AE19-2BE8229B6BB0}"/>
              </a:ext>
            </a:extLst>
          </p:cNvPr>
          <p:cNvSpPr/>
          <p:nvPr/>
        </p:nvSpPr>
        <p:spPr>
          <a:xfrm>
            <a:off x="4038600" y="914400"/>
            <a:ext cx="2178362" cy="381000"/>
          </a:xfrm>
          <a:prstGeom prst="curved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0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33340" y="0"/>
            <a:ext cx="807696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Blank Box D</a:t>
            </a: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9B516-E966-419B-8334-8A7A1420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5414194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D7F46-E925-46AD-9750-6C493737BD10}"/>
              </a:ext>
            </a:extLst>
          </p:cNvPr>
          <p:cNvSpPr txBox="1"/>
          <p:nvPr/>
        </p:nvSpPr>
        <p:spPr>
          <a:xfrm>
            <a:off x="6190524" y="1912880"/>
            <a:ext cx="2572475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Here, </a:t>
            </a:r>
            <a:r>
              <a:rPr lang="en-US" dirty="0">
                <a:solidFill>
                  <a:srgbClr val="C00000"/>
                </a:solidFill>
              </a:rPr>
              <a:t>c2 </a:t>
            </a:r>
            <a:r>
              <a:rPr lang="en-US" dirty="0">
                <a:solidFill>
                  <a:srgbClr val="002060"/>
                </a:solidFill>
              </a:rPr>
              <a:t>is the encrypted session key.</a:t>
            </a:r>
          </a:p>
          <a:p>
            <a:r>
              <a:rPr lang="en-US" dirty="0">
                <a:solidFill>
                  <a:srgbClr val="00B050"/>
                </a:solidFill>
              </a:rPr>
              <a:t>Now decrypt encrypted session key </a:t>
            </a:r>
            <a:r>
              <a:rPr lang="en-US" dirty="0">
                <a:solidFill>
                  <a:srgbClr val="C00000"/>
                </a:solidFill>
              </a:rPr>
              <a:t>c2.</a:t>
            </a:r>
          </a:p>
          <a:p>
            <a:r>
              <a:rPr lang="en-US" dirty="0">
                <a:solidFill>
                  <a:srgbClr val="7030A0"/>
                </a:solidFill>
              </a:rPr>
              <a:t>Since, </a:t>
            </a:r>
            <a:r>
              <a:rPr lang="en-US" dirty="0" err="1">
                <a:solidFill>
                  <a:srgbClr val="C00000"/>
                </a:solidFill>
              </a:rPr>
              <a:t>rpk</a:t>
            </a:r>
            <a:r>
              <a:rPr lang="en-US" dirty="0">
                <a:solidFill>
                  <a:srgbClr val="7030A0"/>
                </a:solidFill>
              </a:rPr>
              <a:t> (receiver’s public key) used for encrypt session key </a:t>
            </a:r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r>
              <a:rPr lang="en-US" dirty="0">
                <a:solidFill>
                  <a:srgbClr val="00B0F0"/>
                </a:solidFill>
              </a:rPr>
              <a:t>Therefore, receiver’s private key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rsk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00B0F0"/>
                </a:solidFill>
              </a:rPr>
              <a:t>will be used for decrypt the session key </a:t>
            </a:r>
            <a:r>
              <a:rPr lang="en-US" dirty="0">
                <a:solidFill>
                  <a:srgbClr val="C00000"/>
                </a:solidFill>
              </a:rPr>
              <a:t>sk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So, the correct answer for blank box D is </a:t>
            </a:r>
            <a:r>
              <a:rPr lang="en-US" dirty="0" err="1">
                <a:solidFill>
                  <a:srgbClr val="C00000"/>
                </a:solidFill>
              </a:rPr>
              <a:t>rsk</a:t>
            </a:r>
            <a:r>
              <a:rPr lang="en-US" dirty="0">
                <a:solidFill>
                  <a:srgbClr val="C00000"/>
                </a:solidFill>
              </a:rPr>
              <a:t> (option b)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8664FD0-229F-45E0-AE19-2BE8229B6BB0}"/>
              </a:ext>
            </a:extLst>
          </p:cNvPr>
          <p:cNvSpPr/>
          <p:nvPr/>
        </p:nvSpPr>
        <p:spPr>
          <a:xfrm>
            <a:off x="4876801" y="4191000"/>
            <a:ext cx="1340161" cy="457200"/>
          </a:xfrm>
          <a:prstGeom prst="curvedDownArrow">
            <a:avLst>
              <a:gd name="adj1" fmla="val 25000"/>
              <a:gd name="adj2" fmla="val 50000"/>
              <a:gd name="adj3" fmla="val 3877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6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Words>600</Words>
  <Application>Microsoft Office PowerPoint</Application>
  <PresentationFormat>On-screen Show (4:3)</PresentationFormat>
  <Paragraphs>59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Q1. Which expression should be placed in A in the definition of a function F(n) that calculates the factorial of n in a recursive manner?</dc:title>
  <dc:subject/>
  <dc:creator>NYA</dc:creator>
  <dc:description/>
  <cp:lastModifiedBy>Dr. Md. Nawab Yousuf Ali</cp:lastModifiedBy>
  <cp:revision>216</cp:revision>
  <dcterms:created xsi:type="dcterms:W3CDTF">2006-08-16T00:00:00Z</dcterms:created>
  <dcterms:modified xsi:type="dcterms:W3CDTF">2023-02-16T10:52:22Z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37</vt:i4>
  </property>
</Properties>
</file>