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33CC"/>
                </a:solidFill>
                <a:latin typeface="Calibri"/>
                <a:ea typeface="DejaVu Sans"/>
              </a:rPr>
              <a:t>INTENSIVE COURSE ON ITEE FOR CANDIDATES OF OCTOBER 2020 EXAM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7030A0"/>
                </a:solidFill>
                <a:latin typeface="Calibri"/>
                <a:ea typeface="DejaVu Sans"/>
              </a:rPr>
              <a:t>PROJECT FOR SKILL’S DEVELOPMENT OF ICT ENGINEERS TARGETING JAPANESE MARKET</a:t>
            </a:r>
            <a:endParaRPr lang="en-US" sz="32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1301"/>
              </a:spcBef>
            </a:pPr>
            <a:r>
              <a:rPr lang="en-US" sz="6500" b="1" strike="noStrike" spc="-1">
                <a:solidFill>
                  <a:srgbClr val="FF33CC"/>
                </a:solidFill>
                <a:latin typeface="Calibri"/>
                <a:ea typeface="DejaVu Sans"/>
              </a:rPr>
              <a:t>Solutions </a:t>
            </a:r>
            <a:endParaRPr lang="en-US" sz="65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>
                <a:solidFill>
                  <a:srgbClr val="FF33CC"/>
                </a:solidFill>
                <a:latin typeface="Calibri"/>
                <a:ea typeface="DejaVu Sans"/>
              </a:rPr>
              <a:t>FE AM Questions of October 2013</a:t>
            </a:r>
            <a:endParaRPr lang="en-US" sz="3500" b="0" strike="noStrike" spc="-1">
              <a:latin typeface="Arial"/>
            </a:endParaRPr>
          </a:p>
          <a:p>
            <a:pPr marL="343080" indent="-34164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>
                <a:solidFill>
                  <a:srgbClr val="FF33CC"/>
                </a:solidFill>
                <a:latin typeface="Calibri"/>
                <a:ea typeface="DejaVu Sans"/>
              </a:rPr>
              <a:t> Question 1</a:t>
            </a:r>
            <a:endParaRPr lang="en-US" sz="35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  <a:ea typeface="DejaVu Sans"/>
              </a:rPr>
              <a:t>Dr. Md. Nawab Yousuf Ali</a:t>
            </a:r>
            <a:endParaRPr lang="en-US" sz="3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  <a:ea typeface="DejaVu Sans"/>
              </a:rPr>
              <a:t>Professor, Dept. of CSE</a:t>
            </a:r>
            <a:endParaRPr lang="en-US" sz="30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  <a:ea typeface="DejaVu Sans"/>
              </a:rPr>
              <a:t>East West University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4572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A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the first 8 instructions, I1 through I8, are executed, there will be ___A___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bubbles inserted in the stages of the instructions.</a:t>
            </a:r>
            <a:r>
              <a:rPr lang="en-US" sz="2200" b="0" strike="noStrike" spc="-1">
                <a:solidFill>
                  <a:srgbClr val="3465A4"/>
                </a:solidFill>
                <a:latin typeface="Calibri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1920240"/>
            <a:ext cx="8228160" cy="43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  <a:ea typeface="DejaVu Sans"/>
              </a:rPr>
              <a:t>Let’s analyze the given instructions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731520" y="3146040"/>
            <a:ext cx="7406640" cy="33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04920" y="-108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A</a:t>
            </a:r>
            <a:r>
              <a:rPr lang="en-US" sz="2800" b="0" strike="noStrike" spc="-1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341360"/>
            <a:ext cx="8228160" cy="45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Here, we can see the number of bubble ‘B’ is 2 (I5 and I8). 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Thus, the correct option for blank box A is ‘c’.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04920" y="4572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B</a:t>
            </a:r>
            <a:br/>
            <a:r>
              <a:rPr lang="en-US" sz="2000" b="0" strike="noStrike" spc="-1">
                <a:solidFill>
                  <a:srgbClr val="5983B0"/>
                </a:solidFill>
                <a:latin typeface="Arial"/>
                <a:ea typeface="DejaVu Sans"/>
              </a:rPr>
              <a:t>The 9th instruction is I2, because the 8th instruction I8 causes the branch. At this point, the fetch stage of the 9th instruction I2 will be at clock cycle ___B___.</a:t>
            </a:r>
            <a:r>
              <a:rPr lang="en-US" sz="2000" b="1" strike="noStrike" spc="-1">
                <a:solidFill>
                  <a:srgbClr val="5983B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1737360"/>
            <a:ext cx="8228160" cy="47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  <a:ea typeface="DejaVu Sans"/>
              </a:rPr>
              <a:t>After the instruction I8, the value of R7 is 1 (R7&gt;0), so next instruction will be I2.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407520" y="3236400"/>
            <a:ext cx="833076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04920" y="4572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B</a:t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1737360"/>
            <a:ext cx="8228160" cy="45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  <a:ea typeface="DejaVu Sans"/>
              </a:rPr>
              <a:t>We can see that after instruction I8, the fetch stage ‘F’ of instruction I2 will start from clock cycle 13.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  <a:ea typeface="DejaVu Sans"/>
              </a:rPr>
              <a:t>So option ‘e’ is correct for blank box B.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04920" y="4572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C</a:t>
            </a:r>
            <a:br/>
            <a:r>
              <a:rPr lang="en-US" sz="2000" b="0" strike="noStrike" spc="-1">
                <a:solidFill>
                  <a:srgbClr val="5983B0"/>
                </a:solidFill>
                <a:latin typeface="Arial"/>
                <a:ea typeface="DejaVu Sans"/>
              </a:rPr>
              <a:t>When the sequence of instructions I6 and I7 are exchanged, the number of bubbles will decrease by ___C___ for each iteration. </a:t>
            </a:r>
            <a:r>
              <a:rPr lang="en-US" sz="2000" b="1" strike="noStrike" spc="-1">
                <a:solidFill>
                  <a:srgbClr val="5983B0"/>
                </a:solidFill>
                <a:latin typeface="Calibri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57200" y="1737360"/>
            <a:ext cx="8228160" cy="479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  <a:ea typeface="DejaVu Sans"/>
              </a:rPr>
              <a:t>After exchanging instructions I6 and I7, the execution table is as follows-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914040" y="3200400"/>
            <a:ext cx="7407000" cy="310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04920" y="457200"/>
            <a:ext cx="8456760" cy="213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C</a:t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269360"/>
            <a:ext cx="8228160" cy="45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B050"/>
                </a:solidFill>
                <a:latin typeface="Calibri"/>
                <a:ea typeface="DejaVu Sans"/>
              </a:rPr>
              <a:t>If we compare this instructions analyze table with previous one, we can see that bubble ‘B’ decreases by 1.</a:t>
            </a:r>
            <a:endParaRPr lang="en-US" sz="26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6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C9211E"/>
                </a:solidFill>
                <a:latin typeface="Calibri"/>
                <a:ea typeface="DejaVu Sans"/>
              </a:rPr>
              <a:t>So, option ‘b’ is correct for blank box C.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04920" y="182880"/>
            <a:ext cx="8456760" cy="347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D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3465A4"/>
                </a:solidFill>
                <a:latin typeface="Arial"/>
                <a:ea typeface="DejaVu Sans"/>
              </a:rPr>
              <a:t>When on the average, the instructions have a 25% data hazard, with 20% of the instructions are executed as conditional branches, and BTB gets a 75% hit-ratio, the effective CPI is ___D___. Assuming that each stage of each instruction takes 1 clock cycle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2169360"/>
            <a:ext cx="8228160" cy="453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Here, an instruction has 4 stages (F, D, X, and W). Each stage takes 1 clock cycle. Thus, an instruction takes 4 clock cycle to complete. 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Given, the instruction have a 25% data hazard. One instruction takes 4 clock cycle. 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Therefore, </a:t>
            </a:r>
            <a:r>
              <a:rPr lang="en-US" sz="2400" b="1" u="sng" strike="noStrike" spc="-1" dirty="0">
                <a:solidFill>
                  <a:srgbClr val="00B050"/>
                </a:solidFill>
                <a:uFillTx/>
                <a:latin typeface="Calibri"/>
                <a:ea typeface="DejaVu Sans"/>
              </a:rPr>
              <a:t>0.25*4 = 1</a:t>
            </a:r>
            <a:endParaRPr lang="en-US" sz="24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Since</a:t>
            </a:r>
            <a:r>
              <a:rPr lang="en-US" sz="2400" b="1" strike="noStrike" spc="-1" dirty="0">
                <a:solidFill>
                  <a:srgbClr val="00A933"/>
                </a:solidFill>
                <a:latin typeface="Calibri"/>
                <a:ea typeface="DejaVu Sans"/>
              </a:rPr>
              <a:t>, </a:t>
            </a:r>
            <a:r>
              <a:rPr lang="en-US" sz="2000" b="1" strike="noStrike" spc="-1" dirty="0">
                <a:solidFill>
                  <a:srgbClr val="00A933"/>
                </a:solidFill>
                <a:latin typeface="Arial"/>
                <a:ea typeface="DejaVu Sans"/>
              </a:rPr>
              <a:t>BTB gets a 75% hit-ratio which is </a:t>
            </a:r>
            <a:r>
              <a:rPr lang="en-US" sz="2000" b="1" u="sng" strike="noStrike" spc="-1" dirty="0">
                <a:solidFill>
                  <a:srgbClr val="00A933"/>
                </a:solidFill>
                <a:uFillTx/>
                <a:latin typeface="Arial"/>
                <a:ea typeface="DejaVu Sans"/>
              </a:rPr>
              <a:t>0.75*4 = 3</a:t>
            </a:r>
            <a:r>
              <a:rPr lang="en-US" sz="2000" b="1" strike="noStrike" spc="-1" dirty="0">
                <a:solidFill>
                  <a:srgbClr val="00A933"/>
                </a:solidFill>
                <a:latin typeface="Arial"/>
                <a:ea typeface="DejaVu Sans"/>
              </a:rPr>
              <a:t>, </a:t>
            </a:r>
            <a:endParaRPr lang="en-US" sz="20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A933"/>
                </a:solidFill>
                <a:latin typeface="Arial"/>
                <a:ea typeface="DejaVu Sans"/>
              </a:rPr>
              <a:t>Where 20% of the instructions are executed as conditional branches. So, </a:t>
            </a:r>
            <a:r>
              <a:rPr lang="en-US" sz="2000" b="1" u="sng" strike="noStrike" spc="-1" dirty="0">
                <a:solidFill>
                  <a:srgbClr val="00A933"/>
                </a:solidFill>
                <a:uFillTx/>
                <a:latin typeface="Arial"/>
                <a:ea typeface="DejaVu Sans"/>
              </a:rPr>
              <a:t>0.2*3 = 0.6</a:t>
            </a:r>
            <a:endParaRPr lang="en-US" sz="20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A933"/>
                </a:solidFill>
                <a:latin typeface="Arial"/>
                <a:ea typeface="DejaVu Sans"/>
              </a:rPr>
              <a:t>Thus, effective CPI= </a:t>
            </a:r>
            <a:r>
              <a:rPr lang="en-US" sz="2000" b="1" u="sng" strike="noStrike" spc="-1" dirty="0">
                <a:solidFill>
                  <a:srgbClr val="00A933"/>
                </a:solidFill>
                <a:uFillTx/>
                <a:latin typeface="Arial"/>
                <a:ea typeface="DejaVu Sans"/>
              </a:rPr>
              <a:t>3 – (1 + 0.6)</a:t>
            </a:r>
            <a:r>
              <a:rPr lang="en-US" sz="2000" b="1" strike="noStrike" spc="-1" dirty="0">
                <a:solidFill>
                  <a:srgbClr val="00A933"/>
                </a:solidFill>
                <a:latin typeface="Arial"/>
                <a:ea typeface="DejaVu Sans"/>
              </a:rPr>
              <a:t> = 1.4 </a:t>
            </a:r>
            <a:endParaRPr lang="en-US" sz="2000" b="0" strike="noStrike" spc="-1" dirty="0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20400" y="609840"/>
            <a:ext cx="8456760" cy="8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  <a:ea typeface="DejaVu Sans"/>
              </a:rPr>
              <a:t>Solution of blank box 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554480"/>
            <a:ext cx="8228160" cy="47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latin typeface="Calibri"/>
                <a:ea typeface="DejaVu Sans"/>
              </a:rPr>
              <a:t>So, option ‘b’ is correct for blank box D.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495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subject/>
  <dc:creator>NYA</dc:creator>
  <dc:description/>
  <cp:lastModifiedBy>Dr. Md. Nawab Yousuf Ali</cp:lastModifiedBy>
  <cp:revision>177</cp:revision>
  <dcterms:created xsi:type="dcterms:W3CDTF">2006-08-16T00:00:00Z</dcterms:created>
  <dcterms:modified xsi:type="dcterms:W3CDTF">2023-03-01T10:12:50Z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</Properties>
</file>