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8"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4T22:59:32.215" idx="1">
    <p:pos x="10" y="10"/>
    <p:text/>
    <p:extLst>
      <p:ext uri="{C676402C-5697-4E1C-873F-D02D1690AC5C}">
        <p15:threadingInfo xmlns=""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25C0B-D66C-4ABD-B6C3-3332DDDB1817}" type="datetimeFigureOut">
              <a:rPr lang="en-US" smtClean="0"/>
              <a:pPr/>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48BC8-BA56-4FED-9A63-0CDDC147EB7A}" type="slidenum">
              <a:rPr lang="en-US" smtClean="0"/>
              <a:pPr/>
              <a:t>‹#›</a:t>
            </a:fld>
            <a:endParaRPr lang="en-US"/>
          </a:p>
        </p:txBody>
      </p:sp>
    </p:spTree>
    <p:extLst>
      <p:ext uri="{BB962C8B-B14F-4D97-AF65-F5344CB8AC3E}">
        <p14:creationId xmlns="" xmlns:p14="http://schemas.microsoft.com/office/powerpoint/2010/main" val="294132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3807D9-33ED-4441-BF29-9029B510A6C6}" type="datetime1">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69B03-3A8B-494B-AC6E-E6B3FA6AB179}" type="datetime1">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01786-8AEF-4058-9002-D1A75143A566}" type="datetime1">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1A2CA5F-44D9-4C88-926D-CFB55569CDF3}" type="datetime1">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43E1C2C-C729-44FA-9BF4-4BE436283096}" type="datetime1">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DCE221-A581-4791-832D-17236E98E303}" type="datetime1">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4B02D-9EA9-4A9E-B30A-B8CB5B31B55D}" type="datetime1">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4D579-2423-4938-A085-802D1E6F3045}" type="datetime1">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1706E-0084-434A-8423-C8F8F0587B93}" type="datetime1">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82CE95-3DD4-4A4F-8DBC-3D144966B74A}" type="datetime1">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9A3A2-D718-42A6-93D3-FF1FA50A24C2}" type="datetime1">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269D44-B997-41F9-A2B7-A5F25CA03FF0}" type="datetime1">
              <a:rPr lang="en-US" smtClean="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1A05A-1C58-4229-8499-F29A71F1182C}" type="datetime1">
              <a:rPr lang="en-US" smtClean="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952C4-A783-4429-80CA-18D00E82D848}" type="datetime1">
              <a:rPr lang="en-US" smtClean="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36781F-A391-4E3F-9495-D8FF46FF3E17}" type="datetime1">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08AE7E-576C-4165-A881-BB4715B7F3DF}" type="datetime1">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48BE60-A958-4B84-97BA-35487A410C4E}" type="datetime1">
              <a:rPr lang="en-US" smtClean="0"/>
              <a:pPr/>
              <a:t>10/29/2020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65940" y="3548943"/>
            <a:ext cx="8915399" cy="1126283"/>
          </a:xfrm>
        </p:spPr>
        <p:txBody>
          <a:bodyPr>
            <a:normAutofit/>
          </a:bodyPr>
          <a:lstStyle/>
          <a:p>
            <a:pPr algn="ctr"/>
            <a:r>
              <a:rPr lang="en-US" sz="3200" b="1" dirty="0">
                <a:solidFill>
                  <a:srgbClr val="FF33CC"/>
                </a:solidFill>
                <a:latin typeface="Times New Roman" panose="02020603050405020304" pitchFamily="18" charset="0"/>
                <a:cs typeface="Times New Roman" panose="02020603050405020304" pitchFamily="18" charset="0"/>
              </a:rPr>
              <a:t>FE Afternoon Questions (1 &amp; 2)</a:t>
            </a:r>
            <a:endParaRPr lang="en-US" sz="32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43E6D0A3-45FE-4E14-8289-C35BA39C03C2}"/>
              </a:ext>
            </a:extLst>
          </p:cNvPr>
          <p:cNvSpPr>
            <a:spLocks noGrp="1"/>
          </p:cNvSpPr>
          <p:nvPr>
            <p:ph type="ctrTitle"/>
          </p:nvPr>
        </p:nvSpPr>
        <p:spPr/>
        <p:txBody>
          <a:bodyPr/>
          <a:lstStyle/>
          <a:p>
            <a:endParaRPr lang="en-US" dirty="0"/>
          </a:p>
        </p:txBody>
      </p:sp>
      <p:sp>
        <p:nvSpPr>
          <p:cNvPr id="6" name="TextBox 5">
            <a:extLst>
              <a:ext uri="{FF2B5EF4-FFF2-40B4-BE49-F238E27FC236}">
                <a16:creationId xmlns="" xmlns:a16="http://schemas.microsoft.com/office/drawing/2014/main" id="{B8C1F7DD-746A-4D41-8103-26BA3289EB89}"/>
              </a:ext>
            </a:extLst>
          </p:cNvPr>
          <p:cNvSpPr txBox="1"/>
          <p:nvPr/>
        </p:nvSpPr>
        <p:spPr>
          <a:xfrm>
            <a:off x="2120348" y="1219200"/>
            <a:ext cx="8454887" cy="954107"/>
          </a:xfrm>
          <a:prstGeom prst="rect">
            <a:avLst/>
          </a:prstGeom>
          <a:noFill/>
        </p:spPr>
        <p:txBody>
          <a:bodyPr wrap="square" rtlCol="0">
            <a:spAutoFit/>
          </a:bodyPr>
          <a:lstStyle/>
          <a:p>
            <a:pPr algn="ctr"/>
            <a:r>
              <a:rPr lang="en-US" sz="2800" b="1" dirty="0">
                <a:solidFill>
                  <a:srgbClr val="7030A0"/>
                </a:solidFill>
              </a:rPr>
              <a:t>The Project for Skill’s Development of ICT Engineers Targeting Japanese Market</a:t>
            </a:r>
          </a:p>
        </p:txBody>
      </p:sp>
    </p:spTree>
    <p:extLst>
      <p:ext uri="{BB962C8B-B14F-4D97-AF65-F5344CB8AC3E}">
        <p14:creationId xmlns="" xmlns:p14="http://schemas.microsoft.com/office/powerpoint/2010/main" val="71187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1)</a:t>
            </a:r>
          </a:p>
        </p:txBody>
      </p:sp>
      <p:sp>
        <p:nvSpPr>
          <p:cNvPr id="3" name="Content Placeholder 2"/>
          <p:cNvSpPr>
            <a:spLocks noGrp="1"/>
          </p:cNvSpPr>
          <p:nvPr>
            <p:ph idx="1"/>
          </p:nvPr>
        </p:nvSpPr>
        <p:spPr>
          <a:xfrm>
            <a:off x="1724707"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 hardware engineer creates the program </a:t>
            </a:r>
            <a:r>
              <a:rPr lang="en-US" sz="2400" dirty="0" err="1">
                <a:solidFill>
                  <a:srgbClr val="0070C0"/>
                </a:solidFill>
                <a:latin typeface="Times New Roman" panose="02020603050405020304" pitchFamily="18" charset="0"/>
                <a:cs typeface="Times New Roman" panose="02020603050405020304" pitchFamily="18" charset="0"/>
              </a:rPr>
              <a:t>setnextstate</a:t>
            </a:r>
            <a:r>
              <a:rPr lang="en-US" sz="2400" dirty="0">
                <a:solidFill>
                  <a:srgbClr val="0070C0"/>
                </a:solidFill>
                <a:latin typeface="Times New Roman" panose="02020603050405020304" pitchFamily="18" charset="0"/>
                <a:cs typeface="Times New Roman" panose="02020603050405020304" pitchFamily="18" charset="0"/>
              </a:rPr>
              <a:t> that determines the next state.</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Global: Bit type: QH, QL,s</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Program: </a:t>
            </a:r>
            <a:r>
              <a:rPr lang="en-US" sz="2400" dirty="0" err="1">
                <a:solidFill>
                  <a:srgbClr val="0070C0"/>
                </a:solidFill>
                <a:latin typeface="Times New Roman" panose="02020603050405020304" pitchFamily="18" charset="0"/>
                <a:cs typeface="Times New Roman" panose="02020603050405020304" pitchFamily="18" charset="0"/>
              </a:rPr>
              <a:t>setnextstate</a:t>
            </a: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Times New Roman" panose="02020603050405020304" pitchFamily="18" charset="0"/>
                <a:cs typeface="Times New Roman" panose="02020603050405020304" pitchFamily="18" charset="0"/>
              </a:rPr>
              <a:t>QH</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QL        s</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return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Rectangle 4"/>
          <p:cNvSpPr/>
          <p:nvPr/>
        </p:nvSpPr>
        <p:spPr>
          <a:xfrm>
            <a:off x="2835564" y="3149600"/>
            <a:ext cx="1330036" cy="35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7" name="Straight Arrow Connector 6"/>
          <p:cNvCxnSpPr/>
          <p:nvPr/>
        </p:nvCxnSpPr>
        <p:spPr>
          <a:xfrm flipH="1">
            <a:off x="2309091" y="3325090"/>
            <a:ext cx="369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309091" y="3851564"/>
            <a:ext cx="369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4643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1)</a:t>
            </a:r>
          </a:p>
        </p:txBody>
      </p:sp>
      <p:sp>
        <p:nvSpPr>
          <p:cNvPr id="3" name="Content Placeholder 2"/>
          <p:cNvSpPr>
            <a:spLocks noGrp="1"/>
          </p:cNvSpPr>
          <p:nvPr>
            <p:ph idx="1"/>
          </p:nvPr>
        </p:nvSpPr>
        <p:spPr>
          <a:xfrm>
            <a:off x="1724707" y="1265383"/>
            <a:ext cx="9935297" cy="1477817"/>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C:</a:t>
            </a:r>
          </a:p>
          <a:p>
            <a:r>
              <a:rPr lang="en-US" sz="2400" dirty="0">
                <a:latin typeface="Times New Roman" panose="02020603050405020304" pitchFamily="18" charset="0"/>
                <a:cs typeface="Times New Roman" panose="02020603050405020304" pitchFamily="18" charset="0"/>
              </a:rPr>
              <a:t>QL = S</a:t>
            </a:r>
          </a:p>
          <a:p>
            <a:r>
              <a:rPr lang="en-US" sz="2400" dirty="0">
                <a:latin typeface="Times New Roman" panose="02020603050405020304" pitchFamily="18" charset="0"/>
                <a:cs typeface="Times New Roman" panose="02020603050405020304" pitchFamily="18" charset="0"/>
              </a:rPr>
              <a:t>And QH = QL and (not S)</a:t>
            </a: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641637284"/>
              </p:ext>
            </p:extLst>
          </p:nvPr>
        </p:nvGraphicFramePr>
        <p:xfrm>
          <a:off x="1908059" y="2922369"/>
          <a:ext cx="7790122" cy="3130807"/>
        </p:xfrm>
        <a:graphic>
          <a:graphicData uri="http://schemas.openxmlformats.org/drawingml/2006/table">
            <a:tbl>
              <a:tblPr firstRow="1" firstCol="1" bandRow="1">
                <a:tableStyleId>{5C22544A-7EE6-4342-B048-85BDC9FD1C3A}</a:tableStyleId>
              </a:tblPr>
              <a:tblGrid>
                <a:gridCol w="1947322">
                  <a:extLst>
                    <a:ext uri="{9D8B030D-6E8A-4147-A177-3AD203B41FA5}">
                      <a16:colId xmlns="" xmlns:a16="http://schemas.microsoft.com/office/drawing/2014/main" val="2614513868"/>
                    </a:ext>
                  </a:extLst>
                </a:gridCol>
                <a:gridCol w="1947322">
                  <a:extLst>
                    <a:ext uri="{9D8B030D-6E8A-4147-A177-3AD203B41FA5}">
                      <a16:colId xmlns="" xmlns:a16="http://schemas.microsoft.com/office/drawing/2014/main" val="447325351"/>
                    </a:ext>
                  </a:extLst>
                </a:gridCol>
                <a:gridCol w="1947322">
                  <a:extLst>
                    <a:ext uri="{9D8B030D-6E8A-4147-A177-3AD203B41FA5}">
                      <a16:colId xmlns="" xmlns:a16="http://schemas.microsoft.com/office/drawing/2014/main" val="3543091121"/>
                    </a:ext>
                  </a:extLst>
                </a:gridCol>
                <a:gridCol w="1948156">
                  <a:extLst>
                    <a:ext uri="{9D8B030D-6E8A-4147-A177-3AD203B41FA5}">
                      <a16:colId xmlns="" xmlns:a16="http://schemas.microsoft.com/office/drawing/2014/main" val="2593982522"/>
                    </a:ext>
                  </a:extLst>
                </a:gridCol>
              </a:tblGrid>
              <a:tr h="335727">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QL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Not 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QL ^ not (S) = QH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39895235"/>
                  </a:ext>
                </a:extLst>
              </a:tr>
              <a:tr h="335978">
                <a:tc>
                  <a:txBody>
                    <a:bodyPr/>
                    <a:lstStyle/>
                    <a:p>
                      <a:pPr marL="0" marR="0">
                        <a:lnSpc>
                          <a:spcPct val="107000"/>
                        </a:lnSpc>
                        <a:spcBef>
                          <a:spcPts val="0"/>
                        </a:spcBef>
                        <a:spcAft>
                          <a:spcPts val="0"/>
                        </a:spcAft>
                      </a:pPr>
                      <a:r>
                        <a:rPr lang="en-US" sz="2400" dirty="0">
                          <a:solidFill>
                            <a:schemeClr val="tx1"/>
                          </a:solidFill>
                          <a:effectLst/>
                          <a:highlight>
                            <a:srgbClr val="FFFF00"/>
                          </a:highligh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highlight>
                            <a:srgbClr val="FFFF00"/>
                          </a:highligh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3790453"/>
                  </a:ext>
                </a:extLst>
              </a:tr>
              <a:tr h="335978">
                <a:tc>
                  <a:txBody>
                    <a:bodyPr/>
                    <a:lstStyle/>
                    <a:p>
                      <a:pPr marL="0" marR="0">
                        <a:lnSpc>
                          <a:spcPct val="107000"/>
                        </a:lnSpc>
                        <a:spcBef>
                          <a:spcPts val="0"/>
                        </a:spcBef>
                        <a:spcAft>
                          <a:spcPts val="0"/>
                        </a:spcAft>
                      </a:pPr>
                      <a:r>
                        <a:rPr lang="en-US" sz="2400" dirty="0">
                          <a:solidFill>
                            <a:schemeClr val="tx1"/>
                          </a:solidFill>
                          <a:effectLst/>
                          <a:highlight>
                            <a:srgbClr val="FFFF00"/>
                          </a:highligh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highlight>
                            <a:srgbClr val="FFFF00"/>
                          </a:highligh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07448077"/>
                  </a:ext>
                </a:extLst>
              </a:tr>
              <a:tr h="335978">
                <a:tc>
                  <a:txBody>
                    <a:bodyPr/>
                    <a:lstStyle/>
                    <a:p>
                      <a:pPr marL="0" marR="0">
                        <a:lnSpc>
                          <a:spcPct val="107000"/>
                        </a:lnSpc>
                        <a:spcBef>
                          <a:spcPts val="0"/>
                        </a:spcBef>
                        <a:spcAft>
                          <a:spcPts val="0"/>
                        </a:spcAft>
                      </a:pPr>
                      <a:r>
                        <a:rPr lang="en-US" sz="2400" dirty="0">
                          <a:solidFill>
                            <a:schemeClr val="tx1"/>
                          </a:solidFill>
                          <a:effectLst/>
                          <a:highlight>
                            <a:srgbClr val="FFFF00"/>
                          </a:highligh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highlight>
                            <a:srgbClr val="FFFF00"/>
                          </a:highligh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870411151"/>
                  </a:ext>
                </a:extLst>
              </a:tr>
              <a:tr h="335978">
                <a:tc>
                  <a:txBody>
                    <a:bodyPr/>
                    <a:lstStyle/>
                    <a:p>
                      <a:pPr marL="0" marR="0">
                        <a:lnSpc>
                          <a:spcPct val="107000"/>
                        </a:lnSpc>
                        <a:spcBef>
                          <a:spcPts val="0"/>
                        </a:spcBef>
                        <a:spcAft>
                          <a:spcPts val="0"/>
                        </a:spcAft>
                      </a:pPr>
                      <a:r>
                        <a:rPr lang="en-US" sz="2400" dirty="0">
                          <a:solidFill>
                            <a:schemeClr val="tx1"/>
                          </a:solidFill>
                          <a:effectLst/>
                          <a:highlight>
                            <a:srgbClr val="FFFF00"/>
                          </a:highligh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highlight>
                            <a:srgbClr val="FFFF00"/>
                          </a:highligh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19912363"/>
                  </a:ext>
                </a:extLst>
              </a:tr>
              <a:tr h="335978">
                <a:tc>
                  <a:txBody>
                    <a:bodyPr/>
                    <a:lstStyle/>
                    <a:p>
                      <a:pPr marL="0" marR="0">
                        <a:lnSpc>
                          <a:spcPct val="107000"/>
                        </a:lnSpc>
                        <a:spcBef>
                          <a:spcPts val="0"/>
                        </a:spcBef>
                        <a:spcAft>
                          <a:spcPts val="0"/>
                        </a:spcAft>
                      </a:pPr>
                      <a:r>
                        <a:rPr lang="en-US" sz="2400" dirty="0">
                          <a:solidFill>
                            <a:schemeClr val="tx1"/>
                          </a:solidFill>
                          <a:effectLst/>
                          <a:highlight>
                            <a:srgbClr val="FFFF00"/>
                          </a:highligh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highlight>
                            <a:srgbClr val="FFFF00"/>
                          </a:highligh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89922185"/>
                  </a:ext>
                </a:extLst>
              </a:tr>
              <a:tr h="335978">
                <a:tc>
                  <a:txBody>
                    <a:bodyPr/>
                    <a:lstStyle/>
                    <a:p>
                      <a:pPr marL="0" marR="0">
                        <a:lnSpc>
                          <a:spcPct val="107000"/>
                        </a:lnSpc>
                        <a:spcBef>
                          <a:spcPts val="0"/>
                        </a:spcBef>
                        <a:spcAft>
                          <a:spcPts val="0"/>
                        </a:spcAft>
                      </a:pPr>
                      <a:r>
                        <a:rPr lang="en-US" sz="2400" dirty="0">
                          <a:solidFill>
                            <a:schemeClr val="tx1"/>
                          </a:solidFill>
                          <a:effectLst/>
                          <a:highlight>
                            <a:srgbClr val="FFFF00"/>
                          </a:highligh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highlight>
                            <a:srgbClr val="FFFF00"/>
                          </a:highligh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380157165"/>
                  </a:ext>
                </a:extLst>
              </a:tr>
            </a:tbl>
          </a:graphicData>
        </a:graphic>
      </p:graphicFrame>
      <p:sp>
        <p:nvSpPr>
          <p:cNvPr id="8" name="Rectangle 7"/>
          <p:cNvSpPr/>
          <p:nvPr/>
        </p:nvSpPr>
        <p:spPr>
          <a:xfrm>
            <a:off x="8266545" y="1152907"/>
            <a:ext cx="3297382" cy="1174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Ans</a:t>
            </a:r>
            <a:r>
              <a:rPr lang="en-US" sz="2400" dirty="0">
                <a:latin typeface="Times New Roman" panose="02020603050405020304" pitchFamily="18" charset="0"/>
                <a:cs typeface="Times New Roman" panose="02020603050405020304" pitchFamily="18" charset="0"/>
              </a:rPr>
              <a:t> C: d) QL and (not S)</a:t>
            </a:r>
          </a:p>
          <a:p>
            <a:pPr algn="ctr"/>
            <a:endParaRPr lang="en-US" dirty="0"/>
          </a:p>
        </p:txBody>
      </p:sp>
    </p:spTree>
    <p:extLst>
      <p:ext uri="{BB962C8B-B14F-4D97-AF65-F5344CB8AC3E}">
        <p14:creationId xmlns="" xmlns:p14="http://schemas.microsoft.com/office/powerpoint/2010/main" val="86378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2)</a:t>
            </a:r>
          </a:p>
        </p:txBody>
      </p:sp>
      <p:sp>
        <p:nvSpPr>
          <p:cNvPr id="3" name="Content Placeholder 2"/>
          <p:cNvSpPr>
            <a:spLocks noGrp="1"/>
          </p:cNvSpPr>
          <p:nvPr>
            <p:ph idx="1"/>
          </p:nvPr>
        </p:nvSpPr>
        <p:spPr>
          <a:xfrm>
            <a:off x="1724707" y="1265383"/>
            <a:ext cx="9935297" cy="665017"/>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 Door controller system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Rectangle 5"/>
          <p:cNvSpPr/>
          <p:nvPr/>
        </p:nvSpPr>
        <p:spPr>
          <a:xfrm>
            <a:off x="5375563" y="2336145"/>
            <a:ext cx="2974109" cy="5449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 QH,QL</a:t>
            </a:r>
          </a:p>
        </p:txBody>
      </p:sp>
      <p:sp>
        <p:nvSpPr>
          <p:cNvPr id="8" name="Rectangle 7"/>
          <p:cNvSpPr/>
          <p:nvPr/>
        </p:nvSpPr>
        <p:spPr>
          <a:xfrm>
            <a:off x="2078182" y="3860800"/>
            <a:ext cx="2613891" cy="10898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Sensor</a:t>
            </a:r>
          </a:p>
          <a:p>
            <a:pPr algn="ctr"/>
            <a:r>
              <a:rPr lang="en-US" dirty="0"/>
              <a:t>device</a:t>
            </a:r>
          </a:p>
        </p:txBody>
      </p:sp>
      <p:sp>
        <p:nvSpPr>
          <p:cNvPr id="11" name="Rectangle 10"/>
          <p:cNvSpPr/>
          <p:nvPr/>
        </p:nvSpPr>
        <p:spPr>
          <a:xfrm>
            <a:off x="5555673" y="3860800"/>
            <a:ext cx="2613891" cy="10898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SetNextState</a:t>
            </a:r>
            <a:endParaRPr lang="en-US" dirty="0"/>
          </a:p>
          <a:p>
            <a:pPr algn="ctr"/>
            <a:r>
              <a:rPr lang="en-US" dirty="0"/>
              <a:t>program</a:t>
            </a:r>
          </a:p>
        </p:txBody>
      </p:sp>
      <p:sp>
        <p:nvSpPr>
          <p:cNvPr id="12" name="Rectangle 11"/>
          <p:cNvSpPr/>
          <p:nvPr/>
        </p:nvSpPr>
        <p:spPr>
          <a:xfrm>
            <a:off x="9033164" y="3860800"/>
            <a:ext cx="2613891" cy="10898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Motor driving device</a:t>
            </a:r>
          </a:p>
        </p:txBody>
      </p:sp>
      <p:cxnSp>
        <p:nvCxnSpPr>
          <p:cNvPr id="13" name="Straight Arrow Connector 12"/>
          <p:cNvCxnSpPr>
            <a:stCxn id="8" idx="0"/>
            <a:endCxn id="6" idx="1"/>
          </p:cNvCxnSpPr>
          <p:nvPr/>
        </p:nvCxnSpPr>
        <p:spPr>
          <a:xfrm flipV="1">
            <a:off x="3385128" y="2608618"/>
            <a:ext cx="1990435" cy="125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576291" y="2881090"/>
            <a:ext cx="9236" cy="97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0"/>
            <a:endCxn id="6" idx="2"/>
          </p:cNvCxnSpPr>
          <p:nvPr/>
        </p:nvCxnSpPr>
        <p:spPr>
          <a:xfrm flipH="1" flipV="1">
            <a:off x="6862618" y="2881090"/>
            <a:ext cx="1" cy="97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p:cNvCxnSpPr>
          <p:nvPr/>
        </p:nvCxnSpPr>
        <p:spPr>
          <a:xfrm>
            <a:off x="8349672" y="2608618"/>
            <a:ext cx="1681019" cy="125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64840" y="2423951"/>
            <a:ext cx="1917513" cy="369332"/>
          </a:xfrm>
          <a:prstGeom prst="rect">
            <a:avLst/>
          </a:prstGeom>
          <a:noFill/>
        </p:spPr>
        <p:txBody>
          <a:bodyPr wrap="none" rtlCol="0">
            <a:spAutoFit/>
          </a:bodyPr>
          <a:lstStyle/>
          <a:p>
            <a:r>
              <a:rPr lang="en-US" dirty="0"/>
              <a:t>Shared Storage</a:t>
            </a:r>
          </a:p>
        </p:txBody>
      </p:sp>
      <p:sp>
        <p:nvSpPr>
          <p:cNvPr id="21" name="TextBox 20"/>
          <p:cNvSpPr txBox="1"/>
          <p:nvPr/>
        </p:nvSpPr>
        <p:spPr>
          <a:xfrm>
            <a:off x="2598709" y="3243945"/>
            <a:ext cx="1217000" cy="369332"/>
          </a:xfrm>
          <a:prstGeom prst="rect">
            <a:avLst/>
          </a:prstGeom>
          <a:noFill/>
        </p:spPr>
        <p:txBody>
          <a:bodyPr wrap="none" rtlCol="0">
            <a:spAutoFit/>
          </a:bodyPr>
          <a:lstStyle/>
          <a:p>
            <a:r>
              <a:rPr lang="en-US" dirty="0" smtClean="0"/>
              <a:t>Up</a:t>
            </a:r>
            <a:r>
              <a:rPr lang="en-US" dirty="0" smtClean="0"/>
              <a:t>date S</a:t>
            </a:r>
            <a:endParaRPr lang="en-US" dirty="0"/>
          </a:p>
        </p:txBody>
      </p:sp>
      <p:sp>
        <p:nvSpPr>
          <p:cNvPr id="22" name="TextBox 21"/>
          <p:cNvSpPr txBox="1"/>
          <p:nvPr/>
        </p:nvSpPr>
        <p:spPr>
          <a:xfrm>
            <a:off x="5554206" y="3286835"/>
            <a:ext cx="955711" cy="369332"/>
          </a:xfrm>
          <a:prstGeom prst="rect">
            <a:avLst/>
          </a:prstGeom>
          <a:noFill/>
        </p:spPr>
        <p:txBody>
          <a:bodyPr wrap="none" rtlCol="0">
            <a:spAutoFit/>
          </a:bodyPr>
          <a:lstStyle/>
          <a:p>
            <a:r>
              <a:rPr lang="en-US" dirty="0"/>
              <a:t>f</a:t>
            </a:r>
            <a:r>
              <a:rPr lang="en-US" dirty="0" smtClean="0"/>
              <a:t>etch S</a:t>
            </a:r>
            <a:endParaRPr lang="en-US" dirty="0"/>
          </a:p>
        </p:txBody>
      </p:sp>
      <p:sp>
        <p:nvSpPr>
          <p:cNvPr id="23" name="TextBox 22"/>
          <p:cNvSpPr txBox="1"/>
          <p:nvPr/>
        </p:nvSpPr>
        <p:spPr>
          <a:xfrm>
            <a:off x="7042727" y="3286835"/>
            <a:ext cx="1821332" cy="369332"/>
          </a:xfrm>
          <a:prstGeom prst="rect">
            <a:avLst/>
          </a:prstGeom>
          <a:noFill/>
        </p:spPr>
        <p:txBody>
          <a:bodyPr wrap="none" rtlCol="0">
            <a:spAutoFit/>
          </a:bodyPr>
          <a:lstStyle/>
          <a:p>
            <a:r>
              <a:rPr lang="en-US" dirty="0"/>
              <a:t>u</a:t>
            </a:r>
            <a:r>
              <a:rPr lang="en-US" dirty="0" smtClean="0"/>
              <a:t>pdate </a:t>
            </a:r>
            <a:r>
              <a:rPr lang="en-US" dirty="0"/>
              <a:t>QH,QL</a:t>
            </a:r>
          </a:p>
        </p:txBody>
      </p:sp>
      <p:sp>
        <p:nvSpPr>
          <p:cNvPr id="24" name="TextBox 23"/>
          <p:cNvSpPr txBox="1"/>
          <p:nvPr/>
        </p:nvSpPr>
        <p:spPr>
          <a:xfrm>
            <a:off x="9772073" y="3370945"/>
            <a:ext cx="1633781" cy="369332"/>
          </a:xfrm>
          <a:prstGeom prst="rect">
            <a:avLst/>
          </a:prstGeom>
          <a:noFill/>
        </p:spPr>
        <p:txBody>
          <a:bodyPr wrap="none" rtlCol="0">
            <a:spAutoFit/>
          </a:bodyPr>
          <a:lstStyle/>
          <a:p>
            <a:r>
              <a:rPr lang="en-US" dirty="0"/>
              <a:t>f</a:t>
            </a:r>
            <a:r>
              <a:rPr lang="en-US" dirty="0" smtClean="0"/>
              <a:t>etch </a:t>
            </a:r>
            <a:r>
              <a:rPr lang="en-US" dirty="0"/>
              <a:t>QH, QL</a:t>
            </a:r>
          </a:p>
        </p:txBody>
      </p:sp>
    </p:spTree>
    <p:extLst>
      <p:ext uri="{BB962C8B-B14F-4D97-AF65-F5344CB8AC3E}">
        <p14:creationId xmlns="" xmlns:p14="http://schemas.microsoft.com/office/powerpoint/2010/main" val="397439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2)</a:t>
            </a:r>
          </a:p>
        </p:txBody>
      </p:sp>
      <p:sp>
        <p:nvSpPr>
          <p:cNvPr id="3" name="Content Placeholder 2"/>
          <p:cNvSpPr>
            <a:spLocks noGrp="1"/>
          </p:cNvSpPr>
          <p:nvPr>
            <p:ph idx="1"/>
          </p:nvPr>
        </p:nvSpPr>
        <p:spPr>
          <a:xfrm>
            <a:off x="1733943"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The door controller system operates normally on condition that the execution of the 3 components is well controlled. The description below explains a problem that may occur when the program </a:t>
            </a:r>
            <a:r>
              <a:rPr lang="en-US" sz="2400" b="1" dirty="0" err="1" smtClean="0">
                <a:solidFill>
                  <a:srgbClr val="0070C0"/>
                </a:solidFill>
                <a:latin typeface="Tempus Sans ITC" pitchFamily="82" charset="0"/>
                <a:cs typeface="Times New Roman" panose="02020603050405020304" pitchFamily="18" charset="0"/>
              </a:rPr>
              <a:t>S</a:t>
            </a:r>
            <a:r>
              <a:rPr lang="en-US" sz="2400" b="1" dirty="0" err="1" smtClean="0">
                <a:solidFill>
                  <a:srgbClr val="0070C0"/>
                </a:solidFill>
                <a:latin typeface="Tempus Sans ITC" pitchFamily="82" charset="0"/>
                <a:cs typeface="Times New Roman" panose="02020603050405020304" pitchFamily="18" charset="0"/>
              </a:rPr>
              <a:t>etNextState</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and the motor driving device operate independently. The program </a:t>
            </a:r>
            <a:r>
              <a:rPr lang="en-US" sz="2400" b="1" dirty="0" err="1" smtClean="0">
                <a:solidFill>
                  <a:srgbClr val="0070C0"/>
                </a:solidFill>
                <a:latin typeface="Tempus Sans ITC" pitchFamily="82" charset="0"/>
                <a:cs typeface="Times New Roman" panose="02020603050405020304" pitchFamily="18" charset="0"/>
              </a:rPr>
              <a:t>SetNextState</a:t>
            </a:r>
            <a:r>
              <a:rPr lang="en-US" sz="2400" b="1" dirty="0" smtClean="0">
                <a:solidFill>
                  <a:srgbClr val="0070C0"/>
                </a:solidFill>
                <a:latin typeface="Tempus Sans ITC" pitchFamily="82" charset="0"/>
                <a:cs typeface="Times New Roman" panose="02020603050405020304" pitchFamily="18" charset="0"/>
              </a:rPr>
              <a:t> </a:t>
            </a:r>
            <a:r>
              <a:rPr lang="en-US" sz="2400" dirty="0" smtClean="0">
                <a:solidFill>
                  <a:srgbClr val="0070C0"/>
                </a:solidFill>
                <a:latin typeface="Times New Roman" panose="02020603050405020304" pitchFamily="18" charset="0"/>
                <a:cs typeface="Times New Roman" panose="02020603050405020304" pitchFamily="18" charset="0"/>
              </a:rPr>
              <a:t>first updates </a:t>
            </a:r>
            <a:r>
              <a:rPr lang="en-US" sz="2400" dirty="0">
                <a:solidFill>
                  <a:srgbClr val="0070C0"/>
                </a:solidFill>
                <a:latin typeface="Times New Roman" panose="02020603050405020304" pitchFamily="18" charset="0"/>
                <a:cs typeface="Times New Roman" panose="02020603050405020304" pitchFamily="18" charset="0"/>
              </a:rPr>
              <a:t>QH </a:t>
            </a:r>
            <a:r>
              <a:rPr lang="en-US" sz="2400" dirty="0" smtClean="0">
                <a:solidFill>
                  <a:srgbClr val="0070C0"/>
                </a:solidFill>
                <a:latin typeface="Times New Roman" panose="02020603050405020304" pitchFamily="18" charset="0"/>
                <a:cs typeface="Times New Roman" panose="02020603050405020304" pitchFamily="18" charset="0"/>
              </a:rPr>
              <a:t>and then </a:t>
            </a:r>
            <a:r>
              <a:rPr lang="en-US" sz="2400" dirty="0">
                <a:solidFill>
                  <a:srgbClr val="0070C0"/>
                </a:solidFill>
                <a:latin typeface="Times New Roman" panose="02020603050405020304" pitchFamily="18" charset="0"/>
                <a:cs typeface="Times New Roman" panose="02020603050405020304" pitchFamily="18" charset="0"/>
              </a:rPr>
              <a:t>QL. Therefore, there is a </a:t>
            </a:r>
            <a:r>
              <a:rPr lang="en-US" sz="2400" dirty="0" smtClean="0">
                <a:solidFill>
                  <a:srgbClr val="0070C0"/>
                </a:solidFill>
                <a:latin typeface="Times New Roman" panose="02020603050405020304" pitchFamily="18" charset="0"/>
                <a:cs typeface="Times New Roman" panose="02020603050405020304" pitchFamily="18" charset="0"/>
              </a:rPr>
              <a:t>very short time </a:t>
            </a:r>
            <a:r>
              <a:rPr lang="en-US" sz="2400" dirty="0">
                <a:solidFill>
                  <a:srgbClr val="0070C0"/>
                </a:solidFill>
                <a:latin typeface="Times New Roman" panose="02020603050405020304" pitchFamily="18" charset="0"/>
                <a:cs typeface="Times New Roman" panose="02020603050405020304" pitchFamily="18" charset="0"/>
              </a:rPr>
              <a:t>lag between the </a:t>
            </a:r>
            <a:r>
              <a:rPr lang="en-US" sz="2400" dirty="0" smtClean="0">
                <a:solidFill>
                  <a:srgbClr val="0070C0"/>
                </a:solidFill>
                <a:latin typeface="Times New Roman" panose="02020603050405020304" pitchFamily="18" charset="0"/>
                <a:cs typeface="Times New Roman" panose="02020603050405020304" pitchFamily="18" charset="0"/>
              </a:rPr>
              <a:t>updates of QH </a:t>
            </a:r>
            <a:r>
              <a:rPr lang="en-US" sz="2400" dirty="0">
                <a:solidFill>
                  <a:srgbClr val="0070C0"/>
                </a:solidFill>
                <a:latin typeface="Times New Roman" panose="02020603050405020304" pitchFamily="18" charset="0"/>
                <a:cs typeface="Times New Roman" panose="02020603050405020304" pitchFamily="18" charset="0"/>
              </a:rPr>
              <a:t>and QL. During this time lag, if the motor driving system fetches the values of QH and QL, it may result to a problem. </a:t>
            </a:r>
            <a:r>
              <a:rPr lang="en-US" sz="2400" dirty="0" smtClean="0">
                <a:solidFill>
                  <a:srgbClr val="0070C0"/>
                </a:solidFill>
                <a:latin typeface="Times New Roman" panose="02020603050405020304" pitchFamily="18" charset="0"/>
                <a:cs typeface="Times New Roman" panose="02020603050405020304" pitchFamily="18" charset="0"/>
              </a:rPr>
              <a:t>As an example, the motor driving system receives an </a:t>
            </a:r>
            <a:r>
              <a:rPr lang="en-US" sz="2400" dirty="0">
                <a:solidFill>
                  <a:srgbClr val="0070C0"/>
                </a:solidFill>
                <a:latin typeface="Times New Roman" panose="02020603050405020304" pitchFamily="18" charset="0"/>
                <a:cs typeface="Times New Roman" panose="02020603050405020304" pitchFamily="18" charset="0"/>
              </a:rPr>
              <a:t>undefined state </a:t>
            </a:r>
            <a:r>
              <a:rPr lang="en-US" sz="2400" dirty="0" smtClean="0">
                <a:solidFill>
                  <a:srgbClr val="0070C0"/>
                </a:solidFill>
                <a:latin typeface="Times New Roman" panose="02020603050405020304" pitchFamily="18" charset="0"/>
                <a:cs typeface="Times New Roman" panose="02020603050405020304" pitchFamily="18" charset="0"/>
              </a:rPr>
              <a:t>11 (QH=1 and QL=1) </a:t>
            </a:r>
            <a:r>
              <a:rPr lang="en-US" sz="2400" dirty="0">
                <a:solidFill>
                  <a:srgbClr val="0070C0"/>
                </a:solidFill>
                <a:latin typeface="Times New Roman" panose="02020603050405020304" pitchFamily="18" charset="0"/>
                <a:cs typeface="Times New Roman" panose="02020603050405020304" pitchFamily="18" charset="0"/>
              </a:rPr>
              <a:t>when the program updates the state of the door</a:t>
            </a:r>
          </a:p>
          <a:p>
            <a:pPr marL="0" indent="0">
              <a:buNone/>
            </a:pPr>
            <a:endParaRPr lang="en-US" sz="2400"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2400" dirty="0" smtClean="0">
                <a:solidFill>
                  <a:srgbClr val="0070C0"/>
                </a:solidFill>
                <a:latin typeface="Times New Roman" panose="02020603050405020304" pitchFamily="18" charset="0"/>
                <a:cs typeface="Times New Roman" panose="02020603050405020304" pitchFamily="18" charset="0"/>
              </a:rPr>
              <a:t>By            </a:t>
            </a:r>
            <a:r>
              <a:rPr lang="en-US" sz="2400" dirty="0">
                <a:solidFill>
                  <a:srgbClr val="0070C0"/>
                </a:solidFill>
                <a:latin typeface="Times New Roman" panose="02020603050405020304" pitchFamily="18" charset="0"/>
                <a:cs typeface="Times New Roman" panose="02020603050405020304" pitchFamily="18" charset="0"/>
              </a:rPr>
              <a:t>, for example the time lag problem mentioned above can be resolved.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Rectangle 5"/>
          <p:cNvSpPr/>
          <p:nvPr/>
        </p:nvSpPr>
        <p:spPr>
          <a:xfrm>
            <a:off x="4415246" y="4276701"/>
            <a:ext cx="992779" cy="321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Rectangle 7"/>
          <p:cNvSpPr/>
          <p:nvPr/>
        </p:nvSpPr>
        <p:spPr>
          <a:xfrm>
            <a:off x="2306848" y="5304972"/>
            <a:ext cx="646546" cy="31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Tree>
    <p:extLst>
      <p:ext uri="{BB962C8B-B14F-4D97-AF65-F5344CB8AC3E}">
        <p14:creationId xmlns="" xmlns:p14="http://schemas.microsoft.com/office/powerpoint/2010/main" val="392327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2)</a:t>
            </a:r>
          </a:p>
        </p:txBody>
      </p:sp>
      <p:sp>
        <p:nvSpPr>
          <p:cNvPr id="3" name="Content Placeholder 2"/>
          <p:cNvSpPr>
            <a:spLocks noGrp="1"/>
          </p:cNvSpPr>
          <p:nvPr>
            <p:ph idx="1"/>
          </p:nvPr>
        </p:nvSpPr>
        <p:spPr>
          <a:xfrm>
            <a:off x="1733943" y="1265382"/>
            <a:ext cx="9935297" cy="5592617"/>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group for D:</a:t>
            </a:r>
          </a:p>
          <a:p>
            <a:pPr marL="457200" indent="-457200">
              <a:buAutoNum type="alphaLcParenR"/>
            </a:pPr>
            <a:r>
              <a:rPr lang="en-US" sz="2400" dirty="0">
                <a:solidFill>
                  <a:srgbClr val="0070C0"/>
                </a:solidFill>
                <a:latin typeface="Times New Roman" panose="02020603050405020304" pitchFamily="18" charset="0"/>
                <a:cs typeface="Times New Roman" panose="02020603050405020304" pitchFamily="18" charset="0"/>
              </a:rPr>
              <a:t>From “closed” to “opened”   b) From “closing” to “closed” </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 From “closing” to “opened”  d) from “opened” to “closing</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group for E:</a:t>
            </a:r>
          </a:p>
          <a:p>
            <a:pPr marL="457200" indent="-457200">
              <a:buAutoNum type="alphaLcParenR"/>
            </a:pPr>
            <a:r>
              <a:rPr lang="en-US" sz="2400" dirty="0">
                <a:solidFill>
                  <a:srgbClr val="0070C0"/>
                </a:solidFill>
                <a:latin typeface="Times New Roman" panose="02020603050405020304" pitchFamily="18" charset="0"/>
                <a:cs typeface="Times New Roman" panose="02020603050405020304" pitchFamily="18" charset="0"/>
              </a:rPr>
              <a:t>Changing the data format of QH and QL so that they can be fetched or updated by one hardware instruction.</a:t>
            </a:r>
          </a:p>
          <a:p>
            <a:pPr marL="457200" indent="-457200">
              <a:buAutoNum type="alphaLcParenR"/>
            </a:pPr>
            <a:r>
              <a:rPr lang="en-US" sz="2400" dirty="0">
                <a:solidFill>
                  <a:srgbClr val="0070C0"/>
                </a:solidFill>
                <a:latin typeface="Times New Roman" panose="02020603050405020304" pitchFamily="18" charset="0"/>
                <a:cs typeface="Times New Roman" panose="02020603050405020304" pitchFamily="18" charset="0"/>
              </a:rPr>
              <a:t>Changing the execution logic of the motor driving device so that it will ignore the undefined state 11</a:t>
            </a:r>
          </a:p>
          <a:p>
            <a:pPr marL="457200" indent="-457200">
              <a:buAutoNum type="alphaLcParenR"/>
            </a:pPr>
            <a:r>
              <a:rPr lang="en-US" sz="2400" dirty="0">
                <a:solidFill>
                  <a:srgbClr val="0070C0"/>
                </a:solidFill>
                <a:latin typeface="Times New Roman" panose="02020603050405020304" pitchFamily="18" charset="0"/>
                <a:cs typeface="Times New Roman" panose="02020603050405020304" pitchFamily="18" charset="0"/>
              </a:rPr>
              <a:t>Changing the execution sequence of the program  so that the program</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First updates QL  and then QH</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d)</a:t>
            </a:r>
            <a:r>
              <a:rPr lang="en-US" sz="2400" dirty="0">
                <a:solidFill>
                  <a:srgbClr val="0070C0"/>
                </a:solidFill>
                <a:latin typeface="Times New Roman" panose="02020603050405020304" pitchFamily="18" charset="0"/>
                <a:cs typeface="Times New Roman" panose="02020603050405020304" pitchFamily="18" charset="0"/>
              </a:rPr>
              <a:t> Replacing the shared storage device with a new one so that QH and QL can be fetched faster than the current device.</a:t>
            </a: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 xmlns:p14="http://schemas.microsoft.com/office/powerpoint/2010/main" val="244947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2)</a:t>
            </a:r>
          </a:p>
        </p:txBody>
      </p:sp>
      <p:sp>
        <p:nvSpPr>
          <p:cNvPr id="3" name="Content Placeholder 2"/>
          <p:cNvSpPr>
            <a:spLocks noGrp="1"/>
          </p:cNvSpPr>
          <p:nvPr>
            <p:ph idx="1"/>
          </p:nvPr>
        </p:nvSpPr>
        <p:spPr>
          <a:xfrm>
            <a:off x="1733943"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D:</a:t>
            </a:r>
          </a:p>
          <a:p>
            <a:r>
              <a:rPr lang="en-US" sz="2400" dirty="0">
                <a:latin typeface="Times New Roman" panose="02020603050405020304" pitchFamily="18" charset="0"/>
                <a:cs typeface="Times New Roman" panose="02020603050405020304" pitchFamily="18" charset="0"/>
              </a:rPr>
              <a:t>Here we have only 3 states :</a:t>
            </a:r>
          </a:p>
          <a:p>
            <a:r>
              <a:rPr lang="en-US" sz="2400" dirty="0">
                <a:latin typeface="Times New Roman" panose="02020603050405020304" pitchFamily="18" charset="0"/>
                <a:cs typeface="Times New Roman" panose="02020603050405020304" pitchFamily="18" charset="0"/>
              </a:rPr>
              <a:t>00 -&gt; “closed”</a:t>
            </a:r>
          </a:p>
          <a:p>
            <a:r>
              <a:rPr lang="en-US" sz="2400" dirty="0">
                <a:latin typeface="Times New Roman" panose="02020603050405020304" pitchFamily="18" charset="0"/>
                <a:cs typeface="Times New Roman" panose="02020603050405020304" pitchFamily="18" charset="0"/>
              </a:rPr>
              <a:t>01 -&gt; “opened”</a:t>
            </a:r>
          </a:p>
          <a:p>
            <a:r>
              <a:rPr lang="en-US" sz="2400" dirty="0">
                <a:latin typeface="Times New Roman" panose="02020603050405020304" pitchFamily="18" charset="0"/>
                <a:cs typeface="Times New Roman" panose="02020603050405020304" pitchFamily="18" charset="0"/>
              </a:rPr>
              <a:t>10 -&gt; “closing”</a:t>
            </a:r>
          </a:p>
          <a:p>
            <a:r>
              <a:rPr lang="en-US" sz="2400" dirty="0">
                <a:latin typeface="Times New Roman" panose="02020603050405020304" pitchFamily="18" charset="0"/>
                <a:cs typeface="Times New Roman" panose="02020603050405020304" pitchFamily="18" charset="0"/>
              </a:rPr>
              <a:t>But as per the code when updating the QH and QL,</a:t>
            </a:r>
          </a:p>
          <a:p>
            <a:r>
              <a:rPr lang="en-US" sz="2400" dirty="0">
                <a:latin typeface="Times New Roman" panose="02020603050405020304" pitchFamily="18" charset="0"/>
                <a:cs typeface="Times New Roman" panose="02020603050405020304" pitchFamily="18" charset="0"/>
              </a:rPr>
              <a:t>Say, QH = 0 </a:t>
            </a:r>
            <a:r>
              <a:rPr lang="en-US" sz="2400" dirty="0" smtClean="0">
                <a:latin typeface="Times New Roman" panose="02020603050405020304" pitchFamily="18" charset="0"/>
                <a:cs typeface="Times New Roman" panose="02020603050405020304" pitchFamily="18" charset="0"/>
              </a:rPr>
              <a:t>and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QL = 1</a:t>
            </a:r>
          </a:p>
          <a:p>
            <a:r>
              <a:rPr lang="en-US" sz="2400" dirty="0">
                <a:latin typeface="Times New Roman" panose="02020603050405020304" pitchFamily="18" charset="0"/>
                <a:cs typeface="Times New Roman" panose="02020603050405020304" pitchFamily="18" charset="0"/>
              </a:rPr>
              <a:t>Now updating QH = 1 ….. and in the mean time before updating the QL if some one read QH and QL he will find QH = 1 and QL = 1 which is an undefined state 11</a:t>
            </a:r>
          </a:p>
          <a:p>
            <a:r>
              <a:rPr lang="en-US" sz="2400" dirty="0">
                <a:latin typeface="Times New Roman" panose="02020603050405020304" pitchFamily="18" charset="0"/>
                <a:cs typeface="Times New Roman" panose="02020603050405020304" pitchFamily="18" charset="0"/>
              </a:rPr>
              <a:t>This can be happened from “opened” 01 state to closing state 10</a:t>
            </a: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Rectangle 4"/>
          <p:cNvSpPr/>
          <p:nvPr/>
        </p:nvSpPr>
        <p:spPr>
          <a:xfrm>
            <a:off x="7444509" y="1741054"/>
            <a:ext cx="3426691" cy="1450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latin typeface="Times New Roman" panose="02020603050405020304" pitchFamily="18" charset="0"/>
                <a:cs typeface="Times New Roman" panose="02020603050405020304" pitchFamily="18" charset="0"/>
              </a:rPr>
              <a:t>Ans</a:t>
            </a:r>
            <a:r>
              <a:rPr lang="en-US" sz="2400" dirty="0">
                <a:latin typeface="Times New Roman" panose="02020603050405020304" pitchFamily="18" charset="0"/>
                <a:cs typeface="Times New Roman" panose="02020603050405020304" pitchFamily="18" charset="0"/>
              </a:rPr>
              <a:t> D : d) from “opened” to “closing”.</a:t>
            </a:r>
          </a:p>
        </p:txBody>
      </p:sp>
    </p:spTree>
    <p:extLst>
      <p:ext uri="{BB962C8B-B14F-4D97-AF65-F5344CB8AC3E}">
        <p14:creationId xmlns="" xmlns:p14="http://schemas.microsoft.com/office/powerpoint/2010/main" val="150905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2)</a:t>
            </a:r>
          </a:p>
        </p:txBody>
      </p:sp>
      <p:sp>
        <p:nvSpPr>
          <p:cNvPr id="3" name="Content Placeholder 2"/>
          <p:cNvSpPr>
            <a:spLocks noGrp="1"/>
          </p:cNvSpPr>
          <p:nvPr>
            <p:ph idx="1"/>
          </p:nvPr>
        </p:nvSpPr>
        <p:spPr>
          <a:xfrm>
            <a:off x="1733943"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E:</a:t>
            </a:r>
          </a:p>
          <a:p>
            <a:pPr marL="0" indent="0">
              <a:buNone/>
            </a:pPr>
            <a:r>
              <a:rPr lang="en-US" sz="2400" dirty="0">
                <a:latin typeface="Times New Roman" panose="02020603050405020304" pitchFamily="18" charset="0"/>
                <a:cs typeface="Times New Roman" panose="02020603050405020304" pitchFamily="18" charset="0"/>
              </a:rPr>
              <a:t>As there is 2 instructions for updating the 2 values. So, there exist a very short time lag. Code needs to be changed in a format so that 2 values can be fetched by a single instruction.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Rectangle 4"/>
          <p:cNvSpPr/>
          <p:nvPr/>
        </p:nvSpPr>
        <p:spPr>
          <a:xfrm>
            <a:off x="3860800" y="3574473"/>
            <a:ext cx="3223491" cy="12284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Ans</a:t>
            </a:r>
            <a:r>
              <a:rPr lang="en-US" sz="2400" dirty="0">
                <a:latin typeface="Times New Roman" panose="02020603050405020304" pitchFamily="18" charset="0"/>
                <a:cs typeface="Times New Roman" panose="02020603050405020304" pitchFamily="18" charset="0"/>
              </a:rPr>
              <a:t> E: a</a:t>
            </a:r>
          </a:p>
        </p:txBody>
      </p:sp>
    </p:spTree>
    <p:extLst>
      <p:ext uri="{BB962C8B-B14F-4D97-AF65-F5344CB8AC3E}">
        <p14:creationId xmlns="" xmlns:p14="http://schemas.microsoft.com/office/powerpoint/2010/main" val="106085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a:t>Question 2</a:t>
            </a:r>
            <a:endParaRPr lang="en-US" b="1" dirty="0"/>
          </a:p>
        </p:txBody>
      </p:sp>
      <p:sp>
        <p:nvSpPr>
          <p:cNvPr id="3" name="Content Placeholder 2"/>
          <p:cNvSpPr>
            <a:spLocks noGrp="1"/>
          </p:cNvSpPr>
          <p:nvPr>
            <p:ph idx="1"/>
          </p:nvPr>
        </p:nvSpPr>
        <p:spPr>
          <a:xfrm>
            <a:off x="1724707"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Read the following description of a door controller circuit, and then answer the subquestions 1 and 2.</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A sensor-based automatic door controller has 3 states of operation: “closed”, “opened” and “closing”. When the sensor detects a person coming towards the door or going through the door, the door enters the “opened” state. When the person has passed through the door, the sensor detects nothing and the door enters the “closing” state. Within the “closing” state, another person may approach towards the door, causing the change in the state of the door from “closing” to “opened”. The idle state “closed” implies that the door is completely closed.</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The sensor generates the signal S = 1 when the sensor detects a person either approaching to or passing through the door; otherwise, it generates the signal s = 0.</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 xmlns:p14="http://schemas.microsoft.com/office/powerpoint/2010/main" val="56992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562" y="512462"/>
            <a:ext cx="8911687" cy="1280890"/>
          </a:xfrm>
        </p:spPr>
        <p:txBody>
          <a:bodyPr/>
          <a:lstStyle/>
          <a:p>
            <a:r>
              <a:rPr lang="en-US" b="1" dirty="0"/>
              <a:t>Question 2</a:t>
            </a:r>
          </a:p>
        </p:txBody>
      </p:sp>
      <p:sp>
        <p:nvSpPr>
          <p:cNvPr id="3" name="Content Placeholder 2"/>
          <p:cNvSpPr>
            <a:spLocks noGrp="1"/>
          </p:cNvSpPr>
          <p:nvPr>
            <p:ph idx="1"/>
          </p:nvPr>
        </p:nvSpPr>
        <p:spPr>
          <a:xfrm>
            <a:off x="1988849" y="1533237"/>
            <a:ext cx="8915400" cy="572654"/>
          </a:xfrm>
        </p:spPr>
        <p:txBody>
          <a:bodyPr/>
          <a:lstStyle/>
          <a:p>
            <a:pPr marL="0" indent="0">
              <a:buNone/>
            </a:pPr>
            <a:r>
              <a:rPr lang="en-US" dirty="0"/>
              <a:t>Figure 1 shows the operational state transition diagram of the door controller.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Oval 4"/>
          <p:cNvSpPr/>
          <p:nvPr/>
        </p:nvSpPr>
        <p:spPr>
          <a:xfrm>
            <a:off x="5324763" y="2737770"/>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Closed</a:t>
            </a:r>
          </a:p>
        </p:txBody>
      </p:sp>
      <p:sp>
        <p:nvSpPr>
          <p:cNvPr id="11" name="Freeform 10"/>
          <p:cNvSpPr/>
          <p:nvPr/>
        </p:nvSpPr>
        <p:spPr>
          <a:xfrm>
            <a:off x="5671126" y="2425231"/>
            <a:ext cx="1016000" cy="349484"/>
          </a:xfrm>
          <a:custGeom>
            <a:avLst/>
            <a:gdLst>
              <a:gd name="connsiteX0" fmla="*/ 0 w 748146"/>
              <a:gd name="connsiteY0" fmla="*/ 701969 h 711205"/>
              <a:gd name="connsiteX1" fmla="*/ 461819 w 748146"/>
              <a:gd name="connsiteY1" fmla="*/ 5 h 711205"/>
              <a:gd name="connsiteX2" fmla="*/ 748146 w 748146"/>
              <a:gd name="connsiteY2" fmla="*/ 711205 h 711205"/>
              <a:gd name="connsiteX3" fmla="*/ 748146 w 748146"/>
              <a:gd name="connsiteY3" fmla="*/ 711205 h 711205"/>
            </a:gdLst>
            <a:ahLst/>
            <a:cxnLst>
              <a:cxn ang="0">
                <a:pos x="connsiteX0" y="connsiteY0"/>
              </a:cxn>
              <a:cxn ang="0">
                <a:pos x="connsiteX1" y="connsiteY1"/>
              </a:cxn>
              <a:cxn ang="0">
                <a:pos x="connsiteX2" y="connsiteY2"/>
              </a:cxn>
              <a:cxn ang="0">
                <a:pos x="connsiteX3" y="connsiteY3"/>
              </a:cxn>
            </a:cxnLst>
            <a:rect l="l" t="t" r="r" b="b"/>
            <a:pathLst>
              <a:path w="748146" h="711205">
                <a:moveTo>
                  <a:pt x="0" y="701969"/>
                </a:moveTo>
                <a:cubicBezTo>
                  <a:pt x="168564" y="350217"/>
                  <a:pt x="337128" y="-1534"/>
                  <a:pt x="461819" y="5"/>
                </a:cubicBezTo>
                <a:cubicBezTo>
                  <a:pt x="586510" y="1544"/>
                  <a:pt x="748146" y="711205"/>
                  <a:pt x="748146" y="711205"/>
                </a:cubicBezTo>
                <a:lnTo>
                  <a:pt x="748146" y="711205"/>
                </a:ln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2" name="Oval 11"/>
          <p:cNvSpPr/>
          <p:nvPr/>
        </p:nvSpPr>
        <p:spPr>
          <a:xfrm>
            <a:off x="7282547" y="3919210"/>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Opened</a:t>
            </a:r>
          </a:p>
        </p:txBody>
      </p:sp>
      <p:sp>
        <p:nvSpPr>
          <p:cNvPr id="13" name="Oval 12"/>
          <p:cNvSpPr/>
          <p:nvPr/>
        </p:nvSpPr>
        <p:spPr>
          <a:xfrm>
            <a:off x="3777673" y="3919211"/>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Closing</a:t>
            </a:r>
          </a:p>
        </p:txBody>
      </p:sp>
      <p:cxnSp>
        <p:nvCxnSpPr>
          <p:cNvPr id="15" name="Straight Arrow Connector 14"/>
          <p:cNvCxnSpPr/>
          <p:nvPr/>
        </p:nvCxnSpPr>
        <p:spPr>
          <a:xfrm flipV="1">
            <a:off x="5394036" y="4110182"/>
            <a:ext cx="1958109"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2"/>
            <a:endCxn id="13" idx="6"/>
          </p:cNvCxnSpPr>
          <p:nvPr/>
        </p:nvCxnSpPr>
        <p:spPr>
          <a:xfrm flipH="1">
            <a:off x="5486400" y="4242483"/>
            <a:ext cx="17961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0"/>
            <a:endCxn id="5" idx="2"/>
          </p:cNvCxnSpPr>
          <p:nvPr/>
        </p:nvCxnSpPr>
        <p:spPr>
          <a:xfrm flipV="1">
            <a:off x="4632037" y="3061043"/>
            <a:ext cx="692726" cy="858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6"/>
            <a:endCxn id="12" idx="0"/>
          </p:cNvCxnSpPr>
          <p:nvPr/>
        </p:nvCxnSpPr>
        <p:spPr>
          <a:xfrm>
            <a:off x="7033490" y="3061043"/>
            <a:ext cx="1103421" cy="85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52310" y="3199649"/>
            <a:ext cx="696024" cy="369332"/>
          </a:xfrm>
          <a:prstGeom prst="rect">
            <a:avLst/>
          </a:prstGeom>
          <a:noFill/>
        </p:spPr>
        <p:txBody>
          <a:bodyPr wrap="none" rtlCol="0">
            <a:spAutoFit/>
          </a:bodyPr>
          <a:lstStyle/>
          <a:p>
            <a:r>
              <a:rPr lang="en-US" dirty="0"/>
              <a:t>S = 0</a:t>
            </a:r>
          </a:p>
        </p:txBody>
      </p:sp>
      <p:sp>
        <p:nvSpPr>
          <p:cNvPr id="24" name="TextBox 23"/>
          <p:cNvSpPr txBox="1"/>
          <p:nvPr/>
        </p:nvSpPr>
        <p:spPr>
          <a:xfrm>
            <a:off x="5991102" y="4398690"/>
            <a:ext cx="696024" cy="369332"/>
          </a:xfrm>
          <a:prstGeom prst="rect">
            <a:avLst/>
          </a:prstGeom>
          <a:noFill/>
        </p:spPr>
        <p:txBody>
          <a:bodyPr wrap="none" rtlCol="0">
            <a:spAutoFit/>
          </a:bodyPr>
          <a:lstStyle/>
          <a:p>
            <a:r>
              <a:rPr lang="en-US" dirty="0"/>
              <a:t>S = 0</a:t>
            </a:r>
          </a:p>
        </p:txBody>
      </p:sp>
      <p:sp>
        <p:nvSpPr>
          <p:cNvPr id="25" name="TextBox 24"/>
          <p:cNvSpPr txBox="1"/>
          <p:nvPr/>
        </p:nvSpPr>
        <p:spPr>
          <a:xfrm>
            <a:off x="5991102" y="3646862"/>
            <a:ext cx="696024" cy="369332"/>
          </a:xfrm>
          <a:prstGeom prst="rect">
            <a:avLst/>
          </a:prstGeom>
          <a:noFill/>
        </p:spPr>
        <p:txBody>
          <a:bodyPr wrap="none" rtlCol="0">
            <a:spAutoFit/>
          </a:bodyPr>
          <a:lstStyle/>
          <a:p>
            <a:r>
              <a:rPr lang="en-US" dirty="0"/>
              <a:t>S = 1</a:t>
            </a:r>
          </a:p>
        </p:txBody>
      </p:sp>
      <p:sp>
        <p:nvSpPr>
          <p:cNvPr id="26" name="TextBox 25"/>
          <p:cNvSpPr txBox="1"/>
          <p:nvPr/>
        </p:nvSpPr>
        <p:spPr>
          <a:xfrm>
            <a:off x="6586523" y="2262566"/>
            <a:ext cx="696024" cy="369332"/>
          </a:xfrm>
          <a:prstGeom prst="rect">
            <a:avLst/>
          </a:prstGeom>
          <a:noFill/>
        </p:spPr>
        <p:txBody>
          <a:bodyPr wrap="none" rtlCol="0">
            <a:spAutoFit/>
          </a:bodyPr>
          <a:lstStyle/>
          <a:p>
            <a:r>
              <a:rPr lang="en-US" dirty="0"/>
              <a:t>S = 0</a:t>
            </a:r>
          </a:p>
        </p:txBody>
      </p:sp>
      <p:sp>
        <p:nvSpPr>
          <p:cNvPr id="33" name="Freeform 32"/>
          <p:cNvSpPr/>
          <p:nvPr/>
        </p:nvSpPr>
        <p:spPr>
          <a:xfrm>
            <a:off x="7638473" y="4488873"/>
            <a:ext cx="1025236" cy="535709"/>
          </a:xfrm>
          <a:custGeom>
            <a:avLst/>
            <a:gdLst>
              <a:gd name="connsiteX0" fmla="*/ 0 w 877454"/>
              <a:gd name="connsiteY0" fmla="*/ 92363 h 979437"/>
              <a:gd name="connsiteX1" fmla="*/ 147781 w 877454"/>
              <a:gd name="connsiteY1" fmla="*/ 979054 h 979437"/>
              <a:gd name="connsiteX2" fmla="*/ 877454 w 877454"/>
              <a:gd name="connsiteY2" fmla="*/ 0 h 979437"/>
            </a:gdLst>
            <a:ahLst/>
            <a:cxnLst>
              <a:cxn ang="0">
                <a:pos x="connsiteX0" y="connsiteY0"/>
              </a:cxn>
              <a:cxn ang="0">
                <a:pos x="connsiteX1" y="connsiteY1"/>
              </a:cxn>
              <a:cxn ang="0">
                <a:pos x="connsiteX2" y="connsiteY2"/>
              </a:cxn>
            </a:cxnLst>
            <a:rect l="l" t="t" r="r" b="b"/>
            <a:pathLst>
              <a:path w="877454" h="979437">
                <a:moveTo>
                  <a:pt x="0" y="92363"/>
                </a:moveTo>
                <a:cubicBezTo>
                  <a:pt x="769" y="543405"/>
                  <a:pt x="1539" y="994448"/>
                  <a:pt x="147781" y="979054"/>
                </a:cubicBezTo>
                <a:cubicBezTo>
                  <a:pt x="294023" y="963660"/>
                  <a:pt x="585738" y="481830"/>
                  <a:pt x="877454" y="0"/>
                </a:cubicBez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4" name="TextBox 33"/>
          <p:cNvSpPr txBox="1"/>
          <p:nvPr/>
        </p:nvSpPr>
        <p:spPr>
          <a:xfrm>
            <a:off x="7803079" y="5054590"/>
            <a:ext cx="696024" cy="369332"/>
          </a:xfrm>
          <a:prstGeom prst="rect">
            <a:avLst/>
          </a:prstGeom>
          <a:noFill/>
        </p:spPr>
        <p:txBody>
          <a:bodyPr wrap="none" rtlCol="0">
            <a:spAutoFit/>
          </a:bodyPr>
          <a:lstStyle/>
          <a:p>
            <a:r>
              <a:rPr lang="en-US" dirty="0"/>
              <a:t>S = 1</a:t>
            </a:r>
          </a:p>
        </p:txBody>
      </p:sp>
      <p:sp>
        <p:nvSpPr>
          <p:cNvPr id="35" name="Rectangle 34"/>
          <p:cNvSpPr/>
          <p:nvPr/>
        </p:nvSpPr>
        <p:spPr>
          <a:xfrm>
            <a:off x="7638473" y="3061043"/>
            <a:ext cx="860630" cy="323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Tree>
    <p:extLst>
      <p:ext uri="{BB962C8B-B14F-4D97-AF65-F5344CB8AC3E}">
        <p14:creationId xmlns="" xmlns:p14="http://schemas.microsoft.com/office/powerpoint/2010/main" val="84069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a:t>Question 2</a:t>
            </a:r>
            <a:endParaRPr lang="en-US"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724707" y="1265383"/>
                <a:ext cx="9935297" cy="2244435"/>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In designing the door controller circuit, 2-digit binary numbers 00,01 and 10 are assigned to the states “closed”, “opened” and “closing” respectively. The higher bit is denoted by </a:t>
                </a:r>
                <a14:m>
                  <m:oMath xmlns:m="http://schemas.openxmlformats.org/officeDocument/2006/math">
                    <m:sSub>
                      <m:sSubPr>
                        <m:ctrlPr>
                          <a:rPr lang="en-US" sz="2400" i="1" smtClean="0">
                            <a:solidFill>
                              <a:srgbClr val="0070C0"/>
                            </a:solidFill>
                            <a:latin typeface="Cambria Math" panose="02040503050406030204" pitchFamily="18" charset="0"/>
                            <a:cs typeface="Times New Roman" panose="02020603050405020304" pitchFamily="18" charset="0"/>
                          </a:rPr>
                        </m:ctrlPr>
                      </m:sSubPr>
                      <m:e>
                        <m:r>
                          <a:rPr lang="en-US" sz="2400" b="0" i="1" smtClean="0">
                            <a:solidFill>
                              <a:srgbClr val="0070C0"/>
                            </a:solidFill>
                            <a:latin typeface="Cambria Math" panose="02040503050406030204" pitchFamily="18" charset="0"/>
                            <a:cs typeface="Times New Roman" panose="02020603050405020304" pitchFamily="18" charset="0"/>
                          </a:rPr>
                          <m:t>𝑄</m:t>
                        </m:r>
                      </m:e>
                      <m:sub>
                        <m:r>
                          <a:rPr lang="en-US" sz="2400" b="0" i="1" smtClean="0">
                            <a:solidFill>
                              <a:srgbClr val="0070C0"/>
                            </a:solidFill>
                            <a:latin typeface="Cambria Math" panose="02040503050406030204" pitchFamily="18" charset="0"/>
                            <a:cs typeface="Times New Roman" panose="02020603050405020304" pitchFamily="18" charset="0"/>
                          </a:rPr>
                          <m:t>𝐻</m:t>
                        </m:r>
                      </m:sub>
                    </m:sSub>
                  </m:oMath>
                </a14:m>
                <a:r>
                  <a:rPr lang="en-US" sz="2400" dirty="0">
                    <a:solidFill>
                      <a:srgbClr val="0070C0"/>
                    </a:solidFill>
                    <a:latin typeface="Times New Roman" panose="02020603050405020304" pitchFamily="18" charset="0"/>
                    <a:cs typeface="Times New Roman" panose="02020603050405020304" pitchFamily="18" charset="0"/>
                  </a:rPr>
                  <a:t> and the lower bit by </a:t>
                </a:r>
                <a14:m>
                  <m:oMath xmlns:m="http://schemas.openxmlformats.org/officeDocument/2006/math">
                    <m:sSub>
                      <m:sSubPr>
                        <m:ctrlPr>
                          <a:rPr lang="en-US"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𝑄</m:t>
                        </m:r>
                      </m:e>
                      <m:sub>
                        <m:r>
                          <a:rPr lang="en-US" sz="2400" b="0" i="1" smtClean="0">
                            <a:solidFill>
                              <a:srgbClr val="0070C0"/>
                            </a:solidFill>
                            <a:latin typeface="Cambria Math" panose="02040503050406030204" pitchFamily="18" charset="0"/>
                            <a:cs typeface="Times New Roman" panose="02020603050405020304" pitchFamily="18" charset="0"/>
                          </a:rPr>
                          <m:t>𝐿</m:t>
                        </m:r>
                      </m:sub>
                    </m:sSub>
                  </m:oMath>
                </a14:m>
                <a:r>
                  <a:rPr lang="en-US" sz="2400" dirty="0">
                    <a:solidFill>
                      <a:srgbClr val="0070C0"/>
                    </a:solidFill>
                    <a:latin typeface="Times New Roman" panose="02020603050405020304" pitchFamily="18" charset="0"/>
                    <a:cs typeface="Times New Roman" panose="02020603050405020304" pitchFamily="18" charset="0"/>
                  </a:rPr>
                  <a:t>. For example, the state “closing” (10) is represented as </a:t>
                </a:r>
                <a14:m>
                  <m:oMath xmlns:m="http://schemas.openxmlformats.org/officeDocument/2006/math">
                    <m:sSub>
                      <m:sSubPr>
                        <m:ctrlPr>
                          <a:rPr lang="en-US"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𝑄</m:t>
                        </m:r>
                      </m:e>
                      <m:sub>
                        <m:r>
                          <a:rPr lang="en-US" sz="2400" i="1">
                            <a:solidFill>
                              <a:srgbClr val="0070C0"/>
                            </a:solidFill>
                            <a:latin typeface="Cambria Math" panose="02040503050406030204" pitchFamily="18" charset="0"/>
                            <a:cs typeface="Times New Roman" panose="02020603050405020304" pitchFamily="18" charset="0"/>
                          </a:rPr>
                          <m:t>𝐻</m:t>
                        </m:r>
                      </m:sub>
                    </m:sSub>
                  </m:oMath>
                </a14:m>
                <a:r>
                  <a:rPr lang="en-US" sz="2400" dirty="0">
                    <a:solidFill>
                      <a:srgbClr val="0070C0"/>
                    </a:solidFill>
                    <a:latin typeface="Times New Roman" panose="02020603050405020304" pitchFamily="18" charset="0"/>
                    <a:cs typeface="Times New Roman" panose="02020603050405020304" pitchFamily="18" charset="0"/>
                  </a:rPr>
                  <a:t> = 1 and </a:t>
                </a:r>
                <a14:m>
                  <m:oMath xmlns:m="http://schemas.openxmlformats.org/officeDocument/2006/math">
                    <m:sSub>
                      <m:sSubPr>
                        <m:ctrlPr>
                          <a:rPr lang="en-US"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𝑄</m:t>
                        </m:r>
                      </m:e>
                      <m:sub>
                        <m:r>
                          <a:rPr lang="en-US" sz="2400" i="1">
                            <a:solidFill>
                              <a:srgbClr val="0070C0"/>
                            </a:solidFill>
                            <a:latin typeface="Cambria Math" panose="02040503050406030204" pitchFamily="18" charset="0"/>
                            <a:cs typeface="Times New Roman" panose="02020603050405020304" pitchFamily="18" charset="0"/>
                          </a:rPr>
                          <m:t>𝐿</m:t>
                        </m:r>
                      </m:sub>
                    </m:sSub>
                  </m:oMath>
                </a14:m>
                <a:r>
                  <a:rPr lang="en-US" sz="2400" dirty="0">
                    <a:solidFill>
                      <a:srgbClr val="0070C0"/>
                    </a:solidFill>
                    <a:latin typeface="Times New Roman" panose="02020603050405020304" pitchFamily="18" charset="0"/>
                    <a:cs typeface="Times New Roman" panose="02020603050405020304" pitchFamily="18" charset="0"/>
                  </a:rPr>
                  <a:t> = 0.</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Table 1 state transition table of the door controller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24707" y="1265383"/>
                <a:ext cx="9935297" cy="2244435"/>
              </a:xfrm>
              <a:blipFill>
                <a:blip r:embed="rId2"/>
                <a:stretch>
                  <a:fillRect l="-982" t="-21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mc:AlternateContent xmlns:mc="http://schemas.openxmlformats.org/markup-compatibility/2006">
        <mc:Choice xmlns=""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684971054"/>
                  </p:ext>
                </p:extLst>
              </p:nvPr>
            </p:nvGraphicFramePr>
            <p:xfrm>
              <a:off x="2208913" y="3509818"/>
              <a:ext cx="8128000" cy="29667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23535187"/>
                        </a:ext>
                      </a:extLst>
                    </a:gridCol>
                    <a:gridCol w="1625600">
                      <a:extLst>
                        <a:ext uri="{9D8B030D-6E8A-4147-A177-3AD203B41FA5}">
                          <a16:colId xmlns:a16="http://schemas.microsoft.com/office/drawing/2014/main" val="4071917303"/>
                        </a:ext>
                      </a:extLst>
                    </a:gridCol>
                    <a:gridCol w="1625600">
                      <a:extLst>
                        <a:ext uri="{9D8B030D-6E8A-4147-A177-3AD203B41FA5}">
                          <a16:colId xmlns:a16="http://schemas.microsoft.com/office/drawing/2014/main" val="3668650359"/>
                        </a:ext>
                      </a:extLst>
                    </a:gridCol>
                    <a:gridCol w="1625600">
                      <a:extLst>
                        <a:ext uri="{9D8B030D-6E8A-4147-A177-3AD203B41FA5}">
                          <a16:colId xmlns:a16="http://schemas.microsoft.com/office/drawing/2014/main" val="1811705220"/>
                        </a:ext>
                      </a:extLst>
                    </a:gridCol>
                    <a:gridCol w="1625600">
                      <a:extLst>
                        <a:ext uri="{9D8B030D-6E8A-4147-A177-3AD203B41FA5}">
                          <a16:colId xmlns:a16="http://schemas.microsoft.com/office/drawing/2014/main" val="3864604310"/>
                        </a:ext>
                      </a:extLst>
                    </a:gridCol>
                  </a:tblGrid>
                  <a:tr h="370840">
                    <a:tc gridSpan="2">
                      <a:txBody>
                        <a:bodyPr/>
                        <a:lstStyle/>
                        <a:p>
                          <a:pPr algn="ctr"/>
                          <a:r>
                            <a:rPr lang="en-US" dirty="0"/>
                            <a:t>Current state</a:t>
                          </a:r>
                        </a:p>
                      </a:txBody>
                      <a:tcPr/>
                    </a:tc>
                    <a:tc hMerge="1">
                      <a:txBody>
                        <a:bodyPr/>
                        <a:lstStyle/>
                        <a:p>
                          <a:endParaRPr lang="en-US" dirty="0"/>
                        </a:p>
                      </a:txBody>
                      <a:tcPr/>
                    </a:tc>
                    <a:tc>
                      <a:txBody>
                        <a:bodyPr/>
                        <a:lstStyle/>
                        <a:p>
                          <a:r>
                            <a:rPr lang="en-US" dirty="0"/>
                            <a:t>Signal</a:t>
                          </a:r>
                        </a:p>
                      </a:txBody>
                      <a:tcPr/>
                    </a:tc>
                    <a:tc gridSpan="2">
                      <a:txBody>
                        <a:bodyPr/>
                        <a:lstStyle/>
                        <a:p>
                          <a:pPr algn="ctr"/>
                          <a:r>
                            <a:rPr lang="en-US" dirty="0"/>
                            <a:t>Next State</a:t>
                          </a:r>
                        </a:p>
                      </a:txBody>
                      <a:tcPr/>
                    </a:tc>
                    <a:tc hMerge="1">
                      <a:txBody>
                        <a:bodyPr/>
                        <a:lstStyle/>
                        <a:p>
                          <a:endParaRPr lang="en-US" dirty="0"/>
                        </a:p>
                      </a:txBody>
                      <a:tcPr/>
                    </a:tc>
                    <a:extLst>
                      <a:ext uri="{0D108BD9-81ED-4DB2-BD59-A6C34878D82A}">
                        <a16:rowId xmlns:a16="http://schemas.microsoft.com/office/drawing/2014/main" val="70293732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b="0" i="1" smtClean="0">
                                        <a:solidFill>
                                          <a:srgbClr val="0070C0"/>
                                        </a:solidFill>
                                        <a:latin typeface="Cambria Math" panose="02040503050406030204" pitchFamily="18" charset="0"/>
                                        <a:cs typeface="Times New Roman" panose="02020603050405020304" pitchFamily="18" charset="0"/>
                                      </a:rPr>
                                      <m:t>𝑄</m:t>
                                    </m:r>
                                  </m:e>
                                  <m:sub>
                                    <m:r>
                                      <a:rPr lang="en-US" sz="1800" b="0" i="1" smtClean="0">
                                        <a:solidFill>
                                          <a:srgbClr val="0070C0"/>
                                        </a:solidFill>
                                        <a:latin typeface="Cambria Math" panose="02040503050406030204" pitchFamily="18" charset="0"/>
                                        <a:cs typeface="Times New Roman" panose="02020603050405020304" pitchFamily="18" charset="0"/>
                                      </a:rPr>
                                      <m:t>𝐻</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i="1">
                                        <a:solidFill>
                                          <a:srgbClr val="0070C0"/>
                                        </a:solidFill>
                                        <a:latin typeface="Cambria Math" panose="02040503050406030204" pitchFamily="18" charset="0"/>
                                        <a:cs typeface="Times New Roman" panose="02020603050405020304" pitchFamily="18" charset="0"/>
                                      </a:rPr>
                                      <m:t>𝑄</m:t>
                                    </m:r>
                                  </m:e>
                                  <m:sub>
                                    <m:r>
                                      <a:rPr lang="en-US" sz="1800" i="1">
                                        <a:solidFill>
                                          <a:srgbClr val="0070C0"/>
                                        </a:solidFill>
                                        <a:latin typeface="Cambria Math" panose="02040503050406030204" pitchFamily="18" charset="0"/>
                                        <a:cs typeface="Times New Roman" panose="02020603050405020304" pitchFamily="18" charset="0"/>
                                      </a:rPr>
                                      <m:t>𝐿</m:t>
                                    </m:r>
                                  </m:sub>
                                </m:sSub>
                              </m:oMath>
                            </m:oMathPara>
                          </a14:m>
                          <a:endParaRPr lang="en-US" dirty="0"/>
                        </a:p>
                      </a:txBody>
                      <a:tcPr/>
                    </a:tc>
                    <a:tc>
                      <a:txBody>
                        <a:bodyPr/>
                        <a:lstStyle/>
                        <a:p>
                          <a:pPr algn="ctr"/>
                          <a:r>
                            <a:rPr lang="en-US" dirty="0"/>
                            <a:t>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b="0" i="1" smtClean="0">
                                        <a:solidFill>
                                          <a:srgbClr val="0070C0"/>
                                        </a:solidFill>
                                        <a:latin typeface="Cambria Math" panose="02040503050406030204" pitchFamily="18" charset="0"/>
                                        <a:cs typeface="Times New Roman" panose="02020603050405020304" pitchFamily="18" charset="0"/>
                                      </a:rPr>
                                      <m:t>𝑄</m:t>
                                    </m:r>
                                  </m:e>
                                  <m:sub>
                                    <m:r>
                                      <a:rPr lang="en-US" sz="1800" b="0" i="1" smtClean="0">
                                        <a:solidFill>
                                          <a:srgbClr val="0070C0"/>
                                        </a:solidFill>
                                        <a:latin typeface="Cambria Math" panose="02040503050406030204" pitchFamily="18" charset="0"/>
                                        <a:cs typeface="Times New Roman" panose="02020603050405020304" pitchFamily="18" charset="0"/>
                                      </a:rPr>
                                      <m:t>𝐻</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i="1">
                                        <a:solidFill>
                                          <a:srgbClr val="0070C0"/>
                                        </a:solidFill>
                                        <a:latin typeface="Cambria Math" panose="02040503050406030204" pitchFamily="18" charset="0"/>
                                        <a:cs typeface="Times New Roman" panose="02020603050405020304" pitchFamily="18" charset="0"/>
                                      </a:rPr>
                                      <m:t>𝑄</m:t>
                                    </m:r>
                                  </m:e>
                                  <m:sub>
                                    <m:r>
                                      <a:rPr lang="en-US" sz="1800" i="1">
                                        <a:solidFill>
                                          <a:srgbClr val="0070C0"/>
                                        </a:solidFill>
                                        <a:latin typeface="Cambria Math" panose="02040503050406030204" pitchFamily="18" charset="0"/>
                                        <a:cs typeface="Times New Roman" panose="02020603050405020304" pitchFamily="18" charset="0"/>
                                      </a:rPr>
                                      <m:t>𝐿</m:t>
                                    </m:r>
                                  </m:sub>
                                </m:sSub>
                              </m:oMath>
                            </m:oMathPara>
                          </a14:m>
                          <a:endParaRPr lang="en-US" dirty="0"/>
                        </a:p>
                      </a:txBody>
                      <a:tcPr/>
                    </a:tc>
                    <a:extLst>
                      <a:ext uri="{0D108BD9-81ED-4DB2-BD59-A6C34878D82A}">
                        <a16:rowId xmlns:a16="http://schemas.microsoft.com/office/drawing/2014/main" val="527891914"/>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1897833"/>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20239258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203458507"/>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28847126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7585171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937502905"/>
                      </a:ext>
                    </a:extLst>
                  </a:tr>
                </a:tbl>
              </a:graphicData>
            </a:graphic>
          </p:graphicFrame>
        </mc:Choice>
        <mc:Fallback>
          <p:graphicFrame>
            <p:nvGraphicFramePr>
              <p:cNvPr id="5" name="Table 4"/>
              <p:cNvGraphicFramePr>
                <a:graphicFrameLocks noGrp="1"/>
              </p:cNvGraphicFramePr>
              <p:nvPr>
                <p:extLst>
                  <p:ext uri="{D42A27DB-BD31-4B8C-83A1-F6EECF244321}">
                    <p14:modId xmlns:a14="http://schemas.microsoft.com/office/drawing/2010/main" xmlns="" xmlns:p14="http://schemas.microsoft.com/office/powerpoint/2010/main" val="2684971054"/>
                  </p:ext>
                </p:extLst>
              </p:nvPr>
            </p:nvGraphicFramePr>
            <p:xfrm>
              <a:off x="2208913" y="3509818"/>
              <a:ext cx="8128000" cy="2966720"/>
            </p:xfrm>
            <a:graphic>
              <a:graphicData uri="http://schemas.openxmlformats.org/drawingml/2006/table">
                <a:tbl>
                  <a:tblPr firstRow="1" bandRow="1">
                    <a:tableStyleId>{5C22544A-7EE6-4342-B048-85BDC9FD1C3A}</a:tableStyleId>
                  </a:tblPr>
                  <a:tblGrid>
                    <a:gridCol w="1625600">
                      <a:extLst>
                        <a:ext uri="{9D8B030D-6E8A-4147-A177-3AD203B41FA5}">
                          <a16:colId xmlns:a14="http://schemas.microsoft.com/office/drawing/2010/main" xmlns="" xmlns:a16="http://schemas.microsoft.com/office/drawing/2014/main" val="723535187"/>
                        </a:ext>
                      </a:extLst>
                    </a:gridCol>
                    <a:gridCol w="1625600">
                      <a:extLst>
                        <a:ext uri="{9D8B030D-6E8A-4147-A177-3AD203B41FA5}">
                          <a16:colId xmlns:a14="http://schemas.microsoft.com/office/drawing/2010/main" xmlns="" xmlns:a16="http://schemas.microsoft.com/office/drawing/2014/main" val="4071917303"/>
                        </a:ext>
                      </a:extLst>
                    </a:gridCol>
                    <a:gridCol w="1625600">
                      <a:extLst>
                        <a:ext uri="{9D8B030D-6E8A-4147-A177-3AD203B41FA5}">
                          <a16:colId xmlns:a14="http://schemas.microsoft.com/office/drawing/2010/main" xmlns="" xmlns:a16="http://schemas.microsoft.com/office/drawing/2014/main" val="3668650359"/>
                        </a:ext>
                      </a:extLst>
                    </a:gridCol>
                    <a:gridCol w="1625600">
                      <a:extLst>
                        <a:ext uri="{9D8B030D-6E8A-4147-A177-3AD203B41FA5}">
                          <a16:colId xmlns:a14="http://schemas.microsoft.com/office/drawing/2010/main" xmlns="" xmlns:a16="http://schemas.microsoft.com/office/drawing/2014/main" val="1811705220"/>
                        </a:ext>
                      </a:extLst>
                    </a:gridCol>
                    <a:gridCol w="1625600">
                      <a:extLst>
                        <a:ext uri="{9D8B030D-6E8A-4147-A177-3AD203B41FA5}">
                          <a16:colId xmlns:a14="http://schemas.microsoft.com/office/drawing/2010/main" xmlns="" xmlns:a16="http://schemas.microsoft.com/office/drawing/2014/main" val="3864604310"/>
                        </a:ext>
                      </a:extLst>
                    </a:gridCol>
                  </a:tblGrid>
                  <a:tr h="370840">
                    <a:tc gridSpan="2">
                      <a:txBody>
                        <a:bodyPr/>
                        <a:lstStyle/>
                        <a:p>
                          <a:pPr algn="ctr"/>
                          <a:r>
                            <a:rPr lang="en-US" dirty="0" smtClean="0"/>
                            <a:t>Current state</a:t>
                          </a:r>
                          <a:endParaRPr lang="en-US" dirty="0"/>
                        </a:p>
                      </a:txBody>
                      <a:tcPr/>
                    </a:tc>
                    <a:tc hMerge="1">
                      <a:txBody>
                        <a:bodyPr/>
                        <a:lstStyle/>
                        <a:p>
                          <a:endParaRPr lang="en-US" dirty="0"/>
                        </a:p>
                      </a:txBody>
                      <a:tcPr/>
                    </a:tc>
                    <a:tc>
                      <a:txBody>
                        <a:bodyPr/>
                        <a:lstStyle/>
                        <a:p>
                          <a:r>
                            <a:rPr lang="en-US" dirty="0" smtClean="0"/>
                            <a:t>Signal</a:t>
                          </a:r>
                          <a:endParaRPr lang="en-US" dirty="0"/>
                        </a:p>
                      </a:txBody>
                      <a:tcPr/>
                    </a:tc>
                    <a:tc gridSpan="2">
                      <a:txBody>
                        <a:bodyPr/>
                        <a:lstStyle/>
                        <a:p>
                          <a:pPr algn="ctr"/>
                          <a:r>
                            <a:rPr lang="en-US" dirty="0" smtClean="0"/>
                            <a:t>Next State</a:t>
                          </a:r>
                          <a:endParaRPr lang="en-US" dirty="0"/>
                        </a:p>
                      </a:txBody>
                      <a:tcPr/>
                    </a:tc>
                    <a:tc hMerge="1">
                      <a:txBody>
                        <a:bodyPr/>
                        <a:lstStyle/>
                        <a:p>
                          <a:endParaRPr lang="en-US" dirty="0"/>
                        </a:p>
                      </a:txBody>
                      <a:tcPr/>
                    </a:tc>
                    <a:extLst>
                      <a:ext uri="{0D108BD9-81ED-4DB2-BD59-A6C34878D82A}">
                        <a16:rowId xmlns:a14="http://schemas.microsoft.com/office/drawing/2010/main" xmlns="" xmlns:a16="http://schemas.microsoft.com/office/drawing/2014/main" val="702937320"/>
                      </a:ext>
                    </a:extLst>
                  </a:tr>
                  <a:tr h="370840">
                    <a:tc>
                      <a:txBody>
                        <a:bodyPr/>
                        <a:lstStyle/>
                        <a:p>
                          <a:endParaRPr lang="en-US"/>
                        </a:p>
                      </a:txBody>
                      <a:tcPr>
                        <a:blipFill>
                          <a:blip r:embed="rId3"/>
                          <a:stretch>
                            <a:fillRect l="-375" t="-108197" r="-401124" b="-624590"/>
                          </a:stretch>
                        </a:blipFill>
                      </a:tcPr>
                    </a:tc>
                    <a:tc>
                      <a:txBody>
                        <a:bodyPr/>
                        <a:lstStyle/>
                        <a:p>
                          <a:endParaRPr lang="en-US"/>
                        </a:p>
                      </a:txBody>
                      <a:tcPr>
                        <a:blipFill>
                          <a:blip r:embed="rId3"/>
                          <a:stretch>
                            <a:fillRect l="-100375" t="-108197" r="-301124" b="-624590"/>
                          </a:stretch>
                        </a:blipFill>
                      </a:tcPr>
                    </a:tc>
                    <a:tc>
                      <a:txBody>
                        <a:bodyPr/>
                        <a:lstStyle/>
                        <a:p>
                          <a:pPr algn="ctr"/>
                          <a:r>
                            <a:rPr lang="en-US" dirty="0" smtClean="0"/>
                            <a:t>s</a:t>
                          </a:r>
                          <a:endParaRPr lang="en-US" dirty="0"/>
                        </a:p>
                      </a:txBody>
                      <a:tcPr/>
                    </a:tc>
                    <a:tc>
                      <a:txBody>
                        <a:bodyPr/>
                        <a:lstStyle/>
                        <a:p>
                          <a:endParaRPr lang="en-US"/>
                        </a:p>
                      </a:txBody>
                      <a:tcPr>
                        <a:blipFill>
                          <a:blip r:embed="rId3"/>
                          <a:stretch>
                            <a:fillRect l="-300000" t="-108197" r="-101498" b="-624590"/>
                          </a:stretch>
                        </a:blipFill>
                      </a:tcPr>
                    </a:tc>
                    <a:tc>
                      <a:txBody>
                        <a:bodyPr/>
                        <a:lstStyle/>
                        <a:p>
                          <a:endParaRPr lang="en-US"/>
                        </a:p>
                      </a:txBody>
                      <a:tcPr>
                        <a:blipFill>
                          <a:blip r:embed="rId3"/>
                          <a:stretch>
                            <a:fillRect l="-400000" t="-108197" r="-1498" b="-624590"/>
                          </a:stretch>
                        </a:blipFill>
                      </a:tcPr>
                    </a:tc>
                    <a:extLst>
                      <a:ext uri="{0D108BD9-81ED-4DB2-BD59-A6C34878D82A}">
                        <a16:rowId xmlns:a14="http://schemas.microsoft.com/office/drawing/2010/main" xmlns="" xmlns:a16="http://schemas.microsoft.com/office/drawing/2014/main" val="527891914"/>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181897833"/>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4="http://schemas.microsoft.com/office/drawing/2010/main" xmlns="" xmlns:a16="http://schemas.microsoft.com/office/drawing/2014/main" val="120239258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3203458507"/>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4="http://schemas.microsoft.com/office/drawing/2010/main" xmlns="" xmlns:a16="http://schemas.microsoft.com/office/drawing/2014/main" val="3288471260"/>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75851712"/>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4="http://schemas.microsoft.com/office/drawing/2010/main" xmlns="" xmlns:a16="http://schemas.microsoft.com/office/drawing/2014/main" val="3937502905"/>
                      </a:ext>
                    </a:extLst>
                  </a:tr>
                </a:tbl>
              </a:graphicData>
            </a:graphic>
          </p:graphicFrame>
        </mc:Fallback>
      </mc:AlternateContent>
      <p:sp>
        <p:nvSpPr>
          <p:cNvPr id="6" name="Rectangle 5"/>
          <p:cNvSpPr/>
          <p:nvPr/>
        </p:nvSpPr>
        <p:spPr>
          <a:xfrm>
            <a:off x="10518167" y="6144029"/>
            <a:ext cx="960582"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Tree>
    <p:extLst>
      <p:ext uri="{BB962C8B-B14F-4D97-AF65-F5344CB8AC3E}">
        <p14:creationId xmlns="" xmlns:p14="http://schemas.microsoft.com/office/powerpoint/2010/main" val="312035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a:t>Question 2</a:t>
            </a:r>
            <a:endParaRPr lang="en-US" b="1" dirty="0"/>
          </a:p>
        </p:txBody>
      </p:sp>
      <p:sp>
        <p:nvSpPr>
          <p:cNvPr id="3" name="Content Placeholder 2"/>
          <p:cNvSpPr>
            <a:spLocks noGrp="1"/>
          </p:cNvSpPr>
          <p:nvPr>
            <p:ph idx="1"/>
          </p:nvPr>
        </p:nvSpPr>
        <p:spPr>
          <a:xfrm>
            <a:off x="1724707"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 hardware engineer creates the program </a:t>
            </a:r>
            <a:r>
              <a:rPr lang="en-US" sz="2400" dirty="0" err="1">
                <a:solidFill>
                  <a:srgbClr val="0070C0"/>
                </a:solidFill>
                <a:latin typeface="Times New Roman" panose="02020603050405020304" pitchFamily="18" charset="0"/>
                <a:cs typeface="Times New Roman" panose="02020603050405020304" pitchFamily="18" charset="0"/>
              </a:rPr>
              <a:t>setnextstate</a:t>
            </a:r>
            <a:r>
              <a:rPr lang="en-US" sz="2400" dirty="0">
                <a:solidFill>
                  <a:srgbClr val="0070C0"/>
                </a:solidFill>
                <a:latin typeface="Times New Roman" panose="02020603050405020304" pitchFamily="18" charset="0"/>
                <a:cs typeface="Times New Roman" panose="02020603050405020304" pitchFamily="18" charset="0"/>
              </a:rPr>
              <a:t> that determines the next state.</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Global: Bit type: QH, QL,s</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Program: </a:t>
            </a:r>
            <a:r>
              <a:rPr lang="en-US" sz="2400" dirty="0" err="1">
                <a:solidFill>
                  <a:srgbClr val="0070C0"/>
                </a:solidFill>
                <a:latin typeface="Times New Roman" panose="02020603050405020304" pitchFamily="18" charset="0"/>
                <a:cs typeface="Times New Roman" panose="02020603050405020304" pitchFamily="18" charset="0"/>
              </a:rPr>
              <a:t>setnextstate</a:t>
            </a: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Times New Roman" panose="02020603050405020304" pitchFamily="18" charset="0"/>
                <a:cs typeface="Times New Roman" panose="02020603050405020304" pitchFamily="18" charset="0"/>
              </a:rPr>
              <a:t>QH</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QL        s</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return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p:cNvSpPr/>
          <p:nvPr/>
        </p:nvSpPr>
        <p:spPr>
          <a:xfrm>
            <a:off x="2835564" y="3149600"/>
            <a:ext cx="1330036" cy="35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7" name="Straight Arrow Connector 6"/>
          <p:cNvCxnSpPr/>
          <p:nvPr/>
        </p:nvCxnSpPr>
        <p:spPr>
          <a:xfrm flipH="1">
            <a:off x="2309091" y="3325090"/>
            <a:ext cx="369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309091" y="3851564"/>
            <a:ext cx="369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0976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1)</a:t>
            </a:r>
          </a:p>
        </p:txBody>
      </p:sp>
      <p:sp>
        <p:nvSpPr>
          <p:cNvPr id="3" name="Content Placeholder 2"/>
          <p:cNvSpPr>
            <a:spLocks noGrp="1"/>
          </p:cNvSpPr>
          <p:nvPr>
            <p:ph idx="1"/>
          </p:nvPr>
        </p:nvSpPr>
        <p:spPr>
          <a:xfrm>
            <a:off x="1724707"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group for A</a:t>
            </a:r>
          </a:p>
          <a:p>
            <a:pPr marL="457200" indent="-457200">
              <a:buAutoNum type="alphaLcParenR"/>
            </a:pPr>
            <a:r>
              <a:rPr lang="en-US" sz="2400" dirty="0">
                <a:solidFill>
                  <a:srgbClr val="0070C0"/>
                </a:solidFill>
                <a:latin typeface="Times New Roman" panose="02020603050405020304" pitchFamily="18" charset="0"/>
                <a:cs typeface="Times New Roman" panose="02020603050405020304" pitchFamily="18" charset="0"/>
              </a:rPr>
              <a:t>S = 0  b) s = 1</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group for B</a:t>
            </a:r>
          </a:p>
          <a:p>
            <a:pPr marL="457200" indent="-457200">
              <a:buAutoNum type="alphaLcParenR"/>
            </a:pPr>
            <a:r>
              <a:rPr lang="en-US" sz="2400" dirty="0">
                <a:solidFill>
                  <a:srgbClr val="0070C0"/>
                </a:solidFill>
                <a:latin typeface="Times New Roman" panose="02020603050405020304" pitchFamily="18" charset="0"/>
                <a:cs typeface="Times New Roman" panose="02020603050405020304" pitchFamily="18" charset="0"/>
              </a:rPr>
              <a:t>00  b) 01 c) 10 d) 11</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group for C</a:t>
            </a:r>
          </a:p>
          <a:p>
            <a:pPr marL="457200" indent="-457200">
              <a:buAutoNum type="alphaLcParenR"/>
            </a:pPr>
            <a:r>
              <a:rPr lang="en-US" sz="2400" dirty="0">
                <a:solidFill>
                  <a:srgbClr val="0070C0"/>
                </a:solidFill>
                <a:latin typeface="Times New Roman" panose="02020603050405020304" pitchFamily="18" charset="0"/>
                <a:cs typeface="Times New Roman" panose="02020603050405020304" pitchFamily="18" charset="0"/>
              </a:rPr>
              <a:t>((not QH) or QL) and (not s)    b) (QH and s) or (QL and (not s)</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   (not QL) and s                          d) QL and (not s)</a:t>
            </a: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 xmlns:p14="http://schemas.microsoft.com/office/powerpoint/2010/main" val="489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587165"/>
            <a:ext cx="8911687" cy="807526"/>
          </a:xfrm>
        </p:spPr>
        <p:txBody>
          <a:bodyPr/>
          <a:lstStyle/>
          <a:p>
            <a:r>
              <a:rPr lang="en-US" b="1" dirty="0"/>
              <a:t>Question 2 (</a:t>
            </a:r>
            <a:r>
              <a:rPr lang="en-US" b="1" dirty="0" err="1"/>
              <a:t>Subquestion</a:t>
            </a:r>
            <a:r>
              <a:rPr lang="en-US" b="1" dirty="0"/>
              <a:t> 1)</a:t>
            </a:r>
          </a:p>
        </p:txBody>
      </p:sp>
      <p:sp>
        <p:nvSpPr>
          <p:cNvPr id="3" name="Content Placeholder 2"/>
          <p:cNvSpPr>
            <a:spLocks noGrp="1"/>
          </p:cNvSpPr>
          <p:nvPr>
            <p:ph idx="1"/>
          </p:nvPr>
        </p:nvSpPr>
        <p:spPr>
          <a:xfrm>
            <a:off x="1724707" y="1265383"/>
            <a:ext cx="9935297" cy="5172362"/>
          </a:xfrm>
        </p:spPr>
        <p:txBody>
          <a:bodyPr>
            <a:no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Answer A:</a:t>
            </a:r>
          </a:p>
          <a:p>
            <a:pPr marL="0" indent="0">
              <a:buNone/>
            </a:pPr>
            <a:r>
              <a:rPr lang="en-US" sz="2400" dirty="0">
                <a:latin typeface="Times New Roman" panose="02020603050405020304" pitchFamily="18" charset="0"/>
                <a:cs typeface="Times New Roman" panose="02020603050405020304" pitchFamily="18" charset="0"/>
              </a:rPr>
              <a:t>The sensor generates the signal S = 1 when the sensor detects a person either approaching to or passing through the door otherwise s = 0</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Ans</a:t>
            </a:r>
            <a:r>
              <a:rPr lang="en-US" sz="2400" dirty="0">
                <a:solidFill>
                  <a:srgbClr val="FF0000"/>
                </a:solidFill>
                <a:latin typeface="Times New Roman" panose="02020603050405020304" pitchFamily="18" charset="0"/>
                <a:cs typeface="Times New Roman" panose="02020603050405020304" pitchFamily="18" charset="0"/>
              </a:rPr>
              <a:t> A : b) s = 1</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Answer B:</a:t>
            </a:r>
          </a:p>
          <a:p>
            <a:r>
              <a:rPr lang="en-US" dirty="0"/>
              <a:t>00 -&gt; “closed”</a:t>
            </a:r>
          </a:p>
          <a:p>
            <a:r>
              <a:rPr lang="en-US" dirty="0"/>
              <a:t>01 -&gt; “opened”</a:t>
            </a:r>
          </a:p>
          <a:p>
            <a:r>
              <a:rPr lang="en-US" dirty="0"/>
              <a:t>10 -&gt; “closing”</a:t>
            </a:r>
          </a:p>
          <a:p>
            <a:pPr marL="0" indent="0">
              <a:buNone/>
            </a:pPr>
            <a:endParaRPr lang="en-US" dirty="0"/>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 xmlns:p14="http://schemas.microsoft.com/office/powerpoint/2010/main" val="406154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306" y="214091"/>
            <a:ext cx="8911687" cy="807526"/>
          </a:xfrm>
        </p:spPr>
        <p:txBody>
          <a:bodyPr/>
          <a:lstStyle/>
          <a:p>
            <a:r>
              <a:rPr lang="en-US" b="1" dirty="0"/>
              <a:t>Question 2 (</a:t>
            </a:r>
            <a:r>
              <a:rPr lang="en-US" b="1" dirty="0" err="1"/>
              <a:t>Subquestion</a:t>
            </a:r>
            <a:r>
              <a:rPr lang="en-US" b="1" dirty="0"/>
              <a:t> 1)</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Oval 4"/>
          <p:cNvSpPr/>
          <p:nvPr/>
        </p:nvSpPr>
        <p:spPr>
          <a:xfrm>
            <a:off x="3746768" y="1210168"/>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Closed</a:t>
            </a:r>
          </a:p>
        </p:txBody>
      </p:sp>
      <p:sp>
        <p:nvSpPr>
          <p:cNvPr id="6" name="Freeform 5"/>
          <p:cNvSpPr/>
          <p:nvPr/>
        </p:nvSpPr>
        <p:spPr>
          <a:xfrm>
            <a:off x="4017817" y="894648"/>
            <a:ext cx="1016000" cy="349484"/>
          </a:xfrm>
          <a:custGeom>
            <a:avLst/>
            <a:gdLst>
              <a:gd name="connsiteX0" fmla="*/ 0 w 748146"/>
              <a:gd name="connsiteY0" fmla="*/ 701969 h 711205"/>
              <a:gd name="connsiteX1" fmla="*/ 461819 w 748146"/>
              <a:gd name="connsiteY1" fmla="*/ 5 h 711205"/>
              <a:gd name="connsiteX2" fmla="*/ 748146 w 748146"/>
              <a:gd name="connsiteY2" fmla="*/ 711205 h 711205"/>
              <a:gd name="connsiteX3" fmla="*/ 748146 w 748146"/>
              <a:gd name="connsiteY3" fmla="*/ 711205 h 711205"/>
            </a:gdLst>
            <a:ahLst/>
            <a:cxnLst>
              <a:cxn ang="0">
                <a:pos x="connsiteX0" y="connsiteY0"/>
              </a:cxn>
              <a:cxn ang="0">
                <a:pos x="connsiteX1" y="connsiteY1"/>
              </a:cxn>
              <a:cxn ang="0">
                <a:pos x="connsiteX2" y="connsiteY2"/>
              </a:cxn>
              <a:cxn ang="0">
                <a:pos x="connsiteX3" y="connsiteY3"/>
              </a:cxn>
            </a:cxnLst>
            <a:rect l="l" t="t" r="r" b="b"/>
            <a:pathLst>
              <a:path w="748146" h="711205">
                <a:moveTo>
                  <a:pt x="0" y="701969"/>
                </a:moveTo>
                <a:cubicBezTo>
                  <a:pt x="168564" y="350217"/>
                  <a:pt x="337128" y="-1534"/>
                  <a:pt x="461819" y="5"/>
                </a:cubicBezTo>
                <a:cubicBezTo>
                  <a:pt x="586510" y="1544"/>
                  <a:pt x="748146" y="711205"/>
                  <a:pt x="748146" y="711205"/>
                </a:cubicBezTo>
                <a:lnTo>
                  <a:pt x="748146" y="711205"/>
                </a:ln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7" name="Oval 6"/>
          <p:cNvSpPr/>
          <p:nvPr/>
        </p:nvSpPr>
        <p:spPr>
          <a:xfrm>
            <a:off x="5610766" y="2418635"/>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Opened</a:t>
            </a:r>
          </a:p>
        </p:txBody>
      </p:sp>
      <p:sp>
        <p:nvSpPr>
          <p:cNvPr id="8" name="Oval 7"/>
          <p:cNvSpPr/>
          <p:nvPr/>
        </p:nvSpPr>
        <p:spPr>
          <a:xfrm>
            <a:off x="2101598" y="2440867"/>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Closing</a:t>
            </a:r>
          </a:p>
        </p:txBody>
      </p:sp>
      <p:cxnSp>
        <p:nvCxnSpPr>
          <p:cNvPr id="9" name="Straight Arrow Connector 8"/>
          <p:cNvCxnSpPr/>
          <p:nvPr/>
        </p:nvCxnSpPr>
        <p:spPr>
          <a:xfrm flipV="1">
            <a:off x="3722255" y="2609607"/>
            <a:ext cx="1958109"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flipH="1">
            <a:off x="3814619" y="2741908"/>
            <a:ext cx="17961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2"/>
          </p:cNvCxnSpPr>
          <p:nvPr/>
        </p:nvCxnSpPr>
        <p:spPr>
          <a:xfrm flipV="1">
            <a:off x="2960256" y="1533441"/>
            <a:ext cx="786512" cy="88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7" idx="0"/>
          </p:cNvCxnSpPr>
          <p:nvPr/>
        </p:nvCxnSpPr>
        <p:spPr>
          <a:xfrm>
            <a:off x="5455495" y="1533441"/>
            <a:ext cx="1009635" cy="88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0529" y="1699074"/>
            <a:ext cx="696024" cy="369332"/>
          </a:xfrm>
          <a:prstGeom prst="rect">
            <a:avLst/>
          </a:prstGeom>
          <a:noFill/>
        </p:spPr>
        <p:txBody>
          <a:bodyPr wrap="none" rtlCol="0">
            <a:spAutoFit/>
          </a:bodyPr>
          <a:lstStyle/>
          <a:p>
            <a:r>
              <a:rPr lang="en-US" dirty="0"/>
              <a:t>S = 0</a:t>
            </a:r>
          </a:p>
        </p:txBody>
      </p:sp>
      <p:sp>
        <p:nvSpPr>
          <p:cNvPr id="14" name="TextBox 13"/>
          <p:cNvSpPr txBox="1"/>
          <p:nvPr/>
        </p:nvSpPr>
        <p:spPr>
          <a:xfrm>
            <a:off x="4319321" y="2898115"/>
            <a:ext cx="696024" cy="369332"/>
          </a:xfrm>
          <a:prstGeom prst="rect">
            <a:avLst/>
          </a:prstGeom>
          <a:noFill/>
        </p:spPr>
        <p:txBody>
          <a:bodyPr wrap="none" rtlCol="0">
            <a:spAutoFit/>
          </a:bodyPr>
          <a:lstStyle/>
          <a:p>
            <a:r>
              <a:rPr lang="en-US" dirty="0"/>
              <a:t>S = 0</a:t>
            </a:r>
          </a:p>
        </p:txBody>
      </p:sp>
      <p:sp>
        <p:nvSpPr>
          <p:cNvPr id="15" name="TextBox 14"/>
          <p:cNvSpPr txBox="1"/>
          <p:nvPr/>
        </p:nvSpPr>
        <p:spPr>
          <a:xfrm>
            <a:off x="4319321" y="2146287"/>
            <a:ext cx="696024" cy="369332"/>
          </a:xfrm>
          <a:prstGeom prst="rect">
            <a:avLst/>
          </a:prstGeom>
          <a:noFill/>
        </p:spPr>
        <p:txBody>
          <a:bodyPr wrap="none" rtlCol="0">
            <a:spAutoFit/>
          </a:bodyPr>
          <a:lstStyle/>
          <a:p>
            <a:r>
              <a:rPr lang="en-US" dirty="0"/>
              <a:t>S = 1</a:t>
            </a:r>
          </a:p>
        </p:txBody>
      </p:sp>
      <p:sp>
        <p:nvSpPr>
          <p:cNvPr id="16" name="Freeform 15"/>
          <p:cNvSpPr/>
          <p:nvPr/>
        </p:nvSpPr>
        <p:spPr>
          <a:xfrm>
            <a:off x="5966692" y="2988298"/>
            <a:ext cx="1025236" cy="535709"/>
          </a:xfrm>
          <a:custGeom>
            <a:avLst/>
            <a:gdLst>
              <a:gd name="connsiteX0" fmla="*/ 0 w 877454"/>
              <a:gd name="connsiteY0" fmla="*/ 92363 h 979437"/>
              <a:gd name="connsiteX1" fmla="*/ 147781 w 877454"/>
              <a:gd name="connsiteY1" fmla="*/ 979054 h 979437"/>
              <a:gd name="connsiteX2" fmla="*/ 877454 w 877454"/>
              <a:gd name="connsiteY2" fmla="*/ 0 h 979437"/>
            </a:gdLst>
            <a:ahLst/>
            <a:cxnLst>
              <a:cxn ang="0">
                <a:pos x="connsiteX0" y="connsiteY0"/>
              </a:cxn>
              <a:cxn ang="0">
                <a:pos x="connsiteX1" y="connsiteY1"/>
              </a:cxn>
              <a:cxn ang="0">
                <a:pos x="connsiteX2" y="connsiteY2"/>
              </a:cxn>
            </a:cxnLst>
            <a:rect l="l" t="t" r="r" b="b"/>
            <a:pathLst>
              <a:path w="877454" h="979437">
                <a:moveTo>
                  <a:pt x="0" y="92363"/>
                </a:moveTo>
                <a:cubicBezTo>
                  <a:pt x="769" y="543405"/>
                  <a:pt x="1539" y="994448"/>
                  <a:pt x="147781" y="979054"/>
                </a:cubicBezTo>
                <a:cubicBezTo>
                  <a:pt x="294023" y="963660"/>
                  <a:pt x="585738" y="481830"/>
                  <a:pt x="877454" y="0"/>
                </a:cubicBez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TextBox 16"/>
          <p:cNvSpPr txBox="1"/>
          <p:nvPr/>
        </p:nvSpPr>
        <p:spPr>
          <a:xfrm>
            <a:off x="6479310" y="3281877"/>
            <a:ext cx="696024" cy="369332"/>
          </a:xfrm>
          <a:prstGeom prst="rect">
            <a:avLst/>
          </a:prstGeom>
          <a:noFill/>
        </p:spPr>
        <p:txBody>
          <a:bodyPr wrap="none" rtlCol="0">
            <a:spAutoFit/>
          </a:bodyPr>
          <a:lstStyle/>
          <a:p>
            <a:r>
              <a:rPr lang="en-US" dirty="0"/>
              <a:t>S = 1</a:t>
            </a:r>
          </a:p>
        </p:txBody>
      </p:sp>
      <p:sp>
        <p:nvSpPr>
          <p:cNvPr id="18" name="Rectangle 17"/>
          <p:cNvSpPr/>
          <p:nvPr/>
        </p:nvSpPr>
        <p:spPr>
          <a:xfrm>
            <a:off x="5966692" y="1560468"/>
            <a:ext cx="860630" cy="323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 = 1</a:t>
            </a:r>
          </a:p>
        </p:txBody>
      </p:sp>
      <mc:AlternateContent xmlns:mc="http://schemas.openxmlformats.org/markup-compatibility/2006">
        <mc:Choice xmlns="" xmlns:a14="http://schemas.microsoft.com/office/drawing/2010/main" Requires="a14">
          <p:graphicFrame>
            <p:nvGraphicFramePr>
              <p:cNvPr id="23" name="Table 22"/>
              <p:cNvGraphicFramePr>
                <a:graphicFrameLocks noGrp="1"/>
              </p:cNvGraphicFramePr>
              <p:nvPr>
                <p:extLst>
                  <p:ext uri="{D42A27DB-BD31-4B8C-83A1-F6EECF244321}">
                    <p14:modId xmlns:p14="http://schemas.microsoft.com/office/powerpoint/2010/main" val="3666888697"/>
                  </p:ext>
                </p:extLst>
              </p:nvPr>
            </p:nvGraphicFramePr>
            <p:xfrm>
              <a:off x="2218149" y="3639573"/>
              <a:ext cx="8128000" cy="29667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23535187"/>
                        </a:ext>
                      </a:extLst>
                    </a:gridCol>
                    <a:gridCol w="1625600">
                      <a:extLst>
                        <a:ext uri="{9D8B030D-6E8A-4147-A177-3AD203B41FA5}">
                          <a16:colId xmlns:a16="http://schemas.microsoft.com/office/drawing/2014/main" val="4071917303"/>
                        </a:ext>
                      </a:extLst>
                    </a:gridCol>
                    <a:gridCol w="1625600">
                      <a:extLst>
                        <a:ext uri="{9D8B030D-6E8A-4147-A177-3AD203B41FA5}">
                          <a16:colId xmlns:a16="http://schemas.microsoft.com/office/drawing/2014/main" val="3668650359"/>
                        </a:ext>
                      </a:extLst>
                    </a:gridCol>
                    <a:gridCol w="1625600">
                      <a:extLst>
                        <a:ext uri="{9D8B030D-6E8A-4147-A177-3AD203B41FA5}">
                          <a16:colId xmlns:a16="http://schemas.microsoft.com/office/drawing/2014/main" val="1811705220"/>
                        </a:ext>
                      </a:extLst>
                    </a:gridCol>
                    <a:gridCol w="1625600">
                      <a:extLst>
                        <a:ext uri="{9D8B030D-6E8A-4147-A177-3AD203B41FA5}">
                          <a16:colId xmlns:a16="http://schemas.microsoft.com/office/drawing/2014/main" val="3864604310"/>
                        </a:ext>
                      </a:extLst>
                    </a:gridCol>
                  </a:tblGrid>
                  <a:tr h="370840">
                    <a:tc gridSpan="2">
                      <a:txBody>
                        <a:bodyPr/>
                        <a:lstStyle/>
                        <a:p>
                          <a:pPr algn="ctr"/>
                          <a:r>
                            <a:rPr lang="en-US" dirty="0"/>
                            <a:t>Current state</a:t>
                          </a:r>
                        </a:p>
                      </a:txBody>
                      <a:tcPr/>
                    </a:tc>
                    <a:tc hMerge="1">
                      <a:txBody>
                        <a:bodyPr/>
                        <a:lstStyle/>
                        <a:p>
                          <a:endParaRPr lang="en-US" dirty="0"/>
                        </a:p>
                      </a:txBody>
                      <a:tcPr/>
                    </a:tc>
                    <a:tc>
                      <a:txBody>
                        <a:bodyPr/>
                        <a:lstStyle/>
                        <a:p>
                          <a:r>
                            <a:rPr lang="en-US" dirty="0"/>
                            <a:t>Signal</a:t>
                          </a:r>
                        </a:p>
                      </a:txBody>
                      <a:tcPr/>
                    </a:tc>
                    <a:tc gridSpan="2">
                      <a:txBody>
                        <a:bodyPr/>
                        <a:lstStyle/>
                        <a:p>
                          <a:pPr algn="ctr"/>
                          <a:r>
                            <a:rPr lang="en-US" dirty="0"/>
                            <a:t>Next State</a:t>
                          </a:r>
                        </a:p>
                      </a:txBody>
                      <a:tcPr/>
                    </a:tc>
                    <a:tc hMerge="1">
                      <a:txBody>
                        <a:bodyPr/>
                        <a:lstStyle/>
                        <a:p>
                          <a:endParaRPr lang="en-US" dirty="0"/>
                        </a:p>
                      </a:txBody>
                      <a:tcPr/>
                    </a:tc>
                    <a:extLst>
                      <a:ext uri="{0D108BD9-81ED-4DB2-BD59-A6C34878D82A}">
                        <a16:rowId xmlns:a16="http://schemas.microsoft.com/office/drawing/2014/main" val="70293732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b="0" i="1" smtClean="0">
                                        <a:solidFill>
                                          <a:srgbClr val="0070C0"/>
                                        </a:solidFill>
                                        <a:latin typeface="Cambria Math" panose="02040503050406030204" pitchFamily="18" charset="0"/>
                                        <a:cs typeface="Times New Roman" panose="02020603050405020304" pitchFamily="18" charset="0"/>
                                      </a:rPr>
                                      <m:t>𝑄</m:t>
                                    </m:r>
                                  </m:e>
                                  <m:sub>
                                    <m:r>
                                      <a:rPr lang="en-US" sz="1800" b="0" i="1" smtClean="0">
                                        <a:solidFill>
                                          <a:srgbClr val="0070C0"/>
                                        </a:solidFill>
                                        <a:latin typeface="Cambria Math" panose="02040503050406030204" pitchFamily="18" charset="0"/>
                                        <a:cs typeface="Times New Roman" panose="02020603050405020304" pitchFamily="18" charset="0"/>
                                      </a:rPr>
                                      <m:t>𝐻</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i="1">
                                        <a:solidFill>
                                          <a:srgbClr val="0070C0"/>
                                        </a:solidFill>
                                        <a:latin typeface="Cambria Math" panose="02040503050406030204" pitchFamily="18" charset="0"/>
                                        <a:cs typeface="Times New Roman" panose="02020603050405020304" pitchFamily="18" charset="0"/>
                                      </a:rPr>
                                      <m:t>𝑄</m:t>
                                    </m:r>
                                  </m:e>
                                  <m:sub>
                                    <m:r>
                                      <a:rPr lang="en-US" sz="1800" i="1">
                                        <a:solidFill>
                                          <a:srgbClr val="0070C0"/>
                                        </a:solidFill>
                                        <a:latin typeface="Cambria Math" panose="02040503050406030204" pitchFamily="18" charset="0"/>
                                        <a:cs typeface="Times New Roman" panose="02020603050405020304" pitchFamily="18" charset="0"/>
                                      </a:rPr>
                                      <m:t>𝐿</m:t>
                                    </m:r>
                                  </m:sub>
                                </m:sSub>
                              </m:oMath>
                            </m:oMathPara>
                          </a14:m>
                          <a:endParaRPr lang="en-US" dirty="0"/>
                        </a:p>
                      </a:txBody>
                      <a:tcPr/>
                    </a:tc>
                    <a:tc>
                      <a:txBody>
                        <a:bodyPr/>
                        <a:lstStyle/>
                        <a:p>
                          <a:pPr algn="ctr"/>
                          <a:r>
                            <a:rPr lang="en-US" dirty="0"/>
                            <a:t>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b="0" i="1" smtClean="0">
                                        <a:solidFill>
                                          <a:srgbClr val="0070C0"/>
                                        </a:solidFill>
                                        <a:latin typeface="Cambria Math" panose="02040503050406030204" pitchFamily="18" charset="0"/>
                                        <a:cs typeface="Times New Roman" panose="02020603050405020304" pitchFamily="18" charset="0"/>
                                      </a:rPr>
                                      <m:t>𝑄</m:t>
                                    </m:r>
                                  </m:e>
                                  <m:sub>
                                    <m:r>
                                      <a:rPr lang="en-US" sz="1800" b="0" i="1" smtClean="0">
                                        <a:solidFill>
                                          <a:srgbClr val="0070C0"/>
                                        </a:solidFill>
                                        <a:latin typeface="Cambria Math" panose="02040503050406030204" pitchFamily="18" charset="0"/>
                                        <a:cs typeface="Times New Roman" panose="02020603050405020304" pitchFamily="18" charset="0"/>
                                      </a:rPr>
                                      <m:t>𝐻</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i="1">
                                        <a:solidFill>
                                          <a:srgbClr val="0070C0"/>
                                        </a:solidFill>
                                        <a:latin typeface="Cambria Math" panose="02040503050406030204" pitchFamily="18" charset="0"/>
                                        <a:cs typeface="Times New Roman" panose="02020603050405020304" pitchFamily="18" charset="0"/>
                                      </a:rPr>
                                      <m:t>𝑄</m:t>
                                    </m:r>
                                  </m:e>
                                  <m:sub>
                                    <m:r>
                                      <a:rPr lang="en-US" sz="1800" i="1">
                                        <a:solidFill>
                                          <a:srgbClr val="0070C0"/>
                                        </a:solidFill>
                                        <a:latin typeface="Cambria Math" panose="02040503050406030204" pitchFamily="18" charset="0"/>
                                        <a:cs typeface="Times New Roman" panose="02020603050405020304" pitchFamily="18" charset="0"/>
                                      </a:rPr>
                                      <m:t>𝐿</m:t>
                                    </m:r>
                                  </m:sub>
                                </m:sSub>
                              </m:oMath>
                            </m:oMathPara>
                          </a14:m>
                          <a:endParaRPr lang="en-US" dirty="0"/>
                        </a:p>
                      </a:txBody>
                      <a:tcPr/>
                    </a:tc>
                    <a:extLst>
                      <a:ext uri="{0D108BD9-81ED-4DB2-BD59-A6C34878D82A}">
                        <a16:rowId xmlns:a16="http://schemas.microsoft.com/office/drawing/2014/main" val="527891914"/>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1897833"/>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20239258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203458507"/>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28847126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7585171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937502905"/>
                      </a:ext>
                    </a:extLst>
                  </a:tr>
                </a:tbl>
              </a:graphicData>
            </a:graphic>
          </p:graphicFrame>
        </mc:Choice>
        <mc:Fallback>
          <p:graphicFrame>
            <p:nvGraphicFramePr>
              <p:cNvPr id="23" name="Table 22"/>
              <p:cNvGraphicFramePr>
                <a:graphicFrameLocks noGrp="1"/>
              </p:cNvGraphicFramePr>
              <p:nvPr>
                <p:extLst>
                  <p:ext uri="{D42A27DB-BD31-4B8C-83A1-F6EECF244321}">
                    <p14:modId xmlns:a14="http://schemas.microsoft.com/office/drawing/2010/main" xmlns="" xmlns:p14="http://schemas.microsoft.com/office/powerpoint/2010/main" val="3666888697"/>
                  </p:ext>
                </p:extLst>
              </p:nvPr>
            </p:nvGraphicFramePr>
            <p:xfrm>
              <a:off x="2218149" y="3639573"/>
              <a:ext cx="8128000" cy="2966720"/>
            </p:xfrm>
            <a:graphic>
              <a:graphicData uri="http://schemas.openxmlformats.org/drawingml/2006/table">
                <a:tbl>
                  <a:tblPr firstRow="1" bandRow="1">
                    <a:tableStyleId>{5C22544A-7EE6-4342-B048-85BDC9FD1C3A}</a:tableStyleId>
                  </a:tblPr>
                  <a:tblGrid>
                    <a:gridCol w="1625600">
                      <a:extLst>
                        <a:ext uri="{9D8B030D-6E8A-4147-A177-3AD203B41FA5}">
                          <a16:colId xmlns:a14="http://schemas.microsoft.com/office/drawing/2010/main" xmlns="" xmlns:a16="http://schemas.microsoft.com/office/drawing/2014/main" val="723535187"/>
                        </a:ext>
                      </a:extLst>
                    </a:gridCol>
                    <a:gridCol w="1625600">
                      <a:extLst>
                        <a:ext uri="{9D8B030D-6E8A-4147-A177-3AD203B41FA5}">
                          <a16:colId xmlns:a14="http://schemas.microsoft.com/office/drawing/2010/main" xmlns="" xmlns:a16="http://schemas.microsoft.com/office/drawing/2014/main" val="4071917303"/>
                        </a:ext>
                      </a:extLst>
                    </a:gridCol>
                    <a:gridCol w="1625600">
                      <a:extLst>
                        <a:ext uri="{9D8B030D-6E8A-4147-A177-3AD203B41FA5}">
                          <a16:colId xmlns:a14="http://schemas.microsoft.com/office/drawing/2010/main" xmlns="" xmlns:a16="http://schemas.microsoft.com/office/drawing/2014/main" val="3668650359"/>
                        </a:ext>
                      </a:extLst>
                    </a:gridCol>
                    <a:gridCol w="1625600">
                      <a:extLst>
                        <a:ext uri="{9D8B030D-6E8A-4147-A177-3AD203B41FA5}">
                          <a16:colId xmlns:a14="http://schemas.microsoft.com/office/drawing/2010/main" xmlns="" xmlns:a16="http://schemas.microsoft.com/office/drawing/2014/main" val="1811705220"/>
                        </a:ext>
                      </a:extLst>
                    </a:gridCol>
                    <a:gridCol w="1625600">
                      <a:extLst>
                        <a:ext uri="{9D8B030D-6E8A-4147-A177-3AD203B41FA5}">
                          <a16:colId xmlns:a14="http://schemas.microsoft.com/office/drawing/2010/main" xmlns="" xmlns:a16="http://schemas.microsoft.com/office/drawing/2014/main" val="3864604310"/>
                        </a:ext>
                      </a:extLst>
                    </a:gridCol>
                  </a:tblGrid>
                  <a:tr h="370840">
                    <a:tc gridSpan="2">
                      <a:txBody>
                        <a:bodyPr/>
                        <a:lstStyle/>
                        <a:p>
                          <a:pPr algn="ctr"/>
                          <a:r>
                            <a:rPr lang="en-US" dirty="0" smtClean="0"/>
                            <a:t>Current state</a:t>
                          </a:r>
                          <a:endParaRPr lang="en-US" dirty="0"/>
                        </a:p>
                      </a:txBody>
                      <a:tcPr/>
                    </a:tc>
                    <a:tc hMerge="1">
                      <a:txBody>
                        <a:bodyPr/>
                        <a:lstStyle/>
                        <a:p>
                          <a:endParaRPr lang="en-US" dirty="0"/>
                        </a:p>
                      </a:txBody>
                      <a:tcPr/>
                    </a:tc>
                    <a:tc>
                      <a:txBody>
                        <a:bodyPr/>
                        <a:lstStyle/>
                        <a:p>
                          <a:r>
                            <a:rPr lang="en-US" dirty="0" smtClean="0"/>
                            <a:t>Signal</a:t>
                          </a:r>
                          <a:endParaRPr lang="en-US" dirty="0"/>
                        </a:p>
                      </a:txBody>
                      <a:tcPr/>
                    </a:tc>
                    <a:tc gridSpan="2">
                      <a:txBody>
                        <a:bodyPr/>
                        <a:lstStyle/>
                        <a:p>
                          <a:pPr algn="ctr"/>
                          <a:r>
                            <a:rPr lang="en-US" dirty="0" smtClean="0"/>
                            <a:t>Next State</a:t>
                          </a:r>
                          <a:endParaRPr lang="en-US" dirty="0"/>
                        </a:p>
                      </a:txBody>
                      <a:tcPr/>
                    </a:tc>
                    <a:tc hMerge="1">
                      <a:txBody>
                        <a:bodyPr/>
                        <a:lstStyle/>
                        <a:p>
                          <a:endParaRPr lang="en-US" dirty="0"/>
                        </a:p>
                      </a:txBody>
                      <a:tcPr/>
                    </a:tc>
                    <a:extLst>
                      <a:ext uri="{0D108BD9-81ED-4DB2-BD59-A6C34878D82A}">
                        <a16:rowId xmlns:a14="http://schemas.microsoft.com/office/drawing/2010/main" xmlns="" xmlns:a16="http://schemas.microsoft.com/office/drawing/2014/main" val="702937320"/>
                      </a:ext>
                    </a:extLst>
                  </a:tr>
                  <a:tr h="370840">
                    <a:tc>
                      <a:txBody>
                        <a:bodyPr/>
                        <a:lstStyle/>
                        <a:p>
                          <a:endParaRPr lang="en-US"/>
                        </a:p>
                      </a:txBody>
                      <a:tcPr>
                        <a:blipFill>
                          <a:blip r:embed="rId2"/>
                          <a:stretch>
                            <a:fillRect l="-375" t="-108197" r="-401498" b="-622951"/>
                          </a:stretch>
                        </a:blipFill>
                      </a:tcPr>
                    </a:tc>
                    <a:tc>
                      <a:txBody>
                        <a:bodyPr/>
                        <a:lstStyle/>
                        <a:p>
                          <a:endParaRPr lang="en-US"/>
                        </a:p>
                      </a:txBody>
                      <a:tcPr>
                        <a:blipFill>
                          <a:blip r:embed="rId2"/>
                          <a:stretch>
                            <a:fillRect l="-100375" t="-108197" r="-301498" b="-622951"/>
                          </a:stretch>
                        </a:blipFill>
                      </a:tcPr>
                    </a:tc>
                    <a:tc>
                      <a:txBody>
                        <a:bodyPr/>
                        <a:lstStyle/>
                        <a:p>
                          <a:pPr algn="ctr"/>
                          <a:r>
                            <a:rPr lang="en-US" dirty="0" smtClean="0"/>
                            <a:t>s</a:t>
                          </a:r>
                          <a:endParaRPr lang="en-US" dirty="0"/>
                        </a:p>
                      </a:txBody>
                      <a:tcPr/>
                    </a:tc>
                    <a:tc>
                      <a:txBody>
                        <a:bodyPr/>
                        <a:lstStyle/>
                        <a:p>
                          <a:endParaRPr lang="en-US"/>
                        </a:p>
                      </a:txBody>
                      <a:tcPr>
                        <a:blipFill>
                          <a:blip r:embed="rId2"/>
                          <a:stretch>
                            <a:fillRect l="-300375" t="-108197" r="-101498" b="-622951"/>
                          </a:stretch>
                        </a:blipFill>
                      </a:tcPr>
                    </a:tc>
                    <a:tc>
                      <a:txBody>
                        <a:bodyPr/>
                        <a:lstStyle/>
                        <a:p>
                          <a:endParaRPr lang="en-US"/>
                        </a:p>
                      </a:txBody>
                      <a:tcPr>
                        <a:blipFill>
                          <a:blip r:embed="rId2"/>
                          <a:stretch>
                            <a:fillRect l="-400375" t="-108197" r="-1498" b="-622951"/>
                          </a:stretch>
                        </a:blipFill>
                      </a:tcPr>
                    </a:tc>
                    <a:extLst>
                      <a:ext uri="{0D108BD9-81ED-4DB2-BD59-A6C34878D82A}">
                        <a16:rowId xmlns:a14="http://schemas.microsoft.com/office/drawing/2010/main" xmlns="" xmlns:a16="http://schemas.microsoft.com/office/drawing/2014/main" val="527891914"/>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181897833"/>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4="http://schemas.microsoft.com/office/drawing/2010/main" xmlns="" xmlns:a16="http://schemas.microsoft.com/office/drawing/2014/main" val="120239258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3203458507"/>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4="http://schemas.microsoft.com/office/drawing/2010/main" xmlns="" xmlns:a16="http://schemas.microsoft.com/office/drawing/2014/main" val="3288471260"/>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75851712"/>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4="http://schemas.microsoft.com/office/drawing/2010/main" xmlns="" xmlns:a16="http://schemas.microsoft.com/office/drawing/2014/main" val="3937502905"/>
                      </a:ext>
                    </a:extLst>
                  </a:tr>
                </a:tbl>
              </a:graphicData>
            </a:graphic>
          </p:graphicFrame>
        </mc:Fallback>
      </mc:AlternateContent>
      <p:sp>
        <p:nvSpPr>
          <p:cNvPr id="24" name="TextBox 23"/>
          <p:cNvSpPr txBox="1"/>
          <p:nvPr/>
        </p:nvSpPr>
        <p:spPr>
          <a:xfrm>
            <a:off x="5015345" y="785678"/>
            <a:ext cx="696024" cy="369332"/>
          </a:xfrm>
          <a:prstGeom prst="rect">
            <a:avLst/>
          </a:prstGeom>
          <a:noFill/>
        </p:spPr>
        <p:txBody>
          <a:bodyPr wrap="none" rtlCol="0">
            <a:spAutoFit/>
          </a:bodyPr>
          <a:lstStyle/>
          <a:p>
            <a:r>
              <a:rPr lang="en-US" dirty="0"/>
              <a:t>S = 0</a:t>
            </a:r>
          </a:p>
        </p:txBody>
      </p:sp>
    </p:spTree>
    <p:extLst>
      <p:ext uri="{BB962C8B-B14F-4D97-AF65-F5344CB8AC3E}">
        <p14:creationId xmlns="" xmlns:p14="http://schemas.microsoft.com/office/powerpoint/2010/main" val="267957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306" y="214091"/>
            <a:ext cx="8911687" cy="807526"/>
          </a:xfrm>
        </p:spPr>
        <p:txBody>
          <a:bodyPr/>
          <a:lstStyle/>
          <a:p>
            <a:r>
              <a:rPr lang="en-US" b="1" dirty="0"/>
              <a:t>Question 2 (</a:t>
            </a:r>
            <a:r>
              <a:rPr lang="en-US" b="1" dirty="0" err="1"/>
              <a:t>Subquestion</a:t>
            </a:r>
            <a:r>
              <a:rPr lang="en-US" b="1" dirty="0"/>
              <a:t> 1)</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Oval 4"/>
          <p:cNvSpPr/>
          <p:nvPr/>
        </p:nvSpPr>
        <p:spPr>
          <a:xfrm>
            <a:off x="3746768" y="1210168"/>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Closed</a:t>
            </a:r>
          </a:p>
        </p:txBody>
      </p:sp>
      <p:sp>
        <p:nvSpPr>
          <p:cNvPr id="6" name="Freeform 5"/>
          <p:cNvSpPr/>
          <p:nvPr/>
        </p:nvSpPr>
        <p:spPr>
          <a:xfrm>
            <a:off x="4017817" y="894648"/>
            <a:ext cx="1016000" cy="349484"/>
          </a:xfrm>
          <a:custGeom>
            <a:avLst/>
            <a:gdLst>
              <a:gd name="connsiteX0" fmla="*/ 0 w 748146"/>
              <a:gd name="connsiteY0" fmla="*/ 701969 h 711205"/>
              <a:gd name="connsiteX1" fmla="*/ 461819 w 748146"/>
              <a:gd name="connsiteY1" fmla="*/ 5 h 711205"/>
              <a:gd name="connsiteX2" fmla="*/ 748146 w 748146"/>
              <a:gd name="connsiteY2" fmla="*/ 711205 h 711205"/>
              <a:gd name="connsiteX3" fmla="*/ 748146 w 748146"/>
              <a:gd name="connsiteY3" fmla="*/ 711205 h 711205"/>
            </a:gdLst>
            <a:ahLst/>
            <a:cxnLst>
              <a:cxn ang="0">
                <a:pos x="connsiteX0" y="connsiteY0"/>
              </a:cxn>
              <a:cxn ang="0">
                <a:pos x="connsiteX1" y="connsiteY1"/>
              </a:cxn>
              <a:cxn ang="0">
                <a:pos x="connsiteX2" y="connsiteY2"/>
              </a:cxn>
              <a:cxn ang="0">
                <a:pos x="connsiteX3" y="connsiteY3"/>
              </a:cxn>
            </a:cxnLst>
            <a:rect l="l" t="t" r="r" b="b"/>
            <a:pathLst>
              <a:path w="748146" h="711205">
                <a:moveTo>
                  <a:pt x="0" y="701969"/>
                </a:moveTo>
                <a:cubicBezTo>
                  <a:pt x="168564" y="350217"/>
                  <a:pt x="337128" y="-1534"/>
                  <a:pt x="461819" y="5"/>
                </a:cubicBezTo>
                <a:cubicBezTo>
                  <a:pt x="586510" y="1544"/>
                  <a:pt x="748146" y="711205"/>
                  <a:pt x="748146" y="711205"/>
                </a:cubicBezTo>
                <a:lnTo>
                  <a:pt x="748146" y="711205"/>
                </a:ln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7" name="Oval 6"/>
          <p:cNvSpPr/>
          <p:nvPr/>
        </p:nvSpPr>
        <p:spPr>
          <a:xfrm>
            <a:off x="5610766" y="2418635"/>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Opened</a:t>
            </a:r>
          </a:p>
        </p:txBody>
      </p:sp>
      <p:sp>
        <p:nvSpPr>
          <p:cNvPr id="8" name="Oval 7"/>
          <p:cNvSpPr/>
          <p:nvPr/>
        </p:nvSpPr>
        <p:spPr>
          <a:xfrm>
            <a:off x="2101598" y="2440867"/>
            <a:ext cx="1708727" cy="6465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Closing</a:t>
            </a:r>
          </a:p>
        </p:txBody>
      </p:sp>
      <p:cxnSp>
        <p:nvCxnSpPr>
          <p:cNvPr id="9" name="Straight Arrow Connector 8"/>
          <p:cNvCxnSpPr/>
          <p:nvPr/>
        </p:nvCxnSpPr>
        <p:spPr>
          <a:xfrm flipV="1">
            <a:off x="3722255" y="2609607"/>
            <a:ext cx="1958109"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flipH="1">
            <a:off x="3814619" y="2741908"/>
            <a:ext cx="17961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2"/>
          </p:cNvCxnSpPr>
          <p:nvPr/>
        </p:nvCxnSpPr>
        <p:spPr>
          <a:xfrm flipV="1">
            <a:off x="2960256" y="1533441"/>
            <a:ext cx="786512" cy="88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7" idx="0"/>
          </p:cNvCxnSpPr>
          <p:nvPr/>
        </p:nvCxnSpPr>
        <p:spPr>
          <a:xfrm>
            <a:off x="5455495" y="1533441"/>
            <a:ext cx="1009635" cy="88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0529" y="1699074"/>
            <a:ext cx="696024" cy="369332"/>
          </a:xfrm>
          <a:prstGeom prst="rect">
            <a:avLst/>
          </a:prstGeom>
          <a:noFill/>
        </p:spPr>
        <p:txBody>
          <a:bodyPr wrap="none" rtlCol="0">
            <a:spAutoFit/>
          </a:bodyPr>
          <a:lstStyle/>
          <a:p>
            <a:r>
              <a:rPr lang="en-US" dirty="0"/>
              <a:t>S = 0</a:t>
            </a:r>
          </a:p>
        </p:txBody>
      </p:sp>
      <p:sp>
        <p:nvSpPr>
          <p:cNvPr id="14" name="TextBox 13"/>
          <p:cNvSpPr txBox="1"/>
          <p:nvPr/>
        </p:nvSpPr>
        <p:spPr>
          <a:xfrm>
            <a:off x="4319321" y="2898115"/>
            <a:ext cx="696024" cy="369332"/>
          </a:xfrm>
          <a:prstGeom prst="rect">
            <a:avLst/>
          </a:prstGeom>
          <a:noFill/>
        </p:spPr>
        <p:txBody>
          <a:bodyPr wrap="none" rtlCol="0">
            <a:spAutoFit/>
          </a:bodyPr>
          <a:lstStyle/>
          <a:p>
            <a:r>
              <a:rPr lang="en-US" dirty="0"/>
              <a:t>S = 0</a:t>
            </a:r>
          </a:p>
        </p:txBody>
      </p:sp>
      <p:sp>
        <p:nvSpPr>
          <p:cNvPr id="15" name="TextBox 14"/>
          <p:cNvSpPr txBox="1"/>
          <p:nvPr/>
        </p:nvSpPr>
        <p:spPr>
          <a:xfrm>
            <a:off x="4319321" y="2146287"/>
            <a:ext cx="696024" cy="369332"/>
          </a:xfrm>
          <a:prstGeom prst="rect">
            <a:avLst/>
          </a:prstGeom>
          <a:noFill/>
        </p:spPr>
        <p:txBody>
          <a:bodyPr wrap="none" rtlCol="0">
            <a:spAutoFit/>
          </a:bodyPr>
          <a:lstStyle/>
          <a:p>
            <a:r>
              <a:rPr lang="en-US" dirty="0"/>
              <a:t>S = 1</a:t>
            </a:r>
          </a:p>
        </p:txBody>
      </p:sp>
      <p:sp>
        <p:nvSpPr>
          <p:cNvPr id="16" name="Freeform 15"/>
          <p:cNvSpPr/>
          <p:nvPr/>
        </p:nvSpPr>
        <p:spPr>
          <a:xfrm>
            <a:off x="5966692" y="2988298"/>
            <a:ext cx="1025236" cy="535709"/>
          </a:xfrm>
          <a:custGeom>
            <a:avLst/>
            <a:gdLst>
              <a:gd name="connsiteX0" fmla="*/ 0 w 877454"/>
              <a:gd name="connsiteY0" fmla="*/ 92363 h 979437"/>
              <a:gd name="connsiteX1" fmla="*/ 147781 w 877454"/>
              <a:gd name="connsiteY1" fmla="*/ 979054 h 979437"/>
              <a:gd name="connsiteX2" fmla="*/ 877454 w 877454"/>
              <a:gd name="connsiteY2" fmla="*/ 0 h 979437"/>
            </a:gdLst>
            <a:ahLst/>
            <a:cxnLst>
              <a:cxn ang="0">
                <a:pos x="connsiteX0" y="connsiteY0"/>
              </a:cxn>
              <a:cxn ang="0">
                <a:pos x="connsiteX1" y="connsiteY1"/>
              </a:cxn>
              <a:cxn ang="0">
                <a:pos x="connsiteX2" y="connsiteY2"/>
              </a:cxn>
            </a:cxnLst>
            <a:rect l="l" t="t" r="r" b="b"/>
            <a:pathLst>
              <a:path w="877454" h="979437">
                <a:moveTo>
                  <a:pt x="0" y="92363"/>
                </a:moveTo>
                <a:cubicBezTo>
                  <a:pt x="769" y="543405"/>
                  <a:pt x="1539" y="994448"/>
                  <a:pt x="147781" y="979054"/>
                </a:cubicBezTo>
                <a:cubicBezTo>
                  <a:pt x="294023" y="963660"/>
                  <a:pt x="585738" y="481830"/>
                  <a:pt x="877454" y="0"/>
                </a:cubicBez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TextBox 16"/>
          <p:cNvSpPr txBox="1"/>
          <p:nvPr/>
        </p:nvSpPr>
        <p:spPr>
          <a:xfrm>
            <a:off x="6479310" y="3281877"/>
            <a:ext cx="696024" cy="369332"/>
          </a:xfrm>
          <a:prstGeom prst="rect">
            <a:avLst/>
          </a:prstGeom>
          <a:noFill/>
        </p:spPr>
        <p:txBody>
          <a:bodyPr wrap="none" rtlCol="0">
            <a:spAutoFit/>
          </a:bodyPr>
          <a:lstStyle/>
          <a:p>
            <a:r>
              <a:rPr lang="en-US" dirty="0"/>
              <a:t>S = 1</a:t>
            </a:r>
          </a:p>
        </p:txBody>
      </p:sp>
      <p:sp>
        <p:nvSpPr>
          <p:cNvPr id="18" name="Rectangle 17"/>
          <p:cNvSpPr/>
          <p:nvPr/>
        </p:nvSpPr>
        <p:spPr>
          <a:xfrm>
            <a:off x="5966692" y="1560468"/>
            <a:ext cx="860630" cy="323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 = 1</a:t>
            </a:r>
          </a:p>
        </p:txBody>
      </p:sp>
      <mc:AlternateContent xmlns:mc="http://schemas.openxmlformats.org/markup-compatibility/2006">
        <mc:Choice xmlns="" xmlns:a14="http://schemas.microsoft.com/office/drawing/2010/main" Requires="a14">
          <p:graphicFrame>
            <p:nvGraphicFramePr>
              <p:cNvPr id="23" name="Table 22"/>
              <p:cNvGraphicFramePr>
                <a:graphicFrameLocks noGrp="1"/>
              </p:cNvGraphicFramePr>
              <p:nvPr>
                <p:extLst>
                  <p:ext uri="{D42A27DB-BD31-4B8C-83A1-F6EECF244321}">
                    <p14:modId xmlns:p14="http://schemas.microsoft.com/office/powerpoint/2010/main" val="1283744049"/>
                  </p:ext>
                </p:extLst>
              </p:nvPr>
            </p:nvGraphicFramePr>
            <p:xfrm>
              <a:off x="2218149" y="3639573"/>
              <a:ext cx="8128000" cy="29667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23535187"/>
                        </a:ext>
                      </a:extLst>
                    </a:gridCol>
                    <a:gridCol w="1625600">
                      <a:extLst>
                        <a:ext uri="{9D8B030D-6E8A-4147-A177-3AD203B41FA5}">
                          <a16:colId xmlns:a16="http://schemas.microsoft.com/office/drawing/2014/main" val="4071917303"/>
                        </a:ext>
                      </a:extLst>
                    </a:gridCol>
                    <a:gridCol w="1625600">
                      <a:extLst>
                        <a:ext uri="{9D8B030D-6E8A-4147-A177-3AD203B41FA5}">
                          <a16:colId xmlns:a16="http://schemas.microsoft.com/office/drawing/2014/main" val="3668650359"/>
                        </a:ext>
                      </a:extLst>
                    </a:gridCol>
                    <a:gridCol w="1625600">
                      <a:extLst>
                        <a:ext uri="{9D8B030D-6E8A-4147-A177-3AD203B41FA5}">
                          <a16:colId xmlns:a16="http://schemas.microsoft.com/office/drawing/2014/main" val="1811705220"/>
                        </a:ext>
                      </a:extLst>
                    </a:gridCol>
                    <a:gridCol w="1625600">
                      <a:extLst>
                        <a:ext uri="{9D8B030D-6E8A-4147-A177-3AD203B41FA5}">
                          <a16:colId xmlns:a16="http://schemas.microsoft.com/office/drawing/2014/main" val="3864604310"/>
                        </a:ext>
                      </a:extLst>
                    </a:gridCol>
                  </a:tblGrid>
                  <a:tr h="370840">
                    <a:tc gridSpan="2">
                      <a:txBody>
                        <a:bodyPr/>
                        <a:lstStyle/>
                        <a:p>
                          <a:pPr algn="ctr"/>
                          <a:r>
                            <a:rPr lang="en-US" dirty="0"/>
                            <a:t>Current state</a:t>
                          </a:r>
                        </a:p>
                      </a:txBody>
                      <a:tcPr/>
                    </a:tc>
                    <a:tc hMerge="1">
                      <a:txBody>
                        <a:bodyPr/>
                        <a:lstStyle/>
                        <a:p>
                          <a:endParaRPr lang="en-US" dirty="0"/>
                        </a:p>
                      </a:txBody>
                      <a:tcPr/>
                    </a:tc>
                    <a:tc>
                      <a:txBody>
                        <a:bodyPr/>
                        <a:lstStyle/>
                        <a:p>
                          <a:r>
                            <a:rPr lang="en-US" dirty="0"/>
                            <a:t>Signal</a:t>
                          </a:r>
                        </a:p>
                      </a:txBody>
                      <a:tcPr/>
                    </a:tc>
                    <a:tc gridSpan="2">
                      <a:txBody>
                        <a:bodyPr/>
                        <a:lstStyle/>
                        <a:p>
                          <a:pPr algn="ctr"/>
                          <a:r>
                            <a:rPr lang="en-US" dirty="0"/>
                            <a:t>Next State</a:t>
                          </a:r>
                        </a:p>
                      </a:txBody>
                      <a:tcPr/>
                    </a:tc>
                    <a:tc hMerge="1">
                      <a:txBody>
                        <a:bodyPr/>
                        <a:lstStyle/>
                        <a:p>
                          <a:endParaRPr lang="en-US" dirty="0"/>
                        </a:p>
                      </a:txBody>
                      <a:tcPr/>
                    </a:tc>
                    <a:extLst>
                      <a:ext uri="{0D108BD9-81ED-4DB2-BD59-A6C34878D82A}">
                        <a16:rowId xmlns:a16="http://schemas.microsoft.com/office/drawing/2014/main" val="70293732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b="0" i="1" smtClean="0">
                                        <a:solidFill>
                                          <a:srgbClr val="0070C0"/>
                                        </a:solidFill>
                                        <a:latin typeface="Cambria Math" panose="02040503050406030204" pitchFamily="18" charset="0"/>
                                        <a:cs typeface="Times New Roman" panose="02020603050405020304" pitchFamily="18" charset="0"/>
                                      </a:rPr>
                                      <m:t>𝑄</m:t>
                                    </m:r>
                                  </m:e>
                                  <m:sub>
                                    <m:r>
                                      <a:rPr lang="en-US" sz="1800" b="0" i="1" smtClean="0">
                                        <a:solidFill>
                                          <a:srgbClr val="0070C0"/>
                                        </a:solidFill>
                                        <a:latin typeface="Cambria Math" panose="02040503050406030204" pitchFamily="18" charset="0"/>
                                        <a:cs typeface="Times New Roman" panose="02020603050405020304" pitchFamily="18" charset="0"/>
                                      </a:rPr>
                                      <m:t>𝐻</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i="1">
                                        <a:solidFill>
                                          <a:srgbClr val="0070C0"/>
                                        </a:solidFill>
                                        <a:latin typeface="Cambria Math" panose="02040503050406030204" pitchFamily="18" charset="0"/>
                                        <a:cs typeface="Times New Roman" panose="02020603050405020304" pitchFamily="18" charset="0"/>
                                      </a:rPr>
                                      <m:t>𝑄</m:t>
                                    </m:r>
                                  </m:e>
                                  <m:sub>
                                    <m:r>
                                      <a:rPr lang="en-US" sz="1800" i="1">
                                        <a:solidFill>
                                          <a:srgbClr val="0070C0"/>
                                        </a:solidFill>
                                        <a:latin typeface="Cambria Math" panose="02040503050406030204" pitchFamily="18" charset="0"/>
                                        <a:cs typeface="Times New Roman" panose="02020603050405020304" pitchFamily="18" charset="0"/>
                                      </a:rPr>
                                      <m:t>𝐿</m:t>
                                    </m:r>
                                  </m:sub>
                                </m:sSub>
                              </m:oMath>
                            </m:oMathPara>
                          </a14:m>
                          <a:endParaRPr lang="en-US" dirty="0"/>
                        </a:p>
                      </a:txBody>
                      <a:tcPr/>
                    </a:tc>
                    <a:tc>
                      <a:txBody>
                        <a:bodyPr/>
                        <a:lstStyle/>
                        <a:p>
                          <a:pPr algn="ctr"/>
                          <a:r>
                            <a:rPr lang="en-US" dirty="0"/>
                            <a:t>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b="0" i="1" smtClean="0">
                                        <a:solidFill>
                                          <a:srgbClr val="0070C0"/>
                                        </a:solidFill>
                                        <a:latin typeface="Cambria Math" panose="02040503050406030204" pitchFamily="18" charset="0"/>
                                        <a:cs typeface="Times New Roman" panose="02020603050405020304" pitchFamily="18" charset="0"/>
                                      </a:rPr>
                                      <m:t>𝑄</m:t>
                                    </m:r>
                                  </m:e>
                                  <m:sub>
                                    <m:r>
                                      <a:rPr lang="en-US" sz="1800" b="0" i="1" smtClean="0">
                                        <a:solidFill>
                                          <a:srgbClr val="0070C0"/>
                                        </a:solidFill>
                                        <a:latin typeface="Cambria Math" panose="02040503050406030204" pitchFamily="18" charset="0"/>
                                        <a:cs typeface="Times New Roman" panose="02020603050405020304" pitchFamily="18" charset="0"/>
                                      </a:rPr>
                                      <m:t>𝐻</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cs typeface="Times New Roman" panose="02020603050405020304" pitchFamily="18" charset="0"/>
                                      </a:rPr>
                                    </m:ctrlPr>
                                  </m:sSubPr>
                                  <m:e>
                                    <m:r>
                                      <a:rPr lang="en-US" sz="1800" i="1">
                                        <a:solidFill>
                                          <a:srgbClr val="0070C0"/>
                                        </a:solidFill>
                                        <a:latin typeface="Cambria Math" panose="02040503050406030204" pitchFamily="18" charset="0"/>
                                        <a:cs typeface="Times New Roman" panose="02020603050405020304" pitchFamily="18" charset="0"/>
                                      </a:rPr>
                                      <m:t>𝑄</m:t>
                                    </m:r>
                                  </m:e>
                                  <m:sub>
                                    <m:r>
                                      <a:rPr lang="en-US" sz="1800" i="1">
                                        <a:solidFill>
                                          <a:srgbClr val="0070C0"/>
                                        </a:solidFill>
                                        <a:latin typeface="Cambria Math" panose="02040503050406030204" pitchFamily="18" charset="0"/>
                                        <a:cs typeface="Times New Roman" panose="02020603050405020304" pitchFamily="18" charset="0"/>
                                      </a:rPr>
                                      <m:t>𝐿</m:t>
                                    </m:r>
                                  </m:sub>
                                </m:sSub>
                              </m:oMath>
                            </m:oMathPara>
                          </a14:m>
                          <a:endParaRPr lang="en-US" dirty="0"/>
                        </a:p>
                      </a:txBody>
                      <a:tcPr/>
                    </a:tc>
                    <a:extLst>
                      <a:ext uri="{0D108BD9-81ED-4DB2-BD59-A6C34878D82A}">
                        <a16:rowId xmlns:a16="http://schemas.microsoft.com/office/drawing/2014/main" val="527891914"/>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1897833"/>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20239258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203458507"/>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28847126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7585171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937502905"/>
                      </a:ext>
                    </a:extLst>
                  </a:tr>
                </a:tbl>
              </a:graphicData>
            </a:graphic>
          </p:graphicFrame>
        </mc:Choice>
        <mc:Fallback>
          <p:graphicFrame>
            <p:nvGraphicFramePr>
              <p:cNvPr id="23" name="Table 22"/>
              <p:cNvGraphicFramePr>
                <a:graphicFrameLocks noGrp="1"/>
              </p:cNvGraphicFramePr>
              <p:nvPr>
                <p:extLst>
                  <p:ext uri="{D42A27DB-BD31-4B8C-83A1-F6EECF244321}">
                    <p14:modId xmlns:a14="http://schemas.microsoft.com/office/drawing/2010/main" xmlns="" xmlns:p14="http://schemas.microsoft.com/office/powerpoint/2010/main" val="1283744049"/>
                  </p:ext>
                </p:extLst>
              </p:nvPr>
            </p:nvGraphicFramePr>
            <p:xfrm>
              <a:off x="2218149" y="3639573"/>
              <a:ext cx="8128000" cy="2966720"/>
            </p:xfrm>
            <a:graphic>
              <a:graphicData uri="http://schemas.openxmlformats.org/drawingml/2006/table">
                <a:tbl>
                  <a:tblPr firstRow="1" bandRow="1">
                    <a:tableStyleId>{5C22544A-7EE6-4342-B048-85BDC9FD1C3A}</a:tableStyleId>
                  </a:tblPr>
                  <a:tblGrid>
                    <a:gridCol w="1625600">
                      <a:extLst>
                        <a:ext uri="{9D8B030D-6E8A-4147-A177-3AD203B41FA5}">
                          <a16:colId xmlns:a14="http://schemas.microsoft.com/office/drawing/2010/main" xmlns="" xmlns:a16="http://schemas.microsoft.com/office/drawing/2014/main" val="723535187"/>
                        </a:ext>
                      </a:extLst>
                    </a:gridCol>
                    <a:gridCol w="1625600">
                      <a:extLst>
                        <a:ext uri="{9D8B030D-6E8A-4147-A177-3AD203B41FA5}">
                          <a16:colId xmlns:a14="http://schemas.microsoft.com/office/drawing/2010/main" xmlns="" xmlns:a16="http://schemas.microsoft.com/office/drawing/2014/main" val="4071917303"/>
                        </a:ext>
                      </a:extLst>
                    </a:gridCol>
                    <a:gridCol w="1625600">
                      <a:extLst>
                        <a:ext uri="{9D8B030D-6E8A-4147-A177-3AD203B41FA5}">
                          <a16:colId xmlns:a14="http://schemas.microsoft.com/office/drawing/2010/main" xmlns="" xmlns:a16="http://schemas.microsoft.com/office/drawing/2014/main" val="3668650359"/>
                        </a:ext>
                      </a:extLst>
                    </a:gridCol>
                    <a:gridCol w="1625600">
                      <a:extLst>
                        <a:ext uri="{9D8B030D-6E8A-4147-A177-3AD203B41FA5}">
                          <a16:colId xmlns:a14="http://schemas.microsoft.com/office/drawing/2010/main" xmlns="" xmlns:a16="http://schemas.microsoft.com/office/drawing/2014/main" val="1811705220"/>
                        </a:ext>
                      </a:extLst>
                    </a:gridCol>
                    <a:gridCol w="1625600">
                      <a:extLst>
                        <a:ext uri="{9D8B030D-6E8A-4147-A177-3AD203B41FA5}">
                          <a16:colId xmlns:a14="http://schemas.microsoft.com/office/drawing/2010/main" xmlns="" xmlns:a16="http://schemas.microsoft.com/office/drawing/2014/main" val="3864604310"/>
                        </a:ext>
                      </a:extLst>
                    </a:gridCol>
                  </a:tblGrid>
                  <a:tr h="370840">
                    <a:tc gridSpan="2">
                      <a:txBody>
                        <a:bodyPr/>
                        <a:lstStyle/>
                        <a:p>
                          <a:pPr algn="ctr"/>
                          <a:r>
                            <a:rPr lang="en-US" dirty="0" smtClean="0"/>
                            <a:t>Current state</a:t>
                          </a:r>
                          <a:endParaRPr lang="en-US" dirty="0"/>
                        </a:p>
                      </a:txBody>
                      <a:tcPr/>
                    </a:tc>
                    <a:tc hMerge="1">
                      <a:txBody>
                        <a:bodyPr/>
                        <a:lstStyle/>
                        <a:p>
                          <a:endParaRPr lang="en-US" dirty="0"/>
                        </a:p>
                      </a:txBody>
                      <a:tcPr/>
                    </a:tc>
                    <a:tc>
                      <a:txBody>
                        <a:bodyPr/>
                        <a:lstStyle/>
                        <a:p>
                          <a:r>
                            <a:rPr lang="en-US" dirty="0" smtClean="0"/>
                            <a:t>Signal</a:t>
                          </a:r>
                          <a:endParaRPr lang="en-US" dirty="0"/>
                        </a:p>
                      </a:txBody>
                      <a:tcPr/>
                    </a:tc>
                    <a:tc gridSpan="2">
                      <a:txBody>
                        <a:bodyPr/>
                        <a:lstStyle/>
                        <a:p>
                          <a:pPr algn="ctr"/>
                          <a:r>
                            <a:rPr lang="en-US" dirty="0" smtClean="0"/>
                            <a:t>Next State</a:t>
                          </a:r>
                          <a:endParaRPr lang="en-US" dirty="0"/>
                        </a:p>
                      </a:txBody>
                      <a:tcPr/>
                    </a:tc>
                    <a:tc hMerge="1">
                      <a:txBody>
                        <a:bodyPr/>
                        <a:lstStyle/>
                        <a:p>
                          <a:endParaRPr lang="en-US" dirty="0"/>
                        </a:p>
                      </a:txBody>
                      <a:tcPr/>
                    </a:tc>
                    <a:extLst>
                      <a:ext uri="{0D108BD9-81ED-4DB2-BD59-A6C34878D82A}">
                        <a16:rowId xmlns:a14="http://schemas.microsoft.com/office/drawing/2010/main" xmlns="" xmlns:a16="http://schemas.microsoft.com/office/drawing/2014/main" val="702937320"/>
                      </a:ext>
                    </a:extLst>
                  </a:tr>
                  <a:tr h="370840">
                    <a:tc>
                      <a:txBody>
                        <a:bodyPr/>
                        <a:lstStyle/>
                        <a:p>
                          <a:endParaRPr lang="en-US"/>
                        </a:p>
                      </a:txBody>
                      <a:tcPr>
                        <a:blipFill>
                          <a:blip r:embed="rId2"/>
                          <a:stretch>
                            <a:fillRect l="-375" t="-108197" r="-401498" b="-622951"/>
                          </a:stretch>
                        </a:blipFill>
                      </a:tcPr>
                    </a:tc>
                    <a:tc>
                      <a:txBody>
                        <a:bodyPr/>
                        <a:lstStyle/>
                        <a:p>
                          <a:endParaRPr lang="en-US"/>
                        </a:p>
                      </a:txBody>
                      <a:tcPr>
                        <a:blipFill>
                          <a:blip r:embed="rId2"/>
                          <a:stretch>
                            <a:fillRect l="-100375" t="-108197" r="-301498" b="-622951"/>
                          </a:stretch>
                        </a:blipFill>
                      </a:tcPr>
                    </a:tc>
                    <a:tc>
                      <a:txBody>
                        <a:bodyPr/>
                        <a:lstStyle/>
                        <a:p>
                          <a:pPr algn="ctr"/>
                          <a:r>
                            <a:rPr lang="en-US" dirty="0" smtClean="0"/>
                            <a:t>s</a:t>
                          </a:r>
                          <a:endParaRPr lang="en-US" dirty="0"/>
                        </a:p>
                      </a:txBody>
                      <a:tcPr/>
                    </a:tc>
                    <a:tc>
                      <a:txBody>
                        <a:bodyPr/>
                        <a:lstStyle/>
                        <a:p>
                          <a:endParaRPr lang="en-US"/>
                        </a:p>
                      </a:txBody>
                      <a:tcPr>
                        <a:blipFill>
                          <a:blip r:embed="rId2"/>
                          <a:stretch>
                            <a:fillRect l="-300375" t="-108197" r="-101498" b="-622951"/>
                          </a:stretch>
                        </a:blipFill>
                      </a:tcPr>
                    </a:tc>
                    <a:tc>
                      <a:txBody>
                        <a:bodyPr/>
                        <a:lstStyle/>
                        <a:p>
                          <a:endParaRPr lang="en-US"/>
                        </a:p>
                      </a:txBody>
                      <a:tcPr>
                        <a:blipFill>
                          <a:blip r:embed="rId2"/>
                          <a:stretch>
                            <a:fillRect l="-400375" t="-108197" r="-1498" b="-622951"/>
                          </a:stretch>
                        </a:blipFill>
                      </a:tcPr>
                    </a:tc>
                    <a:extLst>
                      <a:ext uri="{0D108BD9-81ED-4DB2-BD59-A6C34878D82A}">
                        <a16:rowId xmlns:a14="http://schemas.microsoft.com/office/drawing/2010/main" xmlns="" xmlns:a16="http://schemas.microsoft.com/office/drawing/2014/main" val="527891914"/>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181897833"/>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4="http://schemas.microsoft.com/office/drawing/2010/main" xmlns="" xmlns:a16="http://schemas.microsoft.com/office/drawing/2014/main" val="120239258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3203458507"/>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4="http://schemas.microsoft.com/office/drawing/2010/main" xmlns="" xmlns:a16="http://schemas.microsoft.com/office/drawing/2014/main" val="3288471260"/>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4="http://schemas.microsoft.com/office/drawing/2010/main" xmlns="" xmlns:a16="http://schemas.microsoft.com/office/drawing/2014/main" val="75851712"/>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4="http://schemas.microsoft.com/office/drawing/2010/main" xmlns="" xmlns:a16="http://schemas.microsoft.com/office/drawing/2014/main" val="3937502905"/>
                      </a:ext>
                    </a:extLst>
                  </a:tr>
                </a:tbl>
              </a:graphicData>
            </a:graphic>
          </p:graphicFrame>
        </mc:Fallback>
      </mc:AlternateContent>
      <p:sp>
        <p:nvSpPr>
          <p:cNvPr id="24" name="TextBox 23"/>
          <p:cNvSpPr txBox="1"/>
          <p:nvPr/>
        </p:nvSpPr>
        <p:spPr>
          <a:xfrm>
            <a:off x="5015345" y="785678"/>
            <a:ext cx="696024" cy="369332"/>
          </a:xfrm>
          <a:prstGeom prst="rect">
            <a:avLst/>
          </a:prstGeom>
          <a:noFill/>
        </p:spPr>
        <p:txBody>
          <a:bodyPr wrap="none" rtlCol="0">
            <a:spAutoFit/>
          </a:bodyPr>
          <a:lstStyle/>
          <a:p>
            <a:r>
              <a:rPr lang="en-US" dirty="0"/>
              <a:t>S = 0</a:t>
            </a:r>
          </a:p>
        </p:txBody>
      </p:sp>
      <p:sp>
        <p:nvSpPr>
          <p:cNvPr id="3" name="Rectangle 2"/>
          <p:cNvSpPr/>
          <p:nvPr/>
        </p:nvSpPr>
        <p:spPr>
          <a:xfrm>
            <a:off x="8534400" y="1560468"/>
            <a:ext cx="2761673" cy="118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err="1"/>
              <a:t>Ans</a:t>
            </a:r>
            <a:r>
              <a:rPr lang="en-US" dirty="0"/>
              <a:t> B : b) 0 1</a:t>
            </a:r>
          </a:p>
        </p:txBody>
      </p:sp>
    </p:spTree>
    <p:extLst>
      <p:ext uri="{BB962C8B-B14F-4D97-AF65-F5344CB8AC3E}">
        <p14:creationId xmlns="" xmlns:p14="http://schemas.microsoft.com/office/powerpoint/2010/main" val="32907244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399</TotalTime>
  <Words>1131</Words>
  <Application>Microsoft Office PowerPoint</Application>
  <PresentationFormat>Custom</PresentationFormat>
  <Paragraphs>269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Slide 1</vt:lpstr>
      <vt:lpstr>Question 2</vt:lpstr>
      <vt:lpstr>Question 2</vt:lpstr>
      <vt:lpstr>Question 2</vt:lpstr>
      <vt:lpstr>Question 2</vt:lpstr>
      <vt:lpstr>Question 2 (Subquestion 1)</vt:lpstr>
      <vt:lpstr>Question 2 (Subquestion 1)</vt:lpstr>
      <vt:lpstr>Question 2 (Subquestion 1)</vt:lpstr>
      <vt:lpstr>Question 2 (Subquestion 1)</vt:lpstr>
      <vt:lpstr>Question 2 (Subquestion 1)</vt:lpstr>
      <vt:lpstr>Question 2 (Subquestion 1)</vt:lpstr>
      <vt:lpstr>Question 2 (Subquestion 2)</vt:lpstr>
      <vt:lpstr>Question 2 (Subquestion 2)</vt:lpstr>
      <vt:lpstr>Question 2 (Subquestion 2)</vt:lpstr>
      <vt:lpstr>Question 2 (Subquestion 2)</vt:lpstr>
      <vt:lpstr>Question 2 (Subquestion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INTENSIVE COURSE ON ITEE FOR CANDIDATES OF APRIL 2020 EXAM</dc:title>
  <dc:creator>User</dc:creator>
  <cp:lastModifiedBy>Windows User</cp:lastModifiedBy>
  <cp:revision>46</cp:revision>
  <dcterms:created xsi:type="dcterms:W3CDTF">2020-03-04T13:10:35Z</dcterms:created>
  <dcterms:modified xsi:type="dcterms:W3CDTF">2020-10-29T10:15:03Z</dcterms:modified>
</cp:coreProperties>
</file>