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6688" y="777875"/>
            <a:ext cx="5119687" cy="38401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99370" y="4863822"/>
            <a:ext cx="6394588" cy="460763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468872" cy="5116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24456" y="0"/>
            <a:ext cx="3468872" cy="51163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728010"/>
            <a:ext cx="3468872" cy="51163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524456" y="9728010"/>
            <a:ext cx="3468872" cy="51163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CCC0B66-64AD-4D6B-B86C-57D26468806C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54C875E-8AFE-49CF-BD70-C573653C34C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01-Mar-23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5CF6C25-419F-4439-87BE-6DC5D388D16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33CC"/>
                </a:solidFill>
                <a:latin typeface="Calibri"/>
              </a:rPr>
              <a:t>Training Course on ITEE for the Candidates of October 2022 Exam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7030A0"/>
                </a:solidFill>
                <a:latin typeface="Calibri"/>
              </a:rPr>
              <a:t>PROJECT FOR SKILL’S DEVELOPMENT OF ICT ENGINEERS TARGETING JAPANESE MARKET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301"/>
              </a:spcBef>
            </a:pPr>
            <a:r>
              <a:rPr lang="en-US" sz="6500" b="1" strike="noStrike" spc="-1" dirty="0">
                <a:solidFill>
                  <a:srgbClr val="FF33CC"/>
                </a:solidFill>
                <a:latin typeface="Calibri"/>
              </a:rPr>
              <a:t>Solutions </a:t>
            </a:r>
            <a:endParaRPr lang="en-US" sz="6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 dirty="0">
                <a:solidFill>
                  <a:srgbClr val="FF33CC"/>
                </a:solidFill>
                <a:latin typeface="Calibri"/>
              </a:rPr>
              <a:t>FE PM Question of March 2018</a:t>
            </a:r>
            <a:endParaRPr lang="en-US" sz="3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 dirty="0">
                <a:solidFill>
                  <a:srgbClr val="FF33CC"/>
                </a:solidFill>
                <a:latin typeface="Calibri"/>
              </a:rPr>
              <a:t> Question 2</a:t>
            </a:r>
            <a:endParaRPr lang="en-US" sz="3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Dr. Md. </a:t>
            </a:r>
            <a:r>
              <a:rPr lang="en-US" sz="3000" b="0" strike="noStrike" spc="-1" dirty="0" err="1">
                <a:solidFill>
                  <a:srgbClr val="0000FF"/>
                </a:solidFill>
                <a:latin typeface="Calibri"/>
              </a:rPr>
              <a:t>Nawab</a:t>
            </a: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3000" b="0" strike="noStrike" spc="-1" dirty="0" err="1">
                <a:solidFill>
                  <a:srgbClr val="0000FF"/>
                </a:solidFill>
                <a:latin typeface="Calibri"/>
              </a:rPr>
              <a:t>Yousuf</a:t>
            </a: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 Ali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Professor, Dept. of CSE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FF"/>
                </a:solidFill>
                <a:latin typeface="Calibri"/>
              </a:rPr>
              <a:t>East West University</a:t>
            </a:r>
            <a:endParaRPr lang="en-U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3</a:t>
            </a:r>
            <a:br>
              <a:rPr dirty="0"/>
            </a:b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380" y="1320282"/>
            <a:ext cx="8229240" cy="53853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Here, Tm = 40ns, Th = 4ns, and E = 10ns.</a:t>
            </a:r>
          </a:p>
          <a:p>
            <a:pPr marL="343080" indent="-342720"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average page reference time T = m × Tm + Th + E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rgbClr val="FF0000"/>
                </a:solidFill>
              </a:rPr>
              <a:t>Since, the cache memory is empty and can hold 4 page frames,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B050"/>
                </a:solidFill>
              </a:rPr>
              <a:t>For page frame ‘2’, T = 1× 40ns + 4ns + 10ns = 54ns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B050"/>
                </a:solidFill>
              </a:rPr>
              <a:t>For page frame ‘1’, T = 1× 40ns + 4ns + 10ns = 54ns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B050"/>
                </a:solidFill>
              </a:rPr>
              <a:t>For page frame ‘3’, T = 1× 40ns + 4ns + 10ns = 54ns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B050"/>
                </a:solidFill>
              </a:rPr>
              <a:t>For page frame ‘0’, T = 1× 40ns + 4ns + 10ns = 54ns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B050"/>
                </a:solidFill>
              </a:rPr>
              <a:t>For page frame ‘2’, T = 0× 40ns + 4ns + 10ns = 14ns </a:t>
            </a:r>
            <a:r>
              <a:rPr lang="en-US" sz="2400" b="1" dirty="0">
                <a:solidFill>
                  <a:srgbClr val="0070C0"/>
                </a:solidFill>
              </a:rPr>
              <a:t>(no miss ratio)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B050"/>
                </a:solidFill>
              </a:rPr>
              <a:t>For page frame ‘1’, T = 0× 40ns + 4ns + 10ns = 14ns </a:t>
            </a:r>
            <a:r>
              <a:rPr lang="en-US" sz="2400" b="1" dirty="0">
                <a:solidFill>
                  <a:srgbClr val="0070C0"/>
                </a:solidFill>
              </a:rPr>
              <a:t>(no miss ratio)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b="1" dirty="0">
              <a:solidFill>
                <a:srgbClr val="00B050"/>
              </a:solidFill>
            </a:endParaRP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b="1" dirty="0">
              <a:solidFill>
                <a:srgbClr val="00B050"/>
              </a:solidFill>
            </a:endParaRP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70C0"/>
              </a:solidFill>
            </a:endParaRP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70C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67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3</a:t>
            </a:r>
            <a:br>
              <a:rPr dirty="0"/>
            </a:b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380" y="1320282"/>
            <a:ext cx="8229240" cy="53853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70C0"/>
                </a:solidFill>
              </a:rPr>
              <a:t>Therefore, the required time to access all the pages by the CPU is = 54ns + 54ns + 54ns +54ns +14ns +14ns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         = 244ns (option C)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70C0"/>
              </a:solidFill>
            </a:endParaRP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70C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6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213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1 (blank box A).</a:t>
            </a:r>
            <a:br>
              <a:rPr dirty="0"/>
            </a:br>
            <a:r>
              <a:rPr lang="en-US" sz="2000" dirty="0">
                <a:solidFill>
                  <a:srgbClr val="0070C0"/>
                </a:solidFill>
              </a:rPr>
              <a:t>Read the following description of the LRU mechanism for cache management, and then answer </a:t>
            </a:r>
            <a:r>
              <a:rPr lang="en-US" sz="2000" dirty="0" err="1">
                <a:solidFill>
                  <a:srgbClr val="0070C0"/>
                </a:solidFill>
              </a:rPr>
              <a:t>Subquestions</a:t>
            </a:r>
            <a:r>
              <a:rPr lang="en-US" sz="2000" dirty="0">
                <a:solidFill>
                  <a:srgbClr val="0070C0"/>
                </a:solidFill>
              </a:rPr>
              <a:t> 1 through 3.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2362200"/>
            <a:ext cx="8229240" cy="376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Most computers use a cache memory. Cache memory is comparatively expensive and smaller compared to main memories but provides a faster access time to the CPU.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When a CPU refers to a page, the reference page is, at first, searched in the cache memory and the search result is called a “hit” if it is found.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If it is not found, the search result is called a “miss” and in such cases, the page is transferred ___A___. </a:t>
            </a:r>
            <a:endParaRPr lang="en-US" sz="2400" b="0" strike="noStrike" spc="-1" dirty="0">
              <a:solidFill>
                <a:srgbClr val="7030A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213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1 (blank box A).</a:t>
            </a:r>
            <a:br>
              <a:rPr dirty="0"/>
            </a:br>
            <a:r>
              <a:rPr lang="en-US" sz="2000" dirty="0">
                <a:solidFill>
                  <a:srgbClr val="0070C0"/>
                </a:solidFill>
              </a:rPr>
              <a:t>Read the following description of the LRU mechanism for cache management, and then answer </a:t>
            </a:r>
            <a:r>
              <a:rPr lang="en-US" sz="2000" dirty="0" err="1">
                <a:solidFill>
                  <a:srgbClr val="0070C0"/>
                </a:solidFill>
              </a:rPr>
              <a:t>Subquestions</a:t>
            </a:r>
            <a:r>
              <a:rPr lang="en-US" sz="2000" dirty="0">
                <a:solidFill>
                  <a:srgbClr val="0070C0"/>
                </a:solidFill>
              </a:rPr>
              <a:t> 1 through 3.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2362200"/>
            <a:ext cx="8229240" cy="376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Answer group </a:t>
            </a:r>
            <a:r>
              <a:rPr lang="en-US" sz="2400" b="1" dirty="0" err="1">
                <a:solidFill>
                  <a:srgbClr val="00B050"/>
                </a:solidFill>
              </a:rPr>
              <a:t>for__A</a:t>
            </a:r>
            <a:r>
              <a:rPr lang="en-US" sz="2400" b="1" dirty="0">
                <a:solidFill>
                  <a:srgbClr val="00B050"/>
                </a:solidFill>
              </a:rPr>
              <a:t>__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a) from cache memory to the CPU without accessing main memory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b) from cache memory to main memory, and then to the CPU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c) from main memory to the CPU without accessing cache memory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d) from main memory to cache memory, and then to the CPU </a:t>
            </a:r>
            <a:endParaRPr lang="en-US" sz="2400" b="1" strike="noStrike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68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213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1 (blank box A).</a:t>
            </a:r>
            <a:br>
              <a:rPr dirty="0"/>
            </a:br>
            <a:r>
              <a:rPr lang="en-US" sz="2000" dirty="0">
                <a:solidFill>
                  <a:srgbClr val="0070C0"/>
                </a:solidFill>
              </a:rPr>
              <a:t>Read the following description of the LRU mechanism for cache management, and then answer </a:t>
            </a:r>
            <a:r>
              <a:rPr lang="en-US" sz="2000" dirty="0" err="1">
                <a:solidFill>
                  <a:srgbClr val="0070C0"/>
                </a:solidFill>
              </a:rPr>
              <a:t>Subquestions</a:t>
            </a:r>
            <a:r>
              <a:rPr lang="en-US" sz="2000" dirty="0">
                <a:solidFill>
                  <a:srgbClr val="0070C0"/>
                </a:solidFill>
              </a:rPr>
              <a:t> 1 through 3.</a:t>
            </a: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2362200"/>
            <a:ext cx="8229240" cy="3763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Because when a CPU refers to a page, the reference page is, at first, searched in the cache memory. If it is not found, the search result is called a “miss”. Therefore, the page is transferred from </a:t>
            </a:r>
            <a:r>
              <a:rPr lang="en-US" sz="2400" b="1" dirty="0">
                <a:solidFill>
                  <a:srgbClr val="C00000"/>
                </a:solidFill>
              </a:rPr>
              <a:t>main memory to cache memory first then to the CPU.</a:t>
            </a:r>
            <a:endParaRPr lang="en-US" sz="2400" b="1" strike="noStrike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1 (blank box B).</a:t>
            </a:r>
            <a:br>
              <a:rPr dirty="0"/>
            </a:b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380" y="1320282"/>
            <a:ext cx="8229240" cy="483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If </a:t>
            </a:r>
            <a:r>
              <a:rPr lang="en-US" sz="2400" b="1" dirty="0">
                <a:solidFill>
                  <a:srgbClr val="C00000"/>
                </a:solidFill>
              </a:rPr>
              <a:t>Tm = 50ns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Th = 2ns</a:t>
            </a:r>
            <a:r>
              <a:rPr lang="en-US" sz="2400" b="1" dirty="0">
                <a:solidFill>
                  <a:srgbClr val="00B050"/>
                </a:solidFill>
              </a:rPr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 = 5ns</a:t>
            </a:r>
            <a:r>
              <a:rPr lang="en-US" sz="2400" b="1" dirty="0">
                <a:solidFill>
                  <a:srgbClr val="00B050"/>
                </a:solidFill>
              </a:rPr>
              <a:t>, then T is ___B___ when there is a “hit”.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B05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rgbClr val="0070C0"/>
                </a:solidFill>
              </a:rPr>
              <a:t>The average page reference time T = m × Tm + Th + E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b="1" spc="-1" dirty="0">
                <a:solidFill>
                  <a:srgbClr val="002060"/>
                </a:solidFill>
                <a:latin typeface="Calibri"/>
              </a:rPr>
              <a:t>Since there is a hit, so miss ratio ‘m’ is zero.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strike="noStrike" spc="-1" dirty="0">
                <a:solidFill>
                  <a:srgbClr val="002060"/>
                </a:solidFill>
                <a:latin typeface="Calibri"/>
              </a:rPr>
              <a:t>Therefore, T= 0 </a:t>
            </a:r>
            <a:r>
              <a:rPr lang="en-US" sz="2400" dirty="0">
                <a:solidFill>
                  <a:srgbClr val="002060"/>
                </a:solidFill>
              </a:rPr>
              <a:t>× 50ns + 2ns + 5ns = 7ns (option c).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B050"/>
              </a:solidFill>
            </a:endParaRP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B05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94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1 (blank box C).</a:t>
            </a:r>
            <a:br>
              <a:rPr dirty="0"/>
            </a:b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380" y="1320282"/>
            <a:ext cx="8229240" cy="483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T is ___C___ when a “miss” is observed.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400" dirty="0">
              <a:solidFill>
                <a:srgbClr val="00B05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rgbClr val="0070C0"/>
                </a:solidFill>
              </a:rPr>
              <a:t>The average page reference time T = m × Tm + Th + E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b="1" spc="-1" dirty="0">
                <a:solidFill>
                  <a:srgbClr val="002060"/>
                </a:solidFill>
                <a:latin typeface="Calibri"/>
              </a:rPr>
              <a:t>Since there is a miss, so miss ratio ‘m’ is one because we are calculating considering one page frame.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r>
              <a:rPr lang="en-US" sz="2400" b="1" strike="noStrike" spc="-1" dirty="0">
                <a:solidFill>
                  <a:srgbClr val="7030A0"/>
                </a:solidFill>
                <a:latin typeface="Calibri"/>
              </a:rPr>
              <a:t>Therefore, T= 1 </a:t>
            </a:r>
            <a:r>
              <a:rPr lang="en-US" sz="2400" dirty="0">
                <a:solidFill>
                  <a:srgbClr val="7030A0"/>
                </a:solidFill>
              </a:rPr>
              <a:t>× 50ns + 2ns + 5ns = 57ns (option f).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B050"/>
              </a:solidFill>
            </a:endParaRP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B05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78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2</a:t>
            </a:r>
            <a:br>
              <a:rPr dirty="0"/>
            </a:b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380" y="1320282"/>
            <a:ext cx="8229240" cy="483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The steps of the method are as follows: 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rgbClr val="00B050"/>
                </a:solidFill>
              </a:rPr>
              <a:t>	</a:t>
            </a:r>
            <a:r>
              <a:rPr lang="en-US" sz="2400" dirty="0">
                <a:solidFill>
                  <a:srgbClr val="002060"/>
                </a:solidFill>
              </a:rPr>
              <a:t>(1) The method initially sets all the bits of the n × n matrix to 0. 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rgbClr val="002060"/>
                </a:solidFill>
              </a:rPr>
              <a:t>	(2) Whenever the page frame k is referenced, the method first sets all the bits of the row k to 1, and then sets all the bits of column k to 0. 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2400" dirty="0">
                <a:solidFill>
                  <a:srgbClr val="002060"/>
                </a:solidFill>
              </a:rPr>
              <a:t>	(3) At any instant, the row containing the least number of 1s is the least recently used.</a:t>
            </a: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2400" dirty="0">
              <a:solidFill>
                <a:srgbClr val="00B05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18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2</a:t>
            </a:r>
            <a:br>
              <a:rPr dirty="0"/>
            </a:b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380" y="1320282"/>
            <a:ext cx="8229240" cy="483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/>
              <a:t>For example, consider a case where a cache memory can hold 4 page frames, and a CPU references the page frames 0, 3, 2, 1, and 2 in this sequence.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/>
              <a:t>Initially, all the bits of the n × n matrix are set to 0s as shown in Figure 1 (1).</a:t>
            </a:r>
            <a:endParaRPr lang="en-US" sz="2400" dirty="0">
              <a:solidFill>
                <a:srgbClr val="00B050"/>
              </a:solidFill>
            </a:endParaRPr>
          </a:p>
          <a:p>
            <a:pPr marL="360">
              <a:spcBef>
                <a:spcPts val="641"/>
              </a:spcBef>
              <a:buClr>
                <a:srgbClr val="00B050"/>
              </a:buClr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661766-FC92-4E4F-B839-4EF501806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60689"/>
              </p:ext>
            </p:extLst>
          </p:nvPr>
        </p:nvGraphicFramePr>
        <p:xfrm>
          <a:off x="381000" y="35052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05559093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36908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23843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8228691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224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976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08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397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DAF51A45-5B57-447B-BE13-E523A939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9805"/>
              </p:ext>
            </p:extLst>
          </p:nvPr>
        </p:nvGraphicFramePr>
        <p:xfrm>
          <a:off x="2133600" y="3488141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05559093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36908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23843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822869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22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9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0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39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1A720CF-C7A5-44F0-9E66-7AACEFC8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81470"/>
              </p:ext>
            </p:extLst>
          </p:nvPr>
        </p:nvGraphicFramePr>
        <p:xfrm>
          <a:off x="3886200" y="3488141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05559093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36908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23843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82286919"/>
                    </a:ext>
                  </a:extLst>
                </a:gridCol>
              </a:tblGrid>
              <a:tr h="3090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22497"/>
                  </a:ext>
                </a:extLst>
              </a:tr>
              <a:tr h="3090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97603"/>
                  </a:ext>
                </a:extLst>
              </a:tr>
              <a:tr h="30906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088"/>
                  </a:ext>
                </a:extLst>
              </a:tr>
              <a:tr h="30906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39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038DCBF-E795-4802-9237-7342789F4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039118"/>
              </p:ext>
            </p:extLst>
          </p:nvPr>
        </p:nvGraphicFramePr>
        <p:xfrm>
          <a:off x="5562600" y="3488141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05559093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36908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23843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822869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22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9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0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39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62CABD67-DF16-42FF-97C0-7C7677452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10630"/>
              </p:ext>
            </p:extLst>
          </p:nvPr>
        </p:nvGraphicFramePr>
        <p:xfrm>
          <a:off x="7243665" y="3505200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05559093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36908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23843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822869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22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9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0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397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83E9E33C-356A-4E30-ADEE-05D05C4C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56241"/>
              </p:ext>
            </p:extLst>
          </p:nvPr>
        </p:nvGraphicFramePr>
        <p:xfrm>
          <a:off x="381000" y="5278623"/>
          <a:ext cx="1371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05559093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7369085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238431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2822869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224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89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70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743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82FC1E7-D35E-472F-ADDD-09514718ADED}"/>
              </a:ext>
            </a:extLst>
          </p:cNvPr>
          <p:cNvSpPr txBox="1"/>
          <p:nvPr/>
        </p:nvSpPr>
        <p:spPr>
          <a:xfrm>
            <a:off x="2438280" y="55377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r>
              <a:rPr lang="en-US" sz="1800" b="1" dirty="0">
                <a:solidFill>
                  <a:srgbClr val="FF0000"/>
                </a:solidFill>
              </a:rPr>
              <a:t>So, correct answer is option ‘b’</a:t>
            </a:r>
          </a:p>
        </p:txBody>
      </p:sp>
    </p:spTree>
    <p:extLst>
      <p:ext uri="{BB962C8B-B14F-4D97-AF65-F5344CB8AC3E}">
        <p14:creationId xmlns:p14="http://schemas.microsoft.com/office/powerpoint/2010/main" val="313217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85800" y="457200"/>
            <a:ext cx="807696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Calibri"/>
              </a:rPr>
              <a:t>Sub-Question  3</a:t>
            </a:r>
            <a:br>
              <a:rPr dirty="0"/>
            </a:br>
            <a:endParaRPr lang="en-US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380" y="1320282"/>
            <a:ext cx="8229240" cy="4830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Consider another case where a cache memory can hold 4-page frames, and a CPU references the page frames 2, 1, 3, 0, 2 and 1 in this sequence.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Initially, the cache memory is empty, i.e. no page frames are loaded. In this case, the required time to access all the pages by the CPU is ___F___.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Here, Tm = 40ns, Th = 4ns, and E = 10ns.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43080" indent="-342720"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average page reference time T = m × Tm + Th + 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</a:pPr>
            <a:endParaRPr lang="en-US" sz="2400" b="1" strike="noStrike" spc="-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232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1050</Words>
  <Application>Microsoft Office PowerPoint</Application>
  <PresentationFormat>On-screen Show (4:3)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Which expression should be placed in A in the definition of a function F(n) that calculates the factorial of n in a recursive manner?</dc:title>
  <dc:subject/>
  <dc:creator>NYA</dc:creator>
  <dc:description/>
  <cp:lastModifiedBy>Dr. Md. Nawab Yousuf Ali</cp:lastModifiedBy>
  <cp:revision>204</cp:revision>
  <cp:lastPrinted>2022-08-29T06:46:44Z</cp:lastPrinted>
  <dcterms:created xsi:type="dcterms:W3CDTF">2006-08-16T00:00:00Z</dcterms:created>
  <dcterms:modified xsi:type="dcterms:W3CDTF">2023-03-01T11:09:43Z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</Properties>
</file>