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11" r:id="rId2"/>
    <p:sldId id="312" r:id="rId3"/>
    <p:sldId id="313" r:id="rId4"/>
    <p:sldId id="315" r:id="rId5"/>
    <p:sldId id="314" r:id="rId6"/>
    <p:sldId id="316" r:id="rId7"/>
    <p:sldId id="317" r:id="rId8"/>
    <p:sldId id="318" r:id="rId9"/>
    <p:sldId id="319" r:id="rId10"/>
    <p:sldId id="320" r:id="rId11"/>
    <p:sldId id="321" r:id="rId12"/>
    <p:sldId id="323" r:id="rId13"/>
    <p:sldId id="32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CC"/>
    <a:srgbClr val="FF66FF"/>
    <a:srgbClr val="0033CC"/>
    <a:srgbClr val="FF0066"/>
    <a:srgbClr val="CC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20"/>
    <p:restoredTop sz="99821" autoAdjust="0"/>
  </p:normalViewPr>
  <p:slideViewPr>
    <p:cSldViewPr>
      <p:cViewPr>
        <p:scale>
          <a:sx n="70" d="100"/>
          <a:sy n="70" d="100"/>
        </p:scale>
        <p:origin x="-1152" y="-1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37C0C9-0974-4285-BADE-21BC6436F25F}" type="datetimeFigureOut">
              <a:rPr lang="en-US" smtClean="0"/>
              <a:pPr/>
              <a:t>10/9/2020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A2BE7C-9096-440F-85E0-4B7A96CE542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A2BE7C-9096-440F-85E0-4B7A96CE5427}"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A2BE7C-9096-440F-85E0-4B7A96CE5427}"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A2BE7C-9096-440F-85E0-4B7A96CE5427}"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A2BE7C-9096-440F-85E0-4B7A96CE5427}"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A2BE7C-9096-440F-85E0-4B7A96CE5427}"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A2BE7C-9096-440F-85E0-4B7A96CE5427}"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A2BE7C-9096-440F-85E0-4B7A96CE5427}"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A2BE7C-9096-440F-85E0-4B7A96CE5427}"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A2BE7C-9096-440F-85E0-4B7A96CE5427}"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A2BE7C-9096-440F-85E0-4B7A96CE5427}"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A2BE7C-9096-440F-85E0-4B7A96CE5427}"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1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9.xml"/><Relationship Id="rId4" Type="http://schemas.openxmlformats.org/officeDocument/2006/relationships/slide" Target="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slide" Target="slide11.xml"/><Relationship Id="rId4" Type="http://schemas.openxmlformats.org/officeDocument/2006/relationships/slide" Target="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0033CC"/>
                </a:solidFill>
              </a:rPr>
              <a:t>Training Course on ITEE for the Candidates of  November 2020 Exam</a:t>
            </a:r>
            <a:endParaRPr lang="en-US" sz="3600" b="1" dirty="0">
              <a:solidFill>
                <a:srgbClr val="0033CC"/>
              </a:solidFill>
            </a:endParaRPr>
          </a:p>
        </p:txBody>
      </p:sp>
      <p:sp>
        <p:nvSpPr>
          <p:cNvPr id="3" name="Content Placeholder 2"/>
          <p:cNvSpPr>
            <a:spLocks noGrp="1"/>
          </p:cNvSpPr>
          <p:nvPr>
            <p:ph idx="1"/>
          </p:nvPr>
        </p:nvSpPr>
        <p:spPr/>
        <p:txBody>
          <a:bodyPr>
            <a:normAutofit fontScale="92500" lnSpcReduction="10000"/>
          </a:bodyPr>
          <a:lstStyle/>
          <a:p>
            <a:pPr algn="ctr">
              <a:buNone/>
            </a:pPr>
            <a:r>
              <a:rPr lang="en-US" dirty="0" smtClean="0">
                <a:solidFill>
                  <a:srgbClr val="7030A0"/>
                </a:solidFill>
              </a:rPr>
              <a:t>PROJECT FOR SKILL’S DEVELOPMENT OF ICT ENGINEERS TARGETING JAPANESE MARKET</a:t>
            </a:r>
            <a:endParaRPr lang="en-US" dirty="0" smtClean="0"/>
          </a:p>
          <a:p>
            <a:pPr algn="ctr">
              <a:buNone/>
            </a:pPr>
            <a:r>
              <a:rPr lang="en-US" sz="6500" b="1" dirty="0" smtClean="0">
                <a:solidFill>
                  <a:srgbClr val="FF33CC"/>
                </a:solidFill>
              </a:rPr>
              <a:t>Solutions </a:t>
            </a:r>
          </a:p>
          <a:p>
            <a:pPr algn="ctr">
              <a:buNone/>
            </a:pPr>
            <a:r>
              <a:rPr lang="en-US" sz="3500" b="1" dirty="0" smtClean="0">
                <a:solidFill>
                  <a:srgbClr val="FF33CC"/>
                </a:solidFill>
              </a:rPr>
              <a:t>FE AM Questions of October 2015</a:t>
            </a:r>
          </a:p>
          <a:p>
            <a:pPr algn="ctr">
              <a:buNone/>
            </a:pPr>
            <a:r>
              <a:rPr lang="en-US" sz="3500" b="1" dirty="0" smtClean="0">
                <a:solidFill>
                  <a:srgbClr val="FF33CC"/>
                </a:solidFill>
              </a:rPr>
              <a:t> Question 2 and Question 4</a:t>
            </a:r>
            <a:endParaRPr lang="en-US" dirty="0" smtClean="0"/>
          </a:p>
          <a:p>
            <a:pPr>
              <a:buNone/>
            </a:pPr>
            <a:r>
              <a:rPr lang="en-US" sz="3000" dirty="0" smtClean="0">
                <a:solidFill>
                  <a:srgbClr val="0000FF"/>
                </a:solidFill>
              </a:rPr>
              <a:t>Dr. Md. Nawab Yousuf Ali</a:t>
            </a:r>
          </a:p>
          <a:p>
            <a:pPr>
              <a:buNone/>
            </a:pPr>
            <a:r>
              <a:rPr lang="en-US" sz="3000" dirty="0" smtClean="0">
                <a:solidFill>
                  <a:srgbClr val="0000FF"/>
                </a:solidFill>
              </a:rPr>
              <a:t>Associate Professor, Dept. of CSE</a:t>
            </a:r>
          </a:p>
          <a:p>
            <a:pPr>
              <a:buNone/>
            </a:pPr>
            <a:r>
              <a:rPr lang="en-US" sz="3000" dirty="0" smtClean="0">
                <a:solidFill>
                  <a:srgbClr val="0000FF"/>
                </a:solidFill>
              </a:rPr>
              <a:t>East West University</a:t>
            </a:r>
            <a:endParaRPr lang="en-US" sz="3000" dirty="0">
              <a:solidFill>
                <a:srgbClr val="0000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normAutofit fontScale="90000"/>
          </a:bodyPr>
          <a:lstStyle/>
          <a:p>
            <a:pPr algn="l"/>
            <a:r>
              <a:rPr lang="en-US" b="1" dirty="0" smtClean="0">
                <a:solidFill>
                  <a:srgbClr val="C00000"/>
                </a:solidFill>
              </a:rPr>
              <a:t>Question  2.</a:t>
            </a:r>
            <a:br>
              <a:rPr lang="en-US" b="1" dirty="0" smtClean="0">
                <a:solidFill>
                  <a:srgbClr val="C00000"/>
                </a:solidFill>
              </a:rPr>
            </a:br>
            <a:r>
              <a:rPr lang="en-US" sz="3600" b="1" dirty="0" err="1" smtClean="0">
                <a:solidFill>
                  <a:srgbClr val="FF0000"/>
                </a:solidFill>
              </a:rPr>
              <a:t>Subquestion</a:t>
            </a:r>
            <a:r>
              <a:rPr lang="en-US" sz="3600" b="1" dirty="0" smtClean="0">
                <a:solidFill>
                  <a:srgbClr val="FF0000"/>
                </a:solidFill>
              </a:rPr>
              <a:t> C:</a:t>
            </a:r>
            <a:br>
              <a:rPr lang="en-US" sz="3600" b="1" dirty="0" smtClean="0">
                <a:solidFill>
                  <a:srgbClr val="FF0000"/>
                </a:solidFill>
              </a:rPr>
            </a:br>
            <a:endParaRPr lang="en-US" b="1" dirty="0">
              <a:solidFill>
                <a:srgbClr val="FF0000"/>
              </a:solidFill>
            </a:endParaRPr>
          </a:p>
        </p:txBody>
      </p:sp>
      <p:graphicFrame>
        <p:nvGraphicFramePr>
          <p:cNvPr id="11" name="Content Placeholder 10"/>
          <p:cNvGraphicFramePr>
            <a:graphicFrameLocks noGrp="1"/>
          </p:cNvGraphicFramePr>
          <p:nvPr>
            <p:ph idx="1"/>
          </p:nvPr>
        </p:nvGraphicFramePr>
        <p:xfrm>
          <a:off x="457200" y="2895600"/>
          <a:ext cx="8229606" cy="736600"/>
        </p:xfrm>
        <a:graphic>
          <a:graphicData uri="http://schemas.openxmlformats.org/drawingml/2006/table">
            <a:tbl>
              <a:tblPr firstRow="1" bandRow="1">
                <a:tableStyleId>{5C22544A-7EE6-4342-B048-85BDC9FD1C3A}</a:tableStyleId>
              </a:tblPr>
              <a:tblGrid>
                <a:gridCol w="374073"/>
                <a:gridCol w="374073"/>
                <a:gridCol w="374073"/>
                <a:gridCol w="374073"/>
                <a:gridCol w="374073"/>
                <a:gridCol w="374073"/>
                <a:gridCol w="374073"/>
                <a:gridCol w="374073"/>
                <a:gridCol w="374073"/>
                <a:gridCol w="367143"/>
                <a:gridCol w="381003"/>
                <a:gridCol w="374073"/>
                <a:gridCol w="374073"/>
                <a:gridCol w="374073"/>
                <a:gridCol w="374073"/>
                <a:gridCol w="374073"/>
                <a:gridCol w="374073"/>
                <a:gridCol w="374073"/>
                <a:gridCol w="374073"/>
                <a:gridCol w="374073"/>
                <a:gridCol w="374073"/>
                <a:gridCol w="374073"/>
              </a:tblGrid>
              <a:tr h="294640">
                <a:tc gridSpan="3">
                  <a:txBody>
                    <a:bodyPr/>
                    <a:lstStyle/>
                    <a:p>
                      <a:r>
                        <a:rPr lang="en-US" dirty="0" smtClean="0"/>
                        <a:t>P1</a:t>
                      </a:r>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US" dirty="0" smtClean="0"/>
                        <a:t>P2</a:t>
                      </a:r>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US" dirty="0" smtClean="0"/>
                        <a:t>P3</a:t>
                      </a:r>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600" dirty="0" smtClean="0"/>
                        <a:t>1</a:t>
                      </a:r>
                      <a:endParaRPr lang="en-US" sz="1600" dirty="0"/>
                    </a:p>
                  </a:txBody>
                  <a:tcPr/>
                </a:tc>
                <a:tc>
                  <a:txBody>
                    <a:bodyPr/>
                    <a:lstStyle/>
                    <a:p>
                      <a:r>
                        <a:rPr lang="en-US" sz="1600" dirty="0" smtClean="0"/>
                        <a:t>2</a:t>
                      </a:r>
                      <a:endParaRPr lang="en-US" sz="1600" dirty="0"/>
                    </a:p>
                  </a:txBody>
                  <a:tcPr/>
                </a:tc>
                <a:tc>
                  <a:txBody>
                    <a:bodyPr/>
                    <a:lstStyle/>
                    <a:p>
                      <a:r>
                        <a:rPr lang="en-US" sz="1600" dirty="0" smtClean="0"/>
                        <a:t>3</a:t>
                      </a:r>
                      <a:endParaRPr lang="en-US" sz="1600" dirty="0"/>
                    </a:p>
                  </a:txBody>
                  <a:tcPr/>
                </a:tc>
                <a:tc>
                  <a:txBody>
                    <a:bodyPr/>
                    <a:lstStyle/>
                    <a:p>
                      <a:r>
                        <a:rPr lang="en-US" sz="1600" dirty="0" smtClean="0"/>
                        <a:t>4</a:t>
                      </a:r>
                      <a:endParaRPr lang="en-US" sz="1600" dirty="0"/>
                    </a:p>
                  </a:txBody>
                  <a:tcPr/>
                </a:tc>
                <a:tc>
                  <a:txBody>
                    <a:bodyPr/>
                    <a:lstStyle/>
                    <a:p>
                      <a:r>
                        <a:rPr lang="en-US" sz="1600" dirty="0" smtClean="0"/>
                        <a:t>5</a:t>
                      </a:r>
                      <a:endParaRPr lang="en-US" sz="1600" dirty="0"/>
                    </a:p>
                  </a:txBody>
                  <a:tcPr/>
                </a:tc>
                <a:tc>
                  <a:txBody>
                    <a:bodyPr/>
                    <a:lstStyle/>
                    <a:p>
                      <a:r>
                        <a:rPr lang="en-US" sz="1600" dirty="0" smtClean="0"/>
                        <a:t>6</a:t>
                      </a:r>
                      <a:endParaRPr lang="en-US" sz="1600" dirty="0"/>
                    </a:p>
                  </a:txBody>
                  <a:tcPr/>
                </a:tc>
                <a:tc>
                  <a:txBody>
                    <a:bodyPr/>
                    <a:lstStyle/>
                    <a:p>
                      <a:r>
                        <a:rPr lang="en-US" sz="1600" dirty="0" smtClean="0"/>
                        <a:t>7</a:t>
                      </a:r>
                      <a:endParaRPr lang="en-US" sz="1600" dirty="0"/>
                    </a:p>
                  </a:txBody>
                  <a:tcPr/>
                </a:tc>
                <a:tc>
                  <a:txBody>
                    <a:bodyPr/>
                    <a:lstStyle/>
                    <a:p>
                      <a:r>
                        <a:rPr lang="en-US" sz="1600" dirty="0" smtClean="0"/>
                        <a:t>8</a:t>
                      </a:r>
                      <a:endParaRPr lang="en-US" sz="1600" dirty="0"/>
                    </a:p>
                  </a:txBody>
                  <a:tcPr/>
                </a:tc>
                <a:tc>
                  <a:txBody>
                    <a:bodyPr/>
                    <a:lstStyle/>
                    <a:p>
                      <a:r>
                        <a:rPr lang="en-US" sz="1600" dirty="0" smtClean="0"/>
                        <a:t>9</a:t>
                      </a:r>
                      <a:endParaRPr lang="en-US" sz="1600" dirty="0"/>
                    </a:p>
                  </a:txBody>
                  <a:tcPr/>
                </a:tc>
                <a:tc>
                  <a:txBody>
                    <a:bodyPr/>
                    <a:lstStyle/>
                    <a:p>
                      <a:r>
                        <a:rPr lang="en-US" sz="1400" dirty="0" smtClean="0"/>
                        <a:t>10</a:t>
                      </a:r>
                      <a:endParaRPr lang="en-US" sz="1400" dirty="0"/>
                    </a:p>
                  </a:txBody>
                  <a:tcPr/>
                </a:tc>
                <a:tc>
                  <a:txBody>
                    <a:bodyPr/>
                    <a:lstStyle/>
                    <a:p>
                      <a:r>
                        <a:rPr lang="en-US" sz="1400" dirty="0" smtClean="0"/>
                        <a:t>11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14</a:t>
                      </a:r>
                      <a:endParaRPr lang="en-US" sz="1400" dirty="0"/>
                    </a:p>
                  </a:txBody>
                  <a:tcPr/>
                </a:tc>
                <a:tc>
                  <a:txBody>
                    <a:bodyPr/>
                    <a:lstStyle/>
                    <a:p>
                      <a:r>
                        <a:rPr lang="en-US" sz="1400" dirty="0" smtClean="0"/>
                        <a:t>15</a:t>
                      </a:r>
                      <a:endParaRPr lang="en-US" sz="1400" dirty="0"/>
                    </a:p>
                  </a:txBody>
                  <a:tcPr/>
                </a:tc>
                <a:tc>
                  <a:txBody>
                    <a:bodyPr/>
                    <a:lstStyle/>
                    <a:p>
                      <a:r>
                        <a:rPr lang="en-US" sz="1400" dirty="0" smtClean="0"/>
                        <a:t>16</a:t>
                      </a:r>
                      <a:endParaRPr lang="en-US" sz="1400" dirty="0"/>
                    </a:p>
                  </a:txBody>
                  <a:tcPr/>
                </a:tc>
                <a:tc>
                  <a:txBody>
                    <a:bodyPr/>
                    <a:lstStyle/>
                    <a:p>
                      <a:r>
                        <a:rPr lang="en-US" sz="1400" dirty="0" smtClean="0"/>
                        <a:t>17</a:t>
                      </a:r>
                      <a:endParaRPr lang="en-US" sz="1400" dirty="0"/>
                    </a:p>
                  </a:txBody>
                  <a:tcPr/>
                </a:tc>
                <a:tc>
                  <a:txBody>
                    <a:bodyPr/>
                    <a:lstStyle/>
                    <a:p>
                      <a:r>
                        <a:rPr lang="en-US" sz="1400" dirty="0" smtClean="0"/>
                        <a:t>18</a:t>
                      </a:r>
                      <a:endParaRPr lang="en-US" sz="1400" dirty="0"/>
                    </a:p>
                  </a:txBody>
                  <a:tcPr/>
                </a:tc>
                <a:tc>
                  <a:txBody>
                    <a:bodyPr/>
                    <a:lstStyle/>
                    <a:p>
                      <a:r>
                        <a:rPr lang="en-US" sz="1400" dirty="0" smtClean="0"/>
                        <a:t>19</a:t>
                      </a:r>
                      <a:endParaRPr lang="en-US" sz="1400" dirty="0"/>
                    </a:p>
                  </a:txBody>
                  <a:tcPr/>
                </a:tc>
                <a:tc>
                  <a:txBody>
                    <a:bodyPr/>
                    <a:lstStyle/>
                    <a:p>
                      <a:r>
                        <a:rPr lang="en-US" sz="1400" dirty="0" smtClean="0"/>
                        <a:t>20</a:t>
                      </a:r>
                      <a:endParaRPr lang="en-US" sz="1400" dirty="0"/>
                    </a:p>
                  </a:txBody>
                  <a:tcPr/>
                </a:tc>
                <a:tc>
                  <a:txBody>
                    <a:bodyPr/>
                    <a:lstStyle/>
                    <a:p>
                      <a:r>
                        <a:rPr lang="en-US" sz="1400" dirty="0" smtClean="0"/>
                        <a:t>21</a:t>
                      </a:r>
                      <a:endParaRPr lang="en-US" sz="1400" dirty="0"/>
                    </a:p>
                  </a:txBody>
                  <a:tcPr/>
                </a:tc>
                <a:tc>
                  <a:txBody>
                    <a:bodyPr/>
                    <a:lstStyle/>
                    <a:p>
                      <a:r>
                        <a:rPr lang="en-US" sz="1400" dirty="0" smtClean="0"/>
                        <a:t>22</a:t>
                      </a:r>
                      <a:endParaRPr lang="en-US" sz="1400" dirty="0"/>
                    </a:p>
                  </a:txBody>
                  <a:tcPr/>
                </a:tc>
              </a:tr>
            </a:tbl>
          </a:graphicData>
        </a:graphic>
      </p:graphicFrame>
      <p:graphicFrame>
        <p:nvGraphicFramePr>
          <p:cNvPr id="10" name="Table 9"/>
          <p:cNvGraphicFramePr>
            <a:graphicFrameLocks noGrp="1"/>
          </p:cNvGraphicFramePr>
          <p:nvPr/>
        </p:nvGraphicFramePr>
        <p:xfrm>
          <a:off x="457200" y="1374206"/>
          <a:ext cx="8077204" cy="877158"/>
        </p:xfrm>
        <a:graphic>
          <a:graphicData uri="http://schemas.openxmlformats.org/drawingml/2006/table">
            <a:tbl>
              <a:tblPr/>
              <a:tblGrid>
                <a:gridCol w="350889"/>
                <a:gridCol w="350889"/>
                <a:gridCol w="350889"/>
                <a:gridCol w="350046"/>
                <a:gridCol w="350046"/>
                <a:gridCol w="350046"/>
                <a:gridCol w="350046"/>
                <a:gridCol w="350046"/>
                <a:gridCol w="350046"/>
                <a:gridCol w="379568"/>
                <a:gridCol w="369445"/>
                <a:gridCol w="379568"/>
                <a:gridCol w="379568"/>
                <a:gridCol w="379568"/>
                <a:gridCol w="379568"/>
                <a:gridCol w="379568"/>
                <a:gridCol w="379568"/>
                <a:gridCol w="379568"/>
                <a:gridCol w="379568"/>
                <a:gridCol w="379568"/>
                <a:gridCol w="379568"/>
                <a:gridCol w="379568"/>
              </a:tblGrid>
              <a:tr h="392179">
                <a:tc gridSpan="3">
                  <a:txBody>
                    <a:bodyPr/>
                    <a:lstStyle/>
                    <a:p>
                      <a:pPr marL="0" marR="0" algn="ctr">
                        <a:lnSpc>
                          <a:spcPts val="1800"/>
                        </a:lnSpc>
                        <a:spcBef>
                          <a:spcPts val="0"/>
                        </a:spcBef>
                        <a:spcAft>
                          <a:spcPts val="0"/>
                        </a:spcAft>
                      </a:pPr>
                      <a:endParaRPr lang="en-US" sz="2000" kern="100" dirty="0" smtClean="0">
                        <a:solidFill>
                          <a:srgbClr val="0000FF"/>
                        </a:solidFill>
                        <a:latin typeface="Century"/>
                        <a:ea typeface="MS Mincho"/>
                        <a:cs typeface="Times New Roman"/>
                      </a:endParaRPr>
                    </a:p>
                    <a:p>
                      <a:pPr marL="0" marR="0" algn="ctr">
                        <a:lnSpc>
                          <a:spcPts val="1800"/>
                        </a:lnSpc>
                        <a:spcBef>
                          <a:spcPts val="0"/>
                        </a:spcBef>
                        <a:spcAft>
                          <a:spcPts val="0"/>
                        </a:spcAft>
                      </a:pPr>
                      <a:r>
                        <a:rPr lang="en-US" sz="2000" kern="100" dirty="0" smtClean="0">
                          <a:solidFill>
                            <a:srgbClr val="0000FF"/>
                          </a:solidFill>
                          <a:latin typeface="Century"/>
                          <a:ea typeface="MS Mincho"/>
                          <a:cs typeface="Times New Roman"/>
                        </a:rPr>
                        <a:t>P1</a:t>
                      </a:r>
                      <a:endParaRPr lang="en-US" sz="3200" kern="100" dirty="0">
                        <a:solidFill>
                          <a:srgbClr val="0000FF"/>
                        </a:solidFill>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lnSpc>
                          <a:spcPts val="1800"/>
                        </a:lnSpc>
                        <a:spcBef>
                          <a:spcPts val="0"/>
                        </a:spcBef>
                        <a:spcAft>
                          <a:spcPts val="0"/>
                        </a:spcAft>
                      </a:pPr>
                      <a:endParaRPr lang="en-US" sz="2000" kern="100" dirty="0" smtClean="0">
                        <a:solidFill>
                          <a:srgbClr val="0000FF"/>
                        </a:solidFill>
                        <a:latin typeface="Century"/>
                        <a:ea typeface="MS Mincho"/>
                        <a:cs typeface="Times New Roman"/>
                      </a:endParaRPr>
                    </a:p>
                    <a:p>
                      <a:pPr marL="0" marR="0" algn="ctr">
                        <a:lnSpc>
                          <a:spcPts val="1800"/>
                        </a:lnSpc>
                        <a:spcBef>
                          <a:spcPts val="0"/>
                        </a:spcBef>
                        <a:spcAft>
                          <a:spcPts val="0"/>
                        </a:spcAft>
                      </a:pPr>
                      <a:r>
                        <a:rPr lang="en-US" sz="2000" kern="100" dirty="0" smtClean="0">
                          <a:solidFill>
                            <a:srgbClr val="0000FF"/>
                          </a:solidFill>
                          <a:latin typeface="Century"/>
                          <a:ea typeface="MS Mincho"/>
                          <a:cs typeface="Times New Roman"/>
                        </a:rPr>
                        <a:t>P2</a:t>
                      </a:r>
                      <a:endParaRPr lang="en-US" sz="3200" kern="100" dirty="0">
                        <a:solidFill>
                          <a:srgbClr val="0000FF"/>
                        </a:solidFill>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lnSpc>
                          <a:spcPts val="1800"/>
                        </a:lnSpc>
                        <a:spcBef>
                          <a:spcPts val="0"/>
                        </a:spcBef>
                        <a:spcAft>
                          <a:spcPts val="0"/>
                        </a:spcAft>
                      </a:pPr>
                      <a:endParaRPr lang="en-US" sz="2000" kern="100" dirty="0" smtClean="0">
                        <a:solidFill>
                          <a:srgbClr val="0000FF"/>
                        </a:solidFill>
                        <a:latin typeface="Century"/>
                        <a:ea typeface="MS Mincho"/>
                        <a:cs typeface="Times New Roman"/>
                      </a:endParaRPr>
                    </a:p>
                    <a:p>
                      <a:pPr marL="0" marR="0" algn="ctr">
                        <a:lnSpc>
                          <a:spcPts val="1800"/>
                        </a:lnSpc>
                        <a:spcBef>
                          <a:spcPts val="0"/>
                        </a:spcBef>
                        <a:spcAft>
                          <a:spcPts val="0"/>
                        </a:spcAft>
                      </a:pPr>
                      <a:r>
                        <a:rPr lang="en-US" sz="2000" kern="100" dirty="0" smtClean="0">
                          <a:solidFill>
                            <a:srgbClr val="0000FF"/>
                          </a:solidFill>
                          <a:latin typeface="Century"/>
                          <a:ea typeface="MS Mincho"/>
                          <a:cs typeface="Times New Roman"/>
                        </a:rPr>
                        <a:t>P3</a:t>
                      </a:r>
                      <a:endParaRPr lang="en-US" sz="3200" kern="100" dirty="0">
                        <a:solidFill>
                          <a:srgbClr val="0000FF"/>
                        </a:solidFill>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13">
                  <a:txBody>
                    <a:bodyPr/>
                    <a:lstStyle/>
                    <a:p>
                      <a:pPr marL="0" marR="0" algn="ctr">
                        <a:lnSpc>
                          <a:spcPts val="1800"/>
                        </a:lnSpc>
                        <a:spcBef>
                          <a:spcPts val="0"/>
                        </a:spcBef>
                        <a:spcAft>
                          <a:spcPts val="0"/>
                        </a:spcAft>
                      </a:pPr>
                      <a:endParaRPr lang="en-US" sz="1200" b="1" kern="100" dirty="0" smtClean="0">
                        <a:solidFill>
                          <a:srgbClr val="FF0000"/>
                        </a:solidFill>
                        <a:latin typeface="Century"/>
                        <a:ea typeface="MS Mincho"/>
                        <a:cs typeface="Times New Roman"/>
                      </a:endParaRPr>
                    </a:p>
                    <a:p>
                      <a:pPr marL="0" marR="0" algn="ctr">
                        <a:lnSpc>
                          <a:spcPts val="1800"/>
                        </a:lnSpc>
                        <a:spcBef>
                          <a:spcPts val="0"/>
                        </a:spcBef>
                        <a:spcAft>
                          <a:spcPts val="0"/>
                        </a:spcAft>
                      </a:pPr>
                      <a:r>
                        <a:rPr lang="en-US" sz="2400" b="1" kern="100" dirty="0" smtClean="0">
                          <a:solidFill>
                            <a:srgbClr val="FF0000"/>
                          </a:solidFill>
                          <a:latin typeface="Century"/>
                          <a:ea typeface="MS Mincho"/>
                          <a:cs typeface="Times New Roman"/>
                        </a:rPr>
                        <a:t>C</a:t>
                      </a:r>
                      <a:endParaRPr lang="en-US" sz="2400" b="1" kern="100" dirty="0">
                        <a:solidFill>
                          <a:srgbClr val="FF0000"/>
                        </a:solidFill>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19958">
                <a:tc>
                  <a:txBody>
                    <a:bodyPr/>
                    <a:lstStyle/>
                    <a:p>
                      <a:pPr marL="0" marR="0" algn="just">
                        <a:lnSpc>
                          <a:spcPts val="1800"/>
                        </a:lnSpc>
                        <a:spcBef>
                          <a:spcPts val="0"/>
                        </a:spcBef>
                        <a:spcAft>
                          <a:spcPts val="0"/>
                        </a:spcAft>
                      </a:pPr>
                      <a:r>
                        <a:rPr lang="en-US" sz="1600" kern="100" dirty="0">
                          <a:latin typeface="Century"/>
                          <a:ea typeface="MS Mincho"/>
                          <a:cs typeface="Times New Roman"/>
                        </a:rPr>
                        <a:t>1</a:t>
                      </a:r>
                      <a:endParaRPr lang="en-US" sz="24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pPr>
                      <a:r>
                        <a:rPr lang="en-US" sz="1600" kern="100">
                          <a:latin typeface="Century"/>
                          <a:ea typeface="MS Mincho"/>
                          <a:cs typeface="Times New Roman"/>
                        </a:rPr>
                        <a:t>2</a:t>
                      </a:r>
                      <a:endParaRPr lang="en-US" sz="24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pPr>
                      <a:r>
                        <a:rPr lang="en-US" sz="1600" kern="100" dirty="0">
                          <a:latin typeface="Century"/>
                          <a:ea typeface="MS Mincho"/>
                          <a:cs typeface="Times New Roman"/>
                        </a:rPr>
                        <a:t>3</a:t>
                      </a:r>
                      <a:endParaRPr lang="en-US" sz="24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pPr>
                      <a:r>
                        <a:rPr lang="en-US" sz="1600" kern="100">
                          <a:latin typeface="Century"/>
                          <a:ea typeface="MS Mincho"/>
                          <a:cs typeface="Times New Roman"/>
                        </a:rPr>
                        <a:t>4</a:t>
                      </a:r>
                      <a:endParaRPr lang="en-US" sz="24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800"/>
                        </a:lnSpc>
                        <a:spcBef>
                          <a:spcPts val="0"/>
                        </a:spcBef>
                        <a:spcAft>
                          <a:spcPts val="0"/>
                        </a:spcAft>
                      </a:pPr>
                      <a:r>
                        <a:rPr lang="en-US" sz="1600" kern="100" dirty="0">
                          <a:latin typeface="Century"/>
                          <a:ea typeface="MS Mincho"/>
                          <a:cs typeface="Times New Roman"/>
                        </a:rPr>
                        <a:t>5</a:t>
                      </a:r>
                      <a:endParaRPr lang="en-US" sz="24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800"/>
                        </a:lnSpc>
                        <a:spcBef>
                          <a:spcPts val="0"/>
                        </a:spcBef>
                        <a:spcAft>
                          <a:spcPts val="0"/>
                        </a:spcAft>
                      </a:pPr>
                      <a:r>
                        <a:rPr lang="en-US" sz="1600" kern="100">
                          <a:latin typeface="Century"/>
                          <a:ea typeface="MS Mincho"/>
                          <a:cs typeface="Times New Roman"/>
                        </a:rPr>
                        <a:t>6</a:t>
                      </a:r>
                      <a:endParaRPr lang="en-US" sz="24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800"/>
                        </a:lnSpc>
                        <a:spcBef>
                          <a:spcPts val="0"/>
                        </a:spcBef>
                        <a:spcAft>
                          <a:spcPts val="0"/>
                        </a:spcAft>
                      </a:pPr>
                      <a:r>
                        <a:rPr lang="en-US" sz="1600" kern="100">
                          <a:latin typeface="Century"/>
                          <a:ea typeface="MS Mincho"/>
                          <a:cs typeface="Times New Roman"/>
                        </a:rPr>
                        <a:t>7</a:t>
                      </a:r>
                      <a:endParaRPr lang="en-US" sz="24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pPr>
                      <a:r>
                        <a:rPr lang="en-US" sz="1600" kern="100">
                          <a:latin typeface="Century"/>
                          <a:ea typeface="MS Mincho"/>
                          <a:cs typeface="Times New Roman"/>
                        </a:rPr>
                        <a:t>8</a:t>
                      </a:r>
                      <a:endParaRPr lang="en-US" sz="24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pPr>
                      <a:r>
                        <a:rPr lang="en-US" sz="1600" kern="100">
                          <a:latin typeface="Century"/>
                          <a:ea typeface="MS Mincho"/>
                          <a:cs typeface="Times New Roman"/>
                        </a:rPr>
                        <a:t>9</a:t>
                      </a:r>
                      <a:endParaRPr lang="en-US" sz="24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pPr>
                      <a:r>
                        <a:rPr lang="en-US" sz="1600" kern="100" dirty="0">
                          <a:latin typeface="Century"/>
                          <a:ea typeface="MS Mincho"/>
                          <a:cs typeface="Times New Roman"/>
                        </a:rPr>
                        <a:t>10</a:t>
                      </a:r>
                      <a:endParaRPr lang="en-US" sz="24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just">
                        <a:lnSpc>
                          <a:spcPts val="1800"/>
                        </a:lnSpc>
                        <a:spcBef>
                          <a:spcPts val="0"/>
                        </a:spcBef>
                        <a:spcAft>
                          <a:spcPts val="0"/>
                        </a:spcAft>
                      </a:pPr>
                      <a:r>
                        <a:rPr lang="en-US" sz="1600" kern="100" dirty="0">
                          <a:latin typeface="Century"/>
                          <a:ea typeface="MS Mincho"/>
                          <a:cs typeface="Times New Roman"/>
                        </a:rPr>
                        <a:t>11</a:t>
                      </a:r>
                      <a:endParaRPr lang="en-US" sz="24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just">
                        <a:lnSpc>
                          <a:spcPts val="1800"/>
                        </a:lnSpc>
                        <a:spcBef>
                          <a:spcPts val="0"/>
                        </a:spcBef>
                        <a:spcAft>
                          <a:spcPts val="0"/>
                        </a:spcAft>
                      </a:pPr>
                      <a:r>
                        <a:rPr lang="en-US" sz="1600" kern="100" dirty="0">
                          <a:latin typeface="Century"/>
                          <a:ea typeface="MS Mincho"/>
                          <a:cs typeface="Times New Roman"/>
                        </a:rPr>
                        <a:t>12</a:t>
                      </a:r>
                      <a:endParaRPr lang="en-US" sz="24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just">
                        <a:lnSpc>
                          <a:spcPts val="1800"/>
                        </a:lnSpc>
                        <a:spcBef>
                          <a:spcPts val="0"/>
                        </a:spcBef>
                        <a:spcAft>
                          <a:spcPts val="0"/>
                        </a:spcAft>
                      </a:pPr>
                      <a:r>
                        <a:rPr lang="en-US" sz="1600" kern="100" dirty="0">
                          <a:latin typeface="Century"/>
                          <a:ea typeface="MS Mincho"/>
                          <a:cs typeface="Times New Roman"/>
                        </a:rPr>
                        <a:t>13</a:t>
                      </a:r>
                      <a:endParaRPr lang="en-US" sz="24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pPr>
                      <a:r>
                        <a:rPr lang="en-US" sz="1600" kern="100" dirty="0">
                          <a:latin typeface="Century"/>
                          <a:ea typeface="MS Mincho"/>
                          <a:cs typeface="Times New Roman"/>
                        </a:rPr>
                        <a:t>14</a:t>
                      </a:r>
                      <a:endParaRPr lang="en-US" sz="24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pPr>
                      <a:r>
                        <a:rPr lang="en-US" sz="1600" kern="100">
                          <a:latin typeface="Century"/>
                          <a:ea typeface="MS Mincho"/>
                          <a:cs typeface="Times New Roman"/>
                        </a:rPr>
                        <a:t>15</a:t>
                      </a:r>
                      <a:endParaRPr lang="en-US" sz="24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just">
                        <a:lnSpc>
                          <a:spcPts val="1800"/>
                        </a:lnSpc>
                        <a:spcBef>
                          <a:spcPts val="0"/>
                        </a:spcBef>
                        <a:spcAft>
                          <a:spcPts val="0"/>
                        </a:spcAft>
                      </a:pPr>
                      <a:r>
                        <a:rPr lang="en-US" sz="1600" kern="100" dirty="0">
                          <a:latin typeface="Century"/>
                          <a:ea typeface="MS Mincho"/>
                          <a:cs typeface="Times New Roman"/>
                        </a:rPr>
                        <a:t>16</a:t>
                      </a:r>
                      <a:endParaRPr lang="en-US" sz="24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just">
                        <a:lnSpc>
                          <a:spcPts val="1800"/>
                        </a:lnSpc>
                        <a:spcBef>
                          <a:spcPts val="0"/>
                        </a:spcBef>
                        <a:spcAft>
                          <a:spcPts val="0"/>
                        </a:spcAft>
                      </a:pPr>
                      <a:r>
                        <a:rPr lang="en-US" sz="1600" kern="100">
                          <a:latin typeface="Century"/>
                          <a:ea typeface="MS Mincho"/>
                          <a:cs typeface="Times New Roman"/>
                        </a:rPr>
                        <a:t>17</a:t>
                      </a:r>
                      <a:endParaRPr lang="en-US" sz="24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just">
                        <a:lnSpc>
                          <a:spcPts val="1800"/>
                        </a:lnSpc>
                        <a:spcBef>
                          <a:spcPts val="0"/>
                        </a:spcBef>
                        <a:spcAft>
                          <a:spcPts val="0"/>
                        </a:spcAft>
                      </a:pPr>
                      <a:r>
                        <a:rPr lang="en-US" sz="1600" kern="100">
                          <a:latin typeface="Century"/>
                          <a:ea typeface="MS Mincho"/>
                          <a:cs typeface="Times New Roman"/>
                        </a:rPr>
                        <a:t>18</a:t>
                      </a:r>
                      <a:endParaRPr lang="en-US" sz="24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pPr>
                      <a:r>
                        <a:rPr lang="en-US" sz="1600" kern="100" dirty="0">
                          <a:latin typeface="Century"/>
                          <a:ea typeface="MS Mincho"/>
                          <a:cs typeface="Times New Roman"/>
                        </a:rPr>
                        <a:t>19</a:t>
                      </a:r>
                      <a:endParaRPr lang="en-US" sz="24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pPr>
                      <a:r>
                        <a:rPr lang="en-US" sz="1600" kern="100" dirty="0">
                          <a:latin typeface="Century"/>
                          <a:ea typeface="MS Mincho"/>
                          <a:cs typeface="Times New Roman"/>
                        </a:rPr>
                        <a:t>20</a:t>
                      </a:r>
                      <a:endParaRPr lang="en-US" sz="24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pPr>
                      <a:r>
                        <a:rPr lang="en-US" sz="1600" kern="100" dirty="0">
                          <a:latin typeface="Century"/>
                          <a:ea typeface="MS Mincho"/>
                          <a:cs typeface="Times New Roman"/>
                        </a:rPr>
                        <a:t>21</a:t>
                      </a:r>
                      <a:endParaRPr lang="en-US" sz="24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just">
                        <a:lnSpc>
                          <a:spcPts val="1800"/>
                        </a:lnSpc>
                        <a:spcBef>
                          <a:spcPts val="0"/>
                        </a:spcBef>
                        <a:spcAft>
                          <a:spcPts val="0"/>
                        </a:spcAft>
                      </a:pPr>
                      <a:r>
                        <a:rPr lang="en-US" sz="1600" kern="100" dirty="0">
                          <a:latin typeface="Century"/>
                          <a:ea typeface="MS Mincho"/>
                          <a:cs typeface="Times New Roman"/>
                        </a:rPr>
                        <a:t>22</a:t>
                      </a:r>
                      <a:endParaRPr lang="en-US" sz="24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bl>
          </a:graphicData>
        </a:graphic>
      </p:graphicFrame>
      <p:pic>
        <p:nvPicPr>
          <p:cNvPr id="12" name="Picture 3"/>
          <p:cNvPicPr>
            <a:picLocks noChangeAspect="1" noChangeArrowheads="1"/>
          </p:cNvPicPr>
          <p:nvPr/>
        </p:nvPicPr>
        <p:blipFill>
          <a:blip r:embed="rId3"/>
          <a:srcRect/>
          <a:stretch>
            <a:fillRect/>
          </a:stretch>
        </p:blipFill>
        <p:spPr bwMode="auto">
          <a:xfrm>
            <a:off x="457200" y="3733800"/>
            <a:ext cx="4572000" cy="1975555"/>
          </a:xfrm>
          <a:prstGeom prst="rect">
            <a:avLst/>
          </a:prstGeom>
          <a:noFill/>
          <a:ln w="9525">
            <a:noFill/>
            <a:miter lim="800000"/>
            <a:headEnd/>
            <a:tailEnd/>
          </a:ln>
          <a:effectLst/>
        </p:spPr>
      </p:pic>
      <p:sp>
        <p:nvSpPr>
          <p:cNvPr id="9" name="TextBox 8"/>
          <p:cNvSpPr txBox="1"/>
          <p:nvPr/>
        </p:nvSpPr>
        <p:spPr>
          <a:xfrm>
            <a:off x="228600" y="2362200"/>
            <a:ext cx="8686800" cy="477054"/>
          </a:xfrm>
          <a:prstGeom prst="rect">
            <a:avLst/>
          </a:prstGeom>
          <a:noFill/>
        </p:spPr>
        <p:txBody>
          <a:bodyPr wrap="square" rtlCol="0">
            <a:spAutoFit/>
          </a:bodyPr>
          <a:lstStyle/>
          <a:p>
            <a:pPr algn="ctr"/>
            <a:r>
              <a:rPr lang="en-US" sz="2500" dirty="0" smtClean="0">
                <a:solidFill>
                  <a:srgbClr val="FF33CC"/>
                </a:solidFill>
              </a:rPr>
              <a:t>Figure 3. Execution sequence of the processes in RR algorithm</a:t>
            </a:r>
          </a:p>
        </p:txBody>
      </p:sp>
      <p:sp>
        <p:nvSpPr>
          <p:cNvPr id="7" name="TextBox 6"/>
          <p:cNvSpPr txBox="1"/>
          <p:nvPr/>
        </p:nvSpPr>
        <p:spPr>
          <a:xfrm>
            <a:off x="533400" y="5791200"/>
            <a:ext cx="8382000" cy="830997"/>
          </a:xfrm>
          <a:prstGeom prst="rect">
            <a:avLst/>
          </a:prstGeom>
          <a:noFill/>
        </p:spPr>
        <p:txBody>
          <a:bodyPr wrap="square" rtlCol="0">
            <a:spAutoFit/>
          </a:bodyPr>
          <a:lstStyle/>
          <a:p>
            <a:r>
              <a:rPr lang="en-US" sz="2400" b="1" dirty="0" smtClean="0">
                <a:solidFill>
                  <a:schemeClr val="accent2"/>
                </a:solidFill>
              </a:rPr>
              <a:t>In RR, process manager provides a fixed time period known as quantum .  Here, quantum=3</a:t>
            </a:r>
          </a:p>
        </p:txBody>
      </p:sp>
      <p:sp>
        <p:nvSpPr>
          <p:cNvPr id="8" name="Right Arrow 7">
            <a:hlinkClick r:id="rId4" action="ppaction://hlinksldjump"/>
          </p:cNvPr>
          <p:cNvSpPr/>
          <p:nvPr/>
        </p:nvSpPr>
        <p:spPr>
          <a:xfrm>
            <a:off x="7620000" y="6172200"/>
            <a:ext cx="1295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a:t>
            </a:r>
            <a:endParaRPr 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1219200"/>
          </a:xfrm>
        </p:spPr>
        <p:txBody>
          <a:bodyPr>
            <a:normAutofit fontScale="90000"/>
          </a:bodyPr>
          <a:lstStyle/>
          <a:p>
            <a:pPr algn="l"/>
            <a:r>
              <a:rPr lang="en-US" b="1" dirty="0" smtClean="0">
                <a:solidFill>
                  <a:srgbClr val="C00000"/>
                </a:solidFill>
              </a:rPr>
              <a:t>Question  2.</a:t>
            </a:r>
            <a:br>
              <a:rPr lang="en-US" b="1" dirty="0" smtClean="0">
                <a:solidFill>
                  <a:srgbClr val="C00000"/>
                </a:solidFill>
              </a:rPr>
            </a:br>
            <a:r>
              <a:rPr lang="en-US" sz="3600" b="1" dirty="0" err="1" smtClean="0">
                <a:solidFill>
                  <a:srgbClr val="FF0066"/>
                </a:solidFill>
              </a:rPr>
              <a:t>Subquestion</a:t>
            </a:r>
            <a:r>
              <a:rPr lang="en-US" sz="3600" b="1" dirty="0" smtClean="0">
                <a:solidFill>
                  <a:srgbClr val="FF0066"/>
                </a:solidFill>
              </a:rPr>
              <a:t> D:</a:t>
            </a:r>
            <a:br>
              <a:rPr lang="en-US" sz="3600" b="1" dirty="0" smtClean="0">
                <a:solidFill>
                  <a:srgbClr val="FF0066"/>
                </a:solidFill>
              </a:rPr>
            </a:br>
            <a:endParaRPr lang="en-US" b="1" dirty="0">
              <a:solidFill>
                <a:srgbClr val="FF0066"/>
              </a:solidFill>
            </a:endParaRPr>
          </a:p>
        </p:txBody>
      </p:sp>
      <p:sp>
        <p:nvSpPr>
          <p:cNvPr id="6" name="TextBox 5"/>
          <p:cNvSpPr txBox="1"/>
          <p:nvPr/>
        </p:nvSpPr>
        <p:spPr>
          <a:xfrm>
            <a:off x="381000" y="2057400"/>
            <a:ext cx="8305800" cy="477054"/>
          </a:xfrm>
          <a:prstGeom prst="rect">
            <a:avLst/>
          </a:prstGeom>
          <a:noFill/>
        </p:spPr>
        <p:txBody>
          <a:bodyPr wrap="square" rtlCol="0">
            <a:spAutoFit/>
          </a:bodyPr>
          <a:lstStyle/>
          <a:p>
            <a:pPr algn="ctr"/>
            <a:r>
              <a:rPr lang="en-US" sz="2500" dirty="0" smtClean="0">
                <a:solidFill>
                  <a:srgbClr val="0033CC"/>
                </a:solidFill>
              </a:rPr>
              <a:t>Table 6. Execution results of the processes in RR algorithm</a:t>
            </a:r>
          </a:p>
        </p:txBody>
      </p:sp>
      <p:graphicFrame>
        <p:nvGraphicFramePr>
          <p:cNvPr id="11" name="Content Placeholder 10"/>
          <p:cNvGraphicFramePr>
            <a:graphicFrameLocks noGrp="1"/>
          </p:cNvGraphicFramePr>
          <p:nvPr>
            <p:ph idx="1"/>
          </p:nvPr>
        </p:nvGraphicFramePr>
        <p:xfrm>
          <a:off x="457200" y="2514599"/>
          <a:ext cx="8270240" cy="3017520"/>
        </p:xfrm>
        <a:graphic>
          <a:graphicData uri="http://schemas.openxmlformats.org/drawingml/2006/table">
            <a:tbl>
              <a:tblPr firstRow="1" bandRow="1">
                <a:tableStyleId>{5C22544A-7EE6-4342-B048-85BDC9FD1C3A}</a:tableStyleId>
              </a:tblPr>
              <a:tblGrid>
                <a:gridCol w="1143000"/>
                <a:gridCol w="3810000"/>
                <a:gridCol w="1524000"/>
                <a:gridCol w="116840"/>
                <a:gridCol w="1676400"/>
              </a:tblGrid>
              <a:tr h="759776">
                <a:tc>
                  <a:txBody>
                    <a:bodyPr/>
                    <a:lstStyle/>
                    <a:p>
                      <a:r>
                        <a:rPr lang="en-US" sz="2400" dirty="0" smtClean="0">
                          <a:solidFill>
                            <a:srgbClr val="0000FF"/>
                          </a:solidFill>
                        </a:rPr>
                        <a:t>Process</a:t>
                      </a:r>
                      <a:endParaRPr lang="en-US" sz="2400" dirty="0">
                        <a:solidFill>
                          <a:srgbClr val="0000FF"/>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2400" dirty="0" smtClean="0">
                          <a:solidFill>
                            <a:srgbClr val="0000FF"/>
                          </a:solidFill>
                        </a:rPr>
                        <a:t>Waiting</a:t>
                      </a:r>
                      <a:r>
                        <a:rPr lang="en-US" sz="2400" baseline="0" dirty="0" smtClean="0">
                          <a:solidFill>
                            <a:srgbClr val="0000FF"/>
                          </a:solidFill>
                        </a:rPr>
                        <a:t> time</a:t>
                      </a:r>
                      <a:endParaRPr lang="en-US" sz="2400" dirty="0">
                        <a:solidFill>
                          <a:srgbClr val="0000FF"/>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2400" dirty="0" smtClean="0">
                          <a:solidFill>
                            <a:srgbClr val="0000FF"/>
                          </a:solidFill>
                        </a:rPr>
                        <a:t>Response time</a:t>
                      </a:r>
                      <a:endParaRPr lang="en-US" sz="2400" dirty="0">
                        <a:solidFill>
                          <a:srgbClr val="0000FF"/>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gridSpan="2">
                  <a:txBody>
                    <a:bodyPr/>
                    <a:lstStyle/>
                    <a:p>
                      <a:r>
                        <a:rPr lang="en-US" sz="2400" dirty="0" smtClean="0">
                          <a:solidFill>
                            <a:srgbClr val="0000FF"/>
                          </a:solidFill>
                        </a:rPr>
                        <a:t>Turn-around</a:t>
                      </a:r>
                      <a:r>
                        <a:rPr lang="en-US" sz="2400" baseline="0" dirty="0" smtClean="0">
                          <a:solidFill>
                            <a:srgbClr val="0000FF"/>
                          </a:solidFill>
                        </a:rPr>
                        <a:t> time</a:t>
                      </a:r>
                      <a:endParaRPr lang="en-US" sz="2400" dirty="0">
                        <a:solidFill>
                          <a:srgbClr val="0000FF"/>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hMerge="1">
                  <a:txBody>
                    <a:bodyPr/>
                    <a:lstStyle/>
                    <a:p>
                      <a:endParaRPr lang="en-US"/>
                    </a:p>
                  </a:txBody>
                  <a:tcPr/>
                </a:tc>
              </a:tr>
              <a:tr h="574053">
                <a:tc>
                  <a:txBody>
                    <a:bodyPr/>
                    <a:lstStyle/>
                    <a:p>
                      <a:r>
                        <a:rPr lang="en-US" sz="2800" b="1" dirty="0" smtClean="0">
                          <a:solidFill>
                            <a:srgbClr val="7030A0"/>
                          </a:solidFill>
                        </a:rPr>
                        <a:t>P1</a:t>
                      </a:r>
                      <a:endParaRPr lang="en-US" sz="2800" b="1" dirty="0">
                        <a:solidFill>
                          <a:srgbClr val="7030A0"/>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gridSpan="4">
                  <a:txBody>
                    <a:bodyPr/>
                    <a:lstStyle/>
                    <a:p>
                      <a:pPr algn="ctr"/>
                      <a:r>
                        <a:rPr lang="en-US" sz="3600" b="1" dirty="0" smtClean="0">
                          <a:solidFill>
                            <a:srgbClr val="FF0000"/>
                          </a:solidFill>
                        </a:rPr>
                        <a:t>D</a:t>
                      </a:r>
                      <a:endParaRPr lang="en-US" sz="3600" b="1" dirty="0">
                        <a:solidFill>
                          <a:srgbClr val="FF0000"/>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r>
              <a:tr h="464710">
                <a:tc>
                  <a:txBody>
                    <a:bodyPr/>
                    <a:lstStyle/>
                    <a:p>
                      <a:r>
                        <a:rPr lang="en-US" sz="2800" b="1" dirty="0" smtClean="0">
                          <a:solidFill>
                            <a:srgbClr val="7030A0"/>
                          </a:solidFill>
                        </a:rPr>
                        <a:t>P2</a:t>
                      </a:r>
                      <a:endParaRPr lang="en-US" sz="2800" b="1" dirty="0">
                        <a:solidFill>
                          <a:srgbClr val="7030A0"/>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2800" b="1" dirty="0" smtClean="0">
                          <a:solidFill>
                            <a:srgbClr val="7030A0"/>
                          </a:solidFill>
                        </a:rPr>
                        <a:t>2=(3-1)</a:t>
                      </a:r>
                      <a:endParaRPr lang="en-US" sz="2800" b="1" dirty="0">
                        <a:solidFill>
                          <a:srgbClr val="7030A0"/>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7030A0"/>
                          </a:solidFill>
                        </a:rPr>
                        <a:t>2=(3-1)</a:t>
                      </a: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hMerge="1">
                  <a:txBody>
                    <a:bodyPr/>
                    <a:lstStyle/>
                    <a:p>
                      <a:endParaRPr lang="en-US"/>
                    </a:p>
                  </a:txBody>
                  <a:tcPr/>
                </a:tc>
                <a:tc>
                  <a:txBody>
                    <a:bodyPr/>
                    <a:lstStyle/>
                    <a:p>
                      <a:r>
                        <a:rPr lang="en-US" sz="2800" b="1" dirty="0" smtClean="0">
                          <a:solidFill>
                            <a:srgbClr val="7030A0"/>
                          </a:solidFill>
                        </a:rPr>
                        <a:t>5=(2+3)</a:t>
                      </a:r>
                      <a:endParaRPr lang="en-US" sz="2800" b="1" dirty="0">
                        <a:solidFill>
                          <a:srgbClr val="7030A0"/>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464710">
                <a:tc>
                  <a:txBody>
                    <a:bodyPr/>
                    <a:lstStyle/>
                    <a:p>
                      <a:r>
                        <a:rPr lang="en-US" sz="2800" b="1" dirty="0" smtClean="0">
                          <a:solidFill>
                            <a:srgbClr val="7030A0"/>
                          </a:solidFill>
                        </a:rPr>
                        <a:t>P3</a:t>
                      </a:r>
                      <a:endParaRPr lang="en-US" sz="2800" b="1" dirty="0">
                        <a:solidFill>
                          <a:srgbClr val="7030A0"/>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2800" b="1" dirty="0" smtClean="0">
                          <a:solidFill>
                            <a:srgbClr val="7030A0"/>
                          </a:solidFill>
                        </a:rPr>
                        <a:t>12=(6-2)+(14-9)+(20-17)</a:t>
                      </a:r>
                      <a:endParaRPr lang="en-US" sz="2800" b="1" dirty="0">
                        <a:solidFill>
                          <a:srgbClr val="7030A0"/>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gridSpan="2">
                  <a:txBody>
                    <a:bodyPr/>
                    <a:lstStyle/>
                    <a:p>
                      <a:r>
                        <a:rPr lang="en-US" sz="2800" b="1" dirty="0" smtClean="0">
                          <a:solidFill>
                            <a:srgbClr val="7030A0"/>
                          </a:solidFill>
                        </a:rPr>
                        <a:t>4=(6-2)</a:t>
                      </a:r>
                      <a:endParaRPr lang="en-US" sz="2800" b="1" dirty="0">
                        <a:solidFill>
                          <a:srgbClr val="7030A0"/>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hMerge="1">
                  <a:txBody>
                    <a:bodyPr/>
                    <a:lstStyle/>
                    <a:p>
                      <a:endParaRPr lang="en-US"/>
                    </a:p>
                  </a:txBody>
                  <a:tcPr/>
                </a:tc>
                <a:tc>
                  <a:txBody>
                    <a:bodyPr/>
                    <a:lstStyle/>
                    <a:p>
                      <a:r>
                        <a:rPr lang="en-US" sz="2800" b="1" dirty="0" smtClean="0">
                          <a:solidFill>
                            <a:srgbClr val="7030A0"/>
                          </a:solidFill>
                        </a:rPr>
                        <a:t>20=(12+8)</a:t>
                      </a:r>
                      <a:endParaRPr lang="en-US" b="1" dirty="0">
                        <a:solidFill>
                          <a:srgbClr val="7030A0"/>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464710">
                <a:tc>
                  <a:txBody>
                    <a:bodyPr/>
                    <a:lstStyle/>
                    <a:p>
                      <a:r>
                        <a:rPr lang="en-US" sz="2800" b="1" dirty="0" smtClean="0">
                          <a:solidFill>
                            <a:srgbClr val="7030A0"/>
                          </a:solidFill>
                        </a:rPr>
                        <a:t>P4</a:t>
                      </a:r>
                      <a:endParaRPr lang="en-US" sz="2800" b="1" dirty="0">
                        <a:solidFill>
                          <a:srgbClr val="7030A0"/>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2800" b="1" dirty="0" smtClean="0">
                          <a:solidFill>
                            <a:srgbClr val="7030A0"/>
                          </a:solidFill>
                        </a:rPr>
                        <a:t>11=(9-3)+(17-12)</a:t>
                      </a:r>
                      <a:endParaRPr lang="en-US" sz="2800" b="1" dirty="0">
                        <a:solidFill>
                          <a:srgbClr val="7030A0"/>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gridSpan="2">
                  <a:txBody>
                    <a:bodyPr/>
                    <a:lstStyle/>
                    <a:p>
                      <a:r>
                        <a:rPr lang="en-US" sz="2800" b="1" dirty="0" smtClean="0">
                          <a:solidFill>
                            <a:srgbClr val="7030A0"/>
                          </a:solidFill>
                        </a:rPr>
                        <a:t>6(9-3)</a:t>
                      </a:r>
                      <a:endParaRPr lang="en-US" sz="2800" b="1" dirty="0">
                        <a:solidFill>
                          <a:srgbClr val="7030A0"/>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hMerge="1">
                  <a:txBody>
                    <a:bodyPr/>
                    <a:lstStyle/>
                    <a:p>
                      <a:endParaRPr lang="en-US"/>
                    </a:p>
                  </a:txBody>
                  <a:tcPr/>
                </a:tc>
                <a:tc>
                  <a:txBody>
                    <a:bodyPr/>
                    <a:lstStyle/>
                    <a:p>
                      <a:r>
                        <a:rPr lang="en-US" sz="2800" b="1" dirty="0" smtClean="0">
                          <a:solidFill>
                            <a:srgbClr val="7030A0"/>
                          </a:solidFill>
                        </a:rPr>
                        <a:t>17=(11+6)</a:t>
                      </a:r>
                      <a:endParaRPr lang="en-US" b="1" dirty="0">
                        <a:solidFill>
                          <a:srgbClr val="7030A0"/>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graphicFrame>
        <p:nvGraphicFramePr>
          <p:cNvPr id="5" name="Content Placeholder 10"/>
          <p:cNvGraphicFramePr>
            <a:graphicFrameLocks/>
          </p:cNvGraphicFramePr>
          <p:nvPr/>
        </p:nvGraphicFramePr>
        <p:xfrm>
          <a:off x="457200" y="5638800"/>
          <a:ext cx="8229606" cy="736600"/>
        </p:xfrm>
        <a:graphic>
          <a:graphicData uri="http://schemas.openxmlformats.org/drawingml/2006/table">
            <a:tbl>
              <a:tblPr firstRow="1" bandRow="1">
                <a:tableStyleId>{5C22544A-7EE6-4342-B048-85BDC9FD1C3A}</a:tableStyleId>
              </a:tblPr>
              <a:tblGrid>
                <a:gridCol w="374073"/>
                <a:gridCol w="374073"/>
                <a:gridCol w="374073"/>
                <a:gridCol w="374073"/>
                <a:gridCol w="374073"/>
                <a:gridCol w="374073"/>
                <a:gridCol w="374073"/>
                <a:gridCol w="374073"/>
                <a:gridCol w="374073"/>
                <a:gridCol w="367143"/>
                <a:gridCol w="381003"/>
                <a:gridCol w="374073"/>
                <a:gridCol w="374073"/>
                <a:gridCol w="374073"/>
                <a:gridCol w="374073"/>
                <a:gridCol w="374073"/>
                <a:gridCol w="374073"/>
                <a:gridCol w="374073"/>
                <a:gridCol w="374073"/>
                <a:gridCol w="374073"/>
                <a:gridCol w="374073"/>
                <a:gridCol w="374073"/>
              </a:tblGrid>
              <a:tr h="294640">
                <a:tc gridSpan="3">
                  <a:txBody>
                    <a:bodyPr/>
                    <a:lstStyle/>
                    <a:p>
                      <a:r>
                        <a:rPr lang="en-US" dirty="0" smtClean="0"/>
                        <a:t>P1</a:t>
                      </a:r>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US" dirty="0" smtClean="0"/>
                        <a:t>P2</a:t>
                      </a:r>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US" dirty="0" smtClean="0"/>
                        <a:t>P3</a:t>
                      </a:r>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600" dirty="0" smtClean="0"/>
                        <a:t>1</a:t>
                      </a:r>
                      <a:endParaRPr lang="en-US" sz="1600" dirty="0"/>
                    </a:p>
                  </a:txBody>
                  <a:tcPr/>
                </a:tc>
                <a:tc>
                  <a:txBody>
                    <a:bodyPr/>
                    <a:lstStyle/>
                    <a:p>
                      <a:r>
                        <a:rPr lang="en-US" sz="1600" dirty="0" smtClean="0"/>
                        <a:t>2</a:t>
                      </a:r>
                      <a:endParaRPr lang="en-US" sz="1600" dirty="0"/>
                    </a:p>
                  </a:txBody>
                  <a:tcPr/>
                </a:tc>
                <a:tc>
                  <a:txBody>
                    <a:bodyPr/>
                    <a:lstStyle/>
                    <a:p>
                      <a:r>
                        <a:rPr lang="en-US" sz="1600" dirty="0" smtClean="0"/>
                        <a:t>3</a:t>
                      </a:r>
                      <a:endParaRPr lang="en-US" sz="1600" dirty="0"/>
                    </a:p>
                  </a:txBody>
                  <a:tcPr/>
                </a:tc>
                <a:tc>
                  <a:txBody>
                    <a:bodyPr/>
                    <a:lstStyle/>
                    <a:p>
                      <a:r>
                        <a:rPr lang="en-US" sz="1600" dirty="0" smtClean="0"/>
                        <a:t>4</a:t>
                      </a:r>
                      <a:endParaRPr lang="en-US" sz="1600" dirty="0"/>
                    </a:p>
                  </a:txBody>
                  <a:tcPr/>
                </a:tc>
                <a:tc>
                  <a:txBody>
                    <a:bodyPr/>
                    <a:lstStyle/>
                    <a:p>
                      <a:r>
                        <a:rPr lang="en-US" sz="1600" dirty="0" smtClean="0"/>
                        <a:t>5</a:t>
                      </a:r>
                      <a:endParaRPr lang="en-US" sz="1600" dirty="0"/>
                    </a:p>
                  </a:txBody>
                  <a:tcPr/>
                </a:tc>
                <a:tc>
                  <a:txBody>
                    <a:bodyPr/>
                    <a:lstStyle/>
                    <a:p>
                      <a:r>
                        <a:rPr lang="en-US" sz="1600" dirty="0" smtClean="0"/>
                        <a:t>6</a:t>
                      </a:r>
                      <a:endParaRPr lang="en-US" sz="1600" dirty="0"/>
                    </a:p>
                  </a:txBody>
                  <a:tcPr/>
                </a:tc>
                <a:tc>
                  <a:txBody>
                    <a:bodyPr/>
                    <a:lstStyle/>
                    <a:p>
                      <a:r>
                        <a:rPr lang="en-US" sz="1600" dirty="0" smtClean="0"/>
                        <a:t>7</a:t>
                      </a:r>
                      <a:endParaRPr lang="en-US" sz="1600" dirty="0"/>
                    </a:p>
                  </a:txBody>
                  <a:tcPr/>
                </a:tc>
                <a:tc>
                  <a:txBody>
                    <a:bodyPr/>
                    <a:lstStyle/>
                    <a:p>
                      <a:r>
                        <a:rPr lang="en-US" sz="1600" dirty="0" smtClean="0"/>
                        <a:t>8</a:t>
                      </a:r>
                      <a:endParaRPr lang="en-US" sz="1600" dirty="0"/>
                    </a:p>
                  </a:txBody>
                  <a:tcPr/>
                </a:tc>
                <a:tc>
                  <a:txBody>
                    <a:bodyPr/>
                    <a:lstStyle/>
                    <a:p>
                      <a:r>
                        <a:rPr lang="en-US" sz="1600" dirty="0" smtClean="0"/>
                        <a:t>9</a:t>
                      </a:r>
                      <a:endParaRPr lang="en-US" sz="1600" dirty="0"/>
                    </a:p>
                  </a:txBody>
                  <a:tcPr/>
                </a:tc>
                <a:tc>
                  <a:txBody>
                    <a:bodyPr/>
                    <a:lstStyle/>
                    <a:p>
                      <a:r>
                        <a:rPr lang="en-US" sz="1400" dirty="0" smtClean="0"/>
                        <a:t>10</a:t>
                      </a:r>
                      <a:endParaRPr lang="en-US" sz="1400" dirty="0"/>
                    </a:p>
                  </a:txBody>
                  <a:tcPr/>
                </a:tc>
                <a:tc>
                  <a:txBody>
                    <a:bodyPr/>
                    <a:lstStyle/>
                    <a:p>
                      <a:r>
                        <a:rPr lang="en-US" sz="1400" dirty="0" smtClean="0"/>
                        <a:t>11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14</a:t>
                      </a:r>
                      <a:endParaRPr lang="en-US" sz="1400" dirty="0"/>
                    </a:p>
                  </a:txBody>
                  <a:tcPr/>
                </a:tc>
                <a:tc>
                  <a:txBody>
                    <a:bodyPr/>
                    <a:lstStyle/>
                    <a:p>
                      <a:r>
                        <a:rPr lang="en-US" sz="1400" dirty="0" smtClean="0"/>
                        <a:t>15</a:t>
                      </a:r>
                      <a:endParaRPr lang="en-US" sz="1400" dirty="0"/>
                    </a:p>
                  </a:txBody>
                  <a:tcPr/>
                </a:tc>
                <a:tc>
                  <a:txBody>
                    <a:bodyPr/>
                    <a:lstStyle/>
                    <a:p>
                      <a:r>
                        <a:rPr lang="en-US" sz="1400" dirty="0" smtClean="0"/>
                        <a:t>16</a:t>
                      </a:r>
                      <a:endParaRPr lang="en-US" sz="1400" dirty="0"/>
                    </a:p>
                  </a:txBody>
                  <a:tcPr/>
                </a:tc>
                <a:tc>
                  <a:txBody>
                    <a:bodyPr/>
                    <a:lstStyle/>
                    <a:p>
                      <a:r>
                        <a:rPr lang="en-US" sz="1400" dirty="0" smtClean="0"/>
                        <a:t>17</a:t>
                      </a:r>
                      <a:endParaRPr lang="en-US" sz="1400" dirty="0"/>
                    </a:p>
                  </a:txBody>
                  <a:tcPr/>
                </a:tc>
                <a:tc>
                  <a:txBody>
                    <a:bodyPr/>
                    <a:lstStyle/>
                    <a:p>
                      <a:r>
                        <a:rPr lang="en-US" sz="1400" dirty="0" smtClean="0"/>
                        <a:t>18</a:t>
                      </a:r>
                      <a:endParaRPr lang="en-US" sz="1400" dirty="0"/>
                    </a:p>
                  </a:txBody>
                  <a:tcPr/>
                </a:tc>
                <a:tc>
                  <a:txBody>
                    <a:bodyPr/>
                    <a:lstStyle/>
                    <a:p>
                      <a:r>
                        <a:rPr lang="en-US" sz="1400" dirty="0" smtClean="0"/>
                        <a:t>19</a:t>
                      </a:r>
                      <a:endParaRPr lang="en-US" sz="1400" dirty="0"/>
                    </a:p>
                  </a:txBody>
                  <a:tcPr/>
                </a:tc>
                <a:tc>
                  <a:txBody>
                    <a:bodyPr/>
                    <a:lstStyle/>
                    <a:p>
                      <a:r>
                        <a:rPr lang="en-US" sz="1400" dirty="0" smtClean="0"/>
                        <a:t>20</a:t>
                      </a:r>
                      <a:endParaRPr lang="en-US" sz="1400" dirty="0"/>
                    </a:p>
                  </a:txBody>
                  <a:tcPr/>
                </a:tc>
                <a:tc>
                  <a:txBody>
                    <a:bodyPr/>
                    <a:lstStyle/>
                    <a:p>
                      <a:r>
                        <a:rPr lang="en-US" sz="1400" dirty="0" smtClean="0"/>
                        <a:t>21</a:t>
                      </a:r>
                      <a:endParaRPr lang="en-US" sz="1400" dirty="0"/>
                    </a:p>
                  </a:txBody>
                  <a:tcPr/>
                </a:tc>
                <a:tc>
                  <a:txBody>
                    <a:bodyPr/>
                    <a:lstStyle/>
                    <a:p>
                      <a:r>
                        <a:rPr lang="en-US" sz="1400" dirty="0" smtClean="0"/>
                        <a:t>22</a:t>
                      </a:r>
                      <a:endParaRPr lang="en-US" sz="1400" dirty="0"/>
                    </a:p>
                  </a:txBody>
                  <a:tcPr/>
                </a:tc>
              </a:tr>
            </a:tbl>
          </a:graphicData>
        </a:graphic>
      </p:graphicFrame>
      <p:graphicFrame>
        <p:nvGraphicFramePr>
          <p:cNvPr id="7" name="Table 6"/>
          <p:cNvGraphicFramePr>
            <a:graphicFrameLocks noGrp="1"/>
          </p:cNvGraphicFramePr>
          <p:nvPr/>
        </p:nvGraphicFramePr>
        <p:xfrm>
          <a:off x="5562600" y="89980"/>
          <a:ext cx="3276600" cy="1920240"/>
        </p:xfrm>
        <a:graphic>
          <a:graphicData uri="http://schemas.openxmlformats.org/drawingml/2006/table">
            <a:tbl>
              <a:tblPr firstRow="1" bandRow="1">
                <a:tableStyleId>{5C22544A-7EE6-4342-B048-85BDC9FD1C3A}</a:tableStyleId>
              </a:tblPr>
              <a:tblGrid>
                <a:gridCol w="1092200"/>
                <a:gridCol w="1092200"/>
                <a:gridCol w="1092200"/>
              </a:tblGrid>
              <a:tr h="541322">
                <a:tc>
                  <a:txBody>
                    <a:bodyPr/>
                    <a:lstStyle/>
                    <a:p>
                      <a:pPr algn="ctr"/>
                      <a:r>
                        <a:rPr lang="en-US" sz="1600" b="1" dirty="0" smtClean="0">
                          <a:solidFill>
                            <a:srgbClr val="FF0066"/>
                          </a:solidFill>
                        </a:rPr>
                        <a:t>Process</a:t>
                      </a:r>
                      <a:endParaRPr lang="en-US" sz="1600" b="1" dirty="0">
                        <a:solidFill>
                          <a:srgbClr val="FF0066"/>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600" b="1" dirty="0" smtClean="0">
                          <a:solidFill>
                            <a:srgbClr val="FF0066"/>
                          </a:solidFill>
                        </a:rPr>
                        <a:t>Arrival</a:t>
                      </a:r>
                      <a:r>
                        <a:rPr lang="en-US" sz="1600" b="1" baseline="0" dirty="0" smtClean="0">
                          <a:solidFill>
                            <a:srgbClr val="FF0066"/>
                          </a:solidFill>
                        </a:rPr>
                        <a:t> time</a:t>
                      </a:r>
                      <a:endParaRPr lang="en-US" sz="1600" b="1" dirty="0">
                        <a:solidFill>
                          <a:srgbClr val="FF0066"/>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600" b="1" dirty="0" smtClean="0">
                          <a:solidFill>
                            <a:srgbClr val="FF0066"/>
                          </a:solidFill>
                        </a:rPr>
                        <a:t>Processing time</a:t>
                      </a:r>
                      <a:endParaRPr lang="en-US" sz="1600" b="1" dirty="0">
                        <a:solidFill>
                          <a:srgbClr val="FF0066"/>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18425">
                <a:tc>
                  <a:txBody>
                    <a:bodyPr/>
                    <a:lstStyle/>
                    <a:p>
                      <a:pPr algn="ctr"/>
                      <a:r>
                        <a:rPr lang="en-US" sz="1600" b="1" dirty="0" smtClean="0"/>
                        <a:t>P1</a:t>
                      </a:r>
                      <a:endParaRPr 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600" b="1" dirty="0" smtClean="0"/>
                        <a:t>0</a:t>
                      </a:r>
                      <a:endParaRPr 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600" b="1" dirty="0" smtClean="0"/>
                        <a:t>5</a:t>
                      </a:r>
                      <a:endParaRPr 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18425">
                <a:tc>
                  <a:txBody>
                    <a:bodyPr/>
                    <a:lstStyle/>
                    <a:p>
                      <a:pPr algn="ctr"/>
                      <a:r>
                        <a:rPr lang="en-US" sz="1600" b="1" dirty="0" smtClean="0"/>
                        <a:t>P2</a:t>
                      </a:r>
                      <a:endParaRPr 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600" b="1" dirty="0" smtClean="0"/>
                        <a:t>1</a:t>
                      </a:r>
                      <a:endParaRPr 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600" b="1" dirty="0" smtClean="0"/>
                        <a:t>3</a:t>
                      </a:r>
                      <a:endParaRPr 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18425">
                <a:tc>
                  <a:txBody>
                    <a:bodyPr/>
                    <a:lstStyle/>
                    <a:p>
                      <a:pPr algn="ctr"/>
                      <a:r>
                        <a:rPr lang="en-US" sz="1600" b="1" dirty="0" smtClean="0"/>
                        <a:t>P3</a:t>
                      </a:r>
                      <a:endParaRPr 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600" b="1" dirty="0" smtClean="0"/>
                        <a:t>2</a:t>
                      </a:r>
                      <a:endParaRPr 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600" b="1" dirty="0" smtClean="0"/>
                        <a:t>8</a:t>
                      </a:r>
                      <a:endParaRPr 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18425">
                <a:tc>
                  <a:txBody>
                    <a:bodyPr/>
                    <a:lstStyle/>
                    <a:p>
                      <a:pPr algn="ctr"/>
                      <a:r>
                        <a:rPr lang="en-US" sz="1600" b="1" dirty="0" smtClean="0"/>
                        <a:t>P4</a:t>
                      </a:r>
                      <a:endParaRPr 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600" b="1" dirty="0" smtClean="0"/>
                        <a:t>3</a:t>
                      </a:r>
                      <a:endParaRPr 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600" b="1" dirty="0" smtClean="0"/>
                        <a:t>6</a:t>
                      </a:r>
                      <a:endParaRPr lang="en-US" sz="16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sp>
        <p:nvSpPr>
          <p:cNvPr id="8" name="Right Arrow 7">
            <a:hlinkClick r:id="rId3" action="ppaction://hlinksldjump"/>
          </p:cNvPr>
          <p:cNvSpPr/>
          <p:nvPr/>
        </p:nvSpPr>
        <p:spPr>
          <a:xfrm>
            <a:off x="7620000" y="6248400"/>
            <a:ext cx="1143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a:t>
            </a: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305800" cy="1219200"/>
          </a:xfrm>
        </p:spPr>
        <p:txBody>
          <a:bodyPr>
            <a:normAutofit fontScale="90000"/>
          </a:bodyPr>
          <a:lstStyle/>
          <a:p>
            <a:pPr algn="l"/>
            <a:r>
              <a:rPr lang="en-US" b="1" dirty="0" smtClean="0">
                <a:solidFill>
                  <a:srgbClr val="C00000"/>
                </a:solidFill>
              </a:rPr>
              <a:t>Question  2.</a:t>
            </a:r>
            <a:br>
              <a:rPr lang="en-US" b="1" dirty="0" smtClean="0">
                <a:solidFill>
                  <a:srgbClr val="C00000"/>
                </a:solidFill>
              </a:rPr>
            </a:br>
            <a:r>
              <a:rPr lang="en-US" sz="3600" b="1" dirty="0" smtClean="0">
                <a:solidFill>
                  <a:srgbClr val="FF0066"/>
                </a:solidFill>
              </a:rPr>
              <a:t>Answer group for the </a:t>
            </a:r>
            <a:r>
              <a:rPr lang="en-US" sz="3600" b="1" dirty="0" err="1" smtClean="0">
                <a:solidFill>
                  <a:srgbClr val="FF0066"/>
                </a:solidFill>
              </a:rPr>
              <a:t>Subquestions</a:t>
            </a:r>
            <a:r>
              <a:rPr lang="en-US" sz="3600" b="1" dirty="0" smtClean="0">
                <a:solidFill>
                  <a:srgbClr val="FF0066"/>
                </a:solidFill>
              </a:rPr>
              <a:t>:</a:t>
            </a:r>
            <a:r>
              <a:rPr lang="en-US" sz="3600" b="1" dirty="0" smtClean="0">
                <a:solidFill>
                  <a:srgbClr val="0000FF"/>
                </a:solidFill>
              </a:rPr>
              <a:t/>
            </a:r>
            <a:br>
              <a:rPr lang="en-US" sz="3600" b="1" dirty="0" smtClean="0">
                <a:solidFill>
                  <a:srgbClr val="0000FF"/>
                </a:solidFill>
              </a:rPr>
            </a:br>
            <a:endParaRPr lang="en-US" b="1" dirty="0">
              <a:solidFill>
                <a:srgbClr val="0000FF"/>
              </a:solidFill>
            </a:endParaRPr>
          </a:p>
        </p:txBody>
      </p:sp>
      <p:sp>
        <p:nvSpPr>
          <p:cNvPr id="6" name="TextBox 5"/>
          <p:cNvSpPr txBox="1"/>
          <p:nvPr/>
        </p:nvSpPr>
        <p:spPr>
          <a:xfrm>
            <a:off x="457200" y="4114800"/>
            <a:ext cx="8305800" cy="646331"/>
          </a:xfrm>
          <a:prstGeom prst="rect">
            <a:avLst/>
          </a:prstGeom>
          <a:noFill/>
        </p:spPr>
        <p:txBody>
          <a:bodyPr wrap="square" rtlCol="0">
            <a:spAutoFit/>
          </a:bodyPr>
          <a:lstStyle/>
          <a:p>
            <a:pPr algn="ctr"/>
            <a:r>
              <a:rPr lang="en-US" sz="3600" b="1" dirty="0" smtClean="0">
                <a:solidFill>
                  <a:srgbClr val="0033CC"/>
                </a:solidFill>
              </a:rPr>
              <a:t>Answer group for B</a:t>
            </a:r>
          </a:p>
        </p:txBody>
      </p:sp>
      <p:sp>
        <p:nvSpPr>
          <p:cNvPr id="12" name="TextBox 11"/>
          <p:cNvSpPr txBox="1"/>
          <p:nvPr/>
        </p:nvSpPr>
        <p:spPr>
          <a:xfrm>
            <a:off x="533400" y="1600200"/>
            <a:ext cx="8305800" cy="646331"/>
          </a:xfrm>
          <a:prstGeom prst="rect">
            <a:avLst/>
          </a:prstGeom>
          <a:noFill/>
        </p:spPr>
        <p:txBody>
          <a:bodyPr wrap="square" rtlCol="0">
            <a:spAutoFit/>
          </a:bodyPr>
          <a:lstStyle/>
          <a:p>
            <a:pPr algn="ctr"/>
            <a:r>
              <a:rPr lang="en-US" sz="3600" b="1" dirty="0" smtClean="0">
                <a:solidFill>
                  <a:srgbClr val="0033CC"/>
                </a:solidFill>
              </a:rPr>
              <a:t>Answer group for A</a:t>
            </a:r>
          </a:p>
        </p:txBody>
      </p:sp>
      <p:graphicFrame>
        <p:nvGraphicFramePr>
          <p:cNvPr id="19" name="Table 18"/>
          <p:cNvGraphicFramePr>
            <a:graphicFrameLocks noGrp="1"/>
          </p:cNvGraphicFramePr>
          <p:nvPr/>
        </p:nvGraphicFramePr>
        <p:xfrm>
          <a:off x="457200" y="4953000"/>
          <a:ext cx="8229600" cy="105156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gridCol w="914400"/>
              </a:tblGrid>
              <a:tr h="533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FF0000"/>
                          </a:solidFill>
                        </a:rPr>
                        <a:t>a)</a:t>
                      </a:r>
                    </a:p>
                  </a:txBody>
                  <a:tcPr>
                    <a:blipFill>
                      <a:blip r:embed="rId3"/>
                      <a:tile tx="0" ty="0" sx="100000" sy="100000" flip="none" algn="tl"/>
                    </a:blipFill>
                  </a:tcPr>
                </a:tc>
                <a:tc>
                  <a:txBody>
                    <a:bodyPr/>
                    <a:lstStyle/>
                    <a:p>
                      <a:pPr algn="ctr"/>
                      <a:r>
                        <a:rPr lang="en-US" sz="2800" b="1" dirty="0" smtClean="0">
                          <a:solidFill>
                            <a:schemeClr val="tx1"/>
                          </a:solidFill>
                        </a:rPr>
                        <a:t>5</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5</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11</a:t>
                      </a:r>
                      <a:endParaRPr lang="en-US" sz="2800" b="1" dirty="0">
                        <a:solidFill>
                          <a:schemeClr val="tx1"/>
                        </a:solidFill>
                      </a:endParaRPr>
                    </a:p>
                  </a:txBody>
                  <a:tcPr>
                    <a:blipFill>
                      <a:blip r:embed="rId3"/>
                      <a:tile tx="0" ty="0" sx="100000" sy="100000" flip="none" algn="tl"/>
                    </a:blipFill>
                  </a:tcPr>
                </a:tc>
                <a:tc rowSpan="2">
                  <a:txBody>
                    <a:bodyPr/>
                    <a:lstStyle/>
                    <a:p>
                      <a:endParaRPr lang="en-US" sz="2800" b="1" dirty="0"/>
                    </a:p>
                  </a:txBody>
                  <a:tcPr>
                    <a:blipFill>
                      <a:blip r:embed="rId3"/>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FF0000"/>
                          </a:solidFill>
                        </a:rPr>
                        <a:t>b)</a:t>
                      </a:r>
                    </a:p>
                  </a:txBody>
                  <a:tcPr>
                    <a:blipFill>
                      <a:blip r:embed="rId3"/>
                      <a:tile tx="0" ty="0" sx="100000" sy="100000" flip="none" algn="tl"/>
                    </a:blipFill>
                  </a:tcPr>
                </a:tc>
                <a:tc>
                  <a:txBody>
                    <a:bodyPr/>
                    <a:lstStyle/>
                    <a:p>
                      <a:r>
                        <a:rPr lang="en-US" sz="2800" b="1" dirty="0" smtClean="0">
                          <a:solidFill>
                            <a:schemeClr val="tx1"/>
                          </a:solidFill>
                        </a:rPr>
                        <a:t>8</a:t>
                      </a:r>
                      <a:endParaRPr lang="en-US" sz="2800" b="1" dirty="0">
                        <a:solidFill>
                          <a:schemeClr val="tx1"/>
                        </a:solidFill>
                      </a:endParaRPr>
                    </a:p>
                  </a:txBody>
                  <a:tcPr>
                    <a:blipFill>
                      <a:blip r:embed="rId3"/>
                      <a:tile tx="0" ty="0" sx="100000" sy="100000" flip="none" algn="tl"/>
                    </a:blipFill>
                  </a:tcPr>
                </a:tc>
                <a:tc>
                  <a:txBody>
                    <a:bodyPr/>
                    <a:lstStyle/>
                    <a:p>
                      <a:r>
                        <a:rPr lang="en-US" sz="2800" b="1" dirty="0" smtClean="0">
                          <a:solidFill>
                            <a:schemeClr val="tx1"/>
                          </a:solidFill>
                        </a:rPr>
                        <a:t>8</a:t>
                      </a:r>
                      <a:endParaRPr lang="en-US" sz="2800" b="1" dirty="0">
                        <a:solidFill>
                          <a:schemeClr val="tx1"/>
                        </a:solidFill>
                      </a:endParaRPr>
                    </a:p>
                  </a:txBody>
                  <a:tcPr>
                    <a:blipFill>
                      <a:blip r:embed="rId3"/>
                      <a:tile tx="0" ty="0" sx="100000" sy="100000" flip="none" algn="tl"/>
                    </a:blipFill>
                  </a:tcPr>
                </a:tc>
                <a:tc>
                  <a:txBody>
                    <a:bodyPr/>
                    <a:lstStyle/>
                    <a:p>
                      <a:r>
                        <a:rPr lang="en-US" sz="2800" b="1" dirty="0" smtClean="0">
                          <a:solidFill>
                            <a:schemeClr val="tx1"/>
                          </a:solidFill>
                        </a:rPr>
                        <a:t>14</a:t>
                      </a:r>
                      <a:endParaRPr lang="en-US" sz="2800" b="1" dirty="0">
                        <a:solidFill>
                          <a:schemeClr val="tx1"/>
                        </a:solidFill>
                      </a:endParaRPr>
                    </a:p>
                  </a:txBody>
                  <a:tcPr>
                    <a:blipFill>
                      <a:blip r:embed="rId3"/>
                      <a:tile tx="0" ty="0" sx="100000" sy="100000" flip="none" algn="tl"/>
                    </a:blipFill>
                  </a:tcPr>
                </a:tc>
              </a:tr>
              <a:tr h="4953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FF0000"/>
                          </a:solidFill>
                        </a:rPr>
                        <a:t>c)</a:t>
                      </a:r>
                    </a:p>
                  </a:txBody>
                  <a:tcPr>
                    <a:blipFill>
                      <a:blip r:embed="rId3"/>
                      <a:tile tx="0" ty="0" sx="100000" sy="100000" flip="none" algn="tl"/>
                    </a:blipFill>
                  </a:tcPr>
                </a:tc>
                <a:tc>
                  <a:txBody>
                    <a:bodyPr/>
                    <a:lstStyle/>
                    <a:p>
                      <a:pPr algn="ctr"/>
                      <a:r>
                        <a:rPr lang="en-US" sz="2800" b="1" dirty="0" smtClean="0">
                          <a:solidFill>
                            <a:schemeClr val="tx1"/>
                          </a:solidFill>
                        </a:rPr>
                        <a:t>13</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13</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19</a:t>
                      </a:r>
                      <a:endParaRPr lang="en-US" sz="2800" b="1" dirty="0">
                        <a:solidFill>
                          <a:schemeClr val="tx1"/>
                        </a:solidFill>
                      </a:endParaRPr>
                    </a:p>
                  </a:txBody>
                  <a:tcPr>
                    <a:blipFill>
                      <a:blip r:embed="rId3"/>
                      <a:tile tx="0" ty="0" sx="100000" sy="100000" flip="none" algn="tl"/>
                    </a:blipFill>
                  </a:tcPr>
                </a:tc>
                <a:tc vMerge="1">
                  <a:txBody>
                    <a:bodyPr/>
                    <a:lstStyle/>
                    <a:p>
                      <a:endParaRPr lang="en-US" sz="2800" b="1" dirty="0"/>
                    </a:p>
                  </a:txBody>
                  <a:tcPr>
                    <a:blipFill>
                      <a:blip r:embed="rId3"/>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FF0000"/>
                          </a:solidFill>
                        </a:rPr>
                        <a:t>d)</a:t>
                      </a:r>
                    </a:p>
                  </a:txBody>
                  <a:tcPr>
                    <a:blipFill>
                      <a:blip r:embed="rId3"/>
                      <a:tile tx="0" ty="0" sx="100000" sy="100000" flip="none" algn="tl"/>
                    </a:blipFill>
                  </a:tcPr>
                </a:tc>
                <a:tc>
                  <a:txBody>
                    <a:bodyPr/>
                    <a:lstStyle/>
                    <a:p>
                      <a:r>
                        <a:rPr lang="en-US" sz="2800" b="1" dirty="0" smtClean="0">
                          <a:solidFill>
                            <a:schemeClr val="tx1"/>
                          </a:solidFill>
                        </a:rPr>
                        <a:t>16</a:t>
                      </a:r>
                      <a:endParaRPr lang="en-US" sz="2800" b="1" dirty="0">
                        <a:solidFill>
                          <a:schemeClr val="tx1"/>
                        </a:solidFill>
                      </a:endParaRPr>
                    </a:p>
                  </a:txBody>
                  <a:tcPr>
                    <a:blipFill>
                      <a:blip r:embed="rId3"/>
                      <a:tile tx="0" ty="0" sx="100000" sy="100000" flip="none" algn="tl"/>
                    </a:blipFill>
                  </a:tcPr>
                </a:tc>
                <a:tc>
                  <a:txBody>
                    <a:bodyPr/>
                    <a:lstStyle/>
                    <a:p>
                      <a:r>
                        <a:rPr lang="en-US" sz="2800" b="1" dirty="0" smtClean="0">
                          <a:solidFill>
                            <a:schemeClr val="tx1"/>
                          </a:solidFill>
                        </a:rPr>
                        <a:t>16</a:t>
                      </a:r>
                      <a:endParaRPr lang="en-US" sz="2800" b="1" dirty="0">
                        <a:solidFill>
                          <a:schemeClr val="tx1"/>
                        </a:solidFill>
                      </a:endParaRPr>
                    </a:p>
                  </a:txBody>
                  <a:tcPr>
                    <a:blipFill>
                      <a:blip r:embed="rId3"/>
                      <a:tile tx="0" ty="0" sx="100000" sy="100000" flip="none" algn="tl"/>
                    </a:blipFill>
                  </a:tcPr>
                </a:tc>
                <a:tc>
                  <a:txBody>
                    <a:bodyPr/>
                    <a:lstStyle/>
                    <a:p>
                      <a:r>
                        <a:rPr lang="en-US" sz="2800" b="1" dirty="0" smtClean="0">
                          <a:solidFill>
                            <a:schemeClr val="tx1"/>
                          </a:solidFill>
                        </a:rPr>
                        <a:t>22</a:t>
                      </a:r>
                      <a:endParaRPr lang="en-US" sz="2800" b="1" dirty="0">
                        <a:solidFill>
                          <a:schemeClr val="tx1"/>
                        </a:solidFill>
                      </a:endParaRPr>
                    </a:p>
                  </a:txBody>
                  <a:tcPr>
                    <a:blipFill>
                      <a:blip r:embed="rId3"/>
                      <a:tile tx="0" ty="0" sx="100000" sy="100000" flip="none" algn="tl"/>
                    </a:blipFill>
                  </a:tcPr>
                </a:tc>
              </a:tr>
            </a:tbl>
          </a:graphicData>
        </a:graphic>
      </p:graphicFrame>
      <p:graphicFrame>
        <p:nvGraphicFramePr>
          <p:cNvPr id="20" name="Table 19"/>
          <p:cNvGraphicFramePr>
            <a:graphicFrameLocks noGrp="1"/>
          </p:cNvGraphicFramePr>
          <p:nvPr/>
        </p:nvGraphicFramePr>
        <p:xfrm>
          <a:off x="457200" y="2438400"/>
          <a:ext cx="8229600" cy="105156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gridCol w="914400"/>
              </a:tblGrid>
              <a:tr h="533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FF0000"/>
                          </a:solidFill>
                        </a:rPr>
                        <a:t>a)</a:t>
                      </a:r>
                    </a:p>
                  </a:txBody>
                  <a:tcPr>
                    <a:blipFill>
                      <a:blip r:embed="rId3"/>
                      <a:tile tx="0" ty="0" sx="100000" sy="100000" flip="none" algn="tl"/>
                    </a:blipFill>
                  </a:tcPr>
                </a:tc>
                <a:tc>
                  <a:txBody>
                    <a:bodyPr/>
                    <a:lstStyle/>
                    <a:p>
                      <a:pPr algn="ctr"/>
                      <a:r>
                        <a:rPr lang="en-US" sz="2800" b="1" dirty="0" smtClean="0">
                          <a:solidFill>
                            <a:schemeClr val="tx1"/>
                          </a:solidFill>
                        </a:rPr>
                        <a:t>2</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2</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10</a:t>
                      </a:r>
                      <a:endParaRPr lang="en-US" sz="2800" b="1" dirty="0">
                        <a:solidFill>
                          <a:schemeClr val="tx1"/>
                        </a:solidFill>
                      </a:endParaRPr>
                    </a:p>
                  </a:txBody>
                  <a:tcPr>
                    <a:blipFill>
                      <a:blip r:embed="rId3"/>
                      <a:tile tx="0" ty="0" sx="100000" sy="100000" flip="none" algn="tl"/>
                    </a:blipFill>
                  </a:tcPr>
                </a:tc>
                <a:tc rowSpan="2">
                  <a:txBody>
                    <a:bodyPr/>
                    <a:lstStyle/>
                    <a:p>
                      <a:endParaRPr lang="en-US" sz="2800" b="1" dirty="0"/>
                    </a:p>
                  </a:txBody>
                  <a:tcPr>
                    <a:blipFill>
                      <a:blip r:embed="rId3"/>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FF0000"/>
                          </a:solidFill>
                        </a:rPr>
                        <a:t>b)</a:t>
                      </a:r>
                    </a:p>
                  </a:txBody>
                  <a:tcPr>
                    <a:blipFill>
                      <a:blip r:embed="rId3"/>
                      <a:tile tx="0" ty="0" sx="100000" sy="100000" flip="none" algn="tl"/>
                    </a:blipFill>
                  </a:tcPr>
                </a:tc>
                <a:tc>
                  <a:txBody>
                    <a:bodyPr/>
                    <a:lstStyle/>
                    <a:p>
                      <a:r>
                        <a:rPr lang="en-US" sz="2800" b="1" dirty="0" smtClean="0">
                          <a:solidFill>
                            <a:schemeClr val="tx1"/>
                          </a:solidFill>
                        </a:rPr>
                        <a:t>3</a:t>
                      </a:r>
                      <a:endParaRPr lang="en-US" sz="2800" b="1" dirty="0">
                        <a:solidFill>
                          <a:schemeClr val="tx1"/>
                        </a:solidFill>
                      </a:endParaRPr>
                    </a:p>
                  </a:txBody>
                  <a:tcPr>
                    <a:blipFill>
                      <a:blip r:embed="rId3"/>
                      <a:tile tx="0" ty="0" sx="100000" sy="100000" flip="none" algn="tl"/>
                    </a:blipFill>
                  </a:tcPr>
                </a:tc>
                <a:tc>
                  <a:txBody>
                    <a:bodyPr/>
                    <a:lstStyle/>
                    <a:p>
                      <a:r>
                        <a:rPr lang="en-US" sz="2800" b="1" dirty="0" smtClean="0">
                          <a:solidFill>
                            <a:schemeClr val="tx1"/>
                          </a:solidFill>
                        </a:rPr>
                        <a:t>3</a:t>
                      </a:r>
                      <a:endParaRPr lang="en-US" sz="2800" b="1" dirty="0">
                        <a:solidFill>
                          <a:schemeClr val="tx1"/>
                        </a:solidFill>
                      </a:endParaRPr>
                    </a:p>
                  </a:txBody>
                  <a:tcPr>
                    <a:blipFill>
                      <a:blip r:embed="rId3"/>
                      <a:tile tx="0" ty="0" sx="100000" sy="100000" flip="none" algn="tl"/>
                    </a:blipFill>
                  </a:tcPr>
                </a:tc>
                <a:tc>
                  <a:txBody>
                    <a:bodyPr/>
                    <a:lstStyle/>
                    <a:p>
                      <a:r>
                        <a:rPr lang="en-US" sz="2800" b="1" dirty="0" smtClean="0">
                          <a:solidFill>
                            <a:schemeClr val="tx1"/>
                          </a:solidFill>
                        </a:rPr>
                        <a:t>16</a:t>
                      </a:r>
                      <a:endParaRPr lang="en-US" sz="2800" b="1" dirty="0">
                        <a:solidFill>
                          <a:schemeClr val="tx1"/>
                        </a:solidFill>
                      </a:endParaRPr>
                    </a:p>
                  </a:txBody>
                  <a:tcPr>
                    <a:blipFill>
                      <a:blip r:embed="rId3"/>
                      <a:tile tx="0" ty="0" sx="100000" sy="100000" flip="none" algn="tl"/>
                    </a:blipFill>
                  </a:tcPr>
                </a:tc>
              </a:tr>
              <a:tr h="4953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FF0000"/>
                          </a:solidFill>
                        </a:rPr>
                        <a:t>c)</a:t>
                      </a:r>
                    </a:p>
                  </a:txBody>
                  <a:tcPr>
                    <a:blipFill>
                      <a:blip r:embed="rId3"/>
                      <a:tile tx="0" ty="0" sx="100000" sy="100000" flip="none" algn="tl"/>
                    </a:blipFill>
                  </a:tcPr>
                </a:tc>
                <a:tc>
                  <a:txBody>
                    <a:bodyPr/>
                    <a:lstStyle/>
                    <a:p>
                      <a:pPr algn="ctr"/>
                      <a:r>
                        <a:rPr lang="en-US" sz="2800" b="1" dirty="0" smtClean="0">
                          <a:solidFill>
                            <a:schemeClr val="tx1"/>
                          </a:solidFill>
                        </a:rPr>
                        <a:t>6</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6</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14</a:t>
                      </a:r>
                      <a:endParaRPr lang="en-US" sz="2800" b="1" dirty="0">
                        <a:solidFill>
                          <a:schemeClr val="tx1"/>
                        </a:solidFill>
                      </a:endParaRPr>
                    </a:p>
                  </a:txBody>
                  <a:tcPr>
                    <a:blipFill>
                      <a:blip r:embed="rId3"/>
                      <a:tile tx="0" ty="0" sx="100000" sy="100000" flip="none" algn="tl"/>
                    </a:blipFill>
                  </a:tcPr>
                </a:tc>
                <a:tc vMerge="1">
                  <a:txBody>
                    <a:bodyPr/>
                    <a:lstStyle/>
                    <a:p>
                      <a:endParaRPr lang="en-US" sz="2800" b="1" dirty="0"/>
                    </a:p>
                  </a:txBody>
                  <a:tcPr>
                    <a:blipFill>
                      <a:blip r:embed="rId3"/>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FF0000"/>
                          </a:solidFill>
                        </a:rPr>
                        <a:t>d)</a:t>
                      </a:r>
                    </a:p>
                  </a:txBody>
                  <a:tcPr>
                    <a:blipFill>
                      <a:blip r:embed="rId3"/>
                      <a:tile tx="0" ty="0" sx="100000" sy="100000" flip="none" algn="tl"/>
                    </a:blipFill>
                  </a:tcPr>
                </a:tc>
                <a:tc>
                  <a:txBody>
                    <a:bodyPr/>
                    <a:lstStyle/>
                    <a:p>
                      <a:r>
                        <a:rPr lang="en-US" sz="2800" b="1" dirty="0" smtClean="0">
                          <a:solidFill>
                            <a:schemeClr val="tx1"/>
                          </a:solidFill>
                        </a:rPr>
                        <a:t>8</a:t>
                      </a:r>
                      <a:endParaRPr lang="en-US" sz="2800" b="1" dirty="0">
                        <a:solidFill>
                          <a:schemeClr val="tx1"/>
                        </a:solidFill>
                      </a:endParaRPr>
                    </a:p>
                  </a:txBody>
                  <a:tcPr>
                    <a:blipFill>
                      <a:blip r:embed="rId3"/>
                      <a:tile tx="0" ty="0" sx="100000" sy="100000" flip="none" algn="tl"/>
                    </a:blipFill>
                  </a:tcPr>
                </a:tc>
                <a:tc>
                  <a:txBody>
                    <a:bodyPr/>
                    <a:lstStyle/>
                    <a:p>
                      <a:r>
                        <a:rPr lang="en-US" sz="2800" b="1" dirty="0" smtClean="0">
                          <a:solidFill>
                            <a:schemeClr val="tx1"/>
                          </a:solidFill>
                        </a:rPr>
                        <a:t>8</a:t>
                      </a:r>
                      <a:endParaRPr lang="en-US" sz="2800" b="1" dirty="0">
                        <a:solidFill>
                          <a:schemeClr val="tx1"/>
                        </a:solidFill>
                      </a:endParaRPr>
                    </a:p>
                  </a:txBody>
                  <a:tcPr>
                    <a:blipFill>
                      <a:blip r:embed="rId3"/>
                      <a:tile tx="0" ty="0" sx="100000" sy="100000" flip="none" algn="tl"/>
                    </a:blipFill>
                  </a:tcPr>
                </a:tc>
                <a:tc>
                  <a:txBody>
                    <a:bodyPr/>
                    <a:lstStyle/>
                    <a:p>
                      <a:r>
                        <a:rPr lang="en-US" sz="2800" b="1" dirty="0" smtClean="0">
                          <a:solidFill>
                            <a:schemeClr val="tx1"/>
                          </a:solidFill>
                        </a:rPr>
                        <a:t>18</a:t>
                      </a:r>
                      <a:endParaRPr lang="en-US" sz="2800" b="1" dirty="0">
                        <a:solidFill>
                          <a:schemeClr val="tx1"/>
                        </a:solidFill>
                      </a:endParaRPr>
                    </a:p>
                  </a:txBody>
                  <a:tcPr>
                    <a:blipFill>
                      <a:blip r:embed="rId3"/>
                      <a:tile tx="0" ty="0" sx="100000" sy="100000" flip="none" algn="tl"/>
                    </a:blipFill>
                  </a:tcPr>
                </a:tc>
              </a:tr>
            </a:tbl>
          </a:graphicData>
        </a:graphic>
      </p:graphicFrame>
      <p:sp>
        <p:nvSpPr>
          <p:cNvPr id="7" name="Left Arrow 6">
            <a:hlinkClick r:id="rId4" action="ppaction://hlinksldjump"/>
          </p:cNvPr>
          <p:cNvSpPr/>
          <p:nvPr/>
        </p:nvSpPr>
        <p:spPr>
          <a:xfrm>
            <a:off x="533400" y="6019800"/>
            <a:ext cx="11430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a:t>
            </a:r>
            <a:endParaRPr lang="en-US" sz="2800" b="1" dirty="0"/>
          </a:p>
        </p:txBody>
      </p:sp>
      <p:sp>
        <p:nvSpPr>
          <p:cNvPr id="8" name="Left Arrow 7">
            <a:hlinkClick r:id="rId5" action="ppaction://hlinksldjump"/>
          </p:cNvPr>
          <p:cNvSpPr/>
          <p:nvPr/>
        </p:nvSpPr>
        <p:spPr>
          <a:xfrm>
            <a:off x="1777640" y="6022072"/>
            <a:ext cx="11430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B</a:t>
            </a:r>
            <a:endParaRPr lang="en-US" sz="28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05800" cy="1143000"/>
          </a:xfrm>
        </p:spPr>
        <p:txBody>
          <a:bodyPr>
            <a:normAutofit fontScale="90000"/>
          </a:bodyPr>
          <a:lstStyle/>
          <a:p>
            <a:pPr algn="l"/>
            <a:r>
              <a:rPr lang="en-US" b="1" dirty="0" smtClean="0">
                <a:solidFill>
                  <a:srgbClr val="C00000"/>
                </a:solidFill>
              </a:rPr>
              <a:t>Question  2.</a:t>
            </a:r>
            <a:br>
              <a:rPr lang="en-US" b="1" dirty="0" smtClean="0">
                <a:solidFill>
                  <a:srgbClr val="C00000"/>
                </a:solidFill>
              </a:rPr>
            </a:br>
            <a:r>
              <a:rPr lang="en-US" sz="3600" b="1" dirty="0" smtClean="0">
                <a:solidFill>
                  <a:srgbClr val="0000FF"/>
                </a:solidFill>
              </a:rPr>
              <a:t>Subquestions:</a:t>
            </a:r>
            <a:br>
              <a:rPr lang="en-US" sz="3600" b="1" dirty="0" smtClean="0">
                <a:solidFill>
                  <a:srgbClr val="0000FF"/>
                </a:solidFill>
              </a:rPr>
            </a:br>
            <a:endParaRPr lang="en-US" b="1" dirty="0">
              <a:solidFill>
                <a:srgbClr val="0000FF"/>
              </a:solidFill>
            </a:endParaRPr>
          </a:p>
        </p:txBody>
      </p:sp>
      <p:sp>
        <p:nvSpPr>
          <p:cNvPr id="6" name="TextBox 5"/>
          <p:cNvSpPr txBox="1"/>
          <p:nvPr/>
        </p:nvSpPr>
        <p:spPr>
          <a:xfrm>
            <a:off x="457200" y="4114800"/>
            <a:ext cx="8305800" cy="646331"/>
          </a:xfrm>
          <a:prstGeom prst="rect">
            <a:avLst/>
          </a:prstGeom>
          <a:noFill/>
        </p:spPr>
        <p:txBody>
          <a:bodyPr wrap="square" rtlCol="0">
            <a:spAutoFit/>
          </a:bodyPr>
          <a:lstStyle/>
          <a:p>
            <a:pPr algn="ctr"/>
            <a:r>
              <a:rPr lang="en-US" sz="3600" b="1" dirty="0" smtClean="0">
                <a:solidFill>
                  <a:srgbClr val="0033CC"/>
                </a:solidFill>
              </a:rPr>
              <a:t>Answer group for D</a:t>
            </a:r>
          </a:p>
        </p:txBody>
      </p:sp>
      <p:sp>
        <p:nvSpPr>
          <p:cNvPr id="12" name="TextBox 11"/>
          <p:cNvSpPr txBox="1"/>
          <p:nvPr/>
        </p:nvSpPr>
        <p:spPr>
          <a:xfrm>
            <a:off x="533400" y="1219201"/>
            <a:ext cx="8305800" cy="646331"/>
          </a:xfrm>
          <a:prstGeom prst="rect">
            <a:avLst/>
          </a:prstGeom>
          <a:noFill/>
        </p:spPr>
        <p:txBody>
          <a:bodyPr wrap="square" rtlCol="0">
            <a:spAutoFit/>
          </a:bodyPr>
          <a:lstStyle/>
          <a:p>
            <a:pPr algn="ctr"/>
            <a:r>
              <a:rPr lang="en-US" sz="3600" b="1" dirty="0" smtClean="0">
                <a:solidFill>
                  <a:srgbClr val="0033CC"/>
                </a:solidFill>
              </a:rPr>
              <a:t>Answer group for C</a:t>
            </a:r>
          </a:p>
        </p:txBody>
      </p:sp>
      <p:graphicFrame>
        <p:nvGraphicFramePr>
          <p:cNvPr id="18" name="Content Placeholder 17"/>
          <p:cNvGraphicFramePr>
            <a:graphicFrameLocks noGrp="1"/>
          </p:cNvGraphicFramePr>
          <p:nvPr>
            <p:ph idx="1"/>
          </p:nvPr>
        </p:nvGraphicFramePr>
        <p:xfrm>
          <a:off x="457200" y="2057400"/>
          <a:ext cx="8229600" cy="207264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pPr algn="ctr"/>
                      <a:r>
                        <a:rPr lang="en-US" sz="2800" b="1" dirty="0" smtClean="0">
                          <a:solidFill>
                            <a:srgbClr val="FF0000"/>
                          </a:solidFill>
                        </a:rPr>
                        <a:t>a)</a:t>
                      </a:r>
                      <a:endParaRPr lang="en-US" sz="2800" b="1" dirty="0">
                        <a:solidFill>
                          <a:srgbClr val="FF0000"/>
                        </a:solidFill>
                      </a:endParaRPr>
                    </a:p>
                  </a:txBody>
                  <a:tcPr>
                    <a:blipFill>
                      <a:blip r:embed="rId3"/>
                      <a:tile tx="0" ty="0" sx="100000" sy="100000" flip="none" algn="tl"/>
                    </a:blipFill>
                  </a:tcPr>
                </a:tc>
                <a:tc>
                  <a:txBody>
                    <a:bodyPr/>
                    <a:lstStyle/>
                    <a:p>
                      <a:pPr algn="ctr"/>
                      <a:r>
                        <a:rPr lang="en-US" sz="2800" b="1" dirty="0" smtClean="0">
                          <a:solidFill>
                            <a:schemeClr val="tx1"/>
                          </a:solidFill>
                        </a:rPr>
                        <a:t>P1</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P2</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P3</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P4</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P1</a:t>
                      </a:r>
                      <a:endParaRPr lang="en-US" sz="2800" b="1" dirty="0">
                        <a:solidFill>
                          <a:schemeClr val="tx1"/>
                        </a:solidFill>
                      </a:endParaRPr>
                    </a:p>
                  </a:txBody>
                  <a:tcPr>
                    <a:blipFill>
                      <a:blip r:embed="rId3"/>
                      <a:tile tx="0" ty="0" sx="100000" sy="100000" flip="none" algn="tl"/>
                    </a:blipFill>
                  </a:tcPr>
                </a:tc>
              </a:tr>
              <a:tr h="370840">
                <a:tc>
                  <a:txBody>
                    <a:bodyPr/>
                    <a:lstStyle/>
                    <a:p>
                      <a:pPr algn="ctr"/>
                      <a:r>
                        <a:rPr lang="en-US" sz="2800" b="1" dirty="0" smtClean="0">
                          <a:solidFill>
                            <a:srgbClr val="FF0000"/>
                          </a:solidFill>
                        </a:rPr>
                        <a:t>b)</a:t>
                      </a:r>
                      <a:endParaRPr lang="en-US" sz="2800" b="1" dirty="0">
                        <a:solidFill>
                          <a:srgbClr val="FF0000"/>
                        </a:solidFill>
                      </a:endParaRPr>
                    </a:p>
                  </a:txBody>
                  <a:tcPr>
                    <a:blipFill>
                      <a:blip r:embed="rId3"/>
                      <a:tile tx="0" ty="0" sx="100000" sy="100000" flip="none" algn="tl"/>
                    </a:blipFill>
                  </a:tcPr>
                </a:tc>
                <a:tc>
                  <a:txBody>
                    <a:bodyPr/>
                    <a:lstStyle/>
                    <a:p>
                      <a:pPr algn="ctr"/>
                      <a:r>
                        <a:rPr lang="en-US" sz="2800" b="1" dirty="0" smtClean="0">
                          <a:solidFill>
                            <a:schemeClr val="tx1"/>
                          </a:solidFill>
                        </a:rPr>
                        <a:t>P2</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P1</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P4</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P3</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P1</a:t>
                      </a:r>
                      <a:endParaRPr lang="en-US" sz="2800" b="1" dirty="0">
                        <a:solidFill>
                          <a:schemeClr val="tx1"/>
                        </a:solidFill>
                      </a:endParaRPr>
                    </a:p>
                  </a:txBody>
                  <a:tcPr>
                    <a:blipFill>
                      <a:blip r:embed="rId3"/>
                      <a:tile tx="0" ty="0" sx="100000" sy="100000" flip="none" algn="tl"/>
                    </a:blipFill>
                  </a:tcPr>
                </a:tc>
              </a:tr>
              <a:tr h="370840">
                <a:tc>
                  <a:txBody>
                    <a:bodyPr/>
                    <a:lstStyle/>
                    <a:p>
                      <a:pPr algn="ctr"/>
                      <a:r>
                        <a:rPr lang="en-US" sz="2800" b="1" dirty="0" smtClean="0">
                          <a:solidFill>
                            <a:srgbClr val="FF0000"/>
                          </a:solidFill>
                        </a:rPr>
                        <a:t>c)</a:t>
                      </a:r>
                      <a:endParaRPr lang="en-US" sz="2800" b="1" dirty="0">
                        <a:solidFill>
                          <a:srgbClr val="FF0000"/>
                        </a:solidFill>
                      </a:endParaRPr>
                    </a:p>
                  </a:txBody>
                  <a:tcPr>
                    <a:blipFill>
                      <a:blip r:embed="rId3"/>
                      <a:tile tx="0" ty="0" sx="100000" sy="100000" flip="none" algn="tl"/>
                    </a:blipFill>
                  </a:tcPr>
                </a:tc>
                <a:tc>
                  <a:txBody>
                    <a:bodyPr/>
                    <a:lstStyle/>
                    <a:p>
                      <a:pPr algn="ctr"/>
                      <a:r>
                        <a:rPr lang="en-US" sz="2800" b="1" dirty="0" smtClean="0">
                          <a:solidFill>
                            <a:schemeClr val="tx1"/>
                          </a:solidFill>
                        </a:rPr>
                        <a:t>P4</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P1</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P3</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P4</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P3</a:t>
                      </a:r>
                      <a:endParaRPr lang="en-US" sz="2800" b="1" dirty="0">
                        <a:solidFill>
                          <a:schemeClr val="tx1"/>
                        </a:solidFill>
                      </a:endParaRPr>
                    </a:p>
                  </a:txBody>
                  <a:tcPr>
                    <a:blipFill>
                      <a:blip r:embed="rId3"/>
                      <a:tile tx="0" ty="0" sx="100000" sy="100000" flip="none" algn="tl"/>
                    </a:blipFill>
                  </a:tcPr>
                </a:tc>
              </a:tr>
              <a:tr h="370840">
                <a:tc>
                  <a:txBody>
                    <a:bodyPr/>
                    <a:lstStyle/>
                    <a:p>
                      <a:pPr algn="ctr"/>
                      <a:r>
                        <a:rPr lang="en-US" sz="2800" b="1" dirty="0" smtClean="0">
                          <a:solidFill>
                            <a:srgbClr val="FF0000"/>
                          </a:solidFill>
                        </a:rPr>
                        <a:t>d)</a:t>
                      </a:r>
                      <a:endParaRPr lang="en-US" sz="2800" b="1" dirty="0">
                        <a:solidFill>
                          <a:srgbClr val="FF0000"/>
                        </a:solidFill>
                      </a:endParaRPr>
                    </a:p>
                  </a:txBody>
                  <a:tcPr>
                    <a:blipFill>
                      <a:blip r:embed="rId3"/>
                      <a:tile tx="0" ty="0" sx="100000" sy="100000" flip="none" algn="tl"/>
                    </a:blipFill>
                  </a:tcPr>
                </a:tc>
                <a:tc>
                  <a:txBody>
                    <a:bodyPr/>
                    <a:lstStyle/>
                    <a:p>
                      <a:pPr algn="ctr"/>
                      <a:r>
                        <a:rPr lang="en-US" sz="2800" b="1" dirty="0" smtClean="0">
                          <a:solidFill>
                            <a:schemeClr val="tx1"/>
                          </a:solidFill>
                        </a:rPr>
                        <a:t>P4</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P3</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P1</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P3</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P4</a:t>
                      </a:r>
                      <a:endParaRPr lang="en-US" sz="2800" b="1" dirty="0">
                        <a:solidFill>
                          <a:schemeClr val="tx1"/>
                        </a:solidFill>
                      </a:endParaRPr>
                    </a:p>
                  </a:txBody>
                  <a:tcPr>
                    <a:blipFill>
                      <a:blip r:embed="rId3"/>
                      <a:tile tx="0" ty="0" sx="100000" sy="100000" flip="none" algn="tl"/>
                    </a:blipFill>
                  </a:tcPr>
                </a:tc>
              </a:tr>
            </a:tbl>
          </a:graphicData>
        </a:graphic>
      </p:graphicFrame>
      <p:graphicFrame>
        <p:nvGraphicFramePr>
          <p:cNvPr id="19" name="Table 18"/>
          <p:cNvGraphicFramePr>
            <a:graphicFrameLocks noGrp="1"/>
          </p:cNvGraphicFramePr>
          <p:nvPr/>
        </p:nvGraphicFramePr>
        <p:xfrm>
          <a:off x="457200" y="4953000"/>
          <a:ext cx="8229600" cy="105156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gridCol w="914400"/>
              </a:tblGrid>
              <a:tr h="533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FF0000"/>
                          </a:solidFill>
                        </a:rPr>
                        <a:t>a)</a:t>
                      </a:r>
                    </a:p>
                  </a:txBody>
                  <a:tcPr>
                    <a:blipFill>
                      <a:blip r:embed="rId3"/>
                      <a:tile tx="0" ty="0" sx="100000" sy="100000" flip="none" algn="tl"/>
                    </a:blipFill>
                  </a:tcPr>
                </a:tc>
                <a:tc>
                  <a:txBody>
                    <a:bodyPr/>
                    <a:lstStyle/>
                    <a:p>
                      <a:pPr algn="ctr"/>
                      <a:r>
                        <a:rPr lang="en-US" sz="2800" b="1" dirty="0" smtClean="0">
                          <a:solidFill>
                            <a:schemeClr val="tx1"/>
                          </a:solidFill>
                        </a:rPr>
                        <a:t>3</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14</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22</a:t>
                      </a:r>
                      <a:endParaRPr lang="en-US" sz="2800" b="1" dirty="0">
                        <a:solidFill>
                          <a:schemeClr val="tx1"/>
                        </a:solidFill>
                      </a:endParaRPr>
                    </a:p>
                  </a:txBody>
                  <a:tcPr>
                    <a:blipFill>
                      <a:blip r:embed="rId3"/>
                      <a:tile tx="0" ty="0" sx="100000" sy="100000" flip="none" algn="tl"/>
                    </a:blipFill>
                  </a:tcPr>
                </a:tc>
                <a:tc rowSpan="2">
                  <a:txBody>
                    <a:bodyPr/>
                    <a:lstStyle/>
                    <a:p>
                      <a:endParaRPr lang="en-US" sz="2800" b="1" dirty="0"/>
                    </a:p>
                  </a:txBody>
                  <a:tcPr>
                    <a:blipFill>
                      <a:blip r:embed="rId3"/>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FF0000"/>
                          </a:solidFill>
                        </a:rPr>
                        <a:t>b)</a:t>
                      </a:r>
                    </a:p>
                  </a:txBody>
                  <a:tcPr>
                    <a:blipFill>
                      <a:blip r:embed="rId3"/>
                      <a:tile tx="0" ty="0" sx="100000" sy="100000" flip="none" algn="tl"/>
                    </a:blipFill>
                  </a:tcPr>
                </a:tc>
                <a:tc>
                  <a:txBody>
                    <a:bodyPr/>
                    <a:lstStyle/>
                    <a:p>
                      <a:r>
                        <a:rPr lang="en-US" sz="2800" b="1" dirty="0" smtClean="0">
                          <a:solidFill>
                            <a:schemeClr val="tx1"/>
                          </a:solidFill>
                        </a:rPr>
                        <a:t>9</a:t>
                      </a:r>
                      <a:endParaRPr lang="en-US" sz="2800" b="1" dirty="0">
                        <a:solidFill>
                          <a:schemeClr val="tx1"/>
                        </a:solidFill>
                      </a:endParaRPr>
                    </a:p>
                  </a:txBody>
                  <a:tcPr>
                    <a:blipFill>
                      <a:blip r:embed="rId3"/>
                      <a:tile tx="0" ty="0" sx="100000" sy="100000" flip="none" algn="tl"/>
                    </a:blipFill>
                  </a:tcPr>
                </a:tc>
                <a:tc>
                  <a:txBody>
                    <a:bodyPr/>
                    <a:lstStyle/>
                    <a:p>
                      <a:r>
                        <a:rPr lang="en-US" sz="2800" b="1" dirty="0" smtClean="0">
                          <a:solidFill>
                            <a:schemeClr val="tx1"/>
                          </a:solidFill>
                        </a:rPr>
                        <a:t>0</a:t>
                      </a:r>
                      <a:endParaRPr lang="en-US" sz="2800" b="1" dirty="0">
                        <a:solidFill>
                          <a:schemeClr val="tx1"/>
                        </a:solidFill>
                      </a:endParaRPr>
                    </a:p>
                  </a:txBody>
                  <a:tcPr>
                    <a:blipFill>
                      <a:blip r:embed="rId3"/>
                      <a:tile tx="0" ty="0" sx="100000" sy="100000" flip="none" algn="tl"/>
                    </a:blipFill>
                  </a:tcPr>
                </a:tc>
                <a:tc>
                  <a:txBody>
                    <a:bodyPr/>
                    <a:lstStyle/>
                    <a:p>
                      <a:r>
                        <a:rPr lang="en-US" sz="2800" b="1" dirty="0" smtClean="0">
                          <a:solidFill>
                            <a:schemeClr val="tx1"/>
                          </a:solidFill>
                        </a:rPr>
                        <a:t>14</a:t>
                      </a:r>
                      <a:endParaRPr lang="en-US" sz="2800" b="1" dirty="0">
                        <a:solidFill>
                          <a:schemeClr val="tx1"/>
                        </a:solidFill>
                      </a:endParaRPr>
                    </a:p>
                  </a:txBody>
                  <a:tcPr>
                    <a:blipFill>
                      <a:blip r:embed="rId3"/>
                      <a:tile tx="0" ty="0" sx="100000" sy="100000" flip="none" algn="tl"/>
                    </a:blipFill>
                  </a:tcPr>
                </a:tc>
              </a:tr>
              <a:tr h="4953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FF0000"/>
                          </a:solidFill>
                        </a:rPr>
                        <a:t>c)</a:t>
                      </a:r>
                    </a:p>
                  </a:txBody>
                  <a:tcPr>
                    <a:blipFill>
                      <a:blip r:embed="rId3"/>
                      <a:tile tx="0" ty="0" sx="100000" sy="100000" flip="none" algn="tl"/>
                    </a:blipFill>
                  </a:tcPr>
                </a:tc>
                <a:tc>
                  <a:txBody>
                    <a:bodyPr/>
                    <a:lstStyle/>
                    <a:p>
                      <a:pPr algn="ctr"/>
                      <a:r>
                        <a:rPr lang="en-US" sz="2800" b="1" dirty="0" smtClean="0">
                          <a:solidFill>
                            <a:schemeClr val="tx1"/>
                          </a:solidFill>
                        </a:rPr>
                        <a:t>12</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0</a:t>
                      </a:r>
                      <a:endParaRPr lang="en-US" sz="2800" b="1" dirty="0">
                        <a:solidFill>
                          <a:schemeClr val="tx1"/>
                        </a:solidFill>
                      </a:endParaRPr>
                    </a:p>
                  </a:txBody>
                  <a:tcPr>
                    <a:blipFill>
                      <a:blip r:embed="rId3"/>
                      <a:tile tx="0" ty="0" sx="100000" sy="100000" flip="none" algn="tl"/>
                    </a:blipFill>
                  </a:tcPr>
                </a:tc>
                <a:tc>
                  <a:txBody>
                    <a:bodyPr/>
                    <a:lstStyle/>
                    <a:p>
                      <a:pPr algn="ctr"/>
                      <a:r>
                        <a:rPr lang="en-US" sz="2800" b="1" dirty="0" smtClean="0">
                          <a:solidFill>
                            <a:schemeClr val="tx1"/>
                          </a:solidFill>
                        </a:rPr>
                        <a:t>14</a:t>
                      </a:r>
                      <a:endParaRPr lang="en-US" sz="2800" b="1" dirty="0">
                        <a:solidFill>
                          <a:schemeClr val="tx1"/>
                        </a:solidFill>
                      </a:endParaRPr>
                    </a:p>
                  </a:txBody>
                  <a:tcPr>
                    <a:blipFill>
                      <a:blip r:embed="rId3"/>
                      <a:tile tx="0" ty="0" sx="100000" sy="100000" flip="none" algn="tl"/>
                    </a:blipFill>
                  </a:tcPr>
                </a:tc>
                <a:tc vMerge="1">
                  <a:txBody>
                    <a:bodyPr/>
                    <a:lstStyle/>
                    <a:p>
                      <a:endParaRPr lang="en-US" sz="2800" b="1" dirty="0"/>
                    </a:p>
                  </a:txBody>
                  <a:tcPr>
                    <a:blipFill>
                      <a:blip r:embed="rId3"/>
                      <a:tile tx="0" ty="0" sx="100000" sy="100000" flip="none" algn="tl"/>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dirty="0" smtClean="0">
                          <a:solidFill>
                            <a:srgbClr val="FF0000"/>
                          </a:solidFill>
                        </a:rPr>
                        <a:t>d)</a:t>
                      </a:r>
                    </a:p>
                  </a:txBody>
                  <a:tcPr>
                    <a:blipFill>
                      <a:blip r:embed="rId3"/>
                      <a:tile tx="0" ty="0" sx="100000" sy="100000" flip="none" algn="tl"/>
                    </a:blipFill>
                  </a:tcPr>
                </a:tc>
                <a:tc>
                  <a:txBody>
                    <a:bodyPr/>
                    <a:lstStyle/>
                    <a:p>
                      <a:r>
                        <a:rPr lang="en-US" sz="2800" b="1" dirty="0" smtClean="0">
                          <a:solidFill>
                            <a:schemeClr val="tx1"/>
                          </a:solidFill>
                        </a:rPr>
                        <a:t>12</a:t>
                      </a:r>
                      <a:endParaRPr lang="en-US" sz="2800" b="1" dirty="0">
                        <a:solidFill>
                          <a:schemeClr val="tx1"/>
                        </a:solidFill>
                      </a:endParaRPr>
                    </a:p>
                  </a:txBody>
                  <a:tcPr>
                    <a:blipFill>
                      <a:blip r:embed="rId3"/>
                      <a:tile tx="0" ty="0" sx="100000" sy="100000" flip="none" algn="tl"/>
                    </a:blipFill>
                  </a:tcPr>
                </a:tc>
                <a:tc>
                  <a:txBody>
                    <a:bodyPr/>
                    <a:lstStyle/>
                    <a:p>
                      <a:r>
                        <a:rPr lang="en-US" sz="2800" b="1" dirty="0" smtClean="0">
                          <a:solidFill>
                            <a:schemeClr val="tx1"/>
                          </a:solidFill>
                        </a:rPr>
                        <a:t>0</a:t>
                      </a:r>
                      <a:endParaRPr lang="en-US" sz="2800" b="1" dirty="0">
                        <a:solidFill>
                          <a:schemeClr val="tx1"/>
                        </a:solidFill>
                      </a:endParaRPr>
                    </a:p>
                  </a:txBody>
                  <a:tcPr>
                    <a:blipFill>
                      <a:blip r:embed="rId3"/>
                      <a:tile tx="0" ty="0" sx="100000" sy="100000" flip="none" algn="tl"/>
                    </a:blipFill>
                  </a:tcPr>
                </a:tc>
                <a:tc>
                  <a:txBody>
                    <a:bodyPr/>
                    <a:lstStyle/>
                    <a:p>
                      <a:r>
                        <a:rPr lang="en-US" sz="2800" b="1" dirty="0" smtClean="0">
                          <a:solidFill>
                            <a:schemeClr val="tx1"/>
                          </a:solidFill>
                        </a:rPr>
                        <a:t>17</a:t>
                      </a:r>
                      <a:endParaRPr lang="en-US" sz="2800" b="1" dirty="0">
                        <a:solidFill>
                          <a:schemeClr val="tx1"/>
                        </a:solidFill>
                      </a:endParaRPr>
                    </a:p>
                  </a:txBody>
                  <a:tcPr>
                    <a:blipFill>
                      <a:blip r:embed="rId3"/>
                      <a:tile tx="0" ty="0" sx="100000" sy="100000" flip="none" algn="tl"/>
                    </a:blipFill>
                  </a:tcPr>
                </a:tc>
              </a:tr>
            </a:tbl>
          </a:graphicData>
        </a:graphic>
      </p:graphicFrame>
      <p:sp>
        <p:nvSpPr>
          <p:cNvPr id="7" name="Left Arrow 6"/>
          <p:cNvSpPr/>
          <p:nvPr/>
        </p:nvSpPr>
        <p:spPr>
          <a:xfrm>
            <a:off x="533400" y="6172200"/>
            <a:ext cx="9906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hlinkClick r:id="rId4" action="ppaction://hlinksldjump"/>
              </a:rPr>
              <a:t>C</a:t>
            </a:r>
            <a:endParaRPr lang="en-US" dirty="0"/>
          </a:p>
        </p:txBody>
      </p:sp>
      <p:sp>
        <p:nvSpPr>
          <p:cNvPr id="8" name="Left Arrow 7"/>
          <p:cNvSpPr/>
          <p:nvPr/>
        </p:nvSpPr>
        <p:spPr>
          <a:xfrm>
            <a:off x="1676400" y="6172200"/>
            <a:ext cx="10668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hlinkClick r:id="rId5" action="ppaction://hlinksldjump"/>
              </a:rPr>
              <a:t>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458200" cy="2133600"/>
          </a:xfrm>
        </p:spPr>
        <p:txBody>
          <a:bodyPr>
            <a:noAutofit/>
          </a:bodyPr>
          <a:lstStyle/>
          <a:p>
            <a:pPr algn="l"/>
            <a:r>
              <a:rPr lang="en-US" b="1" dirty="0" smtClean="0">
                <a:solidFill>
                  <a:srgbClr val="C00000"/>
                </a:solidFill>
              </a:rPr>
              <a:t>Question  2.</a:t>
            </a:r>
            <a:r>
              <a:rPr lang="en-US" sz="2800" dirty="0" smtClean="0">
                <a:solidFill>
                  <a:srgbClr val="C00000"/>
                </a:solidFill>
              </a:rPr>
              <a:t/>
            </a:r>
            <a:br>
              <a:rPr lang="en-US" sz="2800" dirty="0" smtClean="0">
                <a:solidFill>
                  <a:srgbClr val="C00000"/>
                </a:solidFill>
              </a:rPr>
            </a:br>
            <a:r>
              <a:rPr lang="en-US" sz="2800" dirty="0" smtClean="0">
                <a:solidFill>
                  <a:srgbClr val="0070C0"/>
                </a:solidFill>
              </a:rPr>
              <a:t> Read the following description concerning scheduling algorithms, and then answer the </a:t>
            </a:r>
            <a:r>
              <a:rPr lang="en-US" sz="2800" dirty="0" err="1" smtClean="0">
                <a:solidFill>
                  <a:srgbClr val="0070C0"/>
                </a:solidFill>
              </a:rPr>
              <a:t>subquestions</a:t>
            </a:r>
            <a:endParaRPr lang="en-US" sz="2800" b="1" dirty="0">
              <a:solidFill>
                <a:srgbClr val="0070C0"/>
              </a:solidFill>
            </a:endParaRPr>
          </a:p>
        </p:txBody>
      </p:sp>
      <p:sp>
        <p:nvSpPr>
          <p:cNvPr id="3" name="Content Placeholder 2"/>
          <p:cNvSpPr>
            <a:spLocks noGrp="1"/>
          </p:cNvSpPr>
          <p:nvPr>
            <p:ph idx="1"/>
          </p:nvPr>
        </p:nvSpPr>
        <p:spPr>
          <a:xfrm>
            <a:off x="457200" y="2514600"/>
            <a:ext cx="8229600" cy="3763963"/>
          </a:xfrm>
        </p:spPr>
        <p:txBody>
          <a:bodyPr>
            <a:normAutofit lnSpcReduction="10000"/>
          </a:bodyPr>
          <a:lstStyle/>
          <a:p>
            <a:r>
              <a:rPr lang="en-US" b="1" dirty="0" smtClean="0">
                <a:solidFill>
                  <a:srgbClr val="00B050"/>
                </a:solidFill>
              </a:rPr>
              <a:t>An operating system chooses a process </a:t>
            </a:r>
            <a:r>
              <a:rPr lang="en-US" dirty="0" smtClean="0">
                <a:solidFill>
                  <a:srgbClr val="00B050"/>
                </a:solidFill>
              </a:rPr>
              <a:t>for the execution based on </a:t>
            </a:r>
            <a:r>
              <a:rPr lang="en-US" b="1" dirty="0" smtClean="0">
                <a:solidFill>
                  <a:srgbClr val="00B050"/>
                </a:solidFill>
              </a:rPr>
              <a:t>a schedule algorithm</a:t>
            </a:r>
            <a:r>
              <a:rPr lang="en-US" dirty="0" smtClean="0">
                <a:solidFill>
                  <a:srgbClr val="00B050"/>
                </a:solidFill>
              </a:rPr>
              <a:t>. </a:t>
            </a:r>
            <a:r>
              <a:rPr lang="en-US" dirty="0" smtClean="0">
                <a:solidFill>
                  <a:srgbClr val="0000FF"/>
                </a:solidFill>
              </a:rPr>
              <a:t>Some of the most popular scheduling algorithms are:</a:t>
            </a:r>
          </a:p>
          <a:p>
            <a:r>
              <a:rPr lang="en-US" b="1" dirty="0" smtClean="0">
                <a:solidFill>
                  <a:srgbClr val="FF33CC"/>
                </a:solidFill>
              </a:rPr>
              <a:t>First  Come First Serve (FCFS) Scheduling</a:t>
            </a:r>
          </a:p>
          <a:p>
            <a:r>
              <a:rPr lang="en-US" b="1" dirty="0" smtClean="0">
                <a:solidFill>
                  <a:srgbClr val="FF33CC"/>
                </a:solidFill>
              </a:rPr>
              <a:t>Shortest-Job-First (SJF) Scheduling</a:t>
            </a:r>
          </a:p>
          <a:p>
            <a:r>
              <a:rPr lang="en-US" b="1" dirty="0" smtClean="0">
                <a:solidFill>
                  <a:srgbClr val="FF33CC"/>
                </a:solidFill>
              </a:rPr>
              <a:t>Round Robin (RR) Scheduling</a:t>
            </a:r>
            <a:endParaRPr lang="en-US" b="1" dirty="0">
              <a:solidFill>
                <a:srgbClr val="FF33CC"/>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C00000"/>
                </a:solidFill>
              </a:rPr>
              <a:t>Question  2.</a:t>
            </a:r>
            <a:endParaRPr lang="en-US" dirty="0"/>
          </a:p>
        </p:txBody>
      </p:sp>
      <p:sp>
        <p:nvSpPr>
          <p:cNvPr id="5" name="Content Placeholder 4"/>
          <p:cNvSpPr>
            <a:spLocks noGrp="1"/>
          </p:cNvSpPr>
          <p:nvPr>
            <p:ph idx="1"/>
          </p:nvPr>
        </p:nvSpPr>
        <p:spPr>
          <a:xfrm>
            <a:off x="457200" y="1219200"/>
            <a:ext cx="8229600" cy="4906963"/>
          </a:xfrm>
        </p:spPr>
        <p:txBody>
          <a:bodyPr>
            <a:normAutofit/>
          </a:bodyPr>
          <a:lstStyle/>
          <a:p>
            <a:pPr algn="ctr">
              <a:buNone/>
            </a:pPr>
            <a:r>
              <a:rPr lang="en-US" sz="2200" b="1" dirty="0" smtClean="0">
                <a:solidFill>
                  <a:srgbClr val="0000FF"/>
                </a:solidFill>
              </a:rPr>
              <a:t>Table 1 shows the descriptions of the FCFS, SJF, and RR algorithms</a:t>
            </a:r>
            <a:endParaRPr lang="en-US" sz="2200" b="1" dirty="0">
              <a:solidFill>
                <a:srgbClr val="0000FF"/>
              </a:solidFill>
            </a:endParaRPr>
          </a:p>
        </p:txBody>
      </p:sp>
      <p:graphicFrame>
        <p:nvGraphicFramePr>
          <p:cNvPr id="6" name="Table 5"/>
          <p:cNvGraphicFramePr>
            <a:graphicFrameLocks noGrp="1"/>
          </p:cNvGraphicFramePr>
          <p:nvPr/>
        </p:nvGraphicFramePr>
        <p:xfrm>
          <a:off x="228600" y="1752601"/>
          <a:ext cx="8610601" cy="4876800"/>
        </p:xfrm>
        <a:graphic>
          <a:graphicData uri="http://schemas.openxmlformats.org/drawingml/2006/table">
            <a:tbl>
              <a:tblPr firstRow="1" bandRow="1">
                <a:tableStyleId>{5C22544A-7EE6-4342-B048-85BDC9FD1C3A}</a:tableStyleId>
              </a:tblPr>
              <a:tblGrid>
                <a:gridCol w="1409007"/>
                <a:gridCol w="7201594"/>
              </a:tblGrid>
              <a:tr h="436811">
                <a:tc>
                  <a:txBody>
                    <a:bodyPr/>
                    <a:lstStyle/>
                    <a:p>
                      <a:r>
                        <a:rPr lang="en-US" sz="2000" dirty="0" smtClean="0"/>
                        <a:t>Algorithms</a:t>
                      </a:r>
                      <a:endParaRPr lang="en-US" sz="2000" dirty="0"/>
                    </a:p>
                  </a:txBody>
                  <a:tcPr/>
                </a:tc>
                <a:tc>
                  <a:txBody>
                    <a:bodyPr/>
                    <a:lstStyle/>
                    <a:p>
                      <a:r>
                        <a:rPr lang="en-US" sz="2000" dirty="0" smtClean="0"/>
                        <a:t>Description</a:t>
                      </a:r>
                      <a:endParaRPr lang="en-US" sz="2000" dirty="0"/>
                    </a:p>
                  </a:txBody>
                  <a:tcPr/>
                </a:tc>
              </a:tr>
              <a:tr h="1149343">
                <a:tc>
                  <a:txBody>
                    <a:bodyPr/>
                    <a:lstStyle/>
                    <a:p>
                      <a:pPr algn="ctr"/>
                      <a:r>
                        <a:rPr lang="en-US" sz="3600" b="1" dirty="0" smtClean="0">
                          <a:solidFill>
                            <a:srgbClr val="7030A0"/>
                          </a:solidFill>
                        </a:rPr>
                        <a:t>FCFS</a:t>
                      </a:r>
                      <a:endParaRPr lang="en-US" sz="3600" b="1" dirty="0">
                        <a:solidFill>
                          <a:srgbClr val="7030A0"/>
                        </a:solidFill>
                      </a:endParaRPr>
                    </a:p>
                  </a:txBody>
                  <a:tcPr/>
                </a:tc>
                <a:tc>
                  <a:txBody>
                    <a:bodyPr/>
                    <a:lstStyle/>
                    <a:p>
                      <a:r>
                        <a:rPr lang="en-US" sz="2000" b="0" kern="1200" dirty="0" smtClean="0">
                          <a:solidFill>
                            <a:srgbClr val="7030A0"/>
                          </a:solidFill>
                          <a:latin typeface="+mn-lt"/>
                          <a:ea typeface="+mn-ea"/>
                          <a:cs typeface="+mn-cs"/>
                        </a:rPr>
                        <a:t>Processes</a:t>
                      </a:r>
                      <a:r>
                        <a:rPr lang="en-US" sz="2000" b="0" kern="1200" baseline="0" dirty="0" smtClean="0">
                          <a:solidFill>
                            <a:srgbClr val="7030A0"/>
                          </a:solidFill>
                          <a:latin typeface="+mn-lt"/>
                          <a:ea typeface="+mn-ea"/>
                          <a:cs typeface="+mn-cs"/>
                        </a:rPr>
                        <a:t> </a:t>
                      </a:r>
                      <a:r>
                        <a:rPr lang="en-US" sz="2000" b="0" kern="1200" dirty="0" smtClean="0">
                          <a:solidFill>
                            <a:srgbClr val="7030A0"/>
                          </a:solidFill>
                          <a:latin typeface="+mn-lt"/>
                          <a:ea typeface="+mn-ea"/>
                          <a:cs typeface="+mn-cs"/>
                        </a:rPr>
                        <a:t> are executed on a first come, first serve basis.  Here, the process manager selects the process to be executed based on arrival</a:t>
                      </a:r>
                      <a:r>
                        <a:rPr lang="en-US" sz="2000" b="0" kern="1200" baseline="0" dirty="0" smtClean="0">
                          <a:solidFill>
                            <a:srgbClr val="7030A0"/>
                          </a:solidFill>
                          <a:latin typeface="+mn-lt"/>
                          <a:ea typeface="+mn-ea"/>
                          <a:cs typeface="+mn-cs"/>
                        </a:rPr>
                        <a:t> time.</a:t>
                      </a:r>
                      <a:r>
                        <a:rPr lang="en-US" sz="2000" b="0" kern="1200" dirty="0" smtClean="0">
                          <a:solidFill>
                            <a:srgbClr val="7030A0"/>
                          </a:solidFill>
                          <a:latin typeface="+mn-lt"/>
                          <a:ea typeface="+mn-ea"/>
                          <a:cs typeface="+mn-cs"/>
                        </a:rPr>
                        <a:t> </a:t>
                      </a:r>
                      <a:endParaRPr lang="en-US" sz="2000" b="0" dirty="0">
                        <a:solidFill>
                          <a:srgbClr val="7030A0"/>
                        </a:solidFill>
                      </a:endParaRPr>
                    </a:p>
                  </a:txBody>
                  <a:tcPr/>
                </a:tc>
              </a:tr>
              <a:tr h="1173796">
                <a:tc>
                  <a:txBody>
                    <a:bodyPr/>
                    <a:lstStyle/>
                    <a:p>
                      <a:pPr algn="ctr"/>
                      <a:r>
                        <a:rPr lang="en-US" sz="3600" b="1" dirty="0" smtClean="0">
                          <a:solidFill>
                            <a:srgbClr val="FF0066"/>
                          </a:solidFill>
                        </a:rPr>
                        <a:t>SJF</a:t>
                      </a:r>
                      <a:endParaRPr lang="en-US" sz="3600" b="1" dirty="0">
                        <a:solidFill>
                          <a:srgbClr val="FF0066"/>
                        </a:solidFill>
                      </a:endParaRPr>
                    </a:p>
                  </a:txBody>
                  <a:tcPr/>
                </a:tc>
                <a:tc>
                  <a:txBody>
                    <a:bodyPr/>
                    <a:lstStyle/>
                    <a:p>
                      <a:r>
                        <a:rPr lang="en-US" sz="2000" b="0" dirty="0" smtClean="0">
                          <a:solidFill>
                            <a:srgbClr val="FF0066"/>
                          </a:solidFill>
                        </a:rPr>
                        <a:t>The process manager selects the process that has the shortest execution time</a:t>
                      </a:r>
                      <a:r>
                        <a:rPr lang="en-US" sz="2000" b="0" baseline="0" dirty="0" smtClean="0">
                          <a:solidFill>
                            <a:srgbClr val="FF0066"/>
                          </a:solidFill>
                        </a:rPr>
                        <a:t> among the waiting processes. In SJF, the scheduling is initiated when all processes are ready for execution.</a:t>
                      </a:r>
                      <a:endParaRPr lang="en-US" sz="2000" b="0" dirty="0">
                        <a:solidFill>
                          <a:srgbClr val="FF0066"/>
                        </a:solidFill>
                      </a:endParaRPr>
                    </a:p>
                  </a:txBody>
                  <a:tcPr/>
                </a:tc>
              </a:tr>
              <a:tr h="2116850">
                <a:tc>
                  <a:txBody>
                    <a:bodyPr/>
                    <a:lstStyle/>
                    <a:p>
                      <a:pPr algn="ctr"/>
                      <a:r>
                        <a:rPr lang="en-US" sz="3600" b="1" dirty="0" smtClean="0">
                          <a:solidFill>
                            <a:srgbClr val="0000FF"/>
                          </a:solidFill>
                        </a:rPr>
                        <a:t>RR</a:t>
                      </a:r>
                      <a:endParaRPr lang="en-US" sz="3600" b="1" dirty="0">
                        <a:solidFill>
                          <a:srgbClr val="0000FF"/>
                        </a:solidFill>
                      </a:endParaRPr>
                    </a:p>
                  </a:txBody>
                  <a:tcPr/>
                </a:tc>
                <a:tc>
                  <a:txBody>
                    <a:bodyPr/>
                    <a:lstStyle/>
                    <a:p>
                      <a:r>
                        <a:rPr lang="en-US" sz="2000" b="0" dirty="0" smtClean="0">
                          <a:solidFill>
                            <a:srgbClr val="0000FF"/>
                          </a:solidFill>
                        </a:rPr>
                        <a:t>The</a:t>
                      </a:r>
                      <a:r>
                        <a:rPr lang="en-US" sz="2000" b="0" baseline="0" dirty="0" smtClean="0">
                          <a:solidFill>
                            <a:srgbClr val="0000FF"/>
                          </a:solidFill>
                        </a:rPr>
                        <a:t> process manager provides a fixed time period, known as </a:t>
                      </a:r>
                      <a:r>
                        <a:rPr lang="en-US" sz="3200" b="1" baseline="0" dirty="0" smtClean="0">
                          <a:solidFill>
                            <a:srgbClr val="0000FF"/>
                          </a:solidFill>
                        </a:rPr>
                        <a:t>quantum</a:t>
                      </a:r>
                      <a:r>
                        <a:rPr lang="en-US" sz="2000" b="0" baseline="0" dirty="0" smtClean="0">
                          <a:solidFill>
                            <a:srgbClr val="0000FF"/>
                          </a:solidFill>
                        </a:rPr>
                        <a:t>, for each process. When a process has been executed for the given quantum, the process is halted and the next process in the queue is chosen for execution for the given quantum. The performance of RR varies with the quantum and the number  of processes in the queue</a:t>
                      </a:r>
                      <a:endParaRPr lang="en-US" sz="2000" b="0" dirty="0">
                        <a:solidFill>
                          <a:srgbClr val="0000FF"/>
                        </a:solidFill>
                      </a:endParaRPr>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C00000"/>
                </a:solidFill>
              </a:rPr>
              <a:t>Question  2.</a:t>
            </a:r>
            <a:endParaRPr lang="en-US" dirty="0"/>
          </a:p>
        </p:txBody>
      </p:sp>
      <p:sp>
        <p:nvSpPr>
          <p:cNvPr id="5" name="Content Placeholder 4"/>
          <p:cNvSpPr>
            <a:spLocks noGrp="1"/>
          </p:cNvSpPr>
          <p:nvPr>
            <p:ph idx="1"/>
          </p:nvPr>
        </p:nvSpPr>
        <p:spPr>
          <a:xfrm>
            <a:off x="457200" y="1295400"/>
            <a:ext cx="8229600" cy="5181600"/>
          </a:xfrm>
        </p:spPr>
        <p:txBody>
          <a:bodyPr>
            <a:normAutofit/>
          </a:bodyPr>
          <a:lstStyle/>
          <a:p>
            <a:r>
              <a:rPr lang="en-US" sz="2300" dirty="0" smtClean="0">
                <a:solidFill>
                  <a:srgbClr val="FF66FF"/>
                </a:solidFill>
              </a:rPr>
              <a:t>Several criteria are applied to evaluate the performance of scheduling algorithms. Table  2 shows the definition of the </a:t>
            </a:r>
            <a:r>
              <a:rPr lang="en-US" sz="2400" b="1" dirty="0" smtClean="0">
                <a:solidFill>
                  <a:srgbClr val="FF0000"/>
                </a:solidFill>
              </a:rPr>
              <a:t>waiting time, response time and </a:t>
            </a:r>
            <a:r>
              <a:rPr lang="en-US" sz="2400" b="1" dirty="0" err="1" smtClean="0">
                <a:solidFill>
                  <a:srgbClr val="FF0000"/>
                </a:solidFill>
              </a:rPr>
              <a:t>trun</a:t>
            </a:r>
            <a:r>
              <a:rPr lang="en-US" sz="2400" b="1" dirty="0" smtClean="0">
                <a:solidFill>
                  <a:srgbClr val="FF0000"/>
                </a:solidFill>
              </a:rPr>
              <a:t>-around time</a:t>
            </a:r>
            <a:endParaRPr lang="en-US" sz="2300" b="1" dirty="0">
              <a:solidFill>
                <a:srgbClr val="FF0000"/>
              </a:solidFill>
            </a:endParaRPr>
          </a:p>
        </p:txBody>
      </p:sp>
      <p:graphicFrame>
        <p:nvGraphicFramePr>
          <p:cNvPr id="6" name="Table 5"/>
          <p:cNvGraphicFramePr>
            <a:graphicFrameLocks noGrp="1"/>
          </p:cNvGraphicFramePr>
          <p:nvPr/>
        </p:nvGraphicFramePr>
        <p:xfrm>
          <a:off x="228600" y="3028664"/>
          <a:ext cx="8610601" cy="3610895"/>
        </p:xfrm>
        <a:graphic>
          <a:graphicData uri="http://schemas.openxmlformats.org/drawingml/2006/table">
            <a:tbl>
              <a:tblPr firstRow="1" bandRow="1">
                <a:tableStyleId>{5C22544A-7EE6-4342-B048-85BDC9FD1C3A}</a:tableStyleId>
              </a:tblPr>
              <a:tblGrid>
                <a:gridCol w="1905000"/>
                <a:gridCol w="6705601"/>
              </a:tblGrid>
              <a:tr h="366982">
                <a:tc>
                  <a:txBody>
                    <a:bodyPr/>
                    <a:lstStyle/>
                    <a:p>
                      <a:r>
                        <a:rPr lang="en-US" sz="2000" dirty="0" smtClean="0"/>
                        <a:t>Criteria</a:t>
                      </a:r>
                      <a:endParaRPr lang="en-US" sz="2000" dirty="0"/>
                    </a:p>
                  </a:txBody>
                  <a:tcPr/>
                </a:tc>
                <a:tc>
                  <a:txBody>
                    <a:bodyPr/>
                    <a:lstStyle/>
                    <a:p>
                      <a:r>
                        <a:rPr lang="en-US" sz="2000" dirty="0" smtClean="0"/>
                        <a:t>Definition</a:t>
                      </a:r>
                      <a:endParaRPr lang="en-US" sz="2000" dirty="0"/>
                    </a:p>
                  </a:txBody>
                  <a:tcPr/>
                </a:tc>
              </a:tr>
              <a:tr h="762193">
                <a:tc>
                  <a:txBody>
                    <a:bodyPr/>
                    <a:lstStyle/>
                    <a:p>
                      <a:r>
                        <a:rPr lang="en-US" sz="2600" b="1" dirty="0" smtClean="0">
                          <a:solidFill>
                            <a:srgbClr val="7030A0"/>
                          </a:solidFill>
                        </a:rPr>
                        <a:t>Waiting</a:t>
                      </a:r>
                      <a:r>
                        <a:rPr lang="en-US" sz="2600" b="1" baseline="0" dirty="0" smtClean="0">
                          <a:solidFill>
                            <a:srgbClr val="7030A0"/>
                          </a:solidFill>
                        </a:rPr>
                        <a:t> time</a:t>
                      </a:r>
                      <a:endParaRPr lang="en-US" sz="2600" b="1" dirty="0">
                        <a:solidFill>
                          <a:srgbClr val="7030A0"/>
                        </a:solidFill>
                      </a:endParaRPr>
                    </a:p>
                  </a:txBody>
                  <a:tcPr/>
                </a:tc>
                <a:tc>
                  <a:txBody>
                    <a:bodyPr/>
                    <a:lstStyle/>
                    <a:p>
                      <a:r>
                        <a:rPr lang="en-US" sz="2400" kern="1200" dirty="0" smtClean="0">
                          <a:solidFill>
                            <a:srgbClr val="7030A0"/>
                          </a:solidFill>
                          <a:latin typeface="+mn-lt"/>
                          <a:ea typeface="+mn-ea"/>
                          <a:cs typeface="+mn-cs"/>
                        </a:rPr>
                        <a:t>The time the process</a:t>
                      </a:r>
                      <a:r>
                        <a:rPr lang="en-US" sz="2400" kern="1200" baseline="0" dirty="0" smtClean="0">
                          <a:solidFill>
                            <a:srgbClr val="7030A0"/>
                          </a:solidFill>
                          <a:latin typeface="+mn-lt"/>
                          <a:ea typeface="+mn-ea"/>
                          <a:cs typeface="+mn-cs"/>
                        </a:rPr>
                        <a:t> has to wait before it receives a time slice for its execution</a:t>
                      </a:r>
                      <a:endParaRPr lang="en-US" sz="2400" dirty="0">
                        <a:solidFill>
                          <a:srgbClr val="7030A0"/>
                        </a:solidFill>
                      </a:endParaRPr>
                    </a:p>
                  </a:txBody>
                  <a:tcPr/>
                </a:tc>
              </a:tr>
              <a:tr h="1100946">
                <a:tc>
                  <a:txBody>
                    <a:bodyPr/>
                    <a:lstStyle/>
                    <a:p>
                      <a:r>
                        <a:rPr lang="en-US" sz="2600" b="1" dirty="0" smtClean="0">
                          <a:solidFill>
                            <a:srgbClr val="CC3300"/>
                          </a:solidFill>
                        </a:rPr>
                        <a:t>Response time</a:t>
                      </a:r>
                      <a:endParaRPr lang="en-US" sz="2600" b="1" dirty="0">
                        <a:solidFill>
                          <a:srgbClr val="CC3300"/>
                        </a:solidFill>
                      </a:endParaRPr>
                    </a:p>
                  </a:txBody>
                  <a:tcPr/>
                </a:tc>
                <a:tc>
                  <a:txBody>
                    <a:bodyPr/>
                    <a:lstStyle/>
                    <a:p>
                      <a:r>
                        <a:rPr lang="en-US" sz="2400" dirty="0" smtClean="0">
                          <a:solidFill>
                            <a:srgbClr val="CC3300"/>
                          </a:solidFill>
                        </a:rPr>
                        <a:t>The amount of</a:t>
                      </a:r>
                      <a:r>
                        <a:rPr lang="en-US" sz="2400" baseline="0" dirty="0" smtClean="0">
                          <a:solidFill>
                            <a:srgbClr val="CC3300"/>
                          </a:solidFill>
                        </a:rPr>
                        <a:t> time between the submission of a request and the first response (i.e., the time the process takes to start responding)</a:t>
                      </a:r>
                      <a:endParaRPr lang="en-US" sz="2400" dirty="0">
                        <a:solidFill>
                          <a:srgbClr val="CC3300"/>
                        </a:solidFill>
                      </a:endParaRPr>
                    </a:p>
                  </a:txBody>
                  <a:tcPr/>
                </a:tc>
              </a:tr>
              <a:tr h="1142015">
                <a:tc>
                  <a:txBody>
                    <a:bodyPr/>
                    <a:lstStyle/>
                    <a:p>
                      <a:r>
                        <a:rPr lang="en-US" sz="2600" b="1" dirty="0" smtClean="0">
                          <a:solidFill>
                            <a:srgbClr val="0000FF"/>
                          </a:solidFill>
                        </a:rPr>
                        <a:t>Turn-around time</a:t>
                      </a:r>
                      <a:endParaRPr lang="en-US" sz="2600" b="1" dirty="0">
                        <a:solidFill>
                          <a:srgbClr val="0000FF"/>
                        </a:solidFill>
                      </a:endParaRPr>
                    </a:p>
                  </a:txBody>
                  <a:tcPr/>
                </a:tc>
                <a:tc>
                  <a:txBody>
                    <a:bodyPr/>
                    <a:lstStyle/>
                    <a:p>
                      <a:r>
                        <a:rPr lang="en-US" sz="2400" dirty="0" smtClean="0">
                          <a:solidFill>
                            <a:srgbClr val="0000FF"/>
                          </a:solidFill>
                        </a:rPr>
                        <a:t>The total of waiting</a:t>
                      </a:r>
                      <a:r>
                        <a:rPr lang="en-US" sz="2400" baseline="0" dirty="0" smtClean="0">
                          <a:solidFill>
                            <a:srgbClr val="0000FF"/>
                          </a:solidFill>
                        </a:rPr>
                        <a:t> time and the processing time</a:t>
                      </a:r>
                      <a:endParaRPr lang="en-US" sz="2400" dirty="0">
                        <a:solidFill>
                          <a:srgbClr val="0000FF"/>
                        </a:solidFill>
                      </a:endParaRPr>
                    </a:p>
                  </a:txBody>
                  <a:tcPr/>
                </a:tc>
              </a:tr>
            </a:tbl>
          </a:graphicData>
        </a:graphic>
      </p:graphicFrame>
      <p:sp>
        <p:nvSpPr>
          <p:cNvPr id="7" name="TextBox 6"/>
          <p:cNvSpPr txBox="1"/>
          <p:nvPr/>
        </p:nvSpPr>
        <p:spPr>
          <a:xfrm>
            <a:off x="304800" y="2514600"/>
            <a:ext cx="8458200" cy="415498"/>
          </a:xfrm>
          <a:prstGeom prst="rect">
            <a:avLst/>
          </a:prstGeom>
          <a:noFill/>
        </p:spPr>
        <p:txBody>
          <a:bodyPr wrap="square" rtlCol="0">
            <a:spAutoFit/>
          </a:bodyPr>
          <a:lstStyle/>
          <a:p>
            <a:pPr algn="ctr"/>
            <a:r>
              <a:rPr lang="en-US" sz="2100" b="1" dirty="0" smtClean="0">
                <a:solidFill>
                  <a:srgbClr val="0000FF"/>
                </a:solidFill>
              </a:rPr>
              <a:t>Table 2. Definition of waiting  time, response time, and turn-around time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762000"/>
          </a:xfrm>
        </p:spPr>
        <p:txBody>
          <a:bodyPr>
            <a:normAutofit fontScale="90000"/>
          </a:bodyPr>
          <a:lstStyle/>
          <a:p>
            <a:pPr algn="l"/>
            <a:r>
              <a:rPr lang="en-US" b="1" dirty="0" smtClean="0">
                <a:solidFill>
                  <a:srgbClr val="C00000"/>
                </a:solidFill>
              </a:rPr>
              <a:t>Question  2.</a:t>
            </a:r>
            <a:br>
              <a:rPr lang="en-US" b="1" dirty="0" smtClean="0">
                <a:solidFill>
                  <a:srgbClr val="C00000"/>
                </a:solidFill>
              </a:rPr>
            </a:br>
            <a:endParaRPr lang="en-US" b="1" dirty="0">
              <a:solidFill>
                <a:srgbClr val="0000FF"/>
              </a:solidFill>
            </a:endParaRPr>
          </a:p>
        </p:txBody>
      </p:sp>
      <p:sp>
        <p:nvSpPr>
          <p:cNvPr id="5" name="Content Placeholder 4"/>
          <p:cNvSpPr>
            <a:spLocks noGrp="1"/>
          </p:cNvSpPr>
          <p:nvPr>
            <p:ph idx="1"/>
          </p:nvPr>
        </p:nvSpPr>
        <p:spPr>
          <a:xfrm>
            <a:off x="457200" y="1295400"/>
            <a:ext cx="8458200" cy="5334000"/>
          </a:xfrm>
        </p:spPr>
        <p:txBody>
          <a:bodyPr>
            <a:normAutofit/>
          </a:bodyPr>
          <a:lstStyle/>
          <a:p>
            <a:r>
              <a:rPr lang="en-US" sz="2200" dirty="0" smtClean="0">
                <a:solidFill>
                  <a:srgbClr val="0000FF"/>
                </a:solidFill>
              </a:rPr>
              <a:t>There are four processes, named P1, P2, P3 and P4. </a:t>
            </a:r>
          </a:p>
          <a:p>
            <a:r>
              <a:rPr lang="en-US" sz="2200" dirty="0" smtClean="0">
                <a:solidFill>
                  <a:srgbClr val="FF0066"/>
                </a:solidFill>
              </a:rPr>
              <a:t>Table 3 shows the </a:t>
            </a:r>
            <a:r>
              <a:rPr lang="en-US" sz="2800" b="1" dirty="0" smtClean="0">
                <a:solidFill>
                  <a:srgbClr val="FF0066"/>
                </a:solidFill>
              </a:rPr>
              <a:t>arrival time </a:t>
            </a:r>
            <a:r>
              <a:rPr lang="en-US" sz="2200" dirty="0" smtClean="0">
                <a:solidFill>
                  <a:srgbClr val="FF0066"/>
                </a:solidFill>
              </a:rPr>
              <a:t>and </a:t>
            </a:r>
            <a:r>
              <a:rPr lang="en-US" sz="2800" b="1" dirty="0" smtClean="0">
                <a:solidFill>
                  <a:srgbClr val="FF0066"/>
                </a:solidFill>
              </a:rPr>
              <a:t>processing time </a:t>
            </a:r>
            <a:r>
              <a:rPr lang="en-US" sz="2200" dirty="0" smtClean="0">
                <a:solidFill>
                  <a:srgbClr val="FF0066"/>
                </a:solidFill>
              </a:rPr>
              <a:t>of each process</a:t>
            </a:r>
          </a:p>
          <a:p>
            <a:r>
              <a:rPr lang="en-US" sz="2800" b="1" dirty="0" smtClean="0">
                <a:solidFill>
                  <a:srgbClr val="FF33CC"/>
                </a:solidFill>
              </a:rPr>
              <a:t>Processing time </a:t>
            </a:r>
            <a:r>
              <a:rPr lang="en-US" sz="2200" dirty="0" smtClean="0">
                <a:solidFill>
                  <a:srgbClr val="FF33CC"/>
                </a:solidFill>
              </a:rPr>
              <a:t>is the execution time required to complete the process</a:t>
            </a:r>
          </a:p>
        </p:txBody>
      </p:sp>
      <p:sp>
        <p:nvSpPr>
          <p:cNvPr id="7" name="TextBox 6"/>
          <p:cNvSpPr txBox="1"/>
          <p:nvPr/>
        </p:nvSpPr>
        <p:spPr>
          <a:xfrm>
            <a:off x="381000" y="3429000"/>
            <a:ext cx="8458200" cy="400110"/>
          </a:xfrm>
          <a:prstGeom prst="rect">
            <a:avLst/>
          </a:prstGeom>
          <a:noFill/>
        </p:spPr>
        <p:txBody>
          <a:bodyPr wrap="square" rtlCol="0">
            <a:spAutoFit/>
          </a:bodyPr>
          <a:lstStyle/>
          <a:p>
            <a:pPr algn="ctr"/>
            <a:r>
              <a:rPr lang="en-US" sz="2000" b="1" dirty="0" smtClean="0">
                <a:solidFill>
                  <a:srgbClr val="0000FF"/>
                </a:solidFill>
              </a:rPr>
              <a:t>Table 3. Arrival time and processing time of each process</a:t>
            </a:r>
          </a:p>
        </p:txBody>
      </p:sp>
      <p:graphicFrame>
        <p:nvGraphicFramePr>
          <p:cNvPr id="8" name="Table 7"/>
          <p:cNvGraphicFramePr>
            <a:graphicFrameLocks noGrp="1"/>
          </p:cNvGraphicFramePr>
          <p:nvPr/>
        </p:nvGraphicFramePr>
        <p:xfrm>
          <a:off x="1600200" y="3962400"/>
          <a:ext cx="6096000" cy="2311400"/>
        </p:xfrm>
        <a:graphic>
          <a:graphicData uri="http://schemas.openxmlformats.org/drawingml/2006/table">
            <a:tbl>
              <a:tblPr firstRow="1" bandRow="1">
                <a:tableStyleId>{5C22544A-7EE6-4342-B048-85BDC9FD1C3A}</a:tableStyleId>
              </a:tblPr>
              <a:tblGrid>
                <a:gridCol w="2032000"/>
                <a:gridCol w="2032000"/>
                <a:gridCol w="2032000"/>
              </a:tblGrid>
              <a:tr h="462280">
                <a:tc>
                  <a:txBody>
                    <a:bodyPr/>
                    <a:lstStyle/>
                    <a:p>
                      <a:pPr algn="ctr"/>
                      <a:r>
                        <a:rPr lang="en-US" sz="2000" b="1" dirty="0" smtClean="0">
                          <a:solidFill>
                            <a:srgbClr val="FF0066"/>
                          </a:solidFill>
                        </a:rPr>
                        <a:t>Process</a:t>
                      </a:r>
                      <a:endParaRPr lang="en-US" sz="2000" b="1" dirty="0">
                        <a:solidFill>
                          <a:srgbClr val="FF0066"/>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smtClean="0">
                          <a:solidFill>
                            <a:srgbClr val="FF0066"/>
                          </a:solidFill>
                        </a:rPr>
                        <a:t>Arrival</a:t>
                      </a:r>
                      <a:r>
                        <a:rPr lang="en-US" sz="2000" b="1" baseline="0" dirty="0" smtClean="0">
                          <a:solidFill>
                            <a:srgbClr val="FF0066"/>
                          </a:solidFill>
                        </a:rPr>
                        <a:t> time</a:t>
                      </a:r>
                      <a:endParaRPr lang="en-US" sz="2000" b="1" dirty="0">
                        <a:solidFill>
                          <a:srgbClr val="FF0066"/>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smtClean="0">
                          <a:solidFill>
                            <a:srgbClr val="FF0066"/>
                          </a:solidFill>
                        </a:rPr>
                        <a:t>Processing time</a:t>
                      </a:r>
                      <a:endParaRPr lang="en-US" sz="2000" b="1" dirty="0">
                        <a:solidFill>
                          <a:srgbClr val="FF0066"/>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462280">
                <a:tc>
                  <a:txBody>
                    <a:bodyPr/>
                    <a:lstStyle/>
                    <a:p>
                      <a:pPr algn="ctr"/>
                      <a:r>
                        <a:rPr lang="en-US" sz="2000" b="1" dirty="0" smtClean="0"/>
                        <a:t>P1</a:t>
                      </a:r>
                      <a:endParaRPr lang="en-US" sz="20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smtClean="0"/>
                        <a:t>0</a:t>
                      </a:r>
                      <a:endParaRPr lang="en-US" sz="20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smtClean="0"/>
                        <a:t>5</a:t>
                      </a:r>
                      <a:endParaRPr lang="en-US" sz="20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462280">
                <a:tc>
                  <a:txBody>
                    <a:bodyPr/>
                    <a:lstStyle/>
                    <a:p>
                      <a:pPr algn="ctr"/>
                      <a:r>
                        <a:rPr lang="en-US" sz="2000" b="1" dirty="0" smtClean="0"/>
                        <a:t>P2</a:t>
                      </a:r>
                      <a:endParaRPr lang="en-US" sz="20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smtClean="0"/>
                        <a:t>1</a:t>
                      </a:r>
                      <a:endParaRPr lang="en-US" sz="20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smtClean="0"/>
                        <a:t>3</a:t>
                      </a:r>
                      <a:endParaRPr lang="en-US" sz="20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462280">
                <a:tc>
                  <a:txBody>
                    <a:bodyPr/>
                    <a:lstStyle/>
                    <a:p>
                      <a:pPr algn="ctr"/>
                      <a:r>
                        <a:rPr lang="en-US" sz="2000" b="1" dirty="0" smtClean="0"/>
                        <a:t>P3</a:t>
                      </a:r>
                      <a:endParaRPr lang="en-US" sz="20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smtClean="0"/>
                        <a:t>2</a:t>
                      </a:r>
                      <a:endParaRPr lang="en-US" sz="20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smtClean="0"/>
                        <a:t>8</a:t>
                      </a:r>
                      <a:endParaRPr lang="en-US" sz="20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462280">
                <a:tc>
                  <a:txBody>
                    <a:bodyPr/>
                    <a:lstStyle/>
                    <a:p>
                      <a:pPr algn="ctr"/>
                      <a:r>
                        <a:rPr lang="en-US" sz="2000" b="1" dirty="0" smtClean="0"/>
                        <a:t>P4</a:t>
                      </a:r>
                      <a:endParaRPr lang="en-US" sz="20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smtClean="0"/>
                        <a:t>3</a:t>
                      </a:r>
                      <a:endParaRPr lang="en-US" sz="20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smtClean="0"/>
                        <a:t>6</a:t>
                      </a:r>
                      <a:endParaRPr lang="en-US" sz="20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pPr algn="l"/>
            <a:r>
              <a:rPr lang="en-US" b="1" dirty="0" smtClean="0">
                <a:solidFill>
                  <a:srgbClr val="C00000"/>
                </a:solidFill>
              </a:rPr>
              <a:t/>
            </a:r>
            <a:br>
              <a:rPr lang="en-US" b="1" dirty="0" smtClean="0">
                <a:solidFill>
                  <a:srgbClr val="C00000"/>
                </a:solidFill>
              </a:rPr>
            </a:br>
            <a:r>
              <a:rPr lang="en-US" b="1" dirty="0" smtClean="0">
                <a:solidFill>
                  <a:srgbClr val="C00000"/>
                </a:solidFill>
              </a:rPr>
              <a:t>Question  2.</a:t>
            </a:r>
            <a:br>
              <a:rPr lang="en-US" b="1" dirty="0" smtClean="0">
                <a:solidFill>
                  <a:srgbClr val="C00000"/>
                </a:solidFill>
              </a:rPr>
            </a:br>
            <a:endParaRPr lang="en-US" b="1" dirty="0">
              <a:solidFill>
                <a:srgbClr val="0000FF"/>
              </a:solidFill>
            </a:endParaRPr>
          </a:p>
        </p:txBody>
      </p:sp>
      <p:sp>
        <p:nvSpPr>
          <p:cNvPr id="5" name="Content Placeholder 4"/>
          <p:cNvSpPr>
            <a:spLocks noGrp="1"/>
          </p:cNvSpPr>
          <p:nvPr>
            <p:ph idx="1"/>
          </p:nvPr>
        </p:nvSpPr>
        <p:spPr>
          <a:xfrm>
            <a:off x="304800" y="1524000"/>
            <a:ext cx="8610600" cy="4602163"/>
          </a:xfrm>
        </p:spPr>
        <p:txBody>
          <a:bodyPr>
            <a:normAutofit/>
          </a:bodyPr>
          <a:lstStyle/>
          <a:p>
            <a:endParaRPr lang="en-US" sz="2200" dirty="0">
              <a:solidFill>
                <a:srgbClr val="00B0F0"/>
              </a:solidFill>
            </a:endParaRPr>
          </a:p>
        </p:txBody>
      </p:sp>
      <p:sp>
        <p:nvSpPr>
          <p:cNvPr id="7" name="TextBox 6"/>
          <p:cNvSpPr txBox="1"/>
          <p:nvPr/>
        </p:nvSpPr>
        <p:spPr>
          <a:xfrm>
            <a:off x="381000" y="2667000"/>
            <a:ext cx="8458200" cy="400110"/>
          </a:xfrm>
          <a:prstGeom prst="rect">
            <a:avLst/>
          </a:prstGeom>
          <a:noFill/>
        </p:spPr>
        <p:txBody>
          <a:bodyPr wrap="square" rtlCol="0">
            <a:spAutoFit/>
          </a:bodyPr>
          <a:lstStyle/>
          <a:p>
            <a:pPr algn="ctr"/>
            <a:r>
              <a:rPr lang="en-US" sz="2000" b="1" dirty="0" smtClean="0">
                <a:solidFill>
                  <a:srgbClr val="0000FF"/>
                </a:solidFill>
              </a:rPr>
              <a:t>Figure 1. Execution sequence of the processes in the FCFS algorithm</a:t>
            </a:r>
          </a:p>
        </p:txBody>
      </p:sp>
      <p:pic>
        <p:nvPicPr>
          <p:cNvPr id="2051" name="Picture 3"/>
          <p:cNvPicPr>
            <a:picLocks noChangeAspect="1" noChangeArrowheads="1"/>
          </p:cNvPicPr>
          <p:nvPr/>
        </p:nvPicPr>
        <p:blipFill>
          <a:blip r:embed="rId3"/>
          <a:srcRect/>
          <a:stretch>
            <a:fillRect/>
          </a:stretch>
        </p:blipFill>
        <p:spPr bwMode="auto">
          <a:xfrm>
            <a:off x="304800" y="3886200"/>
            <a:ext cx="5400676" cy="2133600"/>
          </a:xfrm>
          <a:prstGeom prst="rect">
            <a:avLst/>
          </a:prstGeom>
          <a:noFill/>
          <a:ln w="9525">
            <a:noFill/>
            <a:miter lim="800000"/>
            <a:headEnd/>
            <a:tailEnd/>
          </a:ln>
          <a:effectLst/>
        </p:spPr>
      </p:pic>
      <p:graphicFrame>
        <p:nvGraphicFramePr>
          <p:cNvPr id="9" name="Table 8"/>
          <p:cNvGraphicFramePr>
            <a:graphicFrameLocks noGrp="1"/>
          </p:cNvGraphicFramePr>
          <p:nvPr/>
        </p:nvGraphicFramePr>
        <p:xfrm>
          <a:off x="609600" y="1676400"/>
          <a:ext cx="7924792" cy="838200"/>
        </p:xfrm>
        <a:graphic>
          <a:graphicData uri="http://schemas.openxmlformats.org/drawingml/2006/table">
            <a:tbl>
              <a:tblPr/>
              <a:tblGrid>
                <a:gridCol w="359992"/>
                <a:gridCol w="359992"/>
                <a:gridCol w="359992"/>
                <a:gridCol w="359992"/>
                <a:gridCol w="359992"/>
                <a:gridCol w="359992"/>
                <a:gridCol w="359992"/>
                <a:gridCol w="359992"/>
                <a:gridCol w="359992"/>
                <a:gridCol w="359992"/>
                <a:gridCol w="359992"/>
                <a:gridCol w="359992"/>
                <a:gridCol w="359992"/>
                <a:gridCol w="359992"/>
                <a:gridCol w="359992"/>
                <a:gridCol w="359992"/>
                <a:gridCol w="360820"/>
                <a:gridCol w="360820"/>
                <a:gridCol w="360820"/>
                <a:gridCol w="360820"/>
                <a:gridCol w="360820"/>
                <a:gridCol w="360820"/>
              </a:tblGrid>
              <a:tr h="419100">
                <a:tc gridSpan="5">
                  <a:txBody>
                    <a:bodyPr/>
                    <a:lstStyle/>
                    <a:p>
                      <a:pPr marL="0" marR="0" algn="ctr">
                        <a:lnSpc>
                          <a:spcPts val="1800"/>
                        </a:lnSpc>
                        <a:spcBef>
                          <a:spcPts val="0"/>
                        </a:spcBef>
                        <a:spcAft>
                          <a:spcPts val="0"/>
                        </a:spcAft>
                        <a:tabLst>
                          <a:tab pos="1717675" algn="l"/>
                        </a:tabLst>
                      </a:pPr>
                      <a:r>
                        <a:rPr lang="en-US" sz="1600" b="1" kern="100" dirty="0" smtClean="0">
                          <a:solidFill>
                            <a:srgbClr val="0000FF"/>
                          </a:solidFill>
                          <a:latin typeface="Century"/>
                          <a:ea typeface="MS Mincho"/>
                          <a:cs typeface="Times New Roman"/>
                        </a:rPr>
                        <a:t>P1</a:t>
                      </a:r>
                      <a:endParaRPr lang="en-US" sz="2400" b="1" kern="100" dirty="0">
                        <a:solidFill>
                          <a:srgbClr val="0000FF"/>
                        </a:solidFill>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lnSpc>
                          <a:spcPts val="1800"/>
                        </a:lnSpc>
                        <a:spcBef>
                          <a:spcPts val="0"/>
                        </a:spcBef>
                        <a:spcAft>
                          <a:spcPts val="0"/>
                        </a:spcAft>
                        <a:tabLst>
                          <a:tab pos="1717675" algn="l"/>
                        </a:tabLst>
                      </a:pPr>
                      <a:r>
                        <a:rPr lang="en-US" sz="1600" b="1" kern="100" dirty="0" smtClean="0">
                          <a:solidFill>
                            <a:srgbClr val="0000FF"/>
                          </a:solidFill>
                          <a:latin typeface="Century"/>
                          <a:ea typeface="MS Mincho"/>
                          <a:cs typeface="Times New Roman"/>
                        </a:rPr>
                        <a:t>P2</a:t>
                      </a:r>
                      <a:endParaRPr lang="en-US" sz="2400" b="1" kern="100" dirty="0">
                        <a:solidFill>
                          <a:srgbClr val="0000FF"/>
                        </a:solidFill>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tile tx="0" ty="0" sx="100000" sy="100000" flip="none" algn="tl"/>
                    </a:blipFill>
                  </a:tcPr>
                </a:tc>
                <a:tc hMerge="1">
                  <a:txBody>
                    <a:bodyPr/>
                    <a:lstStyle/>
                    <a:p>
                      <a:endParaRPr lang="en-US"/>
                    </a:p>
                  </a:txBody>
                  <a:tcPr/>
                </a:tc>
                <a:tc hMerge="1">
                  <a:txBody>
                    <a:bodyPr/>
                    <a:lstStyle/>
                    <a:p>
                      <a:endParaRPr lang="en-US"/>
                    </a:p>
                  </a:txBody>
                  <a:tcPr/>
                </a:tc>
                <a:tc gridSpan="8">
                  <a:txBody>
                    <a:bodyPr/>
                    <a:lstStyle/>
                    <a:p>
                      <a:pPr marL="0" marR="0" algn="ctr">
                        <a:lnSpc>
                          <a:spcPts val="1800"/>
                        </a:lnSpc>
                        <a:spcBef>
                          <a:spcPts val="0"/>
                        </a:spcBef>
                        <a:spcAft>
                          <a:spcPts val="0"/>
                        </a:spcAft>
                        <a:tabLst>
                          <a:tab pos="1717675" algn="l"/>
                        </a:tabLst>
                      </a:pPr>
                      <a:r>
                        <a:rPr lang="en-US" sz="1600" b="1" kern="100" dirty="0" smtClean="0">
                          <a:solidFill>
                            <a:srgbClr val="0000FF"/>
                          </a:solidFill>
                          <a:latin typeface="Century"/>
                          <a:ea typeface="MS Mincho"/>
                          <a:cs typeface="Times New Roman"/>
                        </a:rPr>
                        <a:t>P3</a:t>
                      </a:r>
                      <a:endParaRPr lang="en-US" sz="2400" b="1" kern="100" dirty="0">
                        <a:solidFill>
                          <a:srgbClr val="0000FF"/>
                        </a:solidFill>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lnSpc>
                          <a:spcPts val="1800"/>
                        </a:lnSpc>
                        <a:spcBef>
                          <a:spcPts val="0"/>
                        </a:spcBef>
                        <a:spcAft>
                          <a:spcPts val="0"/>
                        </a:spcAft>
                        <a:tabLst>
                          <a:tab pos="1717675" algn="l"/>
                        </a:tabLst>
                      </a:pPr>
                      <a:r>
                        <a:rPr lang="en-US" sz="1600" b="1" kern="100" dirty="0" smtClean="0">
                          <a:solidFill>
                            <a:srgbClr val="0000FF"/>
                          </a:solidFill>
                          <a:latin typeface="Century"/>
                          <a:ea typeface="MS Mincho"/>
                          <a:cs typeface="Times New Roman"/>
                        </a:rPr>
                        <a:t>P4</a:t>
                      </a:r>
                      <a:endParaRPr lang="en-US" sz="2400" b="1" kern="100" dirty="0">
                        <a:solidFill>
                          <a:srgbClr val="0000FF"/>
                        </a:solidFill>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tile tx="0" ty="0" sx="100000" sy="100000" flip="none" algn="tl"/>
                    </a:blip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19100">
                <a:tc>
                  <a:txBody>
                    <a:bodyPr/>
                    <a:lstStyle/>
                    <a:p>
                      <a:pPr marL="0" marR="0" algn="just">
                        <a:lnSpc>
                          <a:spcPts val="1800"/>
                        </a:lnSpc>
                        <a:spcBef>
                          <a:spcPts val="0"/>
                        </a:spcBef>
                        <a:spcAft>
                          <a:spcPts val="0"/>
                        </a:spcAft>
                        <a:tabLst>
                          <a:tab pos="1717675" algn="l"/>
                        </a:tabLst>
                      </a:pPr>
                      <a:r>
                        <a:rPr lang="en-US" sz="1400" kern="100" dirty="0">
                          <a:latin typeface="Century"/>
                          <a:ea typeface="MS Mincho"/>
                          <a:cs typeface="Times New Roman"/>
                        </a:rPr>
                        <a:t>1</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tabLst>
                          <a:tab pos="1717675" algn="l"/>
                        </a:tabLst>
                      </a:pPr>
                      <a:r>
                        <a:rPr lang="en-US" sz="1400" kern="100">
                          <a:latin typeface="Century"/>
                          <a:ea typeface="MS Mincho"/>
                          <a:cs typeface="Times New Roman"/>
                        </a:rPr>
                        <a:t>2</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tabLst>
                          <a:tab pos="1717675" algn="l"/>
                        </a:tabLst>
                      </a:pPr>
                      <a:r>
                        <a:rPr lang="en-US" sz="1400" kern="100">
                          <a:latin typeface="Century"/>
                          <a:ea typeface="MS Mincho"/>
                          <a:cs typeface="Times New Roman"/>
                        </a:rPr>
                        <a:t>3</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tabLst>
                          <a:tab pos="1717675" algn="l"/>
                        </a:tabLst>
                      </a:pPr>
                      <a:r>
                        <a:rPr lang="en-US" sz="1400" kern="100">
                          <a:latin typeface="Century"/>
                          <a:ea typeface="MS Mincho"/>
                          <a:cs typeface="Times New Roman"/>
                        </a:rPr>
                        <a:t>4</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tabLst>
                          <a:tab pos="1717675" algn="l"/>
                        </a:tabLst>
                      </a:pPr>
                      <a:r>
                        <a:rPr lang="en-US" sz="1400" kern="100">
                          <a:latin typeface="Century"/>
                          <a:ea typeface="MS Mincho"/>
                          <a:cs typeface="Times New Roman"/>
                        </a:rPr>
                        <a:t>5</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tabLst>
                          <a:tab pos="1717675" algn="l"/>
                        </a:tabLst>
                      </a:pPr>
                      <a:r>
                        <a:rPr lang="en-US" sz="1400" kern="100">
                          <a:latin typeface="Century"/>
                          <a:ea typeface="MS Mincho"/>
                          <a:cs typeface="Times New Roman"/>
                        </a:rPr>
                        <a:t>6</a:t>
                      </a:r>
                      <a:endParaRPr lang="en-US" sz="2000" kern="10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800"/>
                        </a:lnSpc>
                        <a:spcBef>
                          <a:spcPts val="0"/>
                        </a:spcBef>
                        <a:spcAft>
                          <a:spcPts val="0"/>
                        </a:spcAft>
                        <a:tabLst>
                          <a:tab pos="1717675" algn="l"/>
                        </a:tabLst>
                      </a:pPr>
                      <a:r>
                        <a:rPr lang="en-US" sz="1400" kern="100" dirty="0">
                          <a:latin typeface="Century"/>
                          <a:ea typeface="MS Mincho"/>
                          <a:cs typeface="Times New Roman"/>
                        </a:rPr>
                        <a:t>7</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800"/>
                        </a:lnSpc>
                        <a:spcBef>
                          <a:spcPts val="0"/>
                        </a:spcBef>
                        <a:spcAft>
                          <a:spcPts val="0"/>
                        </a:spcAft>
                        <a:tabLst>
                          <a:tab pos="1717675" algn="l"/>
                        </a:tabLst>
                      </a:pPr>
                      <a:r>
                        <a:rPr lang="en-US" sz="1400" kern="100" dirty="0">
                          <a:latin typeface="Century"/>
                          <a:ea typeface="MS Mincho"/>
                          <a:cs typeface="Times New Roman"/>
                        </a:rPr>
                        <a:t>8</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800"/>
                        </a:lnSpc>
                        <a:spcBef>
                          <a:spcPts val="0"/>
                        </a:spcBef>
                        <a:spcAft>
                          <a:spcPts val="0"/>
                        </a:spcAft>
                        <a:tabLst>
                          <a:tab pos="1717675" algn="l"/>
                        </a:tabLst>
                      </a:pPr>
                      <a:r>
                        <a:rPr lang="en-US" sz="1400" kern="100" dirty="0">
                          <a:latin typeface="Century"/>
                          <a:ea typeface="MS Mincho"/>
                          <a:cs typeface="Times New Roman"/>
                        </a:rPr>
                        <a:t>9</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tabLst>
                          <a:tab pos="1717675" algn="l"/>
                        </a:tabLst>
                      </a:pPr>
                      <a:r>
                        <a:rPr lang="en-US" sz="1400" kern="100" dirty="0">
                          <a:latin typeface="Century"/>
                          <a:ea typeface="MS Mincho"/>
                          <a:cs typeface="Times New Roman"/>
                        </a:rPr>
                        <a:t>10</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tabLst>
                          <a:tab pos="1717675" algn="l"/>
                        </a:tabLst>
                      </a:pPr>
                      <a:r>
                        <a:rPr lang="en-US" sz="1400" kern="100" dirty="0">
                          <a:latin typeface="Century"/>
                          <a:ea typeface="MS Mincho"/>
                          <a:cs typeface="Times New Roman"/>
                        </a:rPr>
                        <a:t>11</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tabLst>
                          <a:tab pos="1717675" algn="l"/>
                        </a:tabLst>
                      </a:pPr>
                      <a:r>
                        <a:rPr lang="en-US" sz="1400" kern="100" dirty="0">
                          <a:latin typeface="Century"/>
                          <a:ea typeface="MS Mincho"/>
                          <a:cs typeface="Times New Roman"/>
                        </a:rPr>
                        <a:t>12</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tabLst>
                          <a:tab pos="1717675" algn="l"/>
                        </a:tabLst>
                      </a:pPr>
                      <a:r>
                        <a:rPr lang="en-US" sz="1400" kern="100" dirty="0">
                          <a:latin typeface="Century"/>
                          <a:ea typeface="MS Mincho"/>
                          <a:cs typeface="Times New Roman"/>
                        </a:rPr>
                        <a:t>13</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tabLst>
                          <a:tab pos="1717675" algn="l"/>
                        </a:tabLst>
                      </a:pPr>
                      <a:r>
                        <a:rPr lang="en-US" sz="1400" kern="100" dirty="0">
                          <a:latin typeface="Century"/>
                          <a:ea typeface="MS Mincho"/>
                          <a:cs typeface="Times New Roman"/>
                        </a:rPr>
                        <a:t>14</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tabLst>
                          <a:tab pos="1717675" algn="l"/>
                        </a:tabLst>
                      </a:pPr>
                      <a:r>
                        <a:rPr lang="en-US" sz="1400" kern="100" dirty="0">
                          <a:latin typeface="Century"/>
                          <a:ea typeface="MS Mincho"/>
                          <a:cs typeface="Times New Roman"/>
                        </a:rPr>
                        <a:t>15</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tabLst>
                          <a:tab pos="1717675" algn="l"/>
                        </a:tabLst>
                      </a:pPr>
                      <a:r>
                        <a:rPr lang="en-US" sz="1400" kern="100" dirty="0">
                          <a:latin typeface="Century"/>
                          <a:ea typeface="MS Mincho"/>
                          <a:cs typeface="Times New Roman"/>
                        </a:rPr>
                        <a:t>16</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tabLst>
                          <a:tab pos="1717675" algn="l"/>
                        </a:tabLst>
                      </a:pPr>
                      <a:r>
                        <a:rPr lang="en-US" sz="1400" kern="100" dirty="0">
                          <a:latin typeface="Century"/>
                          <a:ea typeface="MS Mincho"/>
                          <a:cs typeface="Times New Roman"/>
                        </a:rPr>
                        <a:t>17</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800"/>
                        </a:lnSpc>
                        <a:spcBef>
                          <a:spcPts val="0"/>
                        </a:spcBef>
                        <a:spcAft>
                          <a:spcPts val="0"/>
                        </a:spcAft>
                        <a:tabLst>
                          <a:tab pos="1717675" algn="l"/>
                        </a:tabLst>
                      </a:pPr>
                      <a:r>
                        <a:rPr lang="en-US" sz="1400" kern="100" dirty="0">
                          <a:latin typeface="Century"/>
                          <a:ea typeface="MS Mincho"/>
                          <a:cs typeface="Times New Roman"/>
                        </a:rPr>
                        <a:t>18</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800"/>
                        </a:lnSpc>
                        <a:spcBef>
                          <a:spcPts val="0"/>
                        </a:spcBef>
                        <a:spcAft>
                          <a:spcPts val="0"/>
                        </a:spcAft>
                        <a:tabLst>
                          <a:tab pos="1717675" algn="l"/>
                        </a:tabLst>
                      </a:pPr>
                      <a:r>
                        <a:rPr lang="en-US" sz="1400" kern="100" dirty="0">
                          <a:latin typeface="Century"/>
                          <a:ea typeface="MS Mincho"/>
                          <a:cs typeface="Times New Roman"/>
                        </a:rPr>
                        <a:t>19</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800"/>
                        </a:lnSpc>
                        <a:spcBef>
                          <a:spcPts val="0"/>
                        </a:spcBef>
                        <a:spcAft>
                          <a:spcPts val="0"/>
                        </a:spcAft>
                        <a:tabLst>
                          <a:tab pos="1717675" algn="l"/>
                        </a:tabLst>
                      </a:pPr>
                      <a:r>
                        <a:rPr lang="en-US" sz="1400" kern="100" dirty="0">
                          <a:latin typeface="Century"/>
                          <a:ea typeface="MS Mincho"/>
                          <a:cs typeface="Times New Roman"/>
                        </a:rPr>
                        <a:t>20</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800"/>
                        </a:lnSpc>
                        <a:spcBef>
                          <a:spcPts val="0"/>
                        </a:spcBef>
                        <a:spcAft>
                          <a:spcPts val="0"/>
                        </a:spcAft>
                        <a:tabLst>
                          <a:tab pos="1717675" algn="l"/>
                        </a:tabLst>
                      </a:pPr>
                      <a:r>
                        <a:rPr lang="en-US" sz="1400" kern="100" dirty="0">
                          <a:latin typeface="Century"/>
                          <a:ea typeface="MS Mincho"/>
                          <a:cs typeface="Times New Roman"/>
                        </a:rPr>
                        <a:t>21</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800"/>
                        </a:lnSpc>
                        <a:spcBef>
                          <a:spcPts val="0"/>
                        </a:spcBef>
                        <a:spcAft>
                          <a:spcPts val="0"/>
                        </a:spcAft>
                        <a:tabLst>
                          <a:tab pos="1717675" algn="l"/>
                        </a:tabLst>
                      </a:pPr>
                      <a:r>
                        <a:rPr lang="en-US" sz="1400" kern="100" dirty="0">
                          <a:latin typeface="Century"/>
                          <a:ea typeface="MS Mincho"/>
                          <a:cs typeface="Times New Roman"/>
                        </a:rPr>
                        <a:t>22</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pPr algn="l"/>
            <a:r>
              <a:rPr lang="en-US" b="1" dirty="0" smtClean="0">
                <a:solidFill>
                  <a:srgbClr val="C00000"/>
                </a:solidFill>
              </a:rPr>
              <a:t>Question  2.</a:t>
            </a:r>
            <a:br>
              <a:rPr lang="en-US" b="1" dirty="0" smtClean="0">
                <a:solidFill>
                  <a:srgbClr val="C00000"/>
                </a:solidFill>
              </a:rPr>
            </a:br>
            <a:r>
              <a:rPr lang="en-US" sz="3600" b="1" dirty="0" err="1" smtClean="0">
                <a:solidFill>
                  <a:srgbClr val="FF0066"/>
                </a:solidFill>
              </a:rPr>
              <a:t>Subquestion</a:t>
            </a:r>
            <a:r>
              <a:rPr lang="en-US" sz="3600" b="1" dirty="0" smtClean="0">
                <a:solidFill>
                  <a:srgbClr val="FF0066"/>
                </a:solidFill>
              </a:rPr>
              <a:t> A:</a:t>
            </a:r>
            <a:endParaRPr lang="en-US" b="1" dirty="0">
              <a:solidFill>
                <a:srgbClr val="FF0066"/>
              </a:solidFill>
            </a:endParaRPr>
          </a:p>
        </p:txBody>
      </p:sp>
      <p:graphicFrame>
        <p:nvGraphicFramePr>
          <p:cNvPr id="8" name="Content Placeholder 7"/>
          <p:cNvGraphicFramePr>
            <a:graphicFrameLocks noGrp="1"/>
          </p:cNvGraphicFramePr>
          <p:nvPr>
            <p:ph idx="1"/>
          </p:nvPr>
        </p:nvGraphicFramePr>
        <p:xfrm>
          <a:off x="228600" y="2133599"/>
          <a:ext cx="8610600" cy="2773680"/>
        </p:xfrm>
        <a:graphic>
          <a:graphicData uri="http://schemas.openxmlformats.org/drawingml/2006/table">
            <a:tbl>
              <a:tblPr firstRow="1" bandRow="1">
                <a:tableStyleId>{5C22544A-7EE6-4342-B048-85BDC9FD1C3A}</a:tableStyleId>
              </a:tblPr>
              <a:tblGrid>
                <a:gridCol w="1600200"/>
                <a:gridCol w="2705100"/>
                <a:gridCol w="2152650"/>
                <a:gridCol w="2152650"/>
              </a:tblGrid>
              <a:tr h="389435">
                <a:tc>
                  <a:txBody>
                    <a:bodyPr/>
                    <a:lstStyle/>
                    <a:p>
                      <a:r>
                        <a:rPr lang="en-US" sz="2000" b="1" dirty="0" smtClean="0"/>
                        <a:t>Process</a:t>
                      </a:r>
                      <a:endParaRPr lang="en-US" sz="2000" b="1" dirty="0"/>
                    </a:p>
                  </a:txBody>
                  <a:tcPr/>
                </a:tc>
                <a:tc>
                  <a:txBody>
                    <a:bodyPr/>
                    <a:lstStyle/>
                    <a:p>
                      <a:r>
                        <a:rPr lang="en-US" sz="2000" b="1" dirty="0" smtClean="0"/>
                        <a:t>Waiting time</a:t>
                      </a:r>
                      <a:endParaRPr lang="en-US" sz="2000" b="1" dirty="0"/>
                    </a:p>
                  </a:txBody>
                  <a:tcPr/>
                </a:tc>
                <a:tc>
                  <a:txBody>
                    <a:bodyPr/>
                    <a:lstStyle/>
                    <a:p>
                      <a:r>
                        <a:rPr lang="en-US" sz="2000" b="1" dirty="0" smtClean="0"/>
                        <a:t>Response time</a:t>
                      </a:r>
                      <a:endParaRPr lang="en-US" sz="2000" b="1" dirty="0"/>
                    </a:p>
                  </a:txBody>
                  <a:tcPr/>
                </a:tc>
                <a:tc>
                  <a:txBody>
                    <a:bodyPr/>
                    <a:lstStyle/>
                    <a:p>
                      <a:r>
                        <a:rPr lang="en-US" sz="2000" b="1" dirty="0" smtClean="0"/>
                        <a:t>Turn-around time</a:t>
                      </a:r>
                      <a:endParaRPr lang="en-US" sz="2000" b="1" dirty="0"/>
                    </a:p>
                  </a:txBody>
                  <a:tcPr/>
                </a:tc>
              </a:tr>
              <a:tr h="437993">
                <a:tc>
                  <a:txBody>
                    <a:bodyPr/>
                    <a:lstStyle/>
                    <a:p>
                      <a:r>
                        <a:rPr lang="en-US" sz="2400" b="1" dirty="0" smtClean="0">
                          <a:solidFill>
                            <a:srgbClr val="FF33CC"/>
                          </a:solidFill>
                        </a:rPr>
                        <a:t>P1</a:t>
                      </a:r>
                      <a:endParaRPr lang="en-US" sz="2400" b="1" dirty="0">
                        <a:solidFill>
                          <a:srgbClr val="FF33CC"/>
                        </a:solidFill>
                      </a:endParaRPr>
                    </a:p>
                  </a:txBody>
                  <a:tcPr/>
                </a:tc>
                <a:tc>
                  <a:txBody>
                    <a:bodyPr/>
                    <a:lstStyle/>
                    <a:p>
                      <a:r>
                        <a:rPr lang="en-US" sz="2400" b="1" dirty="0" smtClean="0">
                          <a:solidFill>
                            <a:srgbClr val="FF33CC"/>
                          </a:solidFill>
                        </a:rPr>
                        <a:t>0=(0-0)</a:t>
                      </a:r>
                      <a:endParaRPr lang="en-US" sz="2400" b="1" dirty="0">
                        <a:solidFill>
                          <a:srgbClr val="FF33CC"/>
                        </a:solidFill>
                      </a:endParaRPr>
                    </a:p>
                  </a:txBody>
                  <a:tcPr/>
                </a:tc>
                <a:tc>
                  <a:txBody>
                    <a:bodyPr/>
                    <a:lstStyle/>
                    <a:p>
                      <a:r>
                        <a:rPr lang="en-US" sz="2400" b="1" dirty="0" smtClean="0">
                          <a:solidFill>
                            <a:srgbClr val="FF33CC"/>
                          </a:solidFill>
                        </a:rPr>
                        <a:t>0=(0-0)</a:t>
                      </a:r>
                      <a:endParaRPr lang="en-US" sz="2400" b="1" dirty="0">
                        <a:solidFill>
                          <a:srgbClr val="FF33CC"/>
                        </a:solidFill>
                      </a:endParaRPr>
                    </a:p>
                  </a:txBody>
                  <a:tcPr/>
                </a:tc>
                <a:tc>
                  <a:txBody>
                    <a:bodyPr/>
                    <a:lstStyle/>
                    <a:p>
                      <a:r>
                        <a:rPr lang="en-US" sz="2400" b="1" dirty="0" smtClean="0">
                          <a:solidFill>
                            <a:srgbClr val="FF33CC"/>
                          </a:solidFill>
                        </a:rPr>
                        <a:t>5=(0+5)</a:t>
                      </a:r>
                      <a:endParaRPr lang="en-US" sz="2400" b="1" dirty="0">
                        <a:solidFill>
                          <a:srgbClr val="FF33CC"/>
                        </a:solidFill>
                      </a:endParaRPr>
                    </a:p>
                  </a:txBody>
                  <a:tcPr/>
                </a:tc>
              </a:tr>
              <a:tr h="437993">
                <a:tc>
                  <a:txBody>
                    <a:bodyPr/>
                    <a:lstStyle/>
                    <a:p>
                      <a:r>
                        <a:rPr lang="en-US" sz="2400" b="1" dirty="0" smtClean="0">
                          <a:solidFill>
                            <a:srgbClr val="FF33CC"/>
                          </a:solidFill>
                        </a:rPr>
                        <a:t>P2</a:t>
                      </a:r>
                      <a:endParaRPr lang="en-US" sz="2400" b="1" dirty="0">
                        <a:solidFill>
                          <a:srgbClr val="FF33CC"/>
                        </a:solidFill>
                      </a:endParaRPr>
                    </a:p>
                  </a:txBody>
                  <a:tcPr/>
                </a:tc>
                <a:tc>
                  <a:txBody>
                    <a:bodyPr/>
                    <a:lstStyle/>
                    <a:p>
                      <a:r>
                        <a:rPr lang="en-US" sz="2400" b="1" dirty="0" smtClean="0">
                          <a:solidFill>
                            <a:srgbClr val="FF33CC"/>
                          </a:solidFill>
                        </a:rPr>
                        <a:t>4=(5-1)</a:t>
                      </a:r>
                      <a:endParaRPr lang="en-US" sz="2400" b="1" dirty="0">
                        <a:solidFill>
                          <a:srgbClr val="FF33CC"/>
                        </a:solidFill>
                      </a:endParaRPr>
                    </a:p>
                  </a:txBody>
                  <a:tcPr/>
                </a:tc>
                <a:tc>
                  <a:txBody>
                    <a:bodyPr/>
                    <a:lstStyle/>
                    <a:p>
                      <a:r>
                        <a:rPr lang="en-US" sz="2400" b="1" dirty="0" smtClean="0">
                          <a:solidFill>
                            <a:srgbClr val="FF33CC"/>
                          </a:solidFill>
                        </a:rPr>
                        <a:t>4=(5-1)</a:t>
                      </a:r>
                      <a:endParaRPr lang="en-US" sz="2400" b="1" dirty="0">
                        <a:solidFill>
                          <a:srgbClr val="FF33CC"/>
                        </a:solidFill>
                      </a:endParaRPr>
                    </a:p>
                  </a:txBody>
                  <a:tcPr/>
                </a:tc>
                <a:tc>
                  <a:txBody>
                    <a:bodyPr/>
                    <a:lstStyle/>
                    <a:p>
                      <a:r>
                        <a:rPr lang="en-US" sz="2400" b="1" dirty="0" smtClean="0">
                          <a:solidFill>
                            <a:srgbClr val="FF33CC"/>
                          </a:solidFill>
                        </a:rPr>
                        <a:t>7=(4+3)</a:t>
                      </a:r>
                      <a:endParaRPr lang="en-US" sz="2400" b="1" dirty="0">
                        <a:solidFill>
                          <a:srgbClr val="FF33CC"/>
                        </a:solidFill>
                      </a:endParaRPr>
                    </a:p>
                  </a:txBody>
                  <a:tcPr/>
                </a:tc>
              </a:tr>
              <a:tr h="613191">
                <a:tc>
                  <a:txBody>
                    <a:bodyPr/>
                    <a:lstStyle/>
                    <a:p>
                      <a:r>
                        <a:rPr lang="en-US" sz="2400" b="1" dirty="0" smtClean="0">
                          <a:solidFill>
                            <a:srgbClr val="FF33CC"/>
                          </a:solidFill>
                        </a:rPr>
                        <a:t>P3</a:t>
                      </a:r>
                      <a:endParaRPr lang="en-US" sz="2400" b="1" dirty="0">
                        <a:solidFill>
                          <a:srgbClr val="FF33CC"/>
                        </a:solidFill>
                      </a:endParaRPr>
                    </a:p>
                  </a:txBody>
                  <a:tcPr/>
                </a:tc>
                <a:tc gridSpan="3">
                  <a:txBody>
                    <a:bodyPr/>
                    <a:lstStyle/>
                    <a:p>
                      <a:pPr algn="ctr"/>
                      <a:r>
                        <a:rPr lang="en-US" sz="3600" b="1" dirty="0" smtClean="0">
                          <a:solidFill>
                            <a:srgbClr val="FF0000"/>
                          </a:solidFill>
                        </a:rPr>
                        <a:t>A</a:t>
                      </a:r>
                      <a:endParaRPr lang="en-US" sz="3600" b="1" dirty="0">
                        <a:solidFill>
                          <a:srgbClr val="FF0000"/>
                        </a:solidFill>
                      </a:endParaRPr>
                    </a:p>
                  </a:txBody>
                  <a:tcPr/>
                </a:tc>
                <a:tc hMerge="1">
                  <a:txBody>
                    <a:bodyPr/>
                    <a:lstStyle/>
                    <a:p>
                      <a:endParaRPr lang="en-US" dirty="0"/>
                    </a:p>
                  </a:txBody>
                  <a:tcPr/>
                </a:tc>
                <a:tc hMerge="1">
                  <a:txBody>
                    <a:bodyPr/>
                    <a:lstStyle/>
                    <a:p>
                      <a:endParaRPr lang="en-US" dirty="0"/>
                    </a:p>
                  </a:txBody>
                  <a:tcPr/>
                </a:tc>
              </a:tr>
              <a:tr h="788388">
                <a:tc>
                  <a:txBody>
                    <a:bodyPr/>
                    <a:lstStyle/>
                    <a:p>
                      <a:r>
                        <a:rPr lang="en-US" sz="2400" b="1" dirty="0" smtClean="0">
                          <a:solidFill>
                            <a:srgbClr val="FF33CC"/>
                          </a:solidFill>
                        </a:rPr>
                        <a:t>P4</a:t>
                      </a:r>
                      <a:endParaRPr lang="en-US" sz="2400" b="1" dirty="0">
                        <a:solidFill>
                          <a:srgbClr val="FF33CC"/>
                        </a:solidFill>
                      </a:endParaRPr>
                    </a:p>
                  </a:txBody>
                  <a:tcPr/>
                </a:tc>
                <a:tc>
                  <a:txBody>
                    <a:bodyPr/>
                    <a:lstStyle/>
                    <a:p>
                      <a:r>
                        <a:rPr lang="en-US" sz="2400" b="1" dirty="0" smtClean="0">
                          <a:solidFill>
                            <a:srgbClr val="FF33CC"/>
                          </a:solidFill>
                        </a:rPr>
                        <a:t>13=(16-3)</a:t>
                      </a:r>
                      <a:endParaRPr lang="en-US" sz="2400" b="1" dirty="0">
                        <a:solidFill>
                          <a:srgbClr val="FF33C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FF33CC"/>
                          </a:solidFill>
                        </a:rPr>
                        <a:t>13=(16-3)</a:t>
                      </a:r>
                    </a:p>
                    <a:p>
                      <a:endParaRPr lang="en-US" sz="2400" b="1" dirty="0">
                        <a:solidFill>
                          <a:srgbClr val="FF33CC"/>
                        </a:solidFill>
                      </a:endParaRPr>
                    </a:p>
                  </a:txBody>
                  <a:tcPr/>
                </a:tc>
                <a:tc>
                  <a:txBody>
                    <a:bodyPr/>
                    <a:lstStyle/>
                    <a:p>
                      <a:r>
                        <a:rPr lang="en-US" sz="2400" b="1" dirty="0" smtClean="0">
                          <a:solidFill>
                            <a:srgbClr val="FF33CC"/>
                          </a:solidFill>
                        </a:rPr>
                        <a:t>19=(13+6)</a:t>
                      </a:r>
                      <a:endParaRPr lang="en-US" sz="2400" b="1" dirty="0">
                        <a:solidFill>
                          <a:srgbClr val="FF33CC"/>
                        </a:solidFill>
                      </a:endParaRPr>
                    </a:p>
                  </a:txBody>
                  <a:tcPr/>
                </a:tc>
              </a:tr>
            </a:tbl>
          </a:graphicData>
        </a:graphic>
      </p:graphicFrame>
      <p:sp>
        <p:nvSpPr>
          <p:cNvPr id="7" name="TextBox 6"/>
          <p:cNvSpPr txBox="1"/>
          <p:nvPr/>
        </p:nvSpPr>
        <p:spPr>
          <a:xfrm>
            <a:off x="228600" y="1524000"/>
            <a:ext cx="8763000" cy="477054"/>
          </a:xfrm>
          <a:prstGeom prst="rect">
            <a:avLst/>
          </a:prstGeom>
          <a:noFill/>
        </p:spPr>
        <p:txBody>
          <a:bodyPr wrap="square" rtlCol="0">
            <a:spAutoFit/>
          </a:bodyPr>
          <a:lstStyle/>
          <a:p>
            <a:pPr algn="ctr"/>
            <a:r>
              <a:rPr lang="en-US" sz="2500" dirty="0" smtClean="0">
                <a:solidFill>
                  <a:srgbClr val="0000FF"/>
                </a:solidFill>
              </a:rPr>
              <a:t>Table 4. Execution results of the processes in the FCFS algorithm</a:t>
            </a:r>
          </a:p>
        </p:txBody>
      </p:sp>
      <p:sp>
        <p:nvSpPr>
          <p:cNvPr id="10" name="TextBox 9"/>
          <p:cNvSpPr txBox="1"/>
          <p:nvPr/>
        </p:nvSpPr>
        <p:spPr>
          <a:xfrm>
            <a:off x="228600" y="4953000"/>
            <a:ext cx="8763000" cy="1569660"/>
          </a:xfrm>
          <a:prstGeom prst="rect">
            <a:avLst/>
          </a:prstGeom>
          <a:noFill/>
        </p:spPr>
        <p:txBody>
          <a:bodyPr wrap="square" rtlCol="0">
            <a:spAutoFit/>
          </a:bodyPr>
          <a:lstStyle/>
          <a:p>
            <a:r>
              <a:rPr lang="en-US" sz="2400" b="1" dirty="0" smtClean="0">
                <a:solidFill>
                  <a:srgbClr val="0000FF"/>
                </a:solidFill>
              </a:rPr>
              <a:t>Waiting time</a:t>
            </a:r>
            <a:r>
              <a:rPr lang="en-US" sz="2400" dirty="0" smtClean="0">
                <a:solidFill>
                  <a:srgbClr val="CC3300"/>
                </a:solidFill>
              </a:rPr>
              <a:t>= Processing time of the previous process – Arrival time</a:t>
            </a:r>
          </a:p>
          <a:p>
            <a:r>
              <a:rPr lang="en-US" sz="2400" b="1" dirty="0" smtClean="0">
                <a:solidFill>
                  <a:srgbClr val="0000FF"/>
                </a:solidFill>
              </a:rPr>
              <a:t>Response  time</a:t>
            </a:r>
            <a:r>
              <a:rPr lang="en-US" sz="2400" dirty="0" smtClean="0">
                <a:solidFill>
                  <a:srgbClr val="CC3300"/>
                </a:solidFill>
              </a:rPr>
              <a:t>=Processing time of the previous process – Arrival time</a:t>
            </a:r>
          </a:p>
          <a:p>
            <a:r>
              <a:rPr lang="en-US" sz="2400" b="1" dirty="0" smtClean="0">
                <a:solidFill>
                  <a:srgbClr val="0000FF"/>
                </a:solidFill>
              </a:rPr>
              <a:t>Turn-around time </a:t>
            </a:r>
            <a:r>
              <a:rPr lang="en-US" sz="2400" dirty="0" smtClean="0">
                <a:solidFill>
                  <a:srgbClr val="CC3300"/>
                </a:solidFill>
              </a:rPr>
              <a:t>= Waiting time + processing time</a:t>
            </a:r>
          </a:p>
        </p:txBody>
      </p:sp>
      <p:sp>
        <p:nvSpPr>
          <p:cNvPr id="6" name="Right Arrow 5">
            <a:hlinkClick r:id="rId3" action="ppaction://hlinksldjump"/>
          </p:cNvPr>
          <p:cNvSpPr/>
          <p:nvPr/>
        </p:nvSpPr>
        <p:spPr>
          <a:xfrm>
            <a:off x="7467600" y="5867400"/>
            <a:ext cx="1371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a:t>
            </a:r>
            <a:endParaRPr lang="en-US" sz="2800" b="1" dirty="0"/>
          </a:p>
        </p:txBody>
      </p:sp>
      <p:graphicFrame>
        <p:nvGraphicFramePr>
          <p:cNvPr id="9" name="Table 8"/>
          <p:cNvGraphicFramePr>
            <a:graphicFrameLocks noGrp="1"/>
          </p:cNvGraphicFramePr>
          <p:nvPr/>
        </p:nvGraphicFramePr>
        <p:xfrm>
          <a:off x="5105400" y="89981"/>
          <a:ext cx="3733800" cy="1466918"/>
        </p:xfrm>
        <a:graphic>
          <a:graphicData uri="http://schemas.openxmlformats.org/drawingml/2006/table">
            <a:tbl>
              <a:tblPr firstRow="1" bandRow="1">
                <a:tableStyleId>{5C22544A-7EE6-4342-B048-85BDC9FD1C3A}</a:tableStyleId>
              </a:tblPr>
              <a:tblGrid>
                <a:gridCol w="1244600"/>
                <a:gridCol w="1244600"/>
                <a:gridCol w="1244600"/>
              </a:tblGrid>
              <a:tr h="369638">
                <a:tc>
                  <a:txBody>
                    <a:bodyPr/>
                    <a:lstStyle/>
                    <a:p>
                      <a:pPr algn="ctr"/>
                      <a:r>
                        <a:rPr lang="en-US" sz="1200" b="1" dirty="0" smtClean="0">
                          <a:solidFill>
                            <a:srgbClr val="FF0066"/>
                          </a:solidFill>
                        </a:rPr>
                        <a:t>Process</a:t>
                      </a:r>
                      <a:endParaRPr lang="en-US" sz="1200" b="1" dirty="0">
                        <a:solidFill>
                          <a:srgbClr val="FF0066"/>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200" b="1" dirty="0" smtClean="0">
                          <a:solidFill>
                            <a:srgbClr val="FF0066"/>
                          </a:solidFill>
                        </a:rPr>
                        <a:t>Arrival</a:t>
                      </a:r>
                      <a:r>
                        <a:rPr lang="en-US" sz="1200" b="1" baseline="0" dirty="0" smtClean="0">
                          <a:solidFill>
                            <a:srgbClr val="FF0066"/>
                          </a:solidFill>
                        </a:rPr>
                        <a:t> time</a:t>
                      </a:r>
                      <a:endParaRPr lang="en-US" sz="1200" b="1" dirty="0">
                        <a:solidFill>
                          <a:srgbClr val="FF0066"/>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200" b="1" dirty="0" smtClean="0">
                          <a:solidFill>
                            <a:srgbClr val="FF0066"/>
                          </a:solidFill>
                        </a:rPr>
                        <a:t>Processing time</a:t>
                      </a:r>
                      <a:endParaRPr lang="en-US" sz="1200" b="1" dirty="0">
                        <a:solidFill>
                          <a:srgbClr val="FF0066"/>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220615">
                <a:tc>
                  <a:txBody>
                    <a:bodyPr/>
                    <a:lstStyle/>
                    <a:p>
                      <a:pPr algn="ctr"/>
                      <a:r>
                        <a:rPr lang="en-US" sz="1200" b="1" dirty="0" smtClean="0"/>
                        <a:t>P1</a:t>
                      </a:r>
                      <a:endParaRPr lang="en-US" sz="12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200" b="1" dirty="0" smtClean="0"/>
                        <a:t>0</a:t>
                      </a:r>
                      <a:endParaRPr lang="en-US" sz="12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200" b="1" dirty="0" smtClean="0"/>
                        <a:t>5</a:t>
                      </a:r>
                      <a:endParaRPr lang="en-US" sz="12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220615">
                <a:tc>
                  <a:txBody>
                    <a:bodyPr/>
                    <a:lstStyle/>
                    <a:p>
                      <a:pPr algn="ctr"/>
                      <a:r>
                        <a:rPr lang="en-US" sz="1200" b="1" dirty="0" smtClean="0"/>
                        <a:t>P2</a:t>
                      </a:r>
                      <a:endParaRPr lang="en-US" sz="12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200" b="1" dirty="0" smtClean="0"/>
                        <a:t>1</a:t>
                      </a:r>
                      <a:endParaRPr lang="en-US" sz="12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200" b="1" dirty="0" smtClean="0"/>
                        <a:t>3</a:t>
                      </a:r>
                      <a:endParaRPr lang="en-US" sz="12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220615">
                <a:tc>
                  <a:txBody>
                    <a:bodyPr/>
                    <a:lstStyle/>
                    <a:p>
                      <a:pPr algn="ctr"/>
                      <a:r>
                        <a:rPr lang="en-US" sz="1200" b="1" dirty="0" smtClean="0"/>
                        <a:t>P3</a:t>
                      </a:r>
                      <a:endParaRPr lang="en-US" sz="12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200" b="1" dirty="0" smtClean="0"/>
                        <a:t>2</a:t>
                      </a:r>
                      <a:endParaRPr lang="en-US" sz="12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200" b="1" dirty="0" smtClean="0"/>
                        <a:t>8</a:t>
                      </a:r>
                      <a:endParaRPr lang="en-US" sz="12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220615">
                <a:tc>
                  <a:txBody>
                    <a:bodyPr/>
                    <a:lstStyle/>
                    <a:p>
                      <a:pPr algn="ctr"/>
                      <a:r>
                        <a:rPr lang="en-US" sz="1200" b="1" dirty="0" smtClean="0"/>
                        <a:t>P4</a:t>
                      </a:r>
                      <a:endParaRPr lang="en-US" sz="12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200" b="1" dirty="0" smtClean="0"/>
                        <a:t>3</a:t>
                      </a:r>
                      <a:endParaRPr lang="en-US" sz="12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200" b="1" dirty="0" smtClean="0"/>
                        <a:t>6</a:t>
                      </a:r>
                      <a:endParaRPr lang="en-US" sz="12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pPr algn="l"/>
            <a:r>
              <a:rPr lang="en-US" b="1" dirty="0" smtClean="0">
                <a:solidFill>
                  <a:srgbClr val="C00000"/>
                </a:solidFill>
              </a:rPr>
              <a:t/>
            </a:r>
            <a:br>
              <a:rPr lang="en-US" b="1" dirty="0" smtClean="0">
                <a:solidFill>
                  <a:srgbClr val="C00000"/>
                </a:solidFill>
              </a:rPr>
            </a:br>
            <a:r>
              <a:rPr lang="en-US" b="1" dirty="0" smtClean="0">
                <a:solidFill>
                  <a:srgbClr val="C00000"/>
                </a:solidFill>
              </a:rPr>
              <a:t>Question  2.</a:t>
            </a:r>
            <a:br>
              <a:rPr lang="en-US" b="1" dirty="0" smtClean="0">
                <a:solidFill>
                  <a:srgbClr val="C00000"/>
                </a:solidFill>
              </a:rPr>
            </a:br>
            <a:endParaRPr lang="en-US" b="1" dirty="0">
              <a:solidFill>
                <a:srgbClr val="0000FF"/>
              </a:solidFill>
            </a:endParaRPr>
          </a:p>
        </p:txBody>
      </p:sp>
      <p:sp>
        <p:nvSpPr>
          <p:cNvPr id="5" name="Content Placeholder 4"/>
          <p:cNvSpPr>
            <a:spLocks noGrp="1"/>
          </p:cNvSpPr>
          <p:nvPr>
            <p:ph idx="1"/>
          </p:nvPr>
        </p:nvSpPr>
        <p:spPr>
          <a:xfrm>
            <a:off x="304800" y="1524000"/>
            <a:ext cx="8610600" cy="5029200"/>
          </a:xfrm>
        </p:spPr>
        <p:txBody>
          <a:bodyPr>
            <a:normAutofit/>
          </a:bodyPr>
          <a:lstStyle/>
          <a:p>
            <a:endParaRPr lang="en-US" sz="2200" dirty="0">
              <a:solidFill>
                <a:srgbClr val="00B0F0"/>
              </a:solidFill>
            </a:endParaRPr>
          </a:p>
        </p:txBody>
      </p:sp>
      <p:sp>
        <p:nvSpPr>
          <p:cNvPr id="7" name="TextBox 6"/>
          <p:cNvSpPr txBox="1"/>
          <p:nvPr/>
        </p:nvSpPr>
        <p:spPr>
          <a:xfrm>
            <a:off x="304800" y="2590800"/>
            <a:ext cx="8458200" cy="400110"/>
          </a:xfrm>
          <a:prstGeom prst="rect">
            <a:avLst/>
          </a:prstGeom>
          <a:noFill/>
        </p:spPr>
        <p:txBody>
          <a:bodyPr wrap="square" rtlCol="0">
            <a:spAutoFit/>
          </a:bodyPr>
          <a:lstStyle/>
          <a:p>
            <a:pPr algn="ctr"/>
            <a:r>
              <a:rPr lang="en-US" sz="2000" b="1" dirty="0" smtClean="0">
                <a:solidFill>
                  <a:srgbClr val="0000FF"/>
                </a:solidFill>
              </a:rPr>
              <a:t>Figure 2. Execution sequence of the processes in the SJF algorithm</a:t>
            </a:r>
          </a:p>
        </p:txBody>
      </p:sp>
      <p:graphicFrame>
        <p:nvGraphicFramePr>
          <p:cNvPr id="8" name="Table 7"/>
          <p:cNvGraphicFramePr>
            <a:graphicFrameLocks noGrp="1"/>
          </p:cNvGraphicFramePr>
          <p:nvPr/>
        </p:nvGraphicFramePr>
        <p:xfrm>
          <a:off x="457200" y="1752600"/>
          <a:ext cx="7924792" cy="762000"/>
        </p:xfrm>
        <a:graphic>
          <a:graphicData uri="http://schemas.openxmlformats.org/drawingml/2006/table">
            <a:tbl>
              <a:tblPr/>
              <a:tblGrid>
                <a:gridCol w="359992"/>
                <a:gridCol w="359992"/>
                <a:gridCol w="359992"/>
                <a:gridCol w="359992"/>
                <a:gridCol w="359992"/>
                <a:gridCol w="359992"/>
                <a:gridCol w="359992"/>
                <a:gridCol w="359992"/>
                <a:gridCol w="359992"/>
                <a:gridCol w="359992"/>
                <a:gridCol w="359992"/>
                <a:gridCol w="359992"/>
                <a:gridCol w="359992"/>
                <a:gridCol w="359992"/>
                <a:gridCol w="359992"/>
                <a:gridCol w="359992"/>
                <a:gridCol w="360820"/>
                <a:gridCol w="360820"/>
                <a:gridCol w="360820"/>
                <a:gridCol w="360820"/>
                <a:gridCol w="360820"/>
                <a:gridCol w="360820"/>
              </a:tblGrid>
              <a:tr h="381000">
                <a:tc gridSpan="3">
                  <a:txBody>
                    <a:bodyPr/>
                    <a:lstStyle/>
                    <a:p>
                      <a:pPr marL="0" marR="0" algn="ctr">
                        <a:lnSpc>
                          <a:spcPts val="1800"/>
                        </a:lnSpc>
                        <a:spcBef>
                          <a:spcPts val="0"/>
                        </a:spcBef>
                        <a:spcAft>
                          <a:spcPts val="0"/>
                        </a:spcAft>
                        <a:tabLst>
                          <a:tab pos="4197985" algn="l"/>
                        </a:tabLst>
                      </a:pPr>
                      <a:r>
                        <a:rPr lang="en-US" sz="1800" kern="100" dirty="0" smtClean="0">
                          <a:latin typeface="Century"/>
                          <a:ea typeface="MS Mincho"/>
                          <a:cs typeface="Times New Roman"/>
                        </a:rPr>
                        <a:t>P2</a:t>
                      </a:r>
                      <a:endParaRPr lang="en-US" sz="28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tile tx="0" ty="0" sx="100000" sy="100000" flip="none" algn="tl"/>
                    </a:blipFill>
                  </a:tcPr>
                </a:tc>
                <a:tc hMerge="1">
                  <a:txBody>
                    <a:bodyPr/>
                    <a:lstStyle/>
                    <a:p>
                      <a:endParaRPr lang="en-US"/>
                    </a:p>
                  </a:txBody>
                  <a:tcPr/>
                </a:tc>
                <a:tc hMerge="1">
                  <a:txBody>
                    <a:bodyPr/>
                    <a:lstStyle/>
                    <a:p>
                      <a:endParaRPr lang="en-US"/>
                    </a:p>
                  </a:txBody>
                  <a:tcPr/>
                </a:tc>
                <a:tc gridSpan="5">
                  <a:txBody>
                    <a:bodyPr/>
                    <a:lstStyle/>
                    <a:p>
                      <a:pPr marL="0" marR="0" algn="ctr">
                        <a:lnSpc>
                          <a:spcPts val="1800"/>
                        </a:lnSpc>
                        <a:spcBef>
                          <a:spcPts val="0"/>
                        </a:spcBef>
                        <a:spcAft>
                          <a:spcPts val="0"/>
                        </a:spcAft>
                        <a:tabLst>
                          <a:tab pos="4197985" algn="l"/>
                        </a:tabLst>
                      </a:pPr>
                      <a:r>
                        <a:rPr lang="en-US" sz="1800" kern="100" dirty="0" smtClean="0">
                          <a:latin typeface="Century"/>
                          <a:ea typeface="MS Mincho"/>
                          <a:cs typeface="Times New Roman"/>
                        </a:rPr>
                        <a:t>P1</a:t>
                      </a:r>
                      <a:endParaRPr lang="en-US" sz="28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lnSpc>
                          <a:spcPts val="1800"/>
                        </a:lnSpc>
                        <a:spcBef>
                          <a:spcPts val="0"/>
                        </a:spcBef>
                        <a:spcAft>
                          <a:spcPts val="0"/>
                        </a:spcAft>
                        <a:tabLst>
                          <a:tab pos="4197985" algn="l"/>
                        </a:tabLst>
                      </a:pPr>
                      <a:r>
                        <a:rPr lang="en-US" sz="1800" kern="100" dirty="0" smtClean="0">
                          <a:latin typeface="Century"/>
                          <a:ea typeface="MS Mincho"/>
                          <a:cs typeface="Times New Roman"/>
                        </a:rPr>
                        <a:t>P4</a:t>
                      </a:r>
                      <a:endParaRPr lang="en-US" sz="28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tile tx="0" ty="0" sx="100000" sy="100000" flip="none" algn="tl"/>
                    </a:blip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lnSpc>
                          <a:spcPts val="1800"/>
                        </a:lnSpc>
                        <a:spcBef>
                          <a:spcPts val="0"/>
                        </a:spcBef>
                        <a:spcAft>
                          <a:spcPts val="0"/>
                        </a:spcAft>
                        <a:tabLst>
                          <a:tab pos="4197985" algn="l"/>
                        </a:tabLst>
                      </a:pPr>
                      <a:r>
                        <a:rPr lang="en-US" sz="1800" kern="100" dirty="0" smtClean="0">
                          <a:latin typeface="Century"/>
                          <a:ea typeface="MS Mincho"/>
                          <a:cs typeface="Times New Roman"/>
                        </a:rPr>
                        <a:t>P3</a:t>
                      </a:r>
                      <a:endParaRPr lang="en-US" sz="28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1000">
                <a:tc>
                  <a:txBody>
                    <a:bodyPr/>
                    <a:lstStyle/>
                    <a:p>
                      <a:pPr marL="0" marR="0" algn="just">
                        <a:lnSpc>
                          <a:spcPts val="1800"/>
                        </a:lnSpc>
                        <a:spcBef>
                          <a:spcPts val="0"/>
                        </a:spcBef>
                        <a:spcAft>
                          <a:spcPts val="0"/>
                        </a:spcAft>
                        <a:tabLst>
                          <a:tab pos="4197985" algn="l"/>
                        </a:tabLst>
                      </a:pPr>
                      <a:r>
                        <a:rPr lang="en-US" sz="1400" kern="100" dirty="0">
                          <a:latin typeface="Century"/>
                          <a:ea typeface="MS Mincho"/>
                          <a:cs typeface="Times New Roman"/>
                        </a:rPr>
                        <a:t>1</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tabLst>
                          <a:tab pos="4197985" algn="l"/>
                        </a:tabLst>
                      </a:pPr>
                      <a:r>
                        <a:rPr lang="en-US" sz="1400" kern="100" dirty="0">
                          <a:latin typeface="Century"/>
                          <a:ea typeface="MS Mincho"/>
                          <a:cs typeface="Times New Roman"/>
                        </a:rPr>
                        <a:t>2</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tabLst>
                          <a:tab pos="4197985" algn="l"/>
                        </a:tabLst>
                      </a:pPr>
                      <a:r>
                        <a:rPr lang="en-US" sz="1400" kern="100" dirty="0">
                          <a:latin typeface="Century"/>
                          <a:ea typeface="MS Mincho"/>
                          <a:cs typeface="Times New Roman"/>
                        </a:rPr>
                        <a:t>3</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tabLst>
                          <a:tab pos="4197985" algn="l"/>
                        </a:tabLst>
                      </a:pPr>
                      <a:r>
                        <a:rPr lang="en-US" sz="1400" kern="100" dirty="0">
                          <a:latin typeface="Century"/>
                          <a:ea typeface="MS Mincho"/>
                          <a:cs typeface="Times New Roman"/>
                        </a:rPr>
                        <a:t>4</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800"/>
                        </a:lnSpc>
                        <a:spcBef>
                          <a:spcPts val="0"/>
                        </a:spcBef>
                        <a:spcAft>
                          <a:spcPts val="0"/>
                        </a:spcAft>
                        <a:tabLst>
                          <a:tab pos="4197985" algn="l"/>
                        </a:tabLst>
                      </a:pPr>
                      <a:r>
                        <a:rPr lang="en-US" sz="1400" kern="100" dirty="0">
                          <a:latin typeface="Century"/>
                          <a:ea typeface="MS Mincho"/>
                          <a:cs typeface="Times New Roman"/>
                        </a:rPr>
                        <a:t>5</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800"/>
                        </a:lnSpc>
                        <a:spcBef>
                          <a:spcPts val="0"/>
                        </a:spcBef>
                        <a:spcAft>
                          <a:spcPts val="0"/>
                        </a:spcAft>
                        <a:tabLst>
                          <a:tab pos="4197985" algn="l"/>
                        </a:tabLst>
                      </a:pPr>
                      <a:r>
                        <a:rPr lang="en-US" sz="1400" kern="100" dirty="0">
                          <a:latin typeface="Century"/>
                          <a:ea typeface="MS Mincho"/>
                          <a:cs typeface="Times New Roman"/>
                        </a:rPr>
                        <a:t>6</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800"/>
                        </a:lnSpc>
                        <a:spcBef>
                          <a:spcPts val="0"/>
                        </a:spcBef>
                        <a:spcAft>
                          <a:spcPts val="0"/>
                        </a:spcAft>
                        <a:tabLst>
                          <a:tab pos="4197985" algn="l"/>
                        </a:tabLst>
                      </a:pPr>
                      <a:r>
                        <a:rPr lang="en-US" sz="1400" kern="100" dirty="0">
                          <a:latin typeface="Century"/>
                          <a:ea typeface="MS Mincho"/>
                          <a:cs typeface="Times New Roman"/>
                        </a:rPr>
                        <a:t>7</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800"/>
                        </a:lnSpc>
                        <a:spcBef>
                          <a:spcPts val="0"/>
                        </a:spcBef>
                        <a:spcAft>
                          <a:spcPts val="0"/>
                        </a:spcAft>
                        <a:tabLst>
                          <a:tab pos="4197985" algn="l"/>
                        </a:tabLst>
                      </a:pPr>
                      <a:r>
                        <a:rPr lang="en-US" sz="1400" kern="100" dirty="0">
                          <a:latin typeface="Century"/>
                          <a:ea typeface="MS Mincho"/>
                          <a:cs typeface="Times New Roman"/>
                        </a:rPr>
                        <a:t>8</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800"/>
                        </a:lnSpc>
                        <a:spcBef>
                          <a:spcPts val="0"/>
                        </a:spcBef>
                        <a:spcAft>
                          <a:spcPts val="0"/>
                        </a:spcAft>
                        <a:tabLst>
                          <a:tab pos="4197985" algn="l"/>
                        </a:tabLst>
                      </a:pPr>
                      <a:r>
                        <a:rPr lang="en-US" sz="1400" kern="100" dirty="0">
                          <a:latin typeface="Century"/>
                          <a:ea typeface="MS Mincho"/>
                          <a:cs typeface="Times New Roman"/>
                        </a:rPr>
                        <a:t>9</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tabLst>
                          <a:tab pos="4197985" algn="l"/>
                        </a:tabLst>
                      </a:pPr>
                      <a:r>
                        <a:rPr lang="en-US" sz="1400" kern="100" dirty="0">
                          <a:latin typeface="Century"/>
                          <a:ea typeface="MS Mincho"/>
                          <a:cs typeface="Times New Roman"/>
                        </a:rPr>
                        <a:t>10</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tabLst>
                          <a:tab pos="4197985" algn="l"/>
                        </a:tabLst>
                      </a:pPr>
                      <a:r>
                        <a:rPr lang="en-US" sz="1400" kern="100" dirty="0">
                          <a:latin typeface="Century"/>
                          <a:ea typeface="MS Mincho"/>
                          <a:cs typeface="Times New Roman"/>
                        </a:rPr>
                        <a:t>11</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tabLst>
                          <a:tab pos="4197985" algn="l"/>
                        </a:tabLst>
                      </a:pPr>
                      <a:r>
                        <a:rPr lang="en-US" sz="1400" kern="100" dirty="0">
                          <a:latin typeface="Century"/>
                          <a:ea typeface="MS Mincho"/>
                          <a:cs typeface="Times New Roman"/>
                        </a:rPr>
                        <a:t>12</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tabLst>
                          <a:tab pos="4197985" algn="l"/>
                        </a:tabLst>
                      </a:pPr>
                      <a:r>
                        <a:rPr lang="en-US" sz="1400" kern="100" dirty="0">
                          <a:latin typeface="Century"/>
                          <a:ea typeface="MS Mincho"/>
                          <a:cs typeface="Times New Roman"/>
                        </a:rPr>
                        <a:t>13</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tabLst>
                          <a:tab pos="4197985" algn="l"/>
                        </a:tabLst>
                      </a:pPr>
                      <a:r>
                        <a:rPr lang="en-US" sz="1400" kern="100" dirty="0">
                          <a:latin typeface="Century"/>
                          <a:ea typeface="MS Mincho"/>
                          <a:cs typeface="Times New Roman"/>
                        </a:rPr>
                        <a:t>14</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marL="0" marR="0" algn="just">
                        <a:lnSpc>
                          <a:spcPts val="1800"/>
                        </a:lnSpc>
                        <a:spcBef>
                          <a:spcPts val="0"/>
                        </a:spcBef>
                        <a:spcAft>
                          <a:spcPts val="0"/>
                        </a:spcAft>
                        <a:tabLst>
                          <a:tab pos="4197985" algn="l"/>
                        </a:tabLst>
                      </a:pPr>
                      <a:r>
                        <a:rPr lang="en-US" sz="1400" kern="100" dirty="0">
                          <a:latin typeface="Century"/>
                          <a:ea typeface="MS Mincho"/>
                          <a:cs typeface="Times New Roman"/>
                        </a:rPr>
                        <a:t>15</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just">
                        <a:lnSpc>
                          <a:spcPts val="1800"/>
                        </a:lnSpc>
                        <a:spcBef>
                          <a:spcPts val="0"/>
                        </a:spcBef>
                        <a:spcAft>
                          <a:spcPts val="0"/>
                        </a:spcAft>
                        <a:tabLst>
                          <a:tab pos="4197985" algn="l"/>
                        </a:tabLst>
                      </a:pPr>
                      <a:r>
                        <a:rPr lang="en-US" sz="1400" kern="100" dirty="0">
                          <a:latin typeface="Century"/>
                          <a:ea typeface="MS Mincho"/>
                          <a:cs typeface="Times New Roman"/>
                        </a:rPr>
                        <a:t>16</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just">
                        <a:lnSpc>
                          <a:spcPts val="1800"/>
                        </a:lnSpc>
                        <a:spcBef>
                          <a:spcPts val="0"/>
                        </a:spcBef>
                        <a:spcAft>
                          <a:spcPts val="0"/>
                        </a:spcAft>
                        <a:tabLst>
                          <a:tab pos="4197985" algn="l"/>
                        </a:tabLst>
                      </a:pPr>
                      <a:r>
                        <a:rPr lang="en-US" sz="1400" kern="100" dirty="0">
                          <a:latin typeface="Century"/>
                          <a:ea typeface="MS Mincho"/>
                          <a:cs typeface="Times New Roman"/>
                        </a:rPr>
                        <a:t>17</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just">
                        <a:lnSpc>
                          <a:spcPts val="1800"/>
                        </a:lnSpc>
                        <a:spcBef>
                          <a:spcPts val="0"/>
                        </a:spcBef>
                        <a:spcAft>
                          <a:spcPts val="0"/>
                        </a:spcAft>
                        <a:tabLst>
                          <a:tab pos="4197985" algn="l"/>
                        </a:tabLst>
                      </a:pPr>
                      <a:r>
                        <a:rPr lang="en-US" sz="1400" kern="100" dirty="0">
                          <a:latin typeface="Century"/>
                          <a:ea typeface="MS Mincho"/>
                          <a:cs typeface="Times New Roman"/>
                        </a:rPr>
                        <a:t>18</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just">
                        <a:lnSpc>
                          <a:spcPts val="1800"/>
                        </a:lnSpc>
                        <a:spcBef>
                          <a:spcPts val="0"/>
                        </a:spcBef>
                        <a:spcAft>
                          <a:spcPts val="0"/>
                        </a:spcAft>
                        <a:tabLst>
                          <a:tab pos="4197985" algn="l"/>
                        </a:tabLst>
                      </a:pPr>
                      <a:r>
                        <a:rPr lang="en-US" sz="1400" kern="100" dirty="0">
                          <a:latin typeface="Century"/>
                          <a:ea typeface="MS Mincho"/>
                          <a:cs typeface="Times New Roman"/>
                        </a:rPr>
                        <a:t>19</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just">
                        <a:lnSpc>
                          <a:spcPts val="1800"/>
                        </a:lnSpc>
                        <a:spcBef>
                          <a:spcPts val="0"/>
                        </a:spcBef>
                        <a:spcAft>
                          <a:spcPts val="0"/>
                        </a:spcAft>
                        <a:tabLst>
                          <a:tab pos="4197985" algn="l"/>
                        </a:tabLst>
                      </a:pPr>
                      <a:r>
                        <a:rPr lang="en-US" sz="1400" kern="100" dirty="0">
                          <a:latin typeface="Century"/>
                          <a:ea typeface="MS Mincho"/>
                          <a:cs typeface="Times New Roman"/>
                        </a:rPr>
                        <a:t>20</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just">
                        <a:lnSpc>
                          <a:spcPts val="1800"/>
                        </a:lnSpc>
                        <a:spcBef>
                          <a:spcPts val="0"/>
                        </a:spcBef>
                        <a:spcAft>
                          <a:spcPts val="0"/>
                        </a:spcAft>
                        <a:tabLst>
                          <a:tab pos="4197985" algn="l"/>
                        </a:tabLst>
                      </a:pPr>
                      <a:r>
                        <a:rPr lang="en-US" sz="1400" kern="100" dirty="0">
                          <a:latin typeface="Century"/>
                          <a:ea typeface="MS Mincho"/>
                          <a:cs typeface="Times New Roman"/>
                        </a:rPr>
                        <a:t>21</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just">
                        <a:lnSpc>
                          <a:spcPts val="1800"/>
                        </a:lnSpc>
                        <a:spcBef>
                          <a:spcPts val="0"/>
                        </a:spcBef>
                        <a:spcAft>
                          <a:spcPts val="0"/>
                        </a:spcAft>
                        <a:tabLst>
                          <a:tab pos="4197985" algn="l"/>
                        </a:tabLst>
                      </a:pPr>
                      <a:r>
                        <a:rPr lang="en-US" sz="1400" kern="100" dirty="0">
                          <a:latin typeface="Century"/>
                          <a:ea typeface="MS Mincho"/>
                          <a:cs typeface="Times New Roman"/>
                        </a:rPr>
                        <a:t>22</a:t>
                      </a:r>
                      <a:endParaRPr lang="en-US" sz="2000" kern="100" dirty="0">
                        <a:latin typeface="Century"/>
                        <a:ea typeface="MS Mincho"/>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bl>
          </a:graphicData>
        </a:graphic>
      </p:graphicFrame>
      <p:graphicFrame>
        <p:nvGraphicFramePr>
          <p:cNvPr id="9" name="Table 8"/>
          <p:cNvGraphicFramePr>
            <a:graphicFrameLocks noGrp="1"/>
          </p:cNvGraphicFramePr>
          <p:nvPr/>
        </p:nvGraphicFramePr>
        <p:xfrm>
          <a:off x="304800" y="3200400"/>
          <a:ext cx="5486400" cy="2306320"/>
        </p:xfrm>
        <a:graphic>
          <a:graphicData uri="http://schemas.openxmlformats.org/drawingml/2006/table">
            <a:tbl>
              <a:tblPr firstRow="1" bandRow="1">
                <a:tableStyleId>{5C22544A-7EE6-4342-B048-85BDC9FD1C3A}</a:tableStyleId>
              </a:tblPr>
              <a:tblGrid>
                <a:gridCol w="1828800"/>
                <a:gridCol w="1828800"/>
                <a:gridCol w="1828800"/>
              </a:tblGrid>
              <a:tr h="401320">
                <a:tc>
                  <a:txBody>
                    <a:bodyPr/>
                    <a:lstStyle/>
                    <a:p>
                      <a:pPr algn="ctr"/>
                      <a:r>
                        <a:rPr lang="en-US" sz="2000" b="1" dirty="0" smtClean="0">
                          <a:solidFill>
                            <a:srgbClr val="FF0066"/>
                          </a:solidFill>
                        </a:rPr>
                        <a:t>Process</a:t>
                      </a:r>
                      <a:endParaRPr lang="en-US" sz="2000" b="1" dirty="0">
                        <a:solidFill>
                          <a:srgbClr val="FF0066"/>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smtClean="0">
                          <a:solidFill>
                            <a:srgbClr val="FF0066"/>
                          </a:solidFill>
                        </a:rPr>
                        <a:t>Arrival</a:t>
                      </a:r>
                      <a:r>
                        <a:rPr lang="en-US" sz="2000" b="1" baseline="0" dirty="0" smtClean="0">
                          <a:solidFill>
                            <a:srgbClr val="FF0066"/>
                          </a:solidFill>
                        </a:rPr>
                        <a:t> time</a:t>
                      </a:r>
                      <a:endParaRPr lang="en-US" sz="2000" b="1" dirty="0">
                        <a:solidFill>
                          <a:srgbClr val="FF0066"/>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smtClean="0">
                          <a:solidFill>
                            <a:srgbClr val="FF0066"/>
                          </a:solidFill>
                        </a:rPr>
                        <a:t>Processing time</a:t>
                      </a:r>
                      <a:endParaRPr lang="en-US" sz="2000" b="1" dirty="0">
                        <a:solidFill>
                          <a:srgbClr val="FF0066"/>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401320">
                <a:tc>
                  <a:txBody>
                    <a:bodyPr/>
                    <a:lstStyle/>
                    <a:p>
                      <a:pPr algn="ctr"/>
                      <a:r>
                        <a:rPr lang="en-US" sz="2000" b="1" dirty="0" smtClean="0"/>
                        <a:t>P1</a:t>
                      </a:r>
                      <a:endParaRPr lang="en-US" sz="20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smtClean="0"/>
                        <a:t>0</a:t>
                      </a:r>
                      <a:endParaRPr lang="en-US" sz="20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smtClean="0"/>
                        <a:t>5</a:t>
                      </a:r>
                      <a:endParaRPr lang="en-US" sz="20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401320">
                <a:tc>
                  <a:txBody>
                    <a:bodyPr/>
                    <a:lstStyle/>
                    <a:p>
                      <a:pPr algn="ctr"/>
                      <a:r>
                        <a:rPr lang="en-US" sz="2000" b="1" dirty="0" smtClean="0"/>
                        <a:t>P2</a:t>
                      </a:r>
                      <a:endParaRPr lang="en-US" sz="20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smtClean="0"/>
                        <a:t>1</a:t>
                      </a:r>
                      <a:endParaRPr lang="en-US" sz="20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smtClean="0"/>
                        <a:t>3</a:t>
                      </a:r>
                      <a:endParaRPr lang="en-US" sz="20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401320">
                <a:tc>
                  <a:txBody>
                    <a:bodyPr/>
                    <a:lstStyle/>
                    <a:p>
                      <a:pPr algn="ctr"/>
                      <a:r>
                        <a:rPr lang="en-US" sz="2000" b="1" dirty="0" smtClean="0"/>
                        <a:t>P3</a:t>
                      </a:r>
                      <a:endParaRPr lang="en-US" sz="20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smtClean="0"/>
                        <a:t>2</a:t>
                      </a:r>
                      <a:endParaRPr lang="en-US" sz="20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smtClean="0"/>
                        <a:t>8</a:t>
                      </a:r>
                      <a:endParaRPr lang="en-US" sz="20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401320">
                <a:tc>
                  <a:txBody>
                    <a:bodyPr/>
                    <a:lstStyle/>
                    <a:p>
                      <a:pPr algn="ctr"/>
                      <a:r>
                        <a:rPr lang="en-US" sz="2000" b="1" dirty="0" smtClean="0"/>
                        <a:t>P4</a:t>
                      </a:r>
                      <a:endParaRPr lang="en-US" sz="20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smtClean="0"/>
                        <a:t>3</a:t>
                      </a:r>
                      <a:endParaRPr lang="en-US" sz="20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2000" b="1" dirty="0" smtClean="0"/>
                        <a:t>6</a:t>
                      </a:r>
                      <a:endParaRPr lang="en-US" sz="20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sp>
        <p:nvSpPr>
          <p:cNvPr id="10" name="TextBox 9"/>
          <p:cNvSpPr txBox="1"/>
          <p:nvPr/>
        </p:nvSpPr>
        <p:spPr>
          <a:xfrm>
            <a:off x="304800" y="5715000"/>
            <a:ext cx="8610600" cy="400110"/>
          </a:xfrm>
          <a:prstGeom prst="rect">
            <a:avLst/>
          </a:prstGeom>
          <a:noFill/>
        </p:spPr>
        <p:txBody>
          <a:bodyPr wrap="square" rtlCol="0">
            <a:spAutoFit/>
          </a:bodyPr>
          <a:lstStyle/>
          <a:p>
            <a:pPr algn="ctr"/>
            <a:r>
              <a:rPr lang="en-US" sz="2000" b="1" dirty="0" smtClean="0">
                <a:solidFill>
                  <a:schemeClr val="accent2"/>
                </a:solidFill>
              </a:rPr>
              <a:t>In SJF Scheduling is initiated when all the processes are ready for execution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normAutofit fontScale="90000"/>
          </a:bodyPr>
          <a:lstStyle/>
          <a:p>
            <a:pPr algn="l"/>
            <a:r>
              <a:rPr lang="en-US" b="1" dirty="0" smtClean="0">
                <a:solidFill>
                  <a:srgbClr val="C00000"/>
                </a:solidFill>
              </a:rPr>
              <a:t>Question  2.</a:t>
            </a:r>
            <a:br>
              <a:rPr lang="en-US" b="1" dirty="0" smtClean="0">
                <a:solidFill>
                  <a:srgbClr val="C00000"/>
                </a:solidFill>
              </a:rPr>
            </a:br>
            <a:r>
              <a:rPr lang="en-US" sz="3600" b="1" dirty="0" err="1" smtClean="0">
                <a:solidFill>
                  <a:srgbClr val="FF0000"/>
                </a:solidFill>
              </a:rPr>
              <a:t>Subquestion</a:t>
            </a:r>
            <a:r>
              <a:rPr lang="en-US" sz="3600" b="1" dirty="0" smtClean="0">
                <a:solidFill>
                  <a:srgbClr val="FF0000"/>
                </a:solidFill>
              </a:rPr>
              <a:t> B:</a:t>
            </a:r>
            <a:r>
              <a:rPr lang="en-US" sz="3600" b="1" dirty="0" smtClean="0">
                <a:solidFill>
                  <a:srgbClr val="0000FF"/>
                </a:solidFill>
              </a:rPr>
              <a:t/>
            </a:r>
            <a:br>
              <a:rPr lang="en-US" sz="3600" b="1" dirty="0" smtClean="0">
                <a:solidFill>
                  <a:srgbClr val="0000FF"/>
                </a:solidFill>
              </a:rPr>
            </a:br>
            <a:endParaRPr lang="en-US" b="1" dirty="0">
              <a:solidFill>
                <a:srgbClr val="0000FF"/>
              </a:solidFill>
            </a:endParaRPr>
          </a:p>
        </p:txBody>
      </p:sp>
      <p:sp>
        <p:nvSpPr>
          <p:cNvPr id="7" name="TextBox 6"/>
          <p:cNvSpPr txBox="1"/>
          <p:nvPr/>
        </p:nvSpPr>
        <p:spPr>
          <a:xfrm>
            <a:off x="381000" y="1981200"/>
            <a:ext cx="8763000" cy="477054"/>
          </a:xfrm>
          <a:prstGeom prst="rect">
            <a:avLst/>
          </a:prstGeom>
          <a:noFill/>
        </p:spPr>
        <p:txBody>
          <a:bodyPr wrap="square" rtlCol="0">
            <a:spAutoFit/>
          </a:bodyPr>
          <a:lstStyle/>
          <a:p>
            <a:pPr algn="ctr"/>
            <a:r>
              <a:rPr lang="en-US" sz="2500" b="1" dirty="0" smtClean="0">
                <a:solidFill>
                  <a:srgbClr val="FF33CC"/>
                </a:solidFill>
              </a:rPr>
              <a:t>Table 5. Execution results of the processes in the SJF algorithm</a:t>
            </a:r>
          </a:p>
        </p:txBody>
      </p:sp>
      <p:graphicFrame>
        <p:nvGraphicFramePr>
          <p:cNvPr id="11" name="Content Placeholder 10"/>
          <p:cNvGraphicFramePr>
            <a:graphicFrameLocks noGrp="1"/>
          </p:cNvGraphicFramePr>
          <p:nvPr>
            <p:ph idx="1"/>
          </p:nvPr>
        </p:nvGraphicFramePr>
        <p:xfrm>
          <a:off x="533400" y="2590800"/>
          <a:ext cx="8229600" cy="3078480"/>
        </p:xfrm>
        <a:graphic>
          <a:graphicData uri="http://schemas.openxmlformats.org/drawingml/2006/table">
            <a:tbl>
              <a:tblPr firstRow="1" bandRow="1">
                <a:tableStyleId>{5C22544A-7EE6-4342-B048-85BDC9FD1C3A}</a:tableStyleId>
              </a:tblPr>
              <a:tblGrid>
                <a:gridCol w="2057400"/>
                <a:gridCol w="2057400"/>
                <a:gridCol w="2057400"/>
                <a:gridCol w="2057400"/>
              </a:tblGrid>
              <a:tr h="774071">
                <a:tc>
                  <a:txBody>
                    <a:bodyPr/>
                    <a:lstStyle/>
                    <a:p>
                      <a:r>
                        <a:rPr lang="en-US" sz="2400" dirty="0" smtClean="0">
                          <a:solidFill>
                            <a:srgbClr val="0000FF"/>
                          </a:solidFill>
                        </a:rPr>
                        <a:t>Process</a:t>
                      </a:r>
                      <a:endParaRPr lang="en-US" sz="2400" dirty="0">
                        <a:solidFill>
                          <a:srgbClr val="0000FF"/>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2400" dirty="0" smtClean="0">
                          <a:solidFill>
                            <a:srgbClr val="0000FF"/>
                          </a:solidFill>
                        </a:rPr>
                        <a:t>Waiting</a:t>
                      </a:r>
                      <a:r>
                        <a:rPr lang="en-US" sz="2400" baseline="0" dirty="0" smtClean="0">
                          <a:solidFill>
                            <a:srgbClr val="0000FF"/>
                          </a:solidFill>
                        </a:rPr>
                        <a:t> time</a:t>
                      </a:r>
                      <a:endParaRPr lang="en-US" sz="2400" dirty="0">
                        <a:solidFill>
                          <a:srgbClr val="0000FF"/>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2400" dirty="0" smtClean="0">
                          <a:solidFill>
                            <a:srgbClr val="0000FF"/>
                          </a:solidFill>
                        </a:rPr>
                        <a:t>Response time</a:t>
                      </a:r>
                      <a:endParaRPr lang="en-US" sz="2400" dirty="0">
                        <a:solidFill>
                          <a:srgbClr val="0000FF"/>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2400" dirty="0" smtClean="0">
                          <a:solidFill>
                            <a:srgbClr val="0000FF"/>
                          </a:solidFill>
                        </a:rPr>
                        <a:t>Turn-around</a:t>
                      </a:r>
                      <a:r>
                        <a:rPr lang="en-US" sz="2400" baseline="0" dirty="0" smtClean="0">
                          <a:solidFill>
                            <a:srgbClr val="0000FF"/>
                          </a:solidFill>
                        </a:rPr>
                        <a:t> time</a:t>
                      </a:r>
                      <a:endParaRPr lang="en-US" sz="2400" dirty="0">
                        <a:solidFill>
                          <a:srgbClr val="0000FF"/>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487378">
                <a:tc>
                  <a:txBody>
                    <a:bodyPr/>
                    <a:lstStyle/>
                    <a:p>
                      <a:r>
                        <a:rPr lang="en-US" sz="2800" dirty="0" smtClean="0"/>
                        <a:t>P1</a:t>
                      </a:r>
                      <a:endParaRPr lang="en-US" sz="2800"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2800" dirty="0" smtClean="0"/>
                        <a:t>3</a:t>
                      </a:r>
                      <a:endParaRPr lang="en-US" sz="2800"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2800" dirty="0" smtClean="0"/>
                        <a:t>3</a:t>
                      </a:r>
                      <a:endParaRPr lang="en-US" sz="2800"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2800" dirty="0" smtClean="0"/>
                        <a:t>8</a:t>
                      </a:r>
                      <a:endParaRPr lang="en-US" sz="2800"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487378">
                <a:tc>
                  <a:txBody>
                    <a:bodyPr/>
                    <a:lstStyle/>
                    <a:p>
                      <a:r>
                        <a:rPr lang="en-US" sz="2800" dirty="0" smtClean="0"/>
                        <a:t>P2</a:t>
                      </a:r>
                      <a:endParaRPr lang="en-US" sz="2800"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2800" dirty="0" smtClean="0"/>
                        <a:t>0</a:t>
                      </a:r>
                      <a:endParaRPr lang="en-US" sz="2800"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2800" dirty="0" smtClean="0"/>
                        <a:t>0</a:t>
                      </a:r>
                      <a:endParaRPr lang="en-US" sz="2800"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2800" dirty="0" smtClean="0"/>
                        <a:t>3</a:t>
                      </a:r>
                      <a:endParaRPr lang="en-US" sz="2800"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487378">
                <a:tc>
                  <a:txBody>
                    <a:bodyPr/>
                    <a:lstStyle/>
                    <a:p>
                      <a:r>
                        <a:rPr lang="en-US" sz="2800" dirty="0" smtClean="0"/>
                        <a:t>P3</a:t>
                      </a:r>
                      <a:endParaRPr lang="en-US" sz="2800"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2800" dirty="0" smtClean="0"/>
                        <a:t>14</a:t>
                      </a:r>
                      <a:endParaRPr lang="en-US" sz="2800"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2800" dirty="0" smtClean="0"/>
                        <a:t>14</a:t>
                      </a:r>
                      <a:endParaRPr lang="en-US" sz="2800"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r>
                        <a:rPr lang="en-US" sz="2800" dirty="0" smtClean="0"/>
                        <a:t>22</a:t>
                      </a:r>
                      <a:endParaRPr lang="en-US" sz="2800"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659394">
                <a:tc>
                  <a:txBody>
                    <a:bodyPr/>
                    <a:lstStyle/>
                    <a:p>
                      <a:r>
                        <a:rPr lang="en-US" sz="2800" dirty="0" smtClean="0"/>
                        <a:t>P4</a:t>
                      </a:r>
                      <a:endParaRPr lang="en-US" sz="2800"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gridSpan="3">
                  <a:txBody>
                    <a:bodyPr/>
                    <a:lstStyle/>
                    <a:p>
                      <a:pPr algn="ctr"/>
                      <a:r>
                        <a:rPr lang="en-US" sz="4000" b="1" dirty="0" smtClean="0">
                          <a:solidFill>
                            <a:srgbClr val="FF0000"/>
                          </a:solidFill>
                        </a:rPr>
                        <a:t>B</a:t>
                      </a:r>
                      <a:endParaRPr lang="en-US" sz="4000" b="1" dirty="0">
                        <a:solidFill>
                          <a:srgbClr val="FF0000"/>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hMerge="1">
                  <a:txBody>
                    <a:bodyPr/>
                    <a:lstStyle/>
                    <a:p>
                      <a:endParaRPr lang="en-US" dirty="0"/>
                    </a:p>
                  </a:txBody>
                  <a:tcPr/>
                </a:tc>
                <a:tc hMerge="1">
                  <a:txBody>
                    <a:bodyPr/>
                    <a:lstStyle/>
                    <a:p>
                      <a:endParaRPr lang="en-US" dirty="0"/>
                    </a:p>
                  </a:txBody>
                  <a:tcPr/>
                </a:tc>
              </a:tr>
            </a:tbl>
          </a:graphicData>
        </a:graphic>
      </p:graphicFrame>
      <p:sp>
        <p:nvSpPr>
          <p:cNvPr id="8" name="TextBox 7"/>
          <p:cNvSpPr txBox="1"/>
          <p:nvPr/>
        </p:nvSpPr>
        <p:spPr>
          <a:xfrm>
            <a:off x="381000" y="6400800"/>
            <a:ext cx="8458200" cy="584775"/>
          </a:xfrm>
          <a:prstGeom prst="rect">
            <a:avLst/>
          </a:prstGeom>
          <a:noFill/>
        </p:spPr>
        <p:txBody>
          <a:bodyPr wrap="square" rtlCol="0">
            <a:spAutoFit/>
          </a:bodyPr>
          <a:lstStyle/>
          <a:p>
            <a:endParaRPr lang="en-US" sz="3200" dirty="0" smtClean="0"/>
          </a:p>
        </p:txBody>
      </p:sp>
      <p:sp>
        <p:nvSpPr>
          <p:cNvPr id="9" name="TextBox 8"/>
          <p:cNvSpPr txBox="1"/>
          <p:nvPr/>
        </p:nvSpPr>
        <p:spPr>
          <a:xfrm>
            <a:off x="228600" y="5715000"/>
            <a:ext cx="8763000" cy="830997"/>
          </a:xfrm>
          <a:prstGeom prst="rect">
            <a:avLst/>
          </a:prstGeom>
          <a:noFill/>
        </p:spPr>
        <p:txBody>
          <a:bodyPr wrap="square" rtlCol="0">
            <a:spAutoFit/>
          </a:bodyPr>
          <a:lstStyle/>
          <a:p>
            <a:pPr algn="ctr"/>
            <a:r>
              <a:rPr lang="en-US" sz="2400" b="1" dirty="0" smtClean="0">
                <a:solidFill>
                  <a:srgbClr val="7030A0"/>
                </a:solidFill>
              </a:rPr>
              <a:t>In SJF, the scheduling is initiated when all the processes are ready for execution</a:t>
            </a:r>
          </a:p>
        </p:txBody>
      </p:sp>
      <p:graphicFrame>
        <p:nvGraphicFramePr>
          <p:cNvPr id="10" name="Table 9"/>
          <p:cNvGraphicFramePr>
            <a:graphicFrameLocks noGrp="1"/>
          </p:cNvGraphicFramePr>
          <p:nvPr/>
        </p:nvGraphicFramePr>
        <p:xfrm>
          <a:off x="4648200" y="89980"/>
          <a:ext cx="4191000" cy="1891218"/>
        </p:xfrm>
        <a:graphic>
          <a:graphicData uri="http://schemas.openxmlformats.org/drawingml/2006/table">
            <a:tbl>
              <a:tblPr firstRow="1" bandRow="1">
                <a:tableStyleId>{5C22544A-7EE6-4342-B048-85BDC9FD1C3A}</a:tableStyleId>
              </a:tblPr>
              <a:tblGrid>
                <a:gridCol w="1397000"/>
                <a:gridCol w="1397000"/>
                <a:gridCol w="1397000"/>
              </a:tblGrid>
              <a:tr h="476554">
                <a:tc>
                  <a:txBody>
                    <a:bodyPr/>
                    <a:lstStyle/>
                    <a:p>
                      <a:pPr algn="ctr"/>
                      <a:r>
                        <a:rPr lang="en-US" sz="1400" b="1" dirty="0" smtClean="0">
                          <a:solidFill>
                            <a:srgbClr val="FF0066"/>
                          </a:solidFill>
                        </a:rPr>
                        <a:t>Process</a:t>
                      </a:r>
                      <a:endParaRPr lang="en-US" sz="1400" b="1" dirty="0">
                        <a:solidFill>
                          <a:srgbClr val="FF0066"/>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400" b="1" dirty="0" smtClean="0">
                          <a:solidFill>
                            <a:srgbClr val="FF0066"/>
                          </a:solidFill>
                        </a:rPr>
                        <a:t>Arrival</a:t>
                      </a:r>
                      <a:r>
                        <a:rPr lang="en-US" sz="1400" b="1" baseline="0" dirty="0" smtClean="0">
                          <a:solidFill>
                            <a:srgbClr val="FF0066"/>
                          </a:solidFill>
                        </a:rPr>
                        <a:t> time</a:t>
                      </a:r>
                      <a:endParaRPr lang="en-US" sz="1400" b="1" dirty="0">
                        <a:solidFill>
                          <a:srgbClr val="FF0066"/>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400" b="1" dirty="0" smtClean="0">
                          <a:solidFill>
                            <a:srgbClr val="FF0066"/>
                          </a:solidFill>
                        </a:rPr>
                        <a:t>Processing time</a:t>
                      </a:r>
                      <a:endParaRPr lang="en-US" sz="1400" b="1" dirty="0">
                        <a:solidFill>
                          <a:srgbClr val="FF0066"/>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53666">
                <a:tc>
                  <a:txBody>
                    <a:bodyPr/>
                    <a:lstStyle/>
                    <a:p>
                      <a:pPr algn="ctr"/>
                      <a:r>
                        <a:rPr lang="en-US" sz="1400" b="1" dirty="0" smtClean="0"/>
                        <a:t>P1</a:t>
                      </a:r>
                      <a:endParaRPr lang="en-US" sz="14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400" b="1" dirty="0" smtClean="0"/>
                        <a:t>0</a:t>
                      </a:r>
                      <a:endParaRPr lang="en-US" sz="14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400" b="1" dirty="0" smtClean="0"/>
                        <a:t>5</a:t>
                      </a:r>
                      <a:endParaRPr lang="en-US" sz="14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53666">
                <a:tc>
                  <a:txBody>
                    <a:bodyPr/>
                    <a:lstStyle/>
                    <a:p>
                      <a:pPr algn="ctr"/>
                      <a:r>
                        <a:rPr lang="en-US" sz="1400" b="1" dirty="0" smtClean="0"/>
                        <a:t>P2</a:t>
                      </a:r>
                      <a:endParaRPr lang="en-US" sz="14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400" b="1" dirty="0" smtClean="0"/>
                        <a:t>1</a:t>
                      </a:r>
                      <a:endParaRPr lang="en-US" sz="14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400" b="1" dirty="0" smtClean="0"/>
                        <a:t>3</a:t>
                      </a:r>
                      <a:endParaRPr lang="en-US" sz="14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53666">
                <a:tc>
                  <a:txBody>
                    <a:bodyPr/>
                    <a:lstStyle/>
                    <a:p>
                      <a:pPr algn="ctr"/>
                      <a:r>
                        <a:rPr lang="en-US" sz="1400" b="1" dirty="0" smtClean="0"/>
                        <a:t>P3</a:t>
                      </a:r>
                      <a:endParaRPr lang="en-US" sz="14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400" b="1" dirty="0" smtClean="0"/>
                        <a:t>2</a:t>
                      </a:r>
                      <a:endParaRPr lang="en-US" sz="14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400" b="1" dirty="0" smtClean="0"/>
                        <a:t>8</a:t>
                      </a:r>
                      <a:endParaRPr lang="en-US" sz="14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53666">
                <a:tc>
                  <a:txBody>
                    <a:bodyPr/>
                    <a:lstStyle/>
                    <a:p>
                      <a:pPr algn="ctr"/>
                      <a:r>
                        <a:rPr lang="en-US" sz="1400" b="1" dirty="0" smtClean="0"/>
                        <a:t>P4</a:t>
                      </a:r>
                      <a:endParaRPr lang="en-US" sz="14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400" b="1" dirty="0" smtClean="0"/>
                        <a:t>3</a:t>
                      </a:r>
                      <a:endParaRPr lang="en-US" sz="14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z="1400" b="1" dirty="0" smtClean="0"/>
                        <a:t>6</a:t>
                      </a:r>
                      <a:endParaRPr lang="en-US" sz="1400" b="1"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sp>
        <p:nvSpPr>
          <p:cNvPr id="12" name="Right Arrow 11">
            <a:hlinkClick r:id="rId3" action="ppaction://hlinksldjump"/>
          </p:cNvPr>
          <p:cNvSpPr/>
          <p:nvPr/>
        </p:nvSpPr>
        <p:spPr>
          <a:xfrm>
            <a:off x="7657528" y="6221104"/>
            <a:ext cx="1295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B</a:t>
            </a:r>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32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1432</TotalTime>
  <Words>1017</Words>
  <Application>Microsoft Office PowerPoint</Application>
  <PresentationFormat>On-screen Show (4:3)</PresentationFormat>
  <Paragraphs>415</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Training Course on ITEE for the Candidates of  November 2020 Exam</vt:lpstr>
      <vt:lpstr>Question  2.  Read the following description concerning scheduling algorithms, and then answer the subquestions</vt:lpstr>
      <vt:lpstr>Question  2.</vt:lpstr>
      <vt:lpstr>Question  2.</vt:lpstr>
      <vt:lpstr>Question  2. </vt:lpstr>
      <vt:lpstr> Question  2. </vt:lpstr>
      <vt:lpstr>Question  2. Subquestion A:</vt:lpstr>
      <vt:lpstr> Question  2. </vt:lpstr>
      <vt:lpstr>Question  2. Subquestion B: </vt:lpstr>
      <vt:lpstr>Question  2. Subquestion C: </vt:lpstr>
      <vt:lpstr>Question  2. Subquestion D: </vt:lpstr>
      <vt:lpstr>Question  2. Answer group for the Subquestions: </vt:lpstr>
      <vt:lpstr>Question  2. Subquestions: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Which expression should be placed in A in the definition of a function F(n) that calculates the factorial of n in a recursive manner?</dc:title>
  <dc:creator>NYA</dc:creator>
  <cp:lastModifiedBy>Windows User</cp:lastModifiedBy>
  <cp:revision>170</cp:revision>
  <dcterms:created xsi:type="dcterms:W3CDTF">2006-08-16T00:00:00Z</dcterms:created>
  <dcterms:modified xsi:type="dcterms:W3CDTF">2020-10-09T13:29:35Z</dcterms:modified>
</cp:coreProperties>
</file>