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strike="noStrike" spc="-1">
                <a:solidFill>
                  <a:srgbClr val="0033CC"/>
                </a:solidFill>
                <a:latin typeface="Calibri"/>
              </a:rPr>
              <a:t>INTENSIVE COURSE ON ITEE FOR CANDIDATES OF OCTOBER 2020 EXAM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343080" indent="-342360" algn="ctr">
              <a:lnSpc>
                <a:spcPct val="100000"/>
              </a:lnSpc>
              <a:spcBef>
                <a:spcPts val="641"/>
              </a:spcBef>
            </a:pPr>
            <a:r>
              <a:rPr lang="en-US" sz="3200" b="0" strike="noStrike" spc="-1">
                <a:solidFill>
                  <a:srgbClr val="7030A0"/>
                </a:solidFill>
                <a:latin typeface="Calibri"/>
              </a:rPr>
              <a:t>PROJECT FOR SKILL’S DEVELOPMENT OF ICT ENGINEERS TARGETING JAPANESE MARKET</a:t>
            </a:r>
            <a:endParaRPr lang="en-US" sz="3200" b="0" strike="noStrike" spc="-1">
              <a:latin typeface="Arial"/>
            </a:endParaRPr>
          </a:p>
          <a:p>
            <a:pPr marL="343080" indent="-342360" algn="ctr">
              <a:lnSpc>
                <a:spcPct val="100000"/>
              </a:lnSpc>
              <a:spcBef>
                <a:spcPts val="1301"/>
              </a:spcBef>
            </a:pPr>
            <a:r>
              <a:rPr lang="en-US" sz="6500" b="1" strike="noStrike" spc="-1">
                <a:solidFill>
                  <a:srgbClr val="FF33CC"/>
                </a:solidFill>
                <a:latin typeface="Calibri"/>
              </a:rPr>
              <a:t>Solutions </a:t>
            </a:r>
            <a:endParaRPr lang="en-US" sz="6500" b="0" strike="noStrike" spc="-1">
              <a:latin typeface="Arial"/>
            </a:endParaRPr>
          </a:p>
          <a:p>
            <a:pPr marL="343080" indent="-342360" algn="ctr">
              <a:lnSpc>
                <a:spcPct val="100000"/>
              </a:lnSpc>
              <a:spcBef>
                <a:spcPts val="700"/>
              </a:spcBef>
            </a:pPr>
            <a:r>
              <a:rPr lang="en-US" sz="3500" b="1" strike="noStrike" spc="-1">
                <a:solidFill>
                  <a:srgbClr val="FF33CC"/>
                </a:solidFill>
                <a:latin typeface="Calibri"/>
              </a:rPr>
              <a:t>FE AM Questions of October 2016</a:t>
            </a:r>
            <a:endParaRPr lang="en-US" sz="3500" b="0" strike="noStrike" spc="-1">
              <a:latin typeface="Arial"/>
            </a:endParaRPr>
          </a:p>
          <a:p>
            <a:pPr marL="343080" indent="-342360" algn="ctr">
              <a:lnSpc>
                <a:spcPct val="100000"/>
              </a:lnSpc>
              <a:spcBef>
                <a:spcPts val="700"/>
              </a:spcBef>
            </a:pPr>
            <a:r>
              <a:rPr lang="en-US" sz="3500" b="1" strike="noStrike" spc="-1">
                <a:solidFill>
                  <a:srgbClr val="FF33CC"/>
                </a:solidFill>
                <a:latin typeface="Calibri"/>
              </a:rPr>
              <a:t> Question 2</a:t>
            </a:r>
            <a:endParaRPr lang="en-US" sz="35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FF"/>
                </a:solidFill>
                <a:latin typeface="Calibri"/>
              </a:rPr>
              <a:t>Dr. Md. Nawab Yousuf Ali</a:t>
            </a: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FF"/>
                </a:solidFill>
                <a:latin typeface="Calibri"/>
              </a:rPr>
              <a:t>Professor, Dept. of CSE</a:t>
            </a:r>
            <a:endParaRPr lang="en-US" sz="3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01"/>
              </a:spcBef>
            </a:pPr>
            <a:r>
              <a:rPr lang="en-US" sz="3000" b="0" strike="noStrike" spc="-1">
                <a:solidFill>
                  <a:srgbClr val="0000FF"/>
                </a:solidFill>
                <a:latin typeface="Calibri"/>
              </a:rPr>
              <a:t>East West University</a:t>
            </a:r>
            <a:endParaRPr lang="en-US" sz="3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320400" y="609840"/>
            <a:ext cx="8457480" cy="85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"/>
              </a:rPr>
              <a:t>Solution of blank box C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457200" y="1554480"/>
            <a:ext cx="8228880" cy="472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B050"/>
                </a:solidFill>
                <a:latin typeface="Calibri"/>
                <a:ea typeface="Microsoft YaHei"/>
              </a:rPr>
              <a:t>After third</a:t>
            </a:r>
            <a:r>
              <a:rPr lang="en-US" sz="3200" b="0" strike="noStrike" spc="-1">
                <a:solidFill>
                  <a:srgbClr val="00B050"/>
                </a:solidFill>
                <a:latin typeface="Calibri"/>
              </a:rPr>
              <a:t> iteration of Step 6: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B050"/>
                </a:solidFill>
                <a:latin typeface="Calibri"/>
              </a:rPr>
              <a:t> 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64" name="Picture 63"/>
          <p:cNvPicPr/>
          <p:nvPr/>
        </p:nvPicPr>
        <p:blipFill>
          <a:blip r:embed="rId2"/>
          <a:stretch/>
        </p:blipFill>
        <p:spPr>
          <a:xfrm>
            <a:off x="731520" y="2978640"/>
            <a:ext cx="7506000" cy="1280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320400" y="609840"/>
            <a:ext cx="8457480" cy="85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"/>
              </a:rPr>
              <a:t>Solution for Blank box D and 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457200" y="1554480"/>
            <a:ext cx="8228880" cy="472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FF33CC"/>
                </a:solidFill>
                <a:latin typeface="Calibri"/>
              </a:rPr>
              <a:t>If we simplify the description we can find that-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FF33CC"/>
                </a:solidFill>
                <a:latin typeface="Calibri"/>
              </a:rPr>
              <a:t> 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67" name="Picture 66"/>
          <p:cNvPicPr/>
          <p:nvPr/>
        </p:nvPicPr>
        <p:blipFill>
          <a:blip r:embed="rId2"/>
          <a:stretch/>
        </p:blipFill>
        <p:spPr>
          <a:xfrm>
            <a:off x="2054880" y="2876760"/>
            <a:ext cx="4538880" cy="2152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320400" y="609840"/>
            <a:ext cx="8457480" cy="85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"/>
              </a:rPr>
              <a:t>Solution for Blank box D and 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9" name="CustomShape 2"/>
          <p:cNvSpPr/>
          <p:nvPr/>
        </p:nvSpPr>
        <p:spPr>
          <a:xfrm>
            <a:off x="457200" y="1554480"/>
            <a:ext cx="8228880" cy="472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FF33CC"/>
                </a:solidFill>
                <a:latin typeface="Calibri"/>
              </a:rPr>
              <a:t>We have to put correct gate in the figure 3 thus the truth table of previous slide is satisfied.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FF33CC"/>
                </a:solidFill>
                <a:latin typeface="Calibri"/>
              </a:rPr>
              <a:t> 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824760" y="3237120"/>
            <a:ext cx="7404840" cy="2889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ustomShape 1"/>
          <p:cNvSpPr/>
          <p:nvPr/>
        </p:nvSpPr>
        <p:spPr>
          <a:xfrm>
            <a:off x="320400" y="609840"/>
            <a:ext cx="8457480" cy="85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"/>
              </a:rPr>
              <a:t>Solution for Blank box D and 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72" name="CustomShape 2"/>
          <p:cNvSpPr/>
          <p:nvPr/>
        </p:nvSpPr>
        <p:spPr>
          <a:xfrm>
            <a:off x="457200" y="1554480"/>
            <a:ext cx="8228880" cy="472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FF33CC"/>
                </a:solidFill>
                <a:latin typeface="Calibri"/>
              </a:rPr>
              <a:t>If we follow the following truth table we can able to find the answer of blank box D and E.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FF33CC"/>
                </a:solidFill>
                <a:latin typeface="Calibri"/>
              </a:rPr>
              <a:t>Here, we can see that an ‘OR’ gate use on blank D and if we put ‘NOR’ gate on blank E the truth table will satisfied.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FF33CC"/>
                </a:solidFill>
                <a:latin typeface="Calibri"/>
              </a:rPr>
              <a:t> 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1371600" y="4166640"/>
            <a:ext cx="6531840" cy="219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320400" y="609840"/>
            <a:ext cx="8457480" cy="85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"/>
              </a:rPr>
              <a:t>Solution for Blank box D and 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457200" y="1554480"/>
            <a:ext cx="8228880" cy="472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FF33CC"/>
                </a:solidFill>
                <a:latin typeface="Calibri"/>
                <a:ea typeface="Microsoft YaHei"/>
              </a:rPr>
              <a:t>Therefore option ‘b’ is correct for blank box E and </a:t>
            </a:r>
            <a:r>
              <a:rPr lang="en-US" sz="3200" b="1" strike="noStrike" spc="-1">
                <a:solidFill>
                  <a:srgbClr val="FF33CC"/>
                </a:solidFill>
                <a:latin typeface="Calibri"/>
              </a:rPr>
              <a:t>option ‘e’ is correct for blank box F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FF33CC"/>
                </a:solidFill>
                <a:latin typeface="Calibri"/>
              </a:rPr>
              <a:t> 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20400" y="609840"/>
            <a:ext cx="8457480" cy="85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"/>
              </a:rPr>
              <a:t>Solution for Blank box D and 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57200" y="1554480"/>
            <a:ext cx="8228880" cy="472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FF33CC"/>
                </a:solidFill>
                <a:latin typeface="Calibri"/>
              </a:rPr>
              <a:t>If we follow the following truth table we can able to find the answer of blank box D and E.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FF33CC"/>
                </a:solidFill>
                <a:latin typeface="Calibri"/>
              </a:rPr>
              <a:t>Here, we can see that an ‘OR’ gate use on blank D and if we put ‘NOR’ gate on blank E the truth table will satisfied.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FF33CC"/>
                </a:solidFill>
                <a:latin typeface="Calibri"/>
              </a:rPr>
              <a:t> 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1371600" y="4166640"/>
            <a:ext cx="6531840" cy="2194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04920" y="457200"/>
            <a:ext cx="8457480" cy="21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"/>
              </a:rPr>
              <a:t>Solution of blank box A</a:t>
            </a:r>
            <a:r>
              <a:t/>
            </a:r>
            <a:br/>
            <a:r>
              <a:rPr lang="en-US" sz="2800" b="0" strike="noStrike" spc="-1">
                <a:solidFill>
                  <a:srgbClr val="0070C0"/>
                </a:solidFill>
                <a:latin typeface="Calibri"/>
              </a:rPr>
              <a:t>The following steps describe how the multiplication operation proceeds, with (-3) × (+9) =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70C0"/>
                </a:solidFill>
                <a:latin typeface="Calibri"/>
              </a:rPr>
              <a:t>(-27), whose internal representation is 10011 × 01001 = _____A_____, as an example.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457200" y="2514600"/>
            <a:ext cx="8228880" cy="376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B050"/>
                </a:solidFill>
                <a:latin typeface="Calibri"/>
              </a:rPr>
              <a:t>+27</a:t>
            </a:r>
            <a:r>
              <a:rPr lang="en-US" sz="3200" b="1" strike="noStrike" spc="-1" baseline="-33000">
                <a:solidFill>
                  <a:srgbClr val="00B050"/>
                </a:solidFill>
                <a:latin typeface="Calibri"/>
              </a:rPr>
              <a:t>10 </a:t>
            </a:r>
            <a:r>
              <a:rPr lang="en-US" sz="3200" b="1" strike="noStrike" spc="-1">
                <a:solidFill>
                  <a:srgbClr val="00B050"/>
                </a:solidFill>
                <a:latin typeface="Calibri"/>
              </a:rPr>
              <a:t>= 00011011</a:t>
            </a:r>
            <a:r>
              <a:rPr lang="en-US" sz="3200" b="1" strike="noStrike" spc="-1" baseline="-33000">
                <a:solidFill>
                  <a:srgbClr val="00B050"/>
                </a:solidFill>
                <a:latin typeface="Calibri"/>
              </a:rPr>
              <a:t>2 </a:t>
            </a:r>
            <a:r>
              <a:rPr lang="en-US" sz="3200" b="1" strike="noStrike" spc="-1">
                <a:solidFill>
                  <a:srgbClr val="00B050"/>
                </a:solidFill>
                <a:latin typeface="Calibri"/>
              </a:rPr>
              <a:t>(8-bit representation)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B050"/>
                </a:solidFill>
                <a:latin typeface="Calibri"/>
              </a:rPr>
              <a:t>Now add a (-ve) signed bit before the left most bit for representing -27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3200" b="1" strike="noStrike" spc="-1">
                <a:solidFill>
                  <a:srgbClr val="00B050"/>
                </a:solidFill>
                <a:latin typeface="Calibri"/>
              </a:rPr>
              <a:t>-27</a:t>
            </a:r>
            <a:r>
              <a:rPr lang="en-US" sz="3200" b="1" strike="noStrike" spc="-1" baseline="-33000">
                <a:solidFill>
                  <a:srgbClr val="00B050"/>
                </a:solidFill>
                <a:latin typeface="Calibri"/>
              </a:rPr>
              <a:t>10 </a:t>
            </a:r>
            <a:r>
              <a:rPr lang="en-US" sz="3200" b="1" strike="noStrike" spc="-1">
                <a:solidFill>
                  <a:srgbClr val="00B050"/>
                </a:solidFill>
                <a:latin typeface="Calibri"/>
              </a:rPr>
              <a:t>= 100011011</a:t>
            </a:r>
            <a:r>
              <a:rPr lang="en-US" sz="3200" b="1" strike="noStrike" spc="-1" baseline="-33000">
                <a:solidFill>
                  <a:srgbClr val="00B050"/>
                </a:solidFill>
                <a:latin typeface="Calibri"/>
              </a:rPr>
              <a:t>2 </a:t>
            </a:r>
            <a:r>
              <a:rPr lang="en-US" sz="3200" b="1" strike="noStrike" spc="-1">
                <a:solidFill>
                  <a:srgbClr val="00B050"/>
                </a:solidFill>
                <a:latin typeface="Calibri"/>
              </a:rPr>
              <a:t>[ because, product is 9 bits in length (including the sign bit)]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3200" b="1" strike="noStrike" spc="-1">
                <a:solidFill>
                  <a:srgbClr val="00B050"/>
                </a:solidFill>
                <a:latin typeface="Calibri"/>
              </a:rPr>
              <a:t>Therefore option ‘c’ is correct for blank box ‘A’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FF33CC"/>
              </a:buClr>
              <a:buFont typeface="Arial"/>
              <a:buChar char="•"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304920" y="457200"/>
            <a:ext cx="8457480" cy="21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"/>
              </a:rPr>
              <a:t>Solution of blank box B</a:t>
            </a:r>
            <a:r>
              <a:t/>
            </a:r>
            <a:br/>
            <a:r>
              <a:rPr lang="en-US" sz="2800" b="0" strike="noStrike" spc="-1">
                <a:solidFill>
                  <a:srgbClr val="0070C0"/>
                </a:solidFill>
                <a:latin typeface="Calibri"/>
              </a:rPr>
              <a:t>[7] Set the result of the logical operation ____B____ to PS.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57200" y="1737360"/>
            <a:ext cx="8228880" cy="454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B050"/>
                </a:solidFill>
                <a:latin typeface="Calibri"/>
              </a:rPr>
              <a:t>In mathematics, (-Ve) * (-Ve) = (+Ve);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B050"/>
                </a:solidFill>
                <a:latin typeface="Calibri"/>
              </a:rPr>
              <a:t>(-Ve) * (+Ve) = (-Ve);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B050"/>
                </a:solidFill>
                <a:latin typeface="Calibri"/>
              </a:rPr>
              <a:t>(+Ve) * (-Ve) = (-Ve);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B050"/>
                </a:solidFill>
                <a:latin typeface="Calibri"/>
              </a:rPr>
              <a:t>(+Ve) * (+Ve) = (+Ve)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B050"/>
                </a:solidFill>
                <a:latin typeface="Calibri"/>
              </a:rPr>
              <a:t>In signed bit calculation 1 means negative and 0 means positive. Just implement following logic using gate.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AutoNum type="arabicParenR"/>
            </a:pP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FF33CC"/>
              </a:buClr>
              <a:buFont typeface="Arial"/>
              <a:buChar char="•"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304920" y="457200"/>
            <a:ext cx="8457480" cy="21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"/>
              </a:rPr>
              <a:t>Solution of blank box B</a:t>
            </a:r>
            <a:r>
              <a:t/>
            </a:r>
            <a:br/>
            <a:r>
              <a:rPr lang="en-US" sz="2800" b="0" strike="noStrike" spc="-1">
                <a:solidFill>
                  <a:srgbClr val="0070C0"/>
                </a:solidFill>
                <a:latin typeface="Calibri"/>
              </a:rPr>
              <a:t>[7] Set the result of the logical operation ____B____ to PS.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457200" y="1737360"/>
            <a:ext cx="8228880" cy="454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B050"/>
                </a:solidFill>
                <a:latin typeface="Calibri"/>
              </a:rPr>
              <a:t>The truth table of 2 input X-OR gate is-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AutoNum type="arabicParenR"/>
            </a:pP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FF33CC"/>
              </a:buClr>
              <a:buFont typeface="Arial"/>
              <a:buChar char="•"/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46" name="Picture 45"/>
          <p:cNvPicPr/>
          <p:nvPr/>
        </p:nvPicPr>
        <p:blipFill>
          <a:blip r:embed="rId2"/>
          <a:stretch/>
        </p:blipFill>
        <p:spPr>
          <a:xfrm>
            <a:off x="2758680" y="3291840"/>
            <a:ext cx="3733560" cy="2109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304920" y="457200"/>
            <a:ext cx="8457480" cy="21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"/>
              </a:rPr>
              <a:t>Solution of blank box B</a:t>
            </a:r>
            <a:r>
              <a:t/>
            </a:r>
            <a:br/>
            <a:r>
              <a:rPr lang="en-US" sz="2800" b="0" strike="noStrike" spc="-1">
                <a:solidFill>
                  <a:srgbClr val="0070C0"/>
                </a:solidFill>
                <a:latin typeface="Calibri"/>
              </a:rPr>
              <a:t>[7] Set the result of the logical operation ____B____ to PS.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457200" y="1737360"/>
            <a:ext cx="8228880" cy="454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B050"/>
                </a:solidFill>
                <a:latin typeface="Calibri"/>
              </a:rPr>
              <a:t>So, the correct option for blank box B is ‘c’. 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3200" b="1" strike="noStrike" spc="-1">
                <a:solidFill>
                  <a:srgbClr val="00B050"/>
                </a:solidFill>
                <a:latin typeface="Calibri"/>
              </a:rPr>
              <a:t>Where symbol ‘^’ (called as caret symbol) denotes bit wise X-OR.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AutoNum type="arabicParenR"/>
            </a:pP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FF33CC"/>
              </a:buClr>
              <a:buFont typeface="Arial"/>
              <a:buChar char="•"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304920" y="457200"/>
            <a:ext cx="8457480" cy="213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"/>
              </a:rPr>
              <a:t>Solution of blank box C</a:t>
            </a:r>
            <a:r>
              <a:t/>
            </a:r>
            <a:br/>
            <a:r>
              <a:rPr lang="en-US" sz="2800" b="0" strike="noStrike" spc="-1">
                <a:solidFill>
                  <a:srgbClr val="0070C0"/>
                </a:solidFill>
                <a:latin typeface="Calibri"/>
              </a:rPr>
              <a:t>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457200" y="1737360"/>
            <a:ext cx="8228880" cy="454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B050"/>
                </a:solidFill>
                <a:latin typeface="Calibri"/>
              </a:rPr>
              <a:t>In the calculation -3 is multiplicand and +9 is multiplier.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B050"/>
                </a:solidFill>
                <a:latin typeface="Calibri"/>
              </a:rPr>
              <a:t>Now follow the steps mentioned in the question.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AutoNum type="arabicParenR"/>
            </a:pP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FF33CC"/>
              </a:buClr>
              <a:buFont typeface="Arial"/>
              <a:buChar char="•"/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51" name="Picture 50"/>
          <p:cNvPicPr/>
          <p:nvPr/>
        </p:nvPicPr>
        <p:blipFill>
          <a:blip r:embed="rId2"/>
          <a:stretch/>
        </p:blipFill>
        <p:spPr>
          <a:xfrm>
            <a:off x="1618560" y="4521240"/>
            <a:ext cx="6062400" cy="2062440"/>
          </a:xfrm>
          <a:prstGeom prst="rect">
            <a:avLst/>
          </a:prstGeom>
          <a:ln>
            <a:noFill/>
          </a:ln>
        </p:spPr>
      </p:pic>
      <p:pic>
        <p:nvPicPr>
          <p:cNvPr id="52" name="Picture 51"/>
          <p:cNvPicPr/>
          <p:nvPr/>
        </p:nvPicPr>
        <p:blipFill>
          <a:blip r:embed="rId3"/>
          <a:stretch/>
        </p:blipFill>
        <p:spPr>
          <a:xfrm>
            <a:off x="423360" y="1518480"/>
            <a:ext cx="7446960" cy="40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320400" y="609840"/>
            <a:ext cx="8457480" cy="85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"/>
              </a:rPr>
              <a:t>Solution of blank box C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457200" y="1554480"/>
            <a:ext cx="8228880" cy="472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B050"/>
                </a:solidFill>
                <a:latin typeface="Calibri"/>
              </a:rPr>
              <a:t>After step 5: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B050"/>
                </a:solidFill>
                <a:latin typeface="Calibri"/>
              </a:rPr>
              <a:t> 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55" name="Picture 54"/>
          <p:cNvPicPr/>
          <p:nvPr/>
        </p:nvPicPr>
        <p:blipFill>
          <a:blip r:embed="rId2"/>
          <a:stretch/>
        </p:blipFill>
        <p:spPr>
          <a:xfrm>
            <a:off x="2838600" y="2471760"/>
            <a:ext cx="2739240" cy="1825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320400" y="609840"/>
            <a:ext cx="8457480" cy="85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"/>
              </a:rPr>
              <a:t>Solution of blank box C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457200" y="1554480"/>
            <a:ext cx="8228880" cy="472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B050"/>
                </a:solidFill>
                <a:latin typeface="Calibri"/>
                <a:ea typeface="Microsoft YaHei"/>
              </a:rPr>
              <a:t>After f</a:t>
            </a:r>
            <a:r>
              <a:rPr lang="en-US" sz="3200" b="0" strike="noStrike" spc="-1">
                <a:solidFill>
                  <a:srgbClr val="00B050"/>
                </a:solidFill>
                <a:latin typeface="Calibri"/>
              </a:rPr>
              <a:t>irst iteration of Step 6: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B050"/>
                </a:solidFill>
                <a:latin typeface="Calibri"/>
              </a:rPr>
              <a:t> 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58" name="Picture 57"/>
          <p:cNvPicPr/>
          <p:nvPr/>
        </p:nvPicPr>
        <p:blipFill>
          <a:blip r:embed="rId2"/>
          <a:stretch/>
        </p:blipFill>
        <p:spPr>
          <a:xfrm>
            <a:off x="2893680" y="2743200"/>
            <a:ext cx="3049920" cy="1309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320400" y="609840"/>
            <a:ext cx="8457480" cy="852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C00000"/>
                </a:solidFill>
                <a:latin typeface="Calibri"/>
              </a:rPr>
              <a:t>Solution of blank box C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457200" y="1554480"/>
            <a:ext cx="8228880" cy="4723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B050"/>
                </a:solidFill>
                <a:latin typeface="Calibri"/>
                <a:ea typeface="Microsoft YaHei"/>
              </a:rPr>
              <a:t>After Second</a:t>
            </a:r>
            <a:r>
              <a:rPr lang="en-US" sz="3200" b="0" strike="noStrike" spc="-1">
                <a:solidFill>
                  <a:srgbClr val="00B050"/>
                </a:solidFill>
                <a:latin typeface="Calibri"/>
              </a:rPr>
              <a:t> iteration of Step 6: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B050"/>
                </a:solidFill>
                <a:latin typeface="Calibri"/>
              </a:rPr>
              <a:t>So, option ‘b’ is correct for blank box C.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B05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B050"/>
                </a:solidFill>
                <a:latin typeface="Calibri"/>
              </a:rPr>
              <a:t> 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61" name="Picture 60"/>
          <p:cNvPicPr/>
          <p:nvPr/>
        </p:nvPicPr>
        <p:blipFill>
          <a:blip r:embed="rId2"/>
          <a:stretch/>
        </p:blipFill>
        <p:spPr>
          <a:xfrm>
            <a:off x="2886840" y="2926080"/>
            <a:ext cx="2873880" cy="126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1557</TotalTime>
  <Words>511</Words>
  <Application>LibreOffice/6.4.2.2$Windows_X86_64 LibreOffice_project/4e471d8c02c9c90f512f7f9ead8875b57fcb1ec3</Application>
  <PresentationFormat>On-screen Show (4:3)</PresentationFormat>
  <Paragraphs>84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Q1. Which expression should be placed in A in the definition of a function F(n) that calculates the factorial of n in a recursive manner?</dc:title>
  <dc:subject/>
  <dc:creator>NYA</dc:creator>
  <dc:description/>
  <cp:lastModifiedBy>Windows User</cp:lastModifiedBy>
  <cp:revision>181</cp:revision>
  <dcterms:created xsi:type="dcterms:W3CDTF">2006-08-16T00:00:00Z</dcterms:created>
  <dcterms:modified xsi:type="dcterms:W3CDTF">2020-10-25T14:47:47Z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37</vt:i4>
  </property>
</Properties>
</file>