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CCC0B66-64AD-4D6B-B86C-57D26468806C}" type="slidenum">
              <a:rPr lang="en-US" sz="1400" b="0" strike="noStrike" spc="-1">
                <a:latin typeface="Times New Roman"/>
              </a:rPr>
              <a:pPr algn="r"/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1960F52-4149-4B5C-9D48-1F8C5F461C4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54C875E-8AFE-49CF-BD70-C573653C34C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10/11/2020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5CF6C25-419F-4439-87BE-6DC5D388D16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0033CC"/>
                </a:solidFill>
                <a:latin typeface="Calibri"/>
              </a:rPr>
              <a:t>Training Course on ITEE for the Candidates of November 2020 Exam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343080" indent="-342720" algn="ctr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 dirty="0">
                <a:solidFill>
                  <a:srgbClr val="7030A0"/>
                </a:solidFill>
                <a:latin typeface="Calibri"/>
              </a:rPr>
              <a:t>PROJECT FOR SKILL’S DEVELOPMENT OF ICT ENGINEERS TARGETING JAPANESE MARKET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301"/>
              </a:spcBef>
            </a:pPr>
            <a:r>
              <a:rPr lang="en-US" sz="6500" b="1" strike="noStrike" spc="-1" dirty="0">
                <a:solidFill>
                  <a:srgbClr val="FF33CC"/>
                </a:solidFill>
                <a:latin typeface="Calibri"/>
              </a:rPr>
              <a:t>Solutions </a:t>
            </a:r>
            <a:endParaRPr lang="en-US" sz="65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700"/>
              </a:spcBef>
            </a:pPr>
            <a:r>
              <a:rPr lang="en-US" sz="3500" b="1" strike="noStrike" spc="-1" dirty="0">
                <a:solidFill>
                  <a:srgbClr val="FF33CC"/>
                </a:solidFill>
                <a:latin typeface="Calibri"/>
              </a:rPr>
              <a:t>FE </a:t>
            </a:r>
            <a:r>
              <a:rPr lang="en-US" sz="3500" b="1" strike="noStrike" spc="-1" dirty="0" smtClean="0">
                <a:solidFill>
                  <a:srgbClr val="FF33CC"/>
                </a:solidFill>
                <a:latin typeface="Calibri"/>
              </a:rPr>
              <a:t>PM Question </a:t>
            </a:r>
            <a:r>
              <a:rPr lang="en-US" sz="3500" b="1" strike="noStrike" spc="-1" dirty="0">
                <a:solidFill>
                  <a:srgbClr val="FF33CC"/>
                </a:solidFill>
                <a:latin typeface="Calibri"/>
              </a:rPr>
              <a:t>of October 2018</a:t>
            </a:r>
            <a:endParaRPr lang="en-US" sz="35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700"/>
              </a:spcBef>
            </a:pPr>
            <a:r>
              <a:rPr lang="en-US" sz="3500" b="1" strike="noStrike" spc="-1" dirty="0">
                <a:solidFill>
                  <a:srgbClr val="FF33CC"/>
                </a:solidFill>
                <a:latin typeface="Calibri"/>
              </a:rPr>
              <a:t> Question 2</a:t>
            </a:r>
            <a:endParaRPr lang="en-US" sz="35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 dirty="0">
                <a:solidFill>
                  <a:srgbClr val="0000FF"/>
                </a:solidFill>
                <a:latin typeface="Calibri"/>
              </a:rPr>
              <a:t>Dr. Md. </a:t>
            </a:r>
            <a:r>
              <a:rPr lang="en-US" sz="3000" b="0" strike="noStrike" spc="-1" dirty="0" err="1">
                <a:solidFill>
                  <a:srgbClr val="0000FF"/>
                </a:solidFill>
                <a:latin typeface="Calibri"/>
              </a:rPr>
              <a:t>Nawab</a:t>
            </a:r>
            <a:r>
              <a:rPr lang="en-US" sz="3000" b="0" strike="noStrike" spc="-1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3000" b="0" strike="noStrike" spc="-1" dirty="0" err="1">
                <a:solidFill>
                  <a:srgbClr val="0000FF"/>
                </a:solidFill>
                <a:latin typeface="Calibri"/>
              </a:rPr>
              <a:t>Yousuf</a:t>
            </a:r>
            <a:r>
              <a:rPr lang="en-US" sz="3000" b="0" strike="noStrike" spc="-1" dirty="0">
                <a:solidFill>
                  <a:srgbClr val="0000FF"/>
                </a:solidFill>
                <a:latin typeface="Calibri"/>
              </a:rPr>
              <a:t> Ali</a:t>
            </a:r>
            <a:endParaRPr lang="en-US" sz="3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 dirty="0">
                <a:solidFill>
                  <a:srgbClr val="0000FF"/>
                </a:solidFill>
                <a:latin typeface="Calibri"/>
              </a:rPr>
              <a:t>Professor, Dept. of CSE</a:t>
            </a:r>
            <a:endParaRPr lang="en-US" sz="3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 dirty="0">
                <a:solidFill>
                  <a:srgbClr val="0000FF"/>
                </a:solidFill>
                <a:latin typeface="Calibri"/>
              </a:rPr>
              <a:t>East West University</a:t>
            </a:r>
            <a:endParaRPr lang="en-US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320400" y="609840"/>
            <a:ext cx="8457840" cy="853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"/>
              </a:rPr>
              <a:t>SubQuestion  1.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457200" y="1554480"/>
            <a:ext cx="8229240" cy="4723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7500" lnSpcReduction="20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B050"/>
                </a:solidFill>
                <a:latin typeface="Calibri"/>
              </a:rPr>
              <a:t>Generally, when the logical address is n-bit long, and the page size is m-bit long, the number of pages is expressed as ___B___. 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FF8000"/>
                </a:solidFill>
                <a:latin typeface="Calibri"/>
              </a:rPr>
              <a:t>Solution: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FF8000"/>
                </a:solidFill>
                <a:latin typeface="Calibri"/>
              </a:rPr>
              <a:t>We came to know from the description that, </a:t>
            </a:r>
            <a:r>
              <a:rPr lang="en-US" sz="3200" b="1" strike="noStrike" spc="-1">
                <a:solidFill>
                  <a:srgbClr val="3465A4"/>
                </a:solidFill>
                <a:latin typeface="Calibri"/>
              </a:rPr>
              <a:t>“The size of ‘d’ is called the page size”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33CC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FF33CC"/>
                </a:solidFill>
                <a:latin typeface="Calibri"/>
              </a:rPr>
              <a:t>Therefore, comparing with figure-1, we can find that-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33CC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A933"/>
                </a:solidFill>
                <a:latin typeface="Calibri"/>
              </a:rPr>
              <a:t>Number of pages is 2</a:t>
            </a:r>
            <a:r>
              <a:rPr lang="en-US" sz="3200" b="1" strike="noStrike" spc="-1" baseline="33000">
                <a:solidFill>
                  <a:srgbClr val="00A933"/>
                </a:solidFill>
                <a:latin typeface="Calibri"/>
              </a:rPr>
              <a:t>(length of logical address – length of displacement)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33CC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FF33CC"/>
                </a:solidFill>
                <a:latin typeface="Calibri"/>
              </a:rPr>
              <a:t>Which is 2</a:t>
            </a:r>
            <a:r>
              <a:rPr lang="en-US" sz="3200" b="1" strike="noStrike" spc="-1" baseline="33000">
                <a:solidFill>
                  <a:srgbClr val="FF33CC"/>
                </a:solidFill>
                <a:latin typeface="Calibri"/>
              </a:rPr>
              <a:t>n-m</a:t>
            </a:r>
            <a:r>
              <a:rPr lang="en-US" sz="3200" b="1" strike="noStrike" spc="-1">
                <a:solidFill>
                  <a:srgbClr val="FF33CC"/>
                </a:solidFill>
                <a:latin typeface="Calibri"/>
              </a:rPr>
              <a:t>. So, the correct option for blank box B is : ‘b’ 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320400" y="609840"/>
            <a:ext cx="8457840" cy="853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"/>
              </a:rPr>
              <a:t>SubQuestion  2.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457200" y="1554480"/>
            <a:ext cx="8229240" cy="4723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B050"/>
                </a:solidFill>
                <a:latin typeface="Calibri"/>
              </a:rPr>
              <a:t>From the answer groups below, select the correct answer to be inserted in each blank _______ in the following description. </a:t>
            </a:r>
            <a:endParaRPr lang="en-US" sz="2800" b="0" strike="noStrike" spc="-1">
              <a:solidFill>
                <a:srgbClr val="000000"/>
              </a:solidFill>
              <a:latin typeface="Calibri"/>
              <a:ea typeface="Microsoft YaHe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endParaRPr lang="en-US" sz="2800" b="0" strike="noStrike" spc="-1">
              <a:solidFill>
                <a:srgbClr val="000000"/>
              </a:solidFill>
              <a:latin typeface="Calibri"/>
              <a:ea typeface="Microsoft YaHei"/>
            </a:endParaRPr>
          </a:p>
        </p:txBody>
      </p:sp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750240" y="2928960"/>
            <a:ext cx="7620480" cy="336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320400" y="609840"/>
            <a:ext cx="8457840" cy="853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"/>
              </a:rPr>
              <a:t>SubQuestion  2.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457200" y="1554480"/>
            <a:ext cx="8229240" cy="4723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B050"/>
                </a:solidFill>
                <a:latin typeface="Calibri"/>
              </a:rPr>
              <a:t>There is a system that features a paging mechanism.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B050"/>
                </a:solidFill>
                <a:latin typeface="Calibri"/>
              </a:rPr>
              <a:t>The specification of logical and physical addresses is as shown in Figure 1. 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FF8000"/>
                </a:solidFill>
                <a:latin typeface="Calibri"/>
              </a:rPr>
              <a:t>Figure 2 illustrates a situation in which the pages in the logical address space are mapped onto the frames in the physical address space according to the page table at the moment. 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320400" y="609840"/>
            <a:ext cx="8457840" cy="853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"/>
              </a:rPr>
              <a:t>SubQuestion  2.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457200" y="1554480"/>
            <a:ext cx="8229240" cy="4723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B050"/>
                </a:solidFill>
                <a:latin typeface="Calibri"/>
              </a:rPr>
              <a:t>At this moment, the page table shows that the data at logical address 006C00 is ___C___, and the data at logical address 007E00 is ___D___.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B050"/>
                </a:solidFill>
                <a:latin typeface="Calibri"/>
              </a:rPr>
              <a:t> The addresses are shown in hexadecimal.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463040" y="3543840"/>
            <a:ext cx="5247000" cy="2377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20400" y="609840"/>
            <a:ext cx="8457840" cy="853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"/>
              </a:rPr>
              <a:t>SubQuestion  2.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457200" y="1554480"/>
            <a:ext cx="8229240" cy="4723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5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B050"/>
                </a:solidFill>
                <a:latin typeface="Calibri"/>
              </a:rPr>
              <a:t>At this moment, the page table shows that the data at logical address 006C00 is ___C___, and the data at logical address 007E00 is ___D___.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FF8000"/>
                </a:solidFill>
                <a:latin typeface="Calibri"/>
              </a:rPr>
              <a:t>Solution for C: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Since, 006C00 is in hexadecimal format, each of number contains 4-bit.</a:t>
            </a:r>
          </a:p>
          <a:p>
            <a:pPr marL="343080" indent="-342720" algn="ctr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006 C00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33CC"/>
              </a:buClr>
              <a:buFont typeface="Arial"/>
              <a:buChar char="•"/>
            </a:pPr>
            <a:r>
              <a:rPr lang="en-US" sz="3200" b="1" strike="noStrike" spc="-1" dirty="0">
                <a:solidFill>
                  <a:srgbClr val="FF33CC"/>
                </a:solidFill>
                <a:latin typeface="Calibri"/>
              </a:rPr>
              <a:t>The left most 12 bit denotes page number. Using the figure-2 we can see that, the value of ‘L’ is 0 for page number 6. Which means page is not loaded.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33CC"/>
              </a:buClr>
              <a:buFont typeface="Arial"/>
              <a:buChar char="•"/>
            </a:pPr>
            <a:r>
              <a:rPr lang="en-US" sz="3200" b="1" strike="noStrike" spc="-1" dirty="0">
                <a:solidFill>
                  <a:srgbClr val="FF33CC"/>
                </a:solidFill>
                <a:latin typeface="Calibri"/>
              </a:rPr>
              <a:t>So, the correct option for blank box C is ‘e’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Line 3"/>
          <p:cNvSpPr/>
          <p:nvPr/>
        </p:nvSpPr>
        <p:spPr>
          <a:xfrm>
            <a:off x="4170240" y="4206240"/>
            <a:ext cx="4572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Line 4"/>
          <p:cNvSpPr/>
          <p:nvPr/>
        </p:nvSpPr>
        <p:spPr>
          <a:xfrm>
            <a:off x="4754880" y="4206240"/>
            <a:ext cx="4572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5"/>
          <p:cNvSpPr/>
          <p:nvPr/>
        </p:nvSpPr>
        <p:spPr>
          <a:xfrm>
            <a:off x="4114800" y="3905444"/>
            <a:ext cx="548640" cy="1828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200" b="1" strike="noStrike" spc="-1" dirty="0">
                <a:latin typeface="Arial"/>
              </a:rPr>
              <a:t>12 bit</a:t>
            </a:r>
          </a:p>
        </p:txBody>
      </p:sp>
      <p:sp>
        <p:nvSpPr>
          <p:cNvPr id="83" name="CustomShape 6"/>
          <p:cNvSpPr/>
          <p:nvPr/>
        </p:nvSpPr>
        <p:spPr>
          <a:xfrm>
            <a:off x="4734936" y="3894408"/>
            <a:ext cx="548640" cy="182879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200" b="1" strike="noStrike" spc="-1" dirty="0">
                <a:latin typeface="Arial"/>
              </a:rPr>
              <a:t>12 bit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20400" y="609840"/>
            <a:ext cx="8457840" cy="853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"/>
              </a:rPr>
              <a:t>SubQuestion  2.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554480"/>
            <a:ext cx="8229240" cy="4723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9500" lnSpcReduction="20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B050"/>
                </a:solidFill>
                <a:latin typeface="Calibri"/>
              </a:rPr>
              <a:t>At this moment, the page table shows that the data at logical address 006C00 is ___C___, and the data at logical address 007E00 is ___D___.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FF8000"/>
                </a:solidFill>
                <a:latin typeface="Calibri"/>
              </a:rPr>
              <a:t>Solution for D: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Similarly, 007E00 is in hexadecimal format, each of number contains 4-bit.</a:t>
            </a:r>
          </a:p>
          <a:p>
            <a:pPr marL="343080" indent="-342720" algn="ctr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007 E00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33CC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FF33CC"/>
                </a:solidFill>
                <a:latin typeface="Calibri"/>
              </a:rPr>
              <a:t>The left most 12 bit denotes page number and right most 12 bit is displacement ‘d’. Using the figure-2 we can see that, the value of ‘L’ is 1 for page number 7 and the corresponding frame number is 6.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Line 3"/>
          <p:cNvSpPr/>
          <p:nvPr/>
        </p:nvSpPr>
        <p:spPr>
          <a:xfrm>
            <a:off x="4170240" y="4206240"/>
            <a:ext cx="4572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Line 4"/>
          <p:cNvSpPr/>
          <p:nvPr/>
        </p:nvSpPr>
        <p:spPr>
          <a:xfrm>
            <a:off x="4754880" y="4206240"/>
            <a:ext cx="4572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5"/>
          <p:cNvSpPr/>
          <p:nvPr/>
        </p:nvSpPr>
        <p:spPr>
          <a:xfrm>
            <a:off x="4114800" y="4003920"/>
            <a:ext cx="548640" cy="1828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200" b="1" strike="noStrike" spc="-1">
                <a:latin typeface="Arial"/>
              </a:rPr>
              <a:t>12 bit</a:t>
            </a:r>
          </a:p>
        </p:txBody>
      </p:sp>
      <p:sp>
        <p:nvSpPr>
          <p:cNvPr id="89" name="CustomShape 6"/>
          <p:cNvSpPr/>
          <p:nvPr/>
        </p:nvSpPr>
        <p:spPr>
          <a:xfrm>
            <a:off x="4726800" y="4003920"/>
            <a:ext cx="548640" cy="1828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200" b="1" strike="noStrike" spc="-1">
                <a:latin typeface="Arial"/>
              </a:rPr>
              <a:t>12 bit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20400" y="609840"/>
            <a:ext cx="8457840" cy="853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"/>
              </a:rPr>
              <a:t>SubQuestion  2.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554480"/>
            <a:ext cx="8229240" cy="4723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1500" lnSpcReduction="20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B050"/>
                </a:solidFill>
                <a:latin typeface="Calibri"/>
              </a:rPr>
              <a:t>At this moment, the page table shows that the data at logical address 006C00 is ___C___, and the data at logical address 007E00 is ___D___.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FF8000"/>
                </a:solidFill>
                <a:latin typeface="Calibri"/>
              </a:rPr>
              <a:t>Solution for D: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Thus, from the figure 1, we can see that displacement ‘d’ is 12-bit for both logical and physical address.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Another point is that, the size of physical address is 18 bit.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So, right most 12 bit will be used for displacement ‘d’ and left most 8 bit will be for frame.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33CC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FF33CC"/>
                </a:solidFill>
                <a:latin typeface="Calibri"/>
              </a:rPr>
              <a:t>Since, for the page number 7 the corresponding frame number is 6, the physical address will be 06 E00. 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33CC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FF33CC"/>
                </a:solidFill>
                <a:latin typeface="Calibri"/>
              </a:rPr>
              <a:t>So, the correct option for blank box D is ‘c’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20400" y="609840"/>
            <a:ext cx="8457840" cy="853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"/>
              </a:rPr>
              <a:t>SubQuestion  2.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554480"/>
            <a:ext cx="8229240" cy="4723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B050"/>
                </a:solidFill>
                <a:latin typeface="Calibri"/>
              </a:rPr>
              <a:t> In this virtual storage system that uses the page table shown in Figure 2, ___E___ and then the system starts I/O operations to load the required page into the physical address space.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Picture 93"/>
          <p:cNvPicPr/>
          <p:nvPr/>
        </p:nvPicPr>
        <p:blipFill>
          <a:blip r:embed="rId2"/>
          <a:stretch/>
        </p:blipFill>
        <p:spPr>
          <a:xfrm>
            <a:off x="822960" y="3747600"/>
            <a:ext cx="6997680" cy="1921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20400" y="609840"/>
            <a:ext cx="8457840" cy="853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"/>
              </a:rPr>
              <a:t>SubQuestion  2.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554480"/>
            <a:ext cx="8229240" cy="4723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B050"/>
                </a:solidFill>
                <a:latin typeface="Calibri"/>
              </a:rPr>
              <a:t> In this virtual storage system that uses the page table shown in Figure 2, ___E___ and then the system starts I/O operations to load the required page into the physical address space.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FF8000"/>
                </a:solidFill>
                <a:latin typeface="Calibri"/>
              </a:rPr>
              <a:t>Solution for E: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In figure 2, ‘L’  indicates the page loading status.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If L is 1, the page is loaded into the frame and  if L is 0, the page is not loaded. 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33CC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FF33CC"/>
                </a:solidFill>
                <a:latin typeface="Calibri"/>
              </a:rPr>
              <a:t>A page fault occurs when the page is not loaded. 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33CC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FF33CC"/>
                </a:solidFill>
                <a:latin typeface="Calibri"/>
              </a:rPr>
              <a:t>So, the correct option for blank box E is ‘a’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685800" y="457200"/>
            <a:ext cx="8076960" cy="2133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C00000"/>
                </a:solidFill>
                <a:latin typeface="Calibri"/>
              </a:rPr>
              <a:t>Question  2.</a:t>
            </a:r>
            <a:r>
              <a:t/>
            </a:r>
            <a:br/>
            <a:r>
              <a:rPr lang="en-US" sz="2800" b="0" strike="noStrike" spc="-1" dirty="0">
                <a:solidFill>
                  <a:srgbClr val="0070C0"/>
                </a:solidFill>
                <a:latin typeface="Calibri"/>
              </a:rPr>
              <a:t> Read the following description of paging, and then answer </a:t>
            </a:r>
            <a:r>
              <a:rPr lang="en-US" sz="2800" b="0" strike="noStrike" spc="-1" dirty="0" err="1">
                <a:solidFill>
                  <a:srgbClr val="0070C0"/>
                </a:solidFill>
                <a:latin typeface="Calibri"/>
              </a:rPr>
              <a:t>Subquestions</a:t>
            </a:r>
            <a:r>
              <a:rPr lang="en-US" sz="2800" b="0" strike="noStrike" spc="-1" dirty="0">
                <a:solidFill>
                  <a:srgbClr val="0070C0"/>
                </a:solidFill>
                <a:latin typeface="Calibri"/>
              </a:rPr>
              <a:t> 1 and 2.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457200" y="2362200"/>
            <a:ext cx="8229240" cy="3763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B050"/>
                </a:solidFill>
                <a:latin typeface="Calibri"/>
              </a:rPr>
              <a:t>Paging is a memory-management scheme that maps l</a:t>
            </a:r>
            <a:r>
              <a:rPr lang="en-US" sz="2800" b="1" strike="noStrike" spc="-1" dirty="0">
                <a:solidFill>
                  <a:srgbClr val="00B050"/>
                </a:solidFill>
                <a:latin typeface="Calibri"/>
              </a:rPr>
              <a:t>ogical addresses onto physical addresses.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FF"/>
                </a:solidFill>
                <a:latin typeface="Calibri"/>
              </a:rPr>
              <a:t>In a system that manages its memory by paging, logical address space is broken into blocks called pages. 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33CC"/>
              </a:buClr>
              <a:buFont typeface="Arial"/>
              <a:buChar char="•"/>
            </a:pPr>
            <a:r>
              <a:rPr lang="en-US" sz="2800" b="1" strike="noStrike" spc="-1" dirty="0">
                <a:solidFill>
                  <a:srgbClr val="FF33CC"/>
                </a:solidFill>
                <a:latin typeface="Calibri"/>
              </a:rPr>
              <a:t>Physical address space is also broken into blocks called frames. 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33CC"/>
              </a:buClr>
              <a:buFont typeface="Arial"/>
              <a:buChar char="•"/>
            </a:pPr>
            <a:r>
              <a:rPr lang="en-US" sz="2800" b="1" strike="noStrike" spc="-1" dirty="0">
                <a:solidFill>
                  <a:srgbClr val="FF33CC"/>
                </a:solidFill>
                <a:latin typeface="Calibri"/>
              </a:rPr>
              <a:t>Pages are usually placed on an auxiliary storage and loaded into available frames on demand. 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320400" y="609840"/>
            <a:ext cx="8457840" cy="853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"/>
              </a:rPr>
              <a:t>Question  2.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457200" y="1554480"/>
            <a:ext cx="8229240" cy="4723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B050"/>
                </a:solidFill>
                <a:latin typeface="Calibri"/>
              </a:rPr>
              <a:t>A logical address consists of two parts: </a:t>
            </a:r>
            <a:r>
              <a:rPr lang="en-US" sz="3200" b="1" strike="noStrike" spc="-1">
                <a:solidFill>
                  <a:srgbClr val="00B050"/>
                </a:solidFill>
                <a:latin typeface="Calibri"/>
              </a:rPr>
              <a:t>a page number ‘p’ and displacement ‘d’.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FF"/>
                </a:solidFill>
                <a:latin typeface="Calibri"/>
              </a:rPr>
              <a:t>Similarly, a physical address consists of a </a:t>
            </a:r>
            <a:r>
              <a:rPr lang="en-US" sz="3200" b="1" strike="noStrike" spc="-1">
                <a:solidFill>
                  <a:srgbClr val="0000FF"/>
                </a:solidFill>
                <a:latin typeface="Calibri"/>
              </a:rPr>
              <a:t>frame number ‘f’ and displacement ‘d’.</a:t>
            </a:r>
            <a:r>
              <a:rPr lang="en-US" sz="3200" b="0" strike="noStrike" spc="-1">
                <a:solidFill>
                  <a:srgbClr val="0000FF"/>
                </a:solidFill>
                <a:latin typeface="Calibri"/>
              </a:rPr>
              <a:t> 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33CC"/>
              </a:buClr>
              <a:buFont typeface="Arial"/>
              <a:buChar char="•"/>
            </a:pPr>
            <a:r>
              <a:rPr lang="en-US" sz="3200" b="1" u="sng" strike="noStrike" spc="-1">
                <a:solidFill>
                  <a:srgbClr val="FF33CC"/>
                </a:solidFill>
                <a:uFillTx/>
                <a:latin typeface="Calibri"/>
              </a:rPr>
              <a:t>The size of d is called the page size</a:t>
            </a:r>
            <a:r>
              <a:rPr lang="en-US" sz="3200" b="1" strike="noStrike" spc="-1">
                <a:solidFill>
                  <a:srgbClr val="FF33CC"/>
                </a:solidFill>
                <a:latin typeface="Calibri"/>
              </a:rPr>
              <a:t>, which is fixed and common to both address spaces.  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33CC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FF33CC"/>
                </a:solidFill>
                <a:latin typeface="Calibri"/>
              </a:rPr>
              <a:t>The page number is used as an index into a page table. 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320400" y="609840"/>
            <a:ext cx="8457840" cy="853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"/>
              </a:rPr>
              <a:t>Question  2.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457200" y="1554480"/>
            <a:ext cx="8229240" cy="4723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B050"/>
                </a:solidFill>
                <a:latin typeface="Calibri"/>
              </a:rPr>
              <a:t>The page table maintains the correspondence between the page number and the frame number. 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FF"/>
                </a:solidFill>
                <a:latin typeface="Calibri"/>
              </a:rPr>
              <a:t> By using the page table, </a:t>
            </a:r>
            <a:r>
              <a:rPr lang="en-US" sz="3200" b="1" strike="noStrike" spc="-1">
                <a:solidFill>
                  <a:srgbClr val="0000FF"/>
                </a:solidFill>
                <a:latin typeface="Calibri"/>
              </a:rPr>
              <a:t>a logical address can be translated into physical address by replacing the page number with its corresponding frame number.</a:t>
            </a:r>
            <a:r>
              <a:rPr lang="en-US" sz="3200" b="0" strike="noStrike" spc="-1">
                <a:solidFill>
                  <a:srgbClr val="0000FF"/>
                </a:solidFill>
                <a:latin typeface="Calibri"/>
              </a:rPr>
              <a:t> 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"/>
              </a:rPr>
              <a:t>SubQuestion  1.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457200" y="1219320"/>
            <a:ext cx="8229240" cy="4906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 algn="ctr">
              <a:lnSpc>
                <a:spcPct val="100000"/>
              </a:lnSpc>
              <a:spcBef>
                <a:spcPts val="439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0000FF"/>
                </a:solidFill>
                <a:latin typeface="Calibri"/>
              </a:rPr>
              <a:t>From the answer groups below, select the correct answer to be inserted in each blank _______ in the following description.</a:t>
            </a:r>
            <a:r>
              <a:rPr lang="en-US" sz="2200" b="1" strike="noStrike" spc="-1">
                <a:solidFill>
                  <a:srgbClr val="0000FF"/>
                </a:solidFill>
                <a:latin typeface="Calibri"/>
              </a:rPr>
              <a:t> </a:t>
            </a:r>
            <a:endParaRPr lang="en-US" sz="2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7" name="Picture 56"/>
          <p:cNvPicPr/>
          <p:nvPr/>
        </p:nvPicPr>
        <p:blipFill>
          <a:blip r:embed="rId3"/>
          <a:stretch/>
        </p:blipFill>
        <p:spPr>
          <a:xfrm>
            <a:off x="182880" y="3108960"/>
            <a:ext cx="8778240" cy="1623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320400" y="609840"/>
            <a:ext cx="8457840" cy="853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"/>
              </a:rPr>
              <a:t>SubQuestion  1.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457200" y="1554480"/>
            <a:ext cx="8229240" cy="4723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B050"/>
                </a:solidFill>
                <a:latin typeface="Calibri"/>
              </a:rPr>
              <a:t>Figure 1 shows an example of specification of logical and physical addresses.  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B050"/>
                </a:solidFill>
                <a:latin typeface="Calibri"/>
              </a:rPr>
              <a:t>The logical address is 24-bit long, which covers 16M (2</a:t>
            </a:r>
            <a:r>
              <a:rPr lang="en-US" sz="3200" b="0" strike="noStrike" spc="-1" baseline="33000" dirty="0">
                <a:solidFill>
                  <a:srgbClr val="00B050"/>
                </a:solidFill>
                <a:latin typeface="Calibri"/>
              </a:rPr>
              <a:t>24</a:t>
            </a:r>
            <a:r>
              <a:rPr lang="en-US" sz="3200" b="0" strike="noStrike" spc="-1" dirty="0">
                <a:solidFill>
                  <a:srgbClr val="00B050"/>
                </a:solidFill>
                <a:latin typeface="Calibri"/>
              </a:rPr>
              <a:t>) addresses, and the physical address is 18-bit long, covering 256k (2</a:t>
            </a:r>
            <a:r>
              <a:rPr lang="en-US" sz="3200" b="0" strike="noStrike" spc="-1" baseline="33000" dirty="0">
                <a:solidFill>
                  <a:srgbClr val="00B050"/>
                </a:solidFill>
                <a:latin typeface="Calibri"/>
              </a:rPr>
              <a:t>18</a:t>
            </a:r>
            <a:r>
              <a:rPr lang="en-US" sz="3200" b="0" strike="noStrike" spc="-1" dirty="0">
                <a:solidFill>
                  <a:srgbClr val="00B050"/>
                </a:solidFill>
                <a:latin typeface="Calibri"/>
              </a:rPr>
              <a:t>) addresses.  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B050"/>
                </a:solidFill>
                <a:latin typeface="Calibri"/>
              </a:rPr>
              <a:t>The page size is 12-bit long, covering </a:t>
            </a:r>
            <a:r>
              <a:rPr lang="en-US" sz="3200" b="0" strike="noStrike" spc="-1">
                <a:solidFill>
                  <a:srgbClr val="00B050"/>
                </a:solidFill>
                <a:latin typeface="Calibri"/>
              </a:rPr>
              <a:t>4,096 </a:t>
            </a:r>
            <a:r>
              <a:rPr lang="en-US" sz="3200" b="0" strike="noStrike" spc="-1" smtClean="0">
                <a:solidFill>
                  <a:srgbClr val="00B050"/>
                </a:solidFill>
                <a:latin typeface="Calibri"/>
              </a:rPr>
              <a:t>(= 2</a:t>
            </a:r>
            <a:r>
              <a:rPr lang="en-US" sz="3200" b="0" strike="noStrike" spc="-1" baseline="33000" smtClean="0">
                <a:solidFill>
                  <a:srgbClr val="00B050"/>
                </a:solidFill>
                <a:latin typeface="Calibri"/>
              </a:rPr>
              <a:t>12</a:t>
            </a:r>
            <a:r>
              <a:rPr lang="en-US" sz="3200" b="0" strike="noStrike" spc="-1" smtClean="0">
                <a:solidFill>
                  <a:srgbClr val="00B050"/>
                </a:solidFill>
                <a:latin typeface="Calibri"/>
              </a:rPr>
              <a:t>) </a:t>
            </a:r>
            <a:r>
              <a:rPr lang="en-US" sz="3200" b="0" strike="noStrike" spc="-1" dirty="0">
                <a:solidFill>
                  <a:srgbClr val="00B050"/>
                </a:solidFill>
                <a:latin typeface="Calibri"/>
              </a:rPr>
              <a:t>addresses.  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320400" y="609840"/>
            <a:ext cx="8457840" cy="853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"/>
              </a:rPr>
              <a:t>SubQuestion  1.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457200" y="1554480"/>
            <a:ext cx="8229240" cy="4723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B050"/>
                </a:solidFill>
                <a:latin typeface="Calibri"/>
              </a:rPr>
              <a:t>In Figure 1, the number of pages is 4,096, and the number of frames is ___A___. 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2" name="Picture 61"/>
          <p:cNvPicPr/>
          <p:nvPr/>
        </p:nvPicPr>
        <p:blipFill>
          <a:blip r:embed="rId2"/>
          <a:stretch/>
        </p:blipFill>
        <p:spPr>
          <a:xfrm>
            <a:off x="457200" y="3217680"/>
            <a:ext cx="8321040" cy="988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20400" y="609840"/>
            <a:ext cx="8457840" cy="853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"/>
              </a:rPr>
              <a:t>SubQuestion  1.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457200" y="1554480"/>
            <a:ext cx="8229240" cy="4723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B050"/>
                </a:solidFill>
                <a:latin typeface="Calibri"/>
              </a:rPr>
              <a:t>In Figure 1, the number of pages is 4,096, and the number of frames is ___A___. 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FF8000"/>
                </a:solidFill>
                <a:latin typeface="Calibri"/>
              </a:rPr>
              <a:t>Solution: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FF8000"/>
                </a:solidFill>
                <a:latin typeface="Calibri"/>
              </a:rPr>
              <a:t>From the description we know that, physical address contains page and logical address contains frames. 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33CC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FF33CC"/>
                </a:solidFill>
                <a:latin typeface="Calibri"/>
              </a:rPr>
              <a:t>Since, the physical address 18 bit long and 12 bits are used for displacement ‘d’, </a:t>
            </a:r>
            <a:r>
              <a:rPr lang="en-US" sz="3200" b="1" strike="noStrike" spc="-1">
                <a:solidFill>
                  <a:srgbClr val="C9211E"/>
                </a:solidFill>
                <a:latin typeface="Calibri"/>
              </a:rPr>
              <a:t>the number of frame is 2</a:t>
            </a:r>
            <a:r>
              <a:rPr lang="en-US" sz="3200" b="1" strike="noStrike" spc="-1" baseline="33000">
                <a:solidFill>
                  <a:srgbClr val="C9211E"/>
                </a:solidFill>
                <a:latin typeface="Calibri"/>
              </a:rPr>
              <a:t>(18-12)</a:t>
            </a:r>
            <a:r>
              <a:rPr lang="en-US" sz="3200" b="1" strike="noStrike" spc="-1">
                <a:solidFill>
                  <a:srgbClr val="C9211E"/>
                </a:solidFill>
                <a:latin typeface="Calibri"/>
              </a:rPr>
              <a:t> = 2</a:t>
            </a:r>
            <a:r>
              <a:rPr lang="en-US" sz="3200" b="1" strike="noStrike" spc="-1" baseline="33000">
                <a:solidFill>
                  <a:srgbClr val="C9211E"/>
                </a:solidFill>
                <a:latin typeface="Calibri"/>
              </a:rPr>
              <a:t>6</a:t>
            </a:r>
            <a:r>
              <a:rPr lang="en-US" sz="3200" b="1" strike="noStrike" spc="-1">
                <a:solidFill>
                  <a:srgbClr val="C9211E"/>
                </a:solidFill>
                <a:latin typeface="Calibri"/>
              </a:rPr>
              <a:t> = 64.</a:t>
            </a:r>
            <a:r>
              <a:rPr lang="en-US" sz="3200" b="1" strike="noStrike" spc="-1">
                <a:solidFill>
                  <a:srgbClr val="FF33CC"/>
                </a:solidFill>
                <a:latin typeface="Calibri"/>
              </a:rPr>
              <a:t>  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33CC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FF33CC"/>
                </a:solidFill>
                <a:latin typeface="Calibri"/>
              </a:rPr>
              <a:t>So, the correct option for blank box A is : ‘b’ 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320400" y="609840"/>
            <a:ext cx="8457840" cy="853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"/>
              </a:rPr>
              <a:t>SubQuestion  1.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457200" y="1554480"/>
            <a:ext cx="8229240" cy="4723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B050"/>
                </a:solidFill>
                <a:latin typeface="Calibri"/>
              </a:rPr>
              <a:t>Generally, when the logical address is n-bit long, and the page size is m-bit long, the number of pages is expressed as ___B___. 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7" name="Picture 66"/>
          <p:cNvPicPr/>
          <p:nvPr/>
        </p:nvPicPr>
        <p:blipFill>
          <a:blip r:embed="rId2"/>
          <a:stretch/>
        </p:blipFill>
        <p:spPr>
          <a:xfrm>
            <a:off x="619200" y="3528000"/>
            <a:ext cx="7848720" cy="104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1612</TotalTime>
  <Words>1165</Words>
  <Application>LibreOffice/6.4.2.2$Windows_X86_64 LibreOffice_project/4e471d8c02c9c90f512f7f9ead8875b57fcb1ec3</Application>
  <PresentationFormat>On-screen Show (4:3)</PresentationFormat>
  <Paragraphs>88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Q1. Which expression should be placed in A in the definition of a function F(n) that calculates the factorial of n in a recursive manner?</dc:title>
  <dc:subject/>
  <dc:creator>NYA</dc:creator>
  <dc:description/>
  <cp:lastModifiedBy>Windows User</cp:lastModifiedBy>
  <cp:revision>188</cp:revision>
  <dcterms:created xsi:type="dcterms:W3CDTF">2006-08-16T00:00:00Z</dcterms:created>
  <dcterms:modified xsi:type="dcterms:W3CDTF">2020-10-11T15:28:41Z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37</vt:i4>
  </property>
</Properties>
</file>