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
                <a:solidFill>
                  <a:srgbClr val="0033CC"/>
                </a:solidFill>
                <a:latin typeface="Calibri"/>
                <a:ea typeface="DejaVu Sans"/>
              </a:rPr>
              <a:t>INTENSIVE COURSE ON ITEE FOR CANDIDATES OF OCTOBER 2020 EXAM</a:t>
            </a:r>
            <a:endParaRPr lang="en-US" sz="3600" b="0" strike="noStrike" spc="-1">
              <a:latin typeface="Arial"/>
            </a:endParaRPr>
          </a:p>
        </p:txBody>
      </p:sp>
      <p:sp>
        <p:nvSpPr>
          <p:cNvPr id="3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000" algn="ctr">
              <a:lnSpc>
                <a:spcPct val="100000"/>
              </a:lnSpc>
              <a:spcBef>
                <a:spcPts val="641"/>
              </a:spcBef>
            </a:pPr>
            <a:r>
              <a:rPr lang="en-US" sz="3200" b="0" strike="noStrike" spc="-1">
                <a:solidFill>
                  <a:srgbClr val="7030A0"/>
                </a:solidFill>
                <a:latin typeface="Calibri"/>
                <a:ea typeface="DejaVu Sans"/>
              </a:rPr>
              <a:t>PROJECT FOR SKILL’S DEVELOPMENT OF ICT ENGINEERS TARGETING JAPANESE MARKET</a:t>
            </a:r>
            <a:endParaRPr lang="en-US" sz="3200" b="0" strike="noStrike" spc="-1">
              <a:latin typeface="Arial"/>
            </a:endParaRPr>
          </a:p>
          <a:p>
            <a:pPr marL="343080" indent="-342000" algn="ctr">
              <a:lnSpc>
                <a:spcPct val="100000"/>
              </a:lnSpc>
              <a:spcBef>
                <a:spcPts val="1301"/>
              </a:spcBef>
            </a:pPr>
            <a:r>
              <a:rPr lang="en-US" sz="6500" b="1" strike="noStrike" spc="-1">
                <a:solidFill>
                  <a:srgbClr val="FF33CC"/>
                </a:solidFill>
                <a:latin typeface="Calibri"/>
                <a:ea typeface="DejaVu Sans"/>
              </a:rPr>
              <a:t>Solutions </a:t>
            </a:r>
            <a:endParaRPr lang="en-US" sz="6500" b="0" strike="noStrike" spc="-1">
              <a:latin typeface="Arial"/>
            </a:endParaRPr>
          </a:p>
          <a:p>
            <a:pPr marL="343080" indent="-342000" algn="ctr">
              <a:lnSpc>
                <a:spcPct val="100000"/>
              </a:lnSpc>
              <a:spcBef>
                <a:spcPts val="700"/>
              </a:spcBef>
            </a:pPr>
            <a:r>
              <a:rPr lang="en-US" sz="3500" b="1" strike="noStrike" spc="-1">
                <a:solidFill>
                  <a:srgbClr val="FF33CC"/>
                </a:solidFill>
                <a:latin typeface="Calibri"/>
                <a:ea typeface="DejaVu Sans"/>
              </a:rPr>
              <a:t>FE AM Questions of October 2013</a:t>
            </a:r>
            <a:endParaRPr lang="en-US" sz="3500" b="0" strike="noStrike" spc="-1">
              <a:latin typeface="Arial"/>
            </a:endParaRPr>
          </a:p>
          <a:p>
            <a:pPr marL="343080" indent="-342000" algn="ctr">
              <a:lnSpc>
                <a:spcPct val="100000"/>
              </a:lnSpc>
              <a:spcBef>
                <a:spcPts val="700"/>
              </a:spcBef>
            </a:pPr>
            <a:r>
              <a:rPr lang="en-US" sz="3500" b="1" strike="noStrike" spc="-1">
                <a:solidFill>
                  <a:srgbClr val="FF33CC"/>
                </a:solidFill>
                <a:latin typeface="Calibri"/>
                <a:ea typeface="DejaVu Sans"/>
              </a:rPr>
              <a:t> Question 3</a:t>
            </a:r>
            <a:endParaRPr lang="en-US" sz="3500" b="0" strike="noStrike" spc="-1">
              <a:latin typeface="Arial"/>
            </a:endParaRPr>
          </a:p>
          <a:p>
            <a:pPr marL="343080" indent="-342000">
              <a:lnSpc>
                <a:spcPct val="100000"/>
              </a:lnSpc>
              <a:spcBef>
                <a:spcPts val="601"/>
              </a:spcBef>
            </a:pPr>
            <a:r>
              <a:rPr lang="en-US" sz="3000" b="0" strike="noStrike" spc="-1">
                <a:solidFill>
                  <a:srgbClr val="0000FF"/>
                </a:solidFill>
                <a:latin typeface="Calibri"/>
                <a:ea typeface="DejaVu Sans"/>
              </a:rPr>
              <a:t>Dr. Md. Nawab Yousuf Ali</a:t>
            </a:r>
            <a:endParaRPr lang="en-US" sz="3000" b="0" strike="noStrike" spc="-1">
              <a:latin typeface="Arial"/>
            </a:endParaRPr>
          </a:p>
          <a:p>
            <a:pPr marL="343080" indent="-342000">
              <a:lnSpc>
                <a:spcPct val="100000"/>
              </a:lnSpc>
              <a:spcBef>
                <a:spcPts val="601"/>
              </a:spcBef>
            </a:pPr>
            <a:r>
              <a:rPr lang="en-US" sz="3000" b="0" strike="noStrike" spc="-1">
                <a:solidFill>
                  <a:srgbClr val="0000FF"/>
                </a:solidFill>
                <a:latin typeface="Calibri"/>
                <a:ea typeface="DejaVu Sans"/>
              </a:rPr>
              <a:t>Professor, Dept. of CSE</a:t>
            </a:r>
            <a:endParaRPr lang="en-US" sz="3000" b="0" strike="noStrike" spc="-1">
              <a:latin typeface="Arial"/>
            </a:endParaRPr>
          </a:p>
          <a:p>
            <a:pPr marL="343080" indent="-342000">
              <a:lnSpc>
                <a:spcPct val="100000"/>
              </a:lnSpc>
              <a:spcBef>
                <a:spcPts val="601"/>
              </a:spcBef>
            </a:pPr>
            <a:r>
              <a:rPr lang="en-US" sz="3000" b="0" strike="noStrike" spc="-1">
                <a:solidFill>
                  <a:srgbClr val="0000FF"/>
                </a:solidFill>
                <a:latin typeface="Calibri"/>
                <a:ea typeface="DejaVu Sans"/>
              </a:rPr>
              <a:t>East West University</a:t>
            </a:r>
            <a:endParaRPr lang="en-US" sz="3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304920" y="182880"/>
            <a:ext cx="8457120" cy="347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D</a:t>
            </a:r>
            <a:endParaRPr lang="en-US" sz="4400" b="0" strike="noStrike" spc="-1">
              <a:latin typeface="Arial"/>
            </a:endParaRPr>
          </a:p>
          <a:p>
            <a:pPr>
              <a:lnSpc>
                <a:spcPct val="100000"/>
              </a:lnSpc>
            </a:pPr>
            <a:r>
              <a:rPr lang="en-US" sz="2000" b="1" strike="noStrike" spc="-1">
                <a:solidFill>
                  <a:srgbClr val="5B277D"/>
                </a:solidFill>
                <a:latin typeface="Calibri"/>
                <a:ea typeface="DejaVu Sans"/>
              </a:rPr>
              <a:t>It was found that the host C1 could not access to other network.</a:t>
            </a:r>
            <a:endParaRPr lang="en-US" sz="2000" b="0" strike="noStrike" spc="-1">
              <a:latin typeface="Arial"/>
            </a:endParaRPr>
          </a:p>
          <a:p>
            <a:pPr>
              <a:lnSpc>
                <a:spcPct val="100000"/>
              </a:lnSpc>
            </a:pPr>
            <a:r>
              <a:rPr lang="en-US" sz="2000" b="1" strike="noStrike" spc="-1">
                <a:solidFill>
                  <a:srgbClr val="5B277D"/>
                </a:solidFill>
                <a:latin typeface="Calibri"/>
                <a:ea typeface="DejaVu Sans"/>
              </a:rPr>
              <a:t>The host C1 successfully sent a ping message to the local network. However, the host C1</a:t>
            </a:r>
            <a:endParaRPr lang="en-US" sz="2000" b="0" strike="noStrike" spc="-1">
              <a:latin typeface="Arial"/>
            </a:endParaRPr>
          </a:p>
          <a:p>
            <a:pPr>
              <a:lnSpc>
                <a:spcPct val="100000"/>
              </a:lnSpc>
            </a:pPr>
            <a:r>
              <a:rPr lang="en-US" sz="2000" b="1" strike="noStrike" spc="-1">
                <a:solidFill>
                  <a:srgbClr val="5B277D"/>
                </a:solidFill>
                <a:latin typeface="Calibri"/>
                <a:ea typeface="DejaVu Sans"/>
              </a:rPr>
              <a:t>unsuccessfully sent a ping message to the 192.168.23.112/29 network.</a:t>
            </a:r>
            <a:endParaRPr lang="en-US" sz="2000" b="0" strike="noStrike" spc="-1">
              <a:latin typeface="Arial"/>
            </a:endParaRPr>
          </a:p>
          <a:p>
            <a:pPr>
              <a:lnSpc>
                <a:spcPct val="100000"/>
              </a:lnSpc>
            </a:pPr>
            <a:r>
              <a:rPr lang="en-US" sz="2000" b="1" strike="noStrike" spc="-1">
                <a:solidFill>
                  <a:srgbClr val="5B277D"/>
                </a:solidFill>
                <a:latin typeface="Calibri"/>
                <a:ea typeface="DejaVu Sans"/>
              </a:rPr>
              <a:t>IP configuration of the host C1 is shown in Figure 2.</a:t>
            </a:r>
            <a:endParaRPr lang="en-US" sz="2000" b="0" strike="noStrike" spc="-1">
              <a:latin typeface="Arial"/>
            </a:endParaRPr>
          </a:p>
          <a:p>
            <a:pPr>
              <a:lnSpc>
                <a:spcPct val="100000"/>
              </a:lnSpc>
            </a:pPr>
            <a:r>
              <a:rPr lang="en-US" sz="2000" b="1" strike="noStrike" spc="-1">
                <a:solidFill>
                  <a:srgbClr val="5B277D"/>
                </a:solidFill>
                <a:latin typeface="Calibri"/>
                <a:ea typeface="DejaVu Sans"/>
              </a:rPr>
              <a:t>From these pieces of information, it was concluded that _____D_____. </a:t>
            </a:r>
            <a:r>
              <a:t/>
            </a:r>
            <a:b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60" name="CustomShape 2"/>
          <p:cNvSpPr/>
          <p:nvPr/>
        </p:nvSpPr>
        <p:spPr>
          <a:xfrm>
            <a:off x="457200" y="2457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a:latin typeface="Arial"/>
            </a:endParaRPr>
          </a:p>
          <a:p>
            <a:pPr marL="343080" indent="-342000">
              <a:lnSpc>
                <a:spcPct val="100000"/>
              </a:lnSpc>
              <a:spcBef>
                <a:spcPts val="641"/>
              </a:spcBef>
              <a:buClr>
                <a:srgbClr val="00B050"/>
              </a:buClr>
              <a:buFont typeface="Arial"/>
              <a:buChar char="•"/>
            </a:pPr>
            <a:r>
              <a:rPr lang="en-US" sz="3200" b="1" strike="noStrike" spc="-1">
                <a:solidFill>
                  <a:srgbClr val="00B050"/>
                </a:solidFill>
                <a:latin typeface="Calibri"/>
                <a:ea typeface="DejaVu Sans"/>
              </a:rPr>
              <a:t> </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pic>
        <p:nvPicPr>
          <p:cNvPr id="61" name="Picture 60"/>
          <p:cNvPicPr/>
          <p:nvPr/>
        </p:nvPicPr>
        <p:blipFill>
          <a:blip r:embed="rId2"/>
          <a:stretch/>
        </p:blipFill>
        <p:spPr>
          <a:xfrm>
            <a:off x="2107800" y="3200400"/>
            <a:ext cx="4841640" cy="23774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320400" y="609840"/>
            <a:ext cx="845712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D</a:t>
            </a:r>
            <a:endParaRPr lang="en-US" sz="4400" b="0" strike="noStrike" spc="-1">
              <a:latin typeface="Arial"/>
            </a:endParaRPr>
          </a:p>
        </p:txBody>
      </p:sp>
      <p:sp>
        <p:nvSpPr>
          <p:cNvPr id="63" name="CustomShape 2"/>
          <p:cNvSpPr/>
          <p:nvPr/>
        </p:nvSpPr>
        <p:spPr>
          <a:xfrm>
            <a:off x="457200" y="1554480"/>
            <a:ext cx="8686800" cy="472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From the figure 1 we can see that, default gateway 192.168.23.96 is correct for local network but not correct for 192.168.23.112/29 network.</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Therefore option ‘a’ is correct for blank box D. </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320400" y="609840"/>
            <a:ext cx="845712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E and F</a:t>
            </a:r>
            <a:endParaRPr lang="en-US" sz="4400" b="0" strike="noStrike" spc="-1">
              <a:latin typeface="Arial"/>
            </a:endParaRPr>
          </a:p>
        </p:txBody>
      </p:sp>
      <p:sp>
        <p:nvSpPr>
          <p:cNvPr id="65" name="CustomShape 2"/>
          <p:cNvSpPr/>
          <p:nvPr/>
        </p:nvSpPr>
        <p:spPr>
          <a:xfrm>
            <a:off x="457200" y="1554480"/>
            <a:ext cx="8228520" cy="472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Microsoft YaHei"/>
              </a:rPr>
              <a:t>A user of the host A2 uses a Web browser to connect to the WEB server. When the user sends a request to the WEB server, the host A2 creates the following IP packet</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 </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pic>
        <p:nvPicPr>
          <p:cNvPr id="66" name="Picture 65"/>
          <p:cNvPicPr/>
          <p:nvPr/>
        </p:nvPicPr>
        <p:blipFill>
          <a:blip r:embed="rId2"/>
          <a:stretch/>
        </p:blipFill>
        <p:spPr>
          <a:xfrm>
            <a:off x="1645920" y="3931920"/>
            <a:ext cx="5852160" cy="18234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320400" y="609840"/>
            <a:ext cx="845712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E and F</a:t>
            </a:r>
            <a:endParaRPr lang="en-US" sz="4400" b="0" strike="noStrike" spc="-1">
              <a:latin typeface="Arial"/>
            </a:endParaRPr>
          </a:p>
        </p:txBody>
      </p:sp>
      <p:sp>
        <p:nvSpPr>
          <p:cNvPr id="68" name="CustomShape 2"/>
          <p:cNvSpPr/>
          <p:nvPr/>
        </p:nvSpPr>
        <p:spPr>
          <a:xfrm>
            <a:off x="457200" y="1554480"/>
            <a:ext cx="8228520" cy="472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Microsoft YaHei"/>
              </a:rPr>
              <a:t>When the packet arrives at the router R2, the NAT (network address translation) function of the router R2 translates the packet to the following, and sends it to the WEB server. </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 Destination IP address: 192.168.23.121</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Source IP address: 192.168.23.2 </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pic>
        <p:nvPicPr>
          <p:cNvPr id="69" name="Picture 68"/>
          <p:cNvPicPr/>
          <p:nvPr/>
        </p:nvPicPr>
        <p:blipFill>
          <a:blip r:embed="rId2"/>
          <a:stretch/>
        </p:blipFill>
        <p:spPr>
          <a:xfrm>
            <a:off x="1737360" y="4752000"/>
            <a:ext cx="5303520" cy="16351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320400" y="609840"/>
            <a:ext cx="845712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E and F</a:t>
            </a:r>
            <a:endParaRPr lang="en-US" sz="4400" b="0" strike="noStrike" spc="-1">
              <a:latin typeface="Arial"/>
            </a:endParaRPr>
          </a:p>
        </p:txBody>
      </p:sp>
      <p:sp>
        <p:nvSpPr>
          <p:cNvPr id="71" name="CustomShape 2"/>
          <p:cNvSpPr/>
          <p:nvPr/>
        </p:nvSpPr>
        <p:spPr>
          <a:xfrm>
            <a:off x="457200" y="1554480"/>
            <a:ext cx="8228520" cy="472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Microsoft YaHei"/>
              </a:rPr>
              <a:t>When the NAT function receives its response from the WEB server, the received IP packet</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Microsoft YaHei"/>
              </a:rPr>
              <a:t>will contain the following. </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 Destination IP address: 103.9.90.193</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Source IP address: 202.10.130.97</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Destination port: TCP port 1025 </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pic>
        <p:nvPicPr>
          <p:cNvPr id="72" name="Picture 71"/>
          <p:cNvPicPr/>
          <p:nvPr/>
        </p:nvPicPr>
        <p:blipFill>
          <a:blip r:embed="rId2"/>
          <a:stretch/>
        </p:blipFill>
        <p:spPr>
          <a:xfrm>
            <a:off x="1920240" y="4948560"/>
            <a:ext cx="4767480" cy="14630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320400" y="609840"/>
            <a:ext cx="845712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E and F</a:t>
            </a:r>
            <a:endParaRPr lang="en-US" sz="4400" b="0" strike="noStrike" spc="-1">
              <a:latin typeface="Arial"/>
            </a:endParaRPr>
          </a:p>
        </p:txBody>
      </p:sp>
      <p:sp>
        <p:nvSpPr>
          <p:cNvPr id="74" name="CustomShape 2"/>
          <p:cNvSpPr/>
          <p:nvPr/>
        </p:nvSpPr>
        <p:spPr>
          <a:xfrm>
            <a:off x="457200" y="1554480"/>
            <a:ext cx="8228520" cy="472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641"/>
              </a:spcBef>
              <a:buClr>
                <a:srgbClr val="00B050"/>
              </a:buClr>
              <a:buFont typeface="Arial"/>
              <a:buChar char="•"/>
            </a:pPr>
            <a:r>
              <a:rPr lang="en-US" sz="3200" b="0" strike="noStrike" spc="-1">
                <a:solidFill>
                  <a:srgbClr val="00B050"/>
                </a:solidFill>
                <a:latin typeface="Calibri"/>
                <a:ea typeface="DejaVu Sans"/>
              </a:rPr>
              <a:t>So option ‘a’ is correct for blank box E and option ‘c’ is correct for blank box F.</a:t>
            </a:r>
            <a:endParaRPr lang="en-US" sz="3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304920" y="4572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A</a:t>
            </a:r>
            <a:r>
              <a:t/>
            </a:r>
            <a:br/>
            <a:r>
              <a:rPr lang="en-US" sz="2200" b="0" strike="noStrike" spc="-1">
                <a:solidFill>
                  <a:srgbClr val="3465A4"/>
                </a:solidFill>
                <a:latin typeface="Arial"/>
                <a:ea typeface="DejaVu Sans"/>
              </a:rPr>
              <a:t>Host A2 sends the DHCPDISCOVER message to the DHCP server for requesting the addresses. The router R1 received this request message via interface m0. Then, the router R1 forwards it via interface ___A___.</a:t>
            </a:r>
            <a:r>
              <a:rPr lang="en-US" sz="2200" b="0" strike="noStrike" spc="-1">
                <a:solidFill>
                  <a:srgbClr val="3465A4"/>
                </a:solidFill>
                <a:latin typeface="Calibri"/>
                <a:ea typeface="DejaVu Sans"/>
              </a:rPr>
              <a:t> </a:t>
            </a:r>
            <a:endParaRPr lang="en-US" sz="2200" b="0" strike="noStrike" spc="-1">
              <a:latin typeface="Arial"/>
            </a:endParaRPr>
          </a:p>
          <a:p>
            <a:pPr>
              <a:lnSpc>
                <a:spcPct val="100000"/>
              </a:lnSpc>
            </a:pPr>
            <a:endParaRPr lang="en-US" sz="2200" b="0" strike="noStrike" spc="-1">
              <a:latin typeface="Arial"/>
            </a:endParaRPr>
          </a:p>
        </p:txBody>
      </p:sp>
      <p:sp>
        <p:nvSpPr>
          <p:cNvPr id="41" name="CustomShape 2"/>
          <p:cNvSpPr/>
          <p:nvPr/>
        </p:nvSpPr>
        <p:spPr>
          <a:xfrm>
            <a:off x="457200" y="1920240"/>
            <a:ext cx="8228520" cy="43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a:latin typeface="Arial"/>
            </a:endParaRPr>
          </a:p>
          <a:p>
            <a:pPr marL="343080" indent="-342000">
              <a:lnSpc>
                <a:spcPct val="100000"/>
              </a:lnSpc>
              <a:spcBef>
                <a:spcPts val="641"/>
              </a:spcBef>
              <a:buClr>
                <a:srgbClr val="00B050"/>
              </a:buClr>
              <a:buFont typeface="Arial"/>
              <a:buChar char="•"/>
            </a:pPr>
            <a:r>
              <a:rPr lang="en-US" sz="3200" b="1" strike="noStrike" spc="-1">
                <a:solidFill>
                  <a:srgbClr val="00B050"/>
                </a:solidFill>
                <a:latin typeface="Calibri"/>
                <a:ea typeface="DejaVu Sans"/>
              </a:rPr>
              <a:t>Let’s compare this question with figure 1.</a:t>
            </a:r>
            <a:endParaRPr lang="en-US" sz="3200" b="0" strike="noStrike" spc="-1">
              <a:latin typeface="Arial"/>
            </a:endParaRPr>
          </a:p>
          <a:p>
            <a:pPr>
              <a:lnSpc>
                <a:spcPct val="100000"/>
              </a:lnSpc>
              <a:spcBef>
                <a:spcPts val="641"/>
              </a:spcBef>
            </a:pPr>
            <a:endParaRPr lang="en-US" sz="3200" b="0" strike="noStrike" spc="-1">
              <a:latin typeface="Arial"/>
            </a:endParaRPr>
          </a:p>
        </p:txBody>
      </p:sp>
      <p:pic>
        <p:nvPicPr>
          <p:cNvPr id="42" name="Picture 41"/>
          <p:cNvPicPr/>
          <p:nvPr/>
        </p:nvPicPr>
        <p:blipFill>
          <a:blip r:embed="rId2"/>
          <a:stretch/>
        </p:blipFill>
        <p:spPr>
          <a:xfrm>
            <a:off x="1005840" y="3017520"/>
            <a:ext cx="7040880" cy="35323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304920" y="-108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A</a:t>
            </a: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44" name="CustomShape 2"/>
          <p:cNvSpPr/>
          <p:nvPr/>
        </p:nvSpPr>
        <p:spPr>
          <a:xfrm>
            <a:off x="457200" y="1341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dirty="0">
              <a:latin typeface="Arial"/>
            </a:endParaRPr>
          </a:p>
          <a:p>
            <a:pPr marL="343080" indent="-342000">
              <a:lnSpc>
                <a:spcPct val="100000"/>
              </a:lnSpc>
              <a:spcBef>
                <a:spcPts val="641"/>
              </a:spcBef>
              <a:buClr>
                <a:srgbClr val="00B050"/>
              </a:buClr>
              <a:buFont typeface="Arial"/>
              <a:buChar char="•"/>
            </a:pPr>
            <a:r>
              <a:rPr lang="en-US" sz="3200" b="1" strike="noStrike" spc="-1" dirty="0">
                <a:solidFill>
                  <a:srgbClr val="00B050"/>
                </a:solidFill>
                <a:latin typeface="Calibri"/>
                <a:ea typeface="DejaVu Sans"/>
              </a:rPr>
              <a:t>In the question it is </a:t>
            </a:r>
            <a:r>
              <a:rPr lang="en-US" sz="3200" b="1" strike="noStrike" spc="-1" dirty="0" smtClean="0">
                <a:solidFill>
                  <a:srgbClr val="00B050"/>
                </a:solidFill>
                <a:latin typeface="Calibri"/>
                <a:ea typeface="DejaVu Sans"/>
              </a:rPr>
              <a:t>mentioned </a:t>
            </a:r>
            <a:r>
              <a:rPr lang="en-US" sz="3200" b="1" strike="noStrike" spc="-1" dirty="0">
                <a:solidFill>
                  <a:srgbClr val="00B050"/>
                </a:solidFill>
                <a:latin typeface="Calibri"/>
                <a:ea typeface="DejaVu Sans"/>
              </a:rPr>
              <a:t>that ‘The router R1 received this request message via interface m0 from host A2’. </a:t>
            </a:r>
            <a:endParaRPr lang="en-US" sz="3200" b="0" strike="noStrike" spc="-1" dirty="0">
              <a:latin typeface="Arial"/>
            </a:endParaRPr>
          </a:p>
          <a:p>
            <a:pPr marL="343080" indent="-342000">
              <a:lnSpc>
                <a:spcPct val="100000"/>
              </a:lnSpc>
              <a:spcBef>
                <a:spcPts val="641"/>
              </a:spcBef>
              <a:buClr>
                <a:srgbClr val="00B050"/>
              </a:buClr>
              <a:buFont typeface="Arial"/>
              <a:buChar char="•"/>
            </a:pPr>
            <a:endParaRPr lang="en-US" sz="3200" b="0" strike="noStrike" spc="-1" dirty="0">
              <a:latin typeface="Arial"/>
            </a:endParaRPr>
          </a:p>
          <a:p>
            <a:pPr marL="343080" indent="-342000">
              <a:lnSpc>
                <a:spcPct val="100000"/>
              </a:lnSpc>
              <a:spcBef>
                <a:spcPts val="641"/>
              </a:spcBef>
              <a:buClr>
                <a:srgbClr val="00B050"/>
              </a:buClr>
              <a:buFont typeface="Arial"/>
              <a:buChar char="•"/>
            </a:pPr>
            <a:r>
              <a:rPr lang="en-US" sz="3200" b="1" strike="noStrike" spc="-1" dirty="0">
                <a:solidFill>
                  <a:srgbClr val="C9211E"/>
                </a:solidFill>
                <a:latin typeface="Calibri"/>
                <a:ea typeface="DejaVu Sans"/>
              </a:rPr>
              <a:t>In the figure we can see that, received request of router R1 will transfer to router R2 and IP address for R2 is 192.168.23.121.</a:t>
            </a:r>
            <a:endParaRPr lang="en-US" sz="32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304920" y="-108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A</a:t>
            </a: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46" name="CustomShape 2"/>
          <p:cNvSpPr/>
          <p:nvPr/>
        </p:nvSpPr>
        <p:spPr>
          <a:xfrm>
            <a:off x="457200" y="1341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a:latin typeface="Arial"/>
            </a:endParaRPr>
          </a:p>
          <a:p>
            <a:pPr marL="343080" indent="-342000">
              <a:lnSpc>
                <a:spcPct val="100000"/>
              </a:lnSpc>
              <a:spcBef>
                <a:spcPts val="641"/>
              </a:spcBef>
              <a:buClr>
                <a:srgbClr val="00B050"/>
              </a:buClr>
              <a:buFont typeface="Arial"/>
              <a:buChar char="•"/>
            </a:pPr>
            <a:r>
              <a:rPr lang="en-US" sz="3200" b="1" strike="noStrike" spc="-1">
                <a:solidFill>
                  <a:srgbClr val="5983B0"/>
                </a:solidFill>
                <a:latin typeface="Calibri"/>
                <a:ea typeface="DejaVu Sans"/>
              </a:rPr>
              <a:t>In the table 1, we can see that interface is m5 for the IP address 192.168.23.121.</a:t>
            </a:r>
            <a:r>
              <a:rPr lang="en-US" sz="3200" b="1" strike="noStrike" spc="-1">
                <a:solidFill>
                  <a:srgbClr val="C9211E"/>
                </a:solidFill>
                <a:latin typeface="Calibri"/>
                <a:ea typeface="DejaVu Sans"/>
              </a:rPr>
              <a:t> </a:t>
            </a:r>
            <a:endParaRPr lang="en-US" sz="3200" b="0" strike="noStrike" spc="-1">
              <a:latin typeface="Arial"/>
            </a:endParaRPr>
          </a:p>
          <a:p>
            <a:pPr marL="343080" indent="-342000">
              <a:lnSpc>
                <a:spcPct val="100000"/>
              </a:lnSpc>
              <a:spcBef>
                <a:spcPts val="641"/>
              </a:spcBef>
              <a:buClr>
                <a:srgbClr val="00B050"/>
              </a:buClr>
              <a:buFont typeface="Arial"/>
              <a:buChar char="•"/>
            </a:pPr>
            <a:r>
              <a:rPr lang="en-US" sz="3200" b="1" strike="noStrike" spc="-1">
                <a:solidFill>
                  <a:srgbClr val="00B050"/>
                </a:solidFill>
                <a:latin typeface="Calibri"/>
                <a:ea typeface="DejaVu Sans"/>
              </a:rPr>
              <a:t>Therefore, option ‘e’ is correct for blank A.</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pic>
        <p:nvPicPr>
          <p:cNvPr id="47" name="Picture 46"/>
          <p:cNvPicPr/>
          <p:nvPr/>
        </p:nvPicPr>
        <p:blipFill>
          <a:blip r:embed="rId2"/>
          <a:stretch/>
        </p:blipFill>
        <p:spPr>
          <a:xfrm>
            <a:off x="1828800" y="3399840"/>
            <a:ext cx="5116320" cy="310536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304920" y="4572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dirty="0">
                <a:solidFill>
                  <a:srgbClr val="C00000"/>
                </a:solidFill>
                <a:latin typeface="Calibri"/>
                <a:ea typeface="DejaVu Sans"/>
              </a:rPr>
              <a:t>Solution of blank box B and C</a:t>
            </a:r>
            <a:r>
              <a:t/>
            </a:r>
            <a:br/>
            <a:r>
              <a:rPr lang="en-US" sz="2200" b="1" strike="noStrike" spc="-1" dirty="0">
                <a:solidFill>
                  <a:srgbClr val="729FCF"/>
                </a:solidFill>
                <a:latin typeface="Arial"/>
                <a:ea typeface="DejaVu Sans"/>
              </a:rPr>
              <a:t>The organization A is planning to create a new subnet with 30 customers. In order to build this subnet, organization A’s network administrator assigns network address ___B___ with the subnet mask ___C___ for this subnet.</a:t>
            </a:r>
            <a:r>
              <a:rPr lang="en-US" sz="2200" b="1" strike="noStrike" spc="-1" dirty="0">
                <a:solidFill>
                  <a:srgbClr val="729FCF"/>
                </a:solidFill>
                <a:latin typeface="Calibri"/>
                <a:ea typeface="DejaVu Sans"/>
              </a:rPr>
              <a:t> </a:t>
            </a:r>
            <a:endParaRPr lang="en-US" sz="2200" b="0" strike="noStrike" spc="-1" dirty="0">
              <a:latin typeface="Arial"/>
            </a:endParaRPr>
          </a:p>
          <a:p>
            <a:pPr>
              <a:lnSpc>
                <a:spcPct val="100000"/>
              </a:lnSpc>
            </a:pPr>
            <a:endParaRPr lang="en-US" sz="2200" b="0" strike="noStrike" spc="-1" dirty="0">
              <a:latin typeface="Arial"/>
            </a:endParaRPr>
          </a:p>
        </p:txBody>
      </p:sp>
      <p:sp>
        <p:nvSpPr>
          <p:cNvPr id="49" name="CustomShape 2"/>
          <p:cNvSpPr/>
          <p:nvPr/>
        </p:nvSpPr>
        <p:spPr>
          <a:xfrm>
            <a:off x="457200" y="2103120"/>
            <a:ext cx="8228520" cy="442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dirty="0">
              <a:latin typeface="Arial"/>
            </a:endParaRPr>
          </a:p>
          <a:p>
            <a:pPr marL="343080" indent="-342000">
              <a:lnSpc>
                <a:spcPct val="100000"/>
              </a:lnSpc>
              <a:spcBef>
                <a:spcPts val="641"/>
              </a:spcBef>
              <a:buClr>
                <a:srgbClr val="00B050"/>
              </a:buClr>
              <a:buFont typeface="Arial"/>
              <a:buChar char="•"/>
            </a:pPr>
            <a:r>
              <a:rPr lang="en-US" sz="3200" b="1" strike="noStrike" spc="-1" dirty="0">
                <a:solidFill>
                  <a:srgbClr val="00B050"/>
                </a:solidFill>
                <a:latin typeface="Calibri"/>
                <a:ea typeface="DejaVu Sans"/>
              </a:rPr>
              <a:t>Since number of customer (host) is 30, the range of address will be assign like below-</a:t>
            </a:r>
            <a:endParaRPr lang="en-US" sz="3200" b="0" strike="noStrike" spc="-1" dirty="0">
              <a:latin typeface="Arial"/>
            </a:endParaRPr>
          </a:p>
          <a:p>
            <a:pPr>
              <a:lnSpc>
                <a:spcPct val="100000"/>
              </a:lnSpc>
              <a:spcBef>
                <a:spcPts val="641"/>
              </a:spcBef>
            </a:pPr>
            <a:r>
              <a:rPr lang="en-US" sz="3200" b="1" strike="noStrike" spc="-1" dirty="0">
                <a:solidFill>
                  <a:srgbClr val="00B050"/>
                </a:solidFill>
                <a:latin typeface="Calibri"/>
                <a:ea typeface="DejaVu Sans"/>
              </a:rPr>
              <a:t>host address range 1 to </a:t>
            </a:r>
            <a:r>
              <a:rPr lang="en-US" sz="3200" b="1" strike="noStrike" spc="-1" dirty="0" smtClean="0">
                <a:solidFill>
                  <a:srgbClr val="00B050"/>
                </a:solidFill>
                <a:latin typeface="Calibri"/>
                <a:ea typeface="DejaVu Sans"/>
              </a:rPr>
              <a:t>31</a:t>
            </a:r>
            <a:endParaRPr lang="en-US" sz="3200" b="0" strike="noStrike" spc="-1" dirty="0">
              <a:latin typeface="Arial"/>
            </a:endParaRPr>
          </a:p>
          <a:p>
            <a:pPr>
              <a:lnSpc>
                <a:spcPct val="100000"/>
              </a:lnSpc>
              <a:spcBef>
                <a:spcPts val="641"/>
              </a:spcBef>
            </a:pPr>
            <a:r>
              <a:rPr lang="en-US" sz="3200" b="1" strike="noStrike" spc="-1" dirty="0">
                <a:solidFill>
                  <a:srgbClr val="00B050"/>
                </a:solidFill>
                <a:latin typeface="Calibri"/>
                <a:ea typeface="DejaVu Sans"/>
              </a:rPr>
              <a:t>host address range 33 to </a:t>
            </a:r>
            <a:r>
              <a:rPr lang="en-US" sz="3200" b="1" strike="noStrike" spc="-1" dirty="0" smtClean="0">
                <a:solidFill>
                  <a:srgbClr val="00B050"/>
                </a:solidFill>
                <a:latin typeface="Calibri"/>
                <a:ea typeface="DejaVu Sans"/>
              </a:rPr>
              <a:t>63</a:t>
            </a:r>
            <a:endParaRPr lang="en-US" sz="3200" b="0" strike="noStrike" spc="-1" dirty="0">
              <a:latin typeface="Arial"/>
            </a:endParaRPr>
          </a:p>
          <a:p>
            <a:pPr>
              <a:lnSpc>
                <a:spcPct val="100000"/>
              </a:lnSpc>
              <a:spcBef>
                <a:spcPts val="641"/>
              </a:spcBef>
            </a:pPr>
            <a:r>
              <a:rPr lang="en-US" sz="3200" b="1" strike="noStrike" spc="-1" dirty="0">
                <a:solidFill>
                  <a:srgbClr val="00B050"/>
                </a:solidFill>
                <a:latin typeface="Calibri"/>
                <a:ea typeface="DejaVu Sans"/>
              </a:rPr>
              <a:t>host address range 65 to </a:t>
            </a:r>
            <a:r>
              <a:rPr lang="en-US" sz="3200" b="1" strike="noStrike" spc="-1" dirty="0" smtClean="0">
                <a:solidFill>
                  <a:srgbClr val="00B050"/>
                </a:solidFill>
                <a:latin typeface="Calibri"/>
                <a:ea typeface="DejaVu Sans"/>
              </a:rPr>
              <a:t>95</a:t>
            </a:r>
            <a:endParaRPr lang="en-US" sz="3200" b="0" strike="noStrike" spc="-1" dirty="0">
              <a:latin typeface="Arial"/>
            </a:endParaRPr>
          </a:p>
          <a:p>
            <a:pPr>
              <a:lnSpc>
                <a:spcPct val="100000"/>
              </a:lnSpc>
              <a:spcBef>
                <a:spcPts val="641"/>
              </a:spcBef>
            </a:pPr>
            <a:r>
              <a:rPr lang="en-US" sz="3200" b="1" strike="noStrike" spc="-1" dirty="0">
                <a:solidFill>
                  <a:srgbClr val="00B050"/>
                </a:solidFill>
                <a:latin typeface="Calibri"/>
                <a:ea typeface="DejaVu Sans"/>
              </a:rPr>
              <a:t>host address range 97 to </a:t>
            </a:r>
            <a:r>
              <a:rPr lang="en-US" sz="3200" b="1" strike="noStrike" spc="-1" dirty="0" smtClean="0">
                <a:solidFill>
                  <a:srgbClr val="00B050"/>
                </a:solidFill>
                <a:latin typeface="Calibri"/>
                <a:ea typeface="DejaVu Sans"/>
              </a:rPr>
              <a:t>127</a:t>
            </a:r>
            <a:endParaRPr lang="en-US" sz="3200" b="0" strike="noStrike" spc="-1" dirty="0">
              <a:latin typeface="Arial"/>
            </a:endParaRPr>
          </a:p>
          <a:p>
            <a:pPr>
              <a:lnSpc>
                <a:spcPct val="100000"/>
              </a:lnSpc>
              <a:spcBef>
                <a:spcPts val="641"/>
              </a:spcBef>
            </a:pPr>
            <a:r>
              <a:rPr lang="en-US" sz="3200" b="1" strike="noStrike" spc="-1" dirty="0">
                <a:solidFill>
                  <a:srgbClr val="00B050"/>
                </a:solidFill>
                <a:latin typeface="Calibri"/>
                <a:ea typeface="DejaVu Sans"/>
              </a:rPr>
              <a:t>host address range 129 to </a:t>
            </a:r>
            <a:r>
              <a:rPr lang="en-US" sz="3200" b="1" strike="noStrike" spc="-1" dirty="0" smtClean="0">
                <a:solidFill>
                  <a:srgbClr val="00B050"/>
                </a:solidFill>
                <a:latin typeface="Calibri"/>
                <a:ea typeface="DejaVu Sans"/>
              </a:rPr>
              <a:t>159 </a:t>
            </a:r>
            <a:r>
              <a:rPr lang="en-US" sz="3200" b="1" strike="noStrike" spc="-1" dirty="0">
                <a:solidFill>
                  <a:srgbClr val="00B050"/>
                </a:solidFill>
                <a:latin typeface="Calibri"/>
                <a:ea typeface="DejaVu Sans"/>
              </a:rPr>
              <a:t>and so on.</a:t>
            </a:r>
            <a:endParaRPr lang="en-US" sz="3200" b="0" strike="noStrike" spc="-1" dirty="0">
              <a:latin typeface="Arial"/>
            </a:endParaRPr>
          </a:p>
          <a:p>
            <a:pPr>
              <a:lnSpc>
                <a:spcPct val="100000"/>
              </a:lnSpc>
              <a:spcBef>
                <a:spcPts val="641"/>
              </a:spcBef>
            </a:pPr>
            <a:endParaRPr lang="en-US" sz="3200" b="0" strike="noStrike" spc="-1" dirty="0">
              <a:latin typeface="Arial"/>
            </a:endParaRPr>
          </a:p>
          <a:p>
            <a:pPr>
              <a:lnSpc>
                <a:spcPct val="100000"/>
              </a:lnSpc>
              <a:spcBef>
                <a:spcPts val="641"/>
              </a:spcBef>
            </a:pPr>
            <a:endParaRPr lang="en-US" sz="3200" b="0" strike="noStrike" spc="-1" dirty="0">
              <a:latin typeface="Arial"/>
            </a:endParaRPr>
          </a:p>
          <a:p>
            <a:pPr>
              <a:lnSpc>
                <a:spcPct val="100000"/>
              </a:lnSpc>
              <a:spcBef>
                <a:spcPts val="641"/>
              </a:spcBef>
            </a:pPr>
            <a:endParaRPr lang="en-US" sz="32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304920" y="4572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B</a:t>
            </a:r>
            <a:r>
              <a:t/>
            </a:r>
            <a:b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51" name="CustomShape 2"/>
          <p:cNvSpPr/>
          <p:nvPr/>
        </p:nvSpPr>
        <p:spPr>
          <a:xfrm>
            <a:off x="457200" y="1737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a:latin typeface="Arial"/>
            </a:endParaRPr>
          </a:p>
          <a:p>
            <a:pPr>
              <a:lnSpc>
                <a:spcPct val="100000"/>
              </a:lnSpc>
              <a:spcBef>
                <a:spcPts val="641"/>
              </a:spcBef>
            </a:pPr>
            <a:r>
              <a:rPr lang="en-US" sz="3200" b="1" strike="noStrike" spc="-1">
                <a:solidFill>
                  <a:srgbClr val="00B050"/>
                </a:solidFill>
                <a:latin typeface="Calibri"/>
                <a:ea typeface="DejaVu Sans"/>
              </a:rPr>
              <a:t>Now if we analyze the options for blank box B, only option ‘d’ will satisfy. If the network address is 192.168.23.128 then the host address starts from 192.168.23.129.</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r>
              <a:rPr lang="en-US" sz="3200" b="1" strike="noStrike" spc="-1">
                <a:solidFill>
                  <a:srgbClr val="00B050"/>
                </a:solidFill>
                <a:latin typeface="Calibri"/>
                <a:ea typeface="DejaVu Sans"/>
              </a:rPr>
              <a:t>So option ‘d’ is correct for blank box B.</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304920" y="4572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C</a:t>
            </a:r>
            <a:r>
              <a:t/>
            </a:r>
            <a:b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53" name="CustomShape 2"/>
          <p:cNvSpPr/>
          <p:nvPr/>
        </p:nvSpPr>
        <p:spPr>
          <a:xfrm>
            <a:off x="457200" y="1737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dirty="0">
              <a:latin typeface="Arial"/>
            </a:endParaRPr>
          </a:p>
          <a:p>
            <a:pPr marL="343080" indent="-342000">
              <a:lnSpc>
                <a:spcPct val="100000"/>
              </a:lnSpc>
              <a:spcBef>
                <a:spcPts val="641"/>
              </a:spcBef>
              <a:buClr>
                <a:srgbClr val="00B050"/>
              </a:buClr>
              <a:buFont typeface="Arial"/>
              <a:buChar char="•"/>
            </a:pPr>
            <a:r>
              <a:rPr lang="en-US" sz="3200" b="1" strike="noStrike" spc="-1" dirty="0">
                <a:solidFill>
                  <a:srgbClr val="00B050"/>
                </a:solidFill>
                <a:latin typeface="Calibri"/>
                <a:ea typeface="DejaVu Sans"/>
              </a:rPr>
              <a:t>We know that number of bits left for the host is: n = T</a:t>
            </a:r>
            <a:r>
              <a:rPr lang="en-US" sz="3200" b="1" strike="noStrike" spc="-1" baseline="-33000" dirty="0">
                <a:solidFill>
                  <a:srgbClr val="00B050"/>
                </a:solidFill>
                <a:latin typeface="Calibri"/>
                <a:ea typeface="DejaVu Sans"/>
              </a:rPr>
              <a:t>b</a:t>
            </a:r>
            <a:r>
              <a:rPr lang="en-US" sz="3200" b="1" strike="noStrike" spc="-1" dirty="0">
                <a:solidFill>
                  <a:srgbClr val="00B050"/>
                </a:solidFill>
                <a:latin typeface="Calibri"/>
                <a:ea typeface="DejaVu Sans"/>
              </a:rPr>
              <a:t> - m (Where T</a:t>
            </a:r>
            <a:r>
              <a:rPr lang="en-US" sz="3200" b="1" strike="noStrike" spc="-1" baseline="-33000" dirty="0">
                <a:solidFill>
                  <a:srgbClr val="00B050"/>
                </a:solidFill>
                <a:latin typeface="Calibri"/>
                <a:ea typeface="DejaVu Sans"/>
              </a:rPr>
              <a:t>b </a:t>
            </a:r>
            <a:r>
              <a:rPr lang="en-US" sz="3200" b="1" strike="noStrike" spc="-1" dirty="0">
                <a:solidFill>
                  <a:srgbClr val="00B050"/>
                </a:solidFill>
                <a:latin typeface="Calibri"/>
                <a:ea typeface="DejaVu Sans"/>
              </a:rPr>
              <a:t>is total number of bits and m is the number of bits used)</a:t>
            </a:r>
            <a:endParaRPr lang="en-US" sz="3200" b="0" strike="noStrike" spc="-1" dirty="0">
              <a:latin typeface="Arial"/>
            </a:endParaRPr>
          </a:p>
          <a:p>
            <a:pPr marL="343080" indent="-342000">
              <a:lnSpc>
                <a:spcPct val="100000"/>
              </a:lnSpc>
              <a:spcBef>
                <a:spcPts val="641"/>
              </a:spcBef>
              <a:buClr>
                <a:srgbClr val="00B050"/>
              </a:buClr>
              <a:buFont typeface="Arial"/>
              <a:buChar char="•"/>
            </a:pPr>
            <a:r>
              <a:rPr lang="en-US" sz="3200" b="1" strike="noStrike" spc="-1" dirty="0">
                <a:solidFill>
                  <a:srgbClr val="C9211E"/>
                </a:solidFill>
                <a:latin typeface="Calibri"/>
                <a:ea typeface="DejaVu Sans"/>
              </a:rPr>
              <a:t>In a classful network total bits </a:t>
            </a:r>
            <a:r>
              <a:rPr lang="en-US" sz="3200" b="1" strike="noStrike" spc="-1" dirty="0">
                <a:solidFill>
                  <a:srgbClr val="00B050"/>
                </a:solidFill>
                <a:latin typeface="Calibri"/>
                <a:ea typeface="DejaVu Sans"/>
              </a:rPr>
              <a:t>T</a:t>
            </a:r>
            <a:r>
              <a:rPr lang="en-US" sz="3200" b="1" strike="noStrike" spc="-1" baseline="-33000" dirty="0">
                <a:solidFill>
                  <a:srgbClr val="00B050"/>
                </a:solidFill>
                <a:latin typeface="Calibri"/>
                <a:ea typeface="DejaVu Sans"/>
              </a:rPr>
              <a:t>b</a:t>
            </a:r>
            <a:r>
              <a:rPr lang="en-US" sz="3200" b="1" strike="noStrike" spc="-1" dirty="0">
                <a:solidFill>
                  <a:srgbClr val="C9211E"/>
                </a:solidFill>
                <a:latin typeface="Calibri"/>
                <a:ea typeface="DejaVu Sans"/>
              </a:rPr>
              <a:t>= 8; in the question mention that 30 customers will use the network. 5 bits are required to represent decimal number 30. So, m=5</a:t>
            </a:r>
            <a:endParaRPr lang="en-US" sz="3200" b="0" strike="noStrike" spc="-1" dirty="0">
              <a:latin typeface="Arial"/>
            </a:endParaRPr>
          </a:p>
          <a:p>
            <a:pPr>
              <a:lnSpc>
                <a:spcPct val="100000"/>
              </a:lnSpc>
              <a:spcBef>
                <a:spcPts val="641"/>
              </a:spcBef>
            </a:pPr>
            <a:endParaRPr lang="en-US" sz="3200" b="0" strike="noStrike" spc="-1" dirty="0">
              <a:latin typeface="Arial"/>
            </a:endParaRPr>
          </a:p>
          <a:p>
            <a:pPr>
              <a:lnSpc>
                <a:spcPct val="100000"/>
              </a:lnSpc>
              <a:spcBef>
                <a:spcPts val="641"/>
              </a:spcBef>
            </a:pPr>
            <a:endParaRPr lang="en-US" sz="32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304920" y="4572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C</a:t>
            </a:r>
            <a:r>
              <a:t/>
            </a:r>
            <a:b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55" name="CustomShape 2"/>
          <p:cNvSpPr/>
          <p:nvPr/>
        </p:nvSpPr>
        <p:spPr>
          <a:xfrm>
            <a:off x="457200" y="1269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a:latin typeface="Arial"/>
            </a:endParaRPr>
          </a:p>
          <a:p>
            <a:pPr marL="343080" indent="-342000">
              <a:lnSpc>
                <a:spcPct val="100000"/>
              </a:lnSpc>
              <a:spcBef>
                <a:spcPts val="641"/>
              </a:spcBef>
              <a:buClr>
                <a:srgbClr val="00B050"/>
              </a:buClr>
              <a:buFont typeface="Arial"/>
              <a:buChar char="•"/>
            </a:pPr>
            <a:r>
              <a:rPr lang="en-US" sz="2600" b="1" strike="noStrike" spc="-1">
                <a:solidFill>
                  <a:srgbClr val="00B050"/>
                </a:solidFill>
                <a:latin typeface="Calibri"/>
                <a:ea typeface="DejaVu Sans"/>
              </a:rPr>
              <a:t>Therefore n = T</a:t>
            </a:r>
            <a:r>
              <a:rPr lang="en-US" sz="2600" b="1" strike="noStrike" spc="-1" baseline="-33000">
                <a:solidFill>
                  <a:srgbClr val="00B050"/>
                </a:solidFill>
                <a:latin typeface="Calibri"/>
                <a:ea typeface="DejaVu Sans"/>
              </a:rPr>
              <a:t>b</a:t>
            </a:r>
            <a:r>
              <a:rPr lang="en-US" sz="2600" b="1" strike="noStrike" spc="-1">
                <a:solidFill>
                  <a:srgbClr val="00B050"/>
                </a:solidFill>
                <a:latin typeface="Calibri"/>
                <a:ea typeface="DejaVu Sans"/>
              </a:rPr>
              <a:t> - m = 8 – 5 = 3</a:t>
            </a:r>
            <a:endParaRPr lang="en-US" sz="2600" b="0" strike="noStrike" spc="-1">
              <a:latin typeface="Arial"/>
            </a:endParaRPr>
          </a:p>
          <a:p>
            <a:pPr marL="343080" indent="-342000">
              <a:lnSpc>
                <a:spcPct val="100000"/>
              </a:lnSpc>
              <a:spcBef>
                <a:spcPts val="641"/>
              </a:spcBef>
              <a:buClr>
                <a:srgbClr val="00B050"/>
              </a:buClr>
              <a:buFont typeface="Arial"/>
              <a:buChar char="•"/>
            </a:pPr>
            <a:r>
              <a:rPr lang="en-US" sz="2600" b="1" strike="noStrike" spc="-1">
                <a:solidFill>
                  <a:srgbClr val="C9211E"/>
                </a:solidFill>
                <a:latin typeface="Calibri"/>
                <a:ea typeface="DejaVu Sans"/>
              </a:rPr>
              <a:t>Subnet masks can be 0, 128, 192, 224, 240, 248, 252, 254 and 255.</a:t>
            </a:r>
            <a:endParaRPr lang="en-US" sz="2600" b="0" strike="noStrike" spc="-1">
              <a:latin typeface="Arial"/>
            </a:endParaRPr>
          </a:p>
          <a:p>
            <a:pPr marL="343080" indent="-342000">
              <a:lnSpc>
                <a:spcPct val="100000"/>
              </a:lnSpc>
              <a:spcBef>
                <a:spcPts val="641"/>
              </a:spcBef>
              <a:buClr>
                <a:srgbClr val="00B050"/>
              </a:buClr>
              <a:buFont typeface="Arial"/>
              <a:buChar char="•"/>
            </a:pPr>
            <a:r>
              <a:rPr lang="en-US" sz="2600" b="1" strike="noStrike" spc="-1">
                <a:solidFill>
                  <a:srgbClr val="C9211E"/>
                </a:solidFill>
                <a:latin typeface="Calibri"/>
                <a:ea typeface="DejaVu Sans"/>
              </a:rPr>
              <a:t>The number of bits used for subnetting (n) to their corresponding subnet mask is as follows: 0=0, 128=1, 192=2, 224=3, 240=4, 248=5, 252=6, 254=7, and 255=8.</a:t>
            </a:r>
            <a:endParaRPr lang="en-US" sz="2600" b="0" strike="noStrike" spc="-1">
              <a:latin typeface="Arial"/>
            </a:endParaRPr>
          </a:p>
        </p:txBody>
      </p:sp>
      <p:pic>
        <p:nvPicPr>
          <p:cNvPr id="56" name="Picture 55"/>
          <p:cNvPicPr/>
          <p:nvPr/>
        </p:nvPicPr>
        <p:blipFill>
          <a:blip r:embed="rId2"/>
          <a:stretch/>
        </p:blipFill>
        <p:spPr>
          <a:xfrm>
            <a:off x="1188720" y="4647240"/>
            <a:ext cx="6848280" cy="18284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304920" y="457200"/>
            <a:ext cx="8457120" cy="21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C00000"/>
                </a:solidFill>
                <a:latin typeface="Calibri"/>
                <a:ea typeface="DejaVu Sans"/>
              </a:rPr>
              <a:t>Solution of blank box C</a:t>
            </a:r>
            <a:r>
              <a:t/>
            </a:r>
            <a:br/>
            <a:r>
              <a:rPr lang="en-US" sz="2800" b="0" strike="noStrike" spc="-1">
                <a:solidFill>
                  <a:srgbClr val="0070C0"/>
                </a:solidFill>
                <a:latin typeface="Calibri"/>
                <a:ea typeface="DejaVu Sans"/>
              </a:rPr>
              <a:t> </a:t>
            </a:r>
            <a:endParaRPr lang="en-US" sz="2800" b="0" strike="noStrike" spc="-1">
              <a:latin typeface="Arial"/>
            </a:endParaRPr>
          </a:p>
          <a:p>
            <a:pPr>
              <a:lnSpc>
                <a:spcPct val="100000"/>
              </a:lnSpc>
            </a:pPr>
            <a:endParaRPr lang="en-US" sz="2800" b="0" strike="noStrike" spc="-1">
              <a:latin typeface="Arial"/>
            </a:endParaRPr>
          </a:p>
        </p:txBody>
      </p:sp>
      <p:sp>
        <p:nvSpPr>
          <p:cNvPr id="58" name="CustomShape 2"/>
          <p:cNvSpPr/>
          <p:nvPr/>
        </p:nvSpPr>
        <p:spPr>
          <a:xfrm>
            <a:off x="457200" y="1269360"/>
            <a:ext cx="8228520" cy="453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n-US" sz="1800" b="0" strike="noStrike" spc="-1">
              <a:latin typeface="Arial"/>
            </a:endParaRPr>
          </a:p>
          <a:p>
            <a:pPr marL="343080" indent="-342000">
              <a:lnSpc>
                <a:spcPct val="100000"/>
              </a:lnSpc>
              <a:spcBef>
                <a:spcPts val="641"/>
              </a:spcBef>
              <a:buClr>
                <a:srgbClr val="00B050"/>
              </a:buClr>
              <a:buFont typeface="Arial"/>
              <a:buChar char="•"/>
            </a:pPr>
            <a:r>
              <a:rPr lang="en-US" sz="2600" b="1" strike="noStrike" spc="-1">
                <a:solidFill>
                  <a:srgbClr val="00B050"/>
                </a:solidFill>
                <a:latin typeface="Calibri"/>
                <a:ea typeface="DejaVu Sans"/>
              </a:rPr>
              <a:t>Therefore the subnet mask is 255.255.255.224 for the network 192.168.23.128</a:t>
            </a:r>
            <a:endParaRPr lang="en-US" sz="2600" b="0" strike="noStrike" spc="-1">
              <a:latin typeface="Arial"/>
            </a:endParaRPr>
          </a:p>
          <a:p>
            <a:pPr marL="343080" indent="-342000">
              <a:lnSpc>
                <a:spcPct val="100000"/>
              </a:lnSpc>
              <a:spcBef>
                <a:spcPts val="641"/>
              </a:spcBef>
              <a:buClr>
                <a:srgbClr val="00B050"/>
              </a:buClr>
              <a:buFont typeface="Arial"/>
              <a:buChar char="•"/>
            </a:pPr>
            <a:r>
              <a:rPr lang="en-US" sz="2600" b="1" strike="noStrike" spc="-1">
                <a:solidFill>
                  <a:srgbClr val="C9211E"/>
                </a:solidFill>
                <a:latin typeface="Calibri"/>
                <a:ea typeface="DejaVu Sans"/>
              </a:rPr>
              <a:t>So option ‘c’ is correct for blank box C.</a:t>
            </a:r>
            <a:endParaRPr lang="en-US" sz="26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TotalTime>
  <Words>722</Words>
  <Application>LibreOffice/6.4.2.2$Windows_X86_64 LibreOffice_project/4e471d8c02c9c90f512f7f9ead8875b57fcb1ec3</Application>
  <PresentationFormat>On-screen Show (4:3)</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Which expression should be placed in A in the definition of a function F(n) that calculates the factorial of n in a recursive manner?</dc:title>
  <dc:subject/>
  <dc:creator>NYA</dc:creator>
  <dc:description/>
  <cp:lastModifiedBy>Windows User</cp:lastModifiedBy>
  <cp:revision>185</cp:revision>
  <dcterms:created xsi:type="dcterms:W3CDTF">2006-08-16T00:00:00Z</dcterms:created>
  <dcterms:modified xsi:type="dcterms:W3CDTF">2020-10-31T16:55:22Z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37</vt:i4>
  </property>
</Properties>
</file>