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2"/>
  </p:notesMasterIdLst>
  <p:sldIdLst>
    <p:sldId id="257" r:id="rId2"/>
    <p:sldId id="269" r:id="rId3"/>
    <p:sldId id="270" r:id="rId4"/>
    <p:sldId id="271" r:id="rId5"/>
    <p:sldId id="272" r:id="rId6"/>
    <p:sldId id="276" r:id="rId7"/>
    <p:sldId id="273" r:id="rId8"/>
    <p:sldId id="274" r:id="rId9"/>
    <p:sldId id="275"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C5EE8-30D6-4032-AB54-68DD1BBAB1F5}" type="datetimeFigureOut">
              <a:rPr lang="en-US" smtClean="0"/>
              <a:pPr/>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9201D-6D12-4C6F-8C28-EE95A71993F3}" type="slidenum">
              <a:rPr lang="en-US" smtClean="0"/>
              <a:pPr/>
              <a:t>‹#›</a:t>
            </a:fld>
            <a:endParaRPr lang="en-US"/>
          </a:p>
        </p:txBody>
      </p:sp>
    </p:spTree>
    <p:extLst>
      <p:ext uri="{BB962C8B-B14F-4D97-AF65-F5344CB8AC3E}">
        <p14:creationId xmlns:p14="http://schemas.microsoft.com/office/powerpoint/2010/main" xmlns="" val="136858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6628B-2786-4854-89CB-CC61109DAA32}" type="datetime1">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B03048-E995-415A-BF8C-C40405A8D2DA}" type="datetime1">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A2BB60-7AB7-4315-84B9-9391884D36AD}" type="datetime1">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7728E9-F76A-4D6F-8310-36E1C7E86B76}" type="datetime1">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B17293-1589-48F1-A041-34A02FD9163F}" type="datetime1">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323D16F-44A9-474B-B9A3-3D27850862E6}" type="datetime1">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FBE97-E575-4392-AC20-560179242C4B}" type="datetime1">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68371-1D3F-4C7E-B911-760A21922EE5}" type="datetime1">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5C517-F800-41B0-AB51-2F4140DC61FD}" type="datetime1">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7951B9-FB40-4CF9-94AB-591A133B9D81}" type="datetime1">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D9E11-A005-49EE-B3D7-61B7DE8F179F}" type="datetime1">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15CA8-49CD-4596-BFBC-2C897148FA69}" type="datetime1">
              <a:rPr lang="en-US" smtClean="0"/>
              <a:pPr/>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1EDF5F-9281-441F-9993-EE5788728B82}" type="datetime1">
              <a:rPr lang="en-US" smtClean="0"/>
              <a:pPr/>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9736F-2B71-42B8-87DF-8F12C48F7E3B}" type="datetime1">
              <a:rPr lang="en-US" smtClean="0"/>
              <a:pPr/>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AC5C8C-8003-4004-811F-D2C622F34200}" type="datetime1">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38BCAB-9DC1-4B14-967E-1D0FACC23AD4}" type="datetime1">
              <a:rPr lang="en-US" smtClean="0"/>
              <a:pPr/>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76AB48-AA76-4C33-82CA-B1A5F6DB0166}" type="datetime1">
              <a:rPr lang="en-US" smtClean="0"/>
              <a:pPr/>
              <a:t>10/9/2020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98366" y="3535880"/>
            <a:ext cx="8915399" cy="1126283"/>
          </a:xfrm>
        </p:spPr>
        <p:txBody>
          <a:bodyPr>
            <a:normAutofit/>
          </a:bodyPr>
          <a:lstStyle/>
          <a:p>
            <a:pPr algn="ctr"/>
            <a:r>
              <a:rPr lang="en-US" sz="3200" b="1" dirty="0">
                <a:solidFill>
                  <a:srgbClr val="FF33CC"/>
                </a:solidFill>
                <a:latin typeface="Times New Roman" panose="02020603050405020304" pitchFamily="18" charset="0"/>
                <a:cs typeface="Times New Roman" panose="02020603050405020304" pitchFamily="18" charset="0"/>
              </a:rPr>
              <a:t>FE </a:t>
            </a:r>
            <a:r>
              <a:rPr lang="en-US" sz="3200" b="1" dirty="0" smtClean="0">
                <a:solidFill>
                  <a:srgbClr val="FF33CC"/>
                </a:solidFill>
                <a:latin typeface="Times New Roman" panose="02020603050405020304" pitchFamily="18" charset="0"/>
                <a:cs typeface="Times New Roman" panose="02020603050405020304" pitchFamily="18" charset="0"/>
              </a:rPr>
              <a:t> PM </a:t>
            </a:r>
            <a:r>
              <a:rPr lang="en-US" sz="3200" b="1" smtClean="0">
                <a:solidFill>
                  <a:srgbClr val="FF33CC"/>
                </a:solidFill>
                <a:latin typeface="Times New Roman" panose="02020603050405020304" pitchFamily="18" charset="0"/>
                <a:cs typeface="Times New Roman" panose="02020603050405020304" pitchFamily="18" charset="0"/>
              </a:rPr>
              <a:t>Question 4)</a:t>
            </a: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5A5B0F2C-D089-42CC-B537-AF0575F1D909}"/>
              </a:ext>
            </a:extLst>
          </p:cNvPr>
          <p:cNvSpPr txBox="1"/>
          <p:nvPr/>
        </p:nvSpPr>
        <p:spPr>
          <a:xfrm>
            <a:off x="2120348" y="1219200"/>
            <a:ext cx="8454887" cy="954107"/>
          </a:xfrm>
          <a:prstGeom prst="rect">
            <a:avLst/>
          </a:prstGeom>
          <a:noFill/>
        </p:spPr>
        <p:txBody>
          <a:bodyPr wrap="square" rtlCol="0">
            <a:spAutoFit/>
          </a:bodyPr>
          <a:lstStyle/>
          <a:p>
            <a:pPr algn="ctr"/>
            <a:r>
              <a:rPr lang="en-US" sz="2800" b="1" dirty="0">
                <a:solidFill>
                  <a:srgbClr val="7030A0"/>
                </a:solidFill>
              </a:rPr>
              <a:t>The Project for Skill’s Development of ICT Engineers Targeting Japanese Market</a:t>
            </a:r>
          </a:p>
        </p:txBody>
      </p:sp>
    </p:spTree>
    <p:extLst>
      <p:ext uri="{BB962C8B-B14F-4D97-AF65-F5344CB8AC3E}">
        <p14:creationId xmlns:p14="http://schemas.microsoft.com/office/powerpoint/2010/main" xmlns="" val="381571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1" y="292127"/>
            <a:ext cx="8911687" cy="678217"/>
          </a:xfrm>
        </p:spPr>
        <p:txBody>
          <a:bodyPr/>
          <a:lstStyle/>
          <a:p>
            <a:r>
              <a:rPr lang="en-US" b="1" dirty="0"/>
              <a:t>Question 4 Sub question 2</a:t>
            </a:r>
          </a:p>
        </p:txBody>
      </p:sp>
      <p:sp>
        <p:nvSpPr>
          <p:cNvPr id="3" name="Content Placeholder 2"/>
          <p:cNvSpPr>
            <a:spLocks noGrp="1"/>
          </p:cNvSpPr>
          <p:nvPr>
            <p:ph idx="1"/>
          </p:nvPr>
        </p:nvSpPr>
        <p:spPr>
          <a:xfrm>
            <a:off x="1311579" y="1117878"/>
            <a:ext cx="10695694" cy="5740121"/>
          </a:xfrm>
        </p:spPr>
        <p:txBody>
          <a:bodyPr>
            <a:normAutofit/>
          </a:bodyPr>
          <a:lstStyle/>
          <a:p>
            <a:r>
              <a:rPr lang="en-US" sz="2400" dirty="0">
                <a:latin typeface="Times New Roman" panose="02020603050405020304" pitchFamily="18" charset="0"/>
                <a:cs typeface="Times New Roman" panose="02020603050405020304" pitchFamily="18" charset="0"/>
              </a:rPr>
              <a:t>Vacant rate -&gt; % of seats that are not reserved. Here we are addressing vacancy rate for economy class. From total economy seats how many seats are reserved that value need to subtract from total percentage of seats. Then we will get the vacant seat rate.</a:t>
            </a:r>
          </a:p>
          <a:p>
            <a:r>
              <a:rPr lang="en-US" sz="2400" dirty="0" err="1">
                <a:solidFill>
                  <a:srgbClr val="FF0000"/>
                </a:solidFill>
                <a:latin typeface="Times New Roman" panose="02020603050405020304" pitchFamily="18" charset="0"/>
                <a:cs typeface="Times New Roman" panose="02020603050405020304" pitchFamily="18" charset="0"/>
              </a:rPr>
              <a:t>Ans</a:t>
            </a:r>
            <a:r>
              <a:rPr lang="en-US" sz="2400" dirty="0">
                <a:solidFill>
                  <a:srgbClr val="FF0000"/>
                </a:solidFill>
                <a:latin typeface="Times New Roman" panose="02020603050405020304" pitchFamily="18" charset="0"/>
                <a:cs typeface="Times New Roman" panose="02020603050405020304" pitchFamily="18" charset="0"/>
              </a:rPr>
              <a:t> C: d) 100 – 100 * Economy seats reserved/ Economy Seats</a:t>
            </a:r>
          </a:p>
          <a:p>
            <a:r>
              <a:rPr lang="en-US" sz="2400" dirty="0">
                <a:latin typeface="Times New Roman" panose="02020603050405020304" pitchFamily="18" charset="0"/>
                <a:cs typeface="Times New Roman" panose="02020603050405020304" pitchFamily="18" charset="0"/>
              </a:rPr>
              <a:t>When we are joining two tables we need a joining attribute which is common in both table. The value of the joining attribute will be same or equal.</a:t>
            </a:r>
          </a:p>
          <a:p>
            <a:r>
              <a:rPr lang="en-US" sz="2400" dirty="0">
                <a:solidFill>
                  <a:srgbClr val="FF0000"/>
                </a:solidFill>
                <a:latin typeface="Times New Roman" panose="02020603050405020304" pitchFamily="18" charset="0"/>
                <a:cs typeface="Times New Roman" panose="02020603050405020304" pitchFamily="18" charset="0"/>
              </a:rPr>
              <a:t>ANS D: d) </a:t>
            </a:r>
            <a:r>
              <a:rPr lang="en-US" sz="2400" dirty="0" err="1">
                <a:solidFill>
                  <a:srgbClr val="FF0000"/>
                </a:solidFill>
                <a:latin typeface="Times New Roman" panose="02020603050405020304" pitchFamily="18" charset="0"/>
                <a:cs typeface="Times New Roman" panose="02020603050405020304" pitchFamily="18" charset="0"/>
              </a:rPr>
              <a:t>R.flightID</a:t>
            </a:r>
            <a:r>
              <a:rPr lang="en-US" sz="2400" dirty="0">
                <a:solidFill>
                  <a:srgbClr val="FF0000"/>
                </a:solidFill>
                <a:latin typeface="Times New Roman" panose="02020603050405020304" pitchFamily="18" charset="0"/>
                <a:cs typeface="Times New Roman" panose="02020603050405020304" pitchFamily="18" charset="0"/>
              </a:rPr>
              <a:t> = F. </a:t>
            </a:r>
            <a:r>
              <a:rPr lang="en-US" sz="2400" dirty="0" err="1">
                <a:solidFill>
                  <a:srgbClr val="FF0000"/>
                </a:solidFill>
                <a:latin typeface="Times New Roman" panose="02020603050405020304" pitchFamily="18" charset="0"/>
                <a:cs typeface="Times New Roman" panose="02020603050405020304" pitchFamily="18" charset="0"/>
              </a:rPr>
              <a:t>FlightID</a:t>
            </a:r>
            <a:r>
              <a:rPr lang="en-US" sz="2400" dirty="0">
                <a:solidFill>
                  <a:srgbClr val="FF0000"/>
                </a:solidFill>
                <a:latin typeface="Times New Roman" panose="02020603050405020304" pitchFamily="18" charset="0"/>
                <a:cs typeface="Times New Roman" panose="02020603050405020304" pitchFamily="18" charset="0"/>
              </a:rPr>
              <a:t> AND R. </a:t>
            </a:r>
            <a:r>
              <a:rPr lang="en-US" sz="2400" dirty="0" err="1">
                <a:solidFill>
                  <a:srgbClr val="FF0000"/>
                </a:solidFill>
                <a:latin typeface="Times New Roman" panose="02020603050405020304" pitchFamily="18" charset="0"/>
                <a:cs typeface="Times New Roman" panose="02020603050405020304" pitchFamily="18" charset="0"/>
              </a:rPr>
              <a:t>SegmentNumber</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F.SegmentNumber</a:t>
            </a:r>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err="1">
                <a:solidFill>
                  <a:srgbClr val="FF0000"/>
                </a:solidFill>
                <a:latin typeface="Times New Roman" panose="02020603050405020304" pitchFamily="18" charset="0"/>
                <a:cs typeface="Times New Roman" panose="02020603050405020304" pitchFamily="18" charset="0"/>
              </a:rPr>
              <a:t>Ans</a:t>
            </a:r>
            <a:r>
              <a:rPr lang="en-US" sz="2400" dirty="0">
                <a:solidFill>
                  <a:srgbClr val="FF0000"/>
                </a:solidFill>
                <a:latin typeface="Times New Roman" panose="02020603050405020304" pitchFamily="18" charset="0"/>
                <a:cs typeface="Times New Roman" panose="02020603050405020304" pitchFamily="18" charset="0"/>
              </a:rPr>
              <a:t> E:e) </a:t>
            </a:r>
            <a:r>
              <a:rPr lang="en-US" sz="2400" dirty="0" err="1">
                <a:solidFill>
                  <a:srgbClr val="FF0000"/>
                </a:solidFill>
                <a:latin typeface="Times New Roman" panose="02020603050405020304" pitchFamily="18" charset="0"/>
                <a:cs typeface="Times New Roman" panose="02020603050405020304" pitchFamily="18" charset="0"/>
              </a:rPr>
              <a:t>R.Segment</a:t>
            </a:r>
            <a:r>
              <a:rPr lang="en-US" sz="2400" dirty="0">
                <a:solidFill>
                  <a:srgbClr val="FF0000"/>
                </a:solidFill>
                <a:latin typeface="Times New Roman" panose="02020603050405020304" pitchFamily="18" charset="0"/>
                <a:cs typeface="Times New Roman" panose="02020603050405020304" pitchFamily="18" charset="0"/>
              </a:rPr>
              <a:t> Number = F. </a:t>
            </a:r>
            <a:r>
              <a:rPr lang="en-US" sz="2400" dirty="0" err="1">
                <a:solidFill>
                  <a:srgbClr val="FF0000"/>
                </a:solidFill>
                <a:latin typeface="Times New Roman" panose="02020603050405020304" pitchFamily="18" charset="0"/>
                <a:cs typeface="Times New Roman" panose="02020603050405020304" pitchFamily="18" charset="0"/>
              </a:rPr>
              <a:t>SegmentNumber</a:t>
            </a: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xmlns="" val="30178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1" y="292127"/>
            <a:ext cx="8911687" cy="678217"/>
          </a:xfrm>
        </p:spPr>
        <p:txBody>
          <a:bodyPr/>
          <a:lstStyle/>
          <a:p>
            <a:r>
              <a:rPr lang="en-US" b="1" dirty="0"/>
              <a:t>Question 4</a:t>
            </a:r>
          </a:p>
        </p:txBody>
      </p:sp>
      <p:sp>
        <p:nvSpPr>
          <p:cNvPr id="3" name="Content Placeholder 2"/>
          <p:cNvSpPr>
            <a:spLocks noGrp="1"/>
          </p:cNvSpPr>
          <p:nvPr>
            <p:ph idx="1"/>
          </p:nvPr>
        </p:nvSpPr>
        <p:spPr>
          <a:xfrm>
            <a:off x="1311579" y="1117879"/>
            <a:ext cx="8915400" cy="149740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Read the following description of a relational database used in an airline company and the answer sub questions 1 and 2.</a:t>
            </a:r>
          </a:p>
          <a:p>
            <a:pPr marL="0" indent="0">
              <a:buNone/>
            </a:pPr>
            <a:r>
              <a:rPr lang="en-US" sz="2000" dirty="0">
                <a:latin typeface="Times New Roman" panose="02020603050405020304" pitchFamily="18" charset="0"/>
                <a:cs typeface="Times New Roman" panose="02020603050405020304" pitchFamily="18" charset="0"/>
              </a:rPr>
              <a:t>Fly4You is an airline company that operates domestic and i9nternational flights. The airline records information of its daily flights in the table Flight.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055525373"/>
              </p:ext>
            </p:extLst>
          </p:nvPr>
        </p:nvGraphicFramePr>
        <p:xfrm>
          <a:off x="415640" y="2970055"/>
          <a:ext cx="11776360" cy="3122660"/>
        </p:xfrm>
        <a:graphic>
          <a:graphicData uri="http://schemas.openxmlformats.org/drawingml/2006/table">
            <a:tbl>
              <a:tblPr firstRow="1" bandRow="1">
                <a:tableStyleId>{5C22544A-7EE6-4342-B048-85BDC9FD1C3A}</a:tableStyleId>
              </a:tblPr>
              <a:tblGrid>
                <a:gridCol w="1177636">
                  <a:extLst>
                    <a:ext uri="{9D8B030D-6E8A-4147-A177-3AD203B41FA5}">
                      <a16:colId xmlns:a16="http://schemas.microsoft.com/office/drawing/2014/main" xmlns="" val="3301254559"/>
                    </a:ext>
                  </a:extLst>
                </a:gridCol>
                <a:gridCol w="1177636">
                  <a:extLst>
                    <a:ext uri="{9D8B030D-6E8A-4147-A177-3AD203B41FA5}">
                      <a16:colId xmlns:a16="http://schemas.microsoft.com/office/drawing/2014/main" xmlns="" val="3615183937"/>
                    </a:ext>
                  </a:extLst>
                </a:gridCol>
                <a:gridCol w="1177636">
                  <a:extLst>
                    <a:ext uri="{9D8B030D-6E8A-4147-A177-3AD203B41FA5}">
                      <a16:colId xmlns:a16="http://schemas.microsoft.com/office/drawing/2014/main" xmlns="" val="3635778010"/>
                    </a:ext>
                  </a:extLst>
                </a:gridCol>
                <a:gridCol w="1177636">
                  <a:extLst>
                    <a:ext uri="{9D8B030D-6E8A-4147-A177-3AD203B41FA5}">
                      <a16:colId xmlns:a16="http://schemas.microsoft.com/office/drawing/2014/main" xmlns="" val="3002375379"/>
                    </a:ext>
                  </a:extLst>
                </a:gridCol>
                <a:gridCol w="1177636">
                  <a:extLst>
                    <a:ext uri="{9D8B030D-6E8A-4147-A177-3AD203B41FA5}">
                      <a16:colId xmlns:a16="http://schemas.microsoft.com/office/drawing/2014/main" xmlns="" val="2024894904"/>
                    </a:ext>
                  </a:extLst>
                </a:gridCol>
                <a:gridCol w="1177636">
                  <a:extLst>
                    <a:ext uri="{9D8B030D-6E8A-4147-A177-3AD203B41FA5}">
                      <a16:colId xmlns:a16="http://schemas.microsoft.com/office/drawing/2014/main" xmlns="" val="1331310693"/>
                    </a:ext>
                  </a:extLst>
                </a:gridCol>
                <a:gridCol w="1177636">
                  <a:extLst>
                    <a:ext uri="{9D8B030D-6E8A-4147-A177-3AD203B41FA5}">
                      <a16:colId xmlns:a16="http://schemas.microsoft.com/office/drawing/2014/main" xmlns="" val="4152893809"/>
                    </a:ext>
                  </a:extLst>
                </a:gridCol>
                <a:gridCol w="1177636">
                  <a:extLst>
                    <a:ext uri="{9D8B030D-6E8A-4147-A177-3AD203B41FA5}">
                      <a16:colId xmlns:a16="http://schemas.microsoft.com/office/drawing/2014/main" xmlns="" val="2570453286"/>
                    </a:ext>
                  </a:extLst>
                </a:gridCol>
                <a:gridCol w="1177636">
                  <a:extLst>
                    <a:ext uri="{9D8B030D-6E8A-4147-A177-3AD203B41FA5}">
                      <a16:colId xmlns:a16="http://schemas.microsoft.com/office/drawing/2014/main" xmlns="" val="1289451416"/>
                    </a:ext>
                  </a:extLst>
                </a:gridCol>
                <a:gridCol w="1177636">
                  <a:extLst>
                    <a:ext uri="{9D8B030D-6E8A-4147-A177-3AD203B41FA5}">
                      <a16:colId xmlns:a16="http://schemas.microsoft.com/office/drawing/2014/main" xmlns="" val="3969315902"/>
                    </a:ext>
                  </a:extLst>
                </a:gridCol>
              </a:tblGrid>
              <a:tr h="697616">
                <a:tc>
                  <a:txBody>
                    <a:bodyPr/>
                    <a:lstStyle/>
                    <a:p>
                      <a:r>
                        <a:rPr lang="en-US" dirty="0" err="1">
                          <a:latin typeface="Times New Roman" panose="02020603050405020304" pitchFamily="18" charset="0"/>
                          <a:cs typeface="Times New Roman" panose="02020603050405020304" pitchFamily="18" charset="0"/>
                        </a:rPr>
                        <a:t>FlightID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Segment number</a:t>
                      </a:r>
                    </a:p>
                  </a:txBody>
                  <a:tcPr/>
                </a:tc>
                <a:tc>
                  <a:txBody>
                    <a:bodyPr/>
                    <a:lstStyle/>
                    <a:p>
                      <a:r>
                        <a:rPr lang="en-US" dirty="0"/>
                        <a:t>Origin Airport</a:t>
                      </a:r>
                    </a:p>
                  </a:txBody>
                  <a:tcPr/>
                </a:tc>
                <a:tc>
                  <a:txBody>
                    <a:bodyPr/>
                    <a:lstStyle/>
                    <a:p>
                      <a:r>
                        <a:rPr lang="en-US" dirty="0"/>
                        <a:t>Depart Time</a:t>
                      </a:r>
                    </a:p>
                  </a:txBody>
                  <a:tcPr/>
                </a:tc>
                <a:tc>
                  <a:txBody>
                    <a:bodyPr/>
                    <a:lstStyle/>
                    <a:p>
                      <a:r>
                        <a:rPr lang="en-US" dirty="0" err="1"/>
                        <a:t>Dest</a:t>
                      </a:r>
                      <a:r>
                        <a:rPr lang="en-US" dirty="0"/>
                        <a:t> Airport</a:t>
                      </a:r>
                    </a:p>
                  </a:txBody>
                  <a:tcPr/>
                </a:tc>
                <a:tc>
                  <a:txBody>
                    <a:bodyPr/>
                    <a:lstStyle/>
                    <a:p>
                      <a:r>
                        <a:rPr lang="en-US" dirty="0"/>
                        <a:t>Arrive Time</a:t>
                      </a:r>
                    </a:p>
                  </a:txBody>
                  <a:tcPr/>
                </a:tc>
                <a:tc>
                  <a:txBody>
                    <a:bodyPr/>
                    <a:lstStyle/>
                    <a:p>
                      <a:r>
                        <a:rPr lang="en-US" dirty="0"/>
                        <a:t>Meal</a:t>
                      </a:r>
                    </a:p>
                  </a:txBody>
                  <a:tcPr/>
                </a:tc>
                <a:tc>
                  <a:txBody>
                    <a:bodyPr/>
                    <a:lstStyle/>
                    <a:p>
                      <a:r>
                        <a:rPr lang="en-US" dirty="0"/>
                        <a:t>Flying Time</a:t>
                      </a:r>
                    </a:p>
                  </a:txBody>
                  <a:tcPr/>
                </a:tc>
                <a:tc>
                  <a:txBody>
                    <a:bodyPr/>
                    <a:lstStyle/>
                    <a:p>
                      <a:r>
                        <a:rPr lang="en-US" dirty="0"/>
                        <a:t>Miles</a:t>
                      </a:r>
                    </a:p>
                  </a:txBody>
                  <a:tcPr/>
                </a:tc>
                <a:tc>
                  <a:txBody>
                    <a:bodyPr/>
                    <a:lstStyle/>
                    <a:p>
                      <a:r>
                        <a:rPr lang="en-US" dirty="0"/>
                        <a:t>Aircraft</a:t>
                      </a:r>
                    </a:p>
                  </a:txBody>
                  <a:tcPr/>
                </a:tc>
                <a:extLst>
                  <a:ext uri="{0D108BD9-81ED-4DB2-BD59-A6C34878D82A}">
                    <a16:rowId xmlns:a16="http://schemas.microsoft.com/office/drawing/2014/main" xmlns="" val="233003873"/>
                  </a:ext>
                </a:extLst>
              </a:tr>
              <a:tr h="404174">
                <a:tc>
                  <a:txBody>
                    <a:bodyPr/>
                    <a:lstStyle/>
                    <a:p>
                      <a:r>
                        <a:rPr lang="en-US" dirty="0"/>
                        <a:t>4U221</a:t>
                      </a:r>
                    </a:p>
                  </a:txBody>
                  <a:tcPr/>
                </a:tc>
                <a:tc>
                  <a:txBody>
                    <a:bodyPr/>
                    <a:lstStyle/>
                    <a:p>
                      <a:r>
                        <a:rPr lang="en-US" dirty="0"/>
                        <a:t>1</a:t>
                      </a:r>
                    </a:p>
                  </a:txBody>
                  <a:tcPr/>
                </a:tc>
                <a:tc>
                  <a:txBody>
                    <a:bodyPr/>
                    <a:lstStyle/>
                    <a:p>
                      <a:r>
                        <a:rPr lang="en-US" dirty="0"/>
                        <a:t>MDL</a:t>
                      </a:r>
                    </a:p>
                  </a:txBody>
                  <a:tcPr/>
                </a:tc>
                <a:tc>
                  <a:txBody>
                    <a:bodyPr/>
                    <a:lstStyle/>
                    <a:p>
                      <a:r>
                        <a:rPr lang="en-US" dirty="0"/>
                        <a:t>08:30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RGN</a:t>
                      </a:r>
                    </a:p>
                  </a:txBody>
                  <a:tcPr/>
                </a:tc>
                <a:tc>
                  <a:txBody>
                    <a:bodyPr/>
                    <a:lstStyle/>
                    <a:p>
                      <a:r>
                        <a:rPr lang="en-US" dirty="0"/>
                        <a:t>09:55</a:t>
                      </a:r>
                    </a:p>
                  </a:txBody>
                  <a:tcPr/>
                </a:tc>
                <a:tc>
                  <a:txBody>
                    <a:bodyPr/>
                    <a:lstStyle/>
                    <a:p>
                      <a:r>
                        <a:rPr lang="en-US" dirty="0"/>
                        <a:t>-</a:t>
                      </a:r>
                    </a:p>
                  </a:txBody>
                  <a:tcPr/>
                </a:tc>
                <a:tc>
                  <a:txBody>
                    <a:bodyPr/>
                    <a:lstStyle/>
                    <a:p>
                      <a:r>
                        <a:rPr lang="en-US" dirty="0"/>
                        <a:t>1:25</a:t>
                      </a:r>
                    </a:p>
                  </a:txBody>
                  <a:tcPr/>
                </a:tc>
                <a:tc>
                  <a:txBody>
                    <a:bodyPr/>
                    <a:lstStyle/>
                    <a:p>
                      <a:r>
                        <a:rPr lang="en-US" dirty="0"/>
                        <a:t>357</a:t>
                      </a:r>
                    </a:p>
                  </a:txBody>
                  <a:tcPr/>
                </a:tc>
                <a:tc>
                  <a:txBody>
                    <a:bodyPr/>
                    <a:lstStyle/>
                    <a:p>
                      <a:r>
                        <a:rPr lang="en-US" dirty="0"/>
                        <a:t>Y747</a:t>
                      </a:r>
                    </a:p>
                  </a:txBody>
                  <a:tcPr/>
                </a:tc>
                <a:extLst>
                  <a:ext uri="{0D108BD9-81ED-4DB2-BD59-A6C34878D82A}">
                    <a16:rowId xmlns:a16="http://schemas.microsoft.com/office/drawing/2014/main" xmlns="" val="2173901094"/>
                  </a:ext>
                </a:extLst>
              </a:tr>
              <a:tr h="4041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4U221</a:t>
                      </a:r>
                    </a:p>
                  </a:txBody>
                  <a:tcPr/>
                </a:tc>
                <a:tc>
                  <a:txBody>
                    <a:bodyPr/>
                    <a:lstStyle/>
                    <a:p>
                      <a:r>
                        <a:rPr lang="en-US" dirty="0"/>
                        <a:t>2</a:t>
                      </a:r>
                    </a:p>
                  </a:txBody>
                  <a:tcPr/>
                </a:tc>
                <a:tc>
                  <a:txBody>
                    <a:bodyPr/>
                    <a:lstStyle/>
                    <a:p>
                      <a:r>
                        <a:rPr lang="en-US" dirty="0"/>
                        <a:t>RGN</a:t>
                      </a:r>
                    </a:p>
                  </a:txBody>
                  <a:tcPr/>
                </a:tc>
                <a:tc>
                  <a:txBody>
                    <a:bodyPr/>
                    <a:lstStyle/>
                    <a:p>
                      <a:r>
                        <a:rPr lang="en-US" dirty="0"/>
                        <a:t>12:30</a:t>
                      </a:r>
                    </a:p>
                  </a:txBody>
                  <a:tcPr/>
                </a:tc>
                <a:tc>
                  <a:txBody>
                    <a:bodyPr/>
                    <a:lstStyle/>
                    <a:p>
                      <a:r>
                        <a:rPr lang="en-US" dirty="0"/>
                        <a:t>DAC</a:t>
                      </a:r>
                    </a:p>
                  </a:txBody>
                  <a:tcPr/>
                </a:tc>
                <a:tc>
                  <a:txBody>
                    <a:bodyPr/>
                    <a:lstStyle/>
                    <a:p>
                      <a:r>
                        <a:rPr lang="en-US" dirty="0"/>
                        <a:t>14:15</a:t>
                      </a:r>
                    </a:p>
                  </a:txBody>
                  <a:tcPr/>
                </a:tc>
                <a:tc>
                  <a:txBody>
                    <a:bodyPr/>
                    <a:lstStyle/>
                    <a:p>
                      <a:r>
                        <a:rPr lang="en-US" dirty="0"/>
                        <a:t>L</a:t>
                      </a:r>
                    </a:p>
                  </a:txBody>
                  <a:tcPr/>
                </a:tc>
                <a:tc>
                  <a:txBody>
                    <a:bodyPr/>
                    <a:lstStyle/>
                    <a:p>
                      <a:r>
                        <a:rPr lang="en-US" dirty="0"/>
                        <a:t>2:15</a:t>
                      </a:r>
                    </a:p>
                  </a:txBody>
                  <a:tcPr/>
                </a:tc>
                <a:tc>
                  <a:txBody>
                    <a:bodyPr/>
                    <a:lstStyle/>
                    <a:p>
                      <a:r>
                        <a:rPr lang="en-US" dirty="0"/>
                        <a:t>605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Y747</a:t>
                      </a:r>
                    </a:p>
                  </a:txBody>
                  <a:tcPr/>
                </a:tc>
                <a:extLst>
                  <a:ext uri="{0D108BD9-81ED-4DB2-BD59-A6C34878D82A}">
                    <a16:rowId xmlns:a16="http://schemas.microsoft.com/office/drawing/2014/main" xmlns="" val="797220223"/>
                  </a:ext>
                </a:extLst>
              </a:tr>
              <a:tr h="4041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4U321</a:t>
                      </a:r>
                    </a:p>
                  </a:txBody>
                  <a:tcPr/>
                </a:tc>
                <a:tc>
                  <a:txBody>
                    <a:bodyPr/>
                    <a:lstStyle/>
                    <a:p>
                      <a:r>
                        <a:rPr lang="en-US" dirty="0"/>
                        <a:t>1</a:t>
                      </a:r>
                    </a:p>
                  </a:txBody>
                  <a:tcPr/>
                </a:tc>
                <a:tc>
                  <a:txBody>
                    <a:bodyPr/>
                    <a:lstStyle/>
                    <a:p>
                      <a:r>
                        <a:rPr lang="en-US" dirty="0"/>
                        <a:t>BKK</a:t>
                      </a:r>
                    </a:p>
                  </a:txBody>
                  <a:tcPr/>
                </a:tc>
                <a:tc>
                  <a:txBody>
                    <a:bodyPr/>
                    <a:lstStyle/>
                    <a:p>
                      <a:r>
                        <a:rPr lang="en-US" dirty="0"/>
                        <a:t>08:00</a:t>
                      </a:r>
                    </a:p>
                  </a:txBody>
                  <a:tcPr/>
                </a:tc>
                <a:tc>
                  <a:txBody>
                    <a:bodyPr/>
                    <a:lstStyle/>
                    <a:p>
                      <a:r>
                        <a:rPr lang="en-US" dirty="0"/>
                        <a:t>KUL</a:t>
                      </a:r>
                    </a:p>
                  </a:txBody>
                  <a:tcPr/>
                </a:tc>
                <a:tc>
                  <a:txBody>
                    <a:bodyPr/>
                    <a:lstStyle/>
                    <a:p>
                      <a:r>
                        <a:rPr lang="en-US" dirty="0"/>
                        <a:t>11:10</a:t>
                      </a:r>
                    </a:p>
                  </a:txBody>
                  <a:tcPr/>
                </a:tc>
                <a:tc>
                  <a:txBody>
                    <a:bodyPr/>
                    <a:lstStyle/>
                    <a:p>
                      <a:r>
                        <a:rPr lang="en-US" dirty="0"/>
                        <a:t>B</a:t>
                      </a:r>
                    </a:p>
                  </a:txBody>
                  <a:tcPr/>
                </a:tc>
                <a:tc>
                  <a:txBody>
                    <a:bodyPr/>
                    <a:lstStyle/>
                    <a:p>
                      <a:r>
                        <a:rPr lang="en-US" dirty="0"/>
                        <a:t>2:10</a:t>
                      </a:r>
                    </a:p>
                  </a:txBody>
                  <a:tcPr/>
                </a:tc>
                <a:tc>
                  <a:txBody>
                    <a:bodyPr/>
                    <a:lstStyle/>
                    <a:p>
                      <a:r>
                        <a:rPr lang="en-US" dirty="0"/>
                        <a:t>748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Y747</a:t>
                      </a:r>
                    </a:p>
                  </a:txBody>
                  <a:tcPr/>
                </a:tc>
                <a:extLst>
                  <a:ext uri="{0D108BD9-81ED-4DB2-BD59-A6C34878D82A}">
                    <a16:rowId xmlns:a16="http://schemas.microsoft.com/office/drawing/2014/main" xmlns="" val="1120500997"/>
                  </a:ext>
                </a:extLst>
              </a:tr>
              <a:tr h="4041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4U380</a:t>
                      </a:r>
                    </a:p>
                  </a:txBody>
                  <a:tcPr/>
                </a:tc>
                <a:tc>
                  <a:txBody>
                    <a:bodyPr/>
                    <a:lstStyle/>
                    <a:p>
                      <a:r>
                        <a:rPr lang="en-US" dirty="0"/>
                        <a:t>1</a:t>
                      </a:r>
                    </a:p>
                  </a:txBody>
                  <a:tcPr/>
                </a:tc>
                <a:tc>
                  <a:txBody>
                    <a:bodyPr/>
                    <a:lstStyle/>
                    <a:p>
                      <a:r>
                        <a:rPr lang="en-US" dirty="0"/>
                        <a:t>ULN</a:t>
                      </a:r>
                    </a:p>
                  </a:txBody>
                  <a:tcPr/>
                </a:tc>
                <a:tc>
                  <a:txBody>
                    <a:bodyPr/>
                    <a:lstStyle/>
                    <a:p>
                      <a:r>
                        <a:rPr lang="en-US" dirty="0"/>
                        <a:t>09:45</a:t>
                      </a:r>
                    </a:p>
                  </a:txBody>
                  <a:tcPr/>
                </a:tc>
                <a:tc>
                  <a:txBody>
                    <a:bodyPr/>
                    <a:lstStyle/>
                    <a:p>
                      <a:r>
                        <a:rPr lang="en-US" dirty="0"/>
                        <a:t>NRT</a:t>
                      </a:r>
                    </a:p>
                  </a:txBody>
                  <a:tcPr/>
                </a:tc>
                <a:tc>
                  <a:txBody>
                    <a:bodyPr/>
                    <a:lstStyle/>
                    <a:p>
                      <a:r>
                        <a:rPr lang="en-US" dirty="0"/>
                        <a:t>15:30</a:t>
                      </a:r>
                    </a:p>
                  </a:txBody>
                  <a:tcPr/>
                </a:tc>
                <a:tc>
                  <a:txBody>
                    <a:bodyPr/>
                    <a:lstStyle/>
                    <a:p>
                      <a:r>
                        <a:rPr lang="en-US" dirty="0"/>
                        <a:t>L</a:t>
                      </a:r>
                    </a:p>
                  </a:txBody>
                  <a:tcPr/>
                </a:tc>
                <a:tc>
                  <a:txBody>
                    <a:bodyPr/>
                    <a:lstStyle/>
                    <a:p>
                      <a:r>
                        <a:rPr lang="en-US" dirty="0"/>
                        <a:t>4:45</a:t>
                      </a:r>
                    </a:p>
                  </a:txBody>
                  <a:tcPr/>
                </a:tc>
                <a:tc>
                  <a:txBody>
                    <a:bodyPr/>
                    <a:lstStyle/>
                    <a:p>
                      <a:r>
                        <a:rPr lang="en-US" dirty="0"/>
                        <a:t>1887</a:t>
                      </a:r>
                    </a:p>
                  </a:txBody>
                  <a:tcPr/>
                </a:tc>
                <a:tc>
                  <a:txBody>
                    <a:bodyPr/>
                    <a:lstStyle/>
                    <a:p>
                      <a:r>
                        <a:rPr lang="en-US" dirty="0"/>
                        <a:t>X757</a:t>
                      </a:r>
                    </a:p>
                  </a:txBody>
                  <a:tcPr/>
                </a:tc>
                <a:extLst>
                  <a:ext uri="{0D108BD9-81ED-4DB2-BD59-A6C34878D82A}">
                    <a16:rowId xmlns:a16="http://schemas.microsoft.com/office/drawing/2014/main" xmlns="" val="46298856"/>
                  </a:ext>
                </a:extLst>
              </a:tr>
              <a:tr h="4041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4U380</a:t>
                      </a:r>
                    </a:p>
                  </a:txBody>
                  <a:tcPr/>
                </a:tc>
                <a:tc>
                  <a:txBody>
                    <a:bodyPr/>
                    <a:lstStyle/>
                    <a:p>
                      <a:r>
                        <a:rPr lang="en-US" dirty="0"/>
                        <a:t>2</a:t>
                      </a:r>
                    </a:p>
                  </a:txBody>
                  <a:tcPr/>
                </a:tc>
                <a:tc>
                  <a:txBody>
                    <a:bodyPr/>
                    <a:lstStyle/>
                    <a:p>
                      <a:r>
                        <a:rPr lang="en-US" dirty="0"/>
                        <a:t>NRT</a:t>
                      </a:r>
                    </a:p>
                  </a:txBody>
                  <a:tcPr/>
                </a:tc>
                <a:tc>
                  <a:txBody>
                    <a:bodyPr/>
                    <a:lstStyle/>
                    <a:p>
                      <a:r>
                        <a:rPr lang="en-US" dirty="0"/>
                        <a:t>18:15</a:t>
                      </a:r>
                    </a:p>
                  </a:txBody>
                  <a:tcPr/>
                </a:tc>
                <a:tc>
                  <a:txBody>
                    <a:bodyPr/>
                    <a:lstStyle/>
                    <a:p>
                      <a:r>
                        <a:rPr lang="en-US" dirty="0"/>
                        <a:t>MNL</a:t>
                      </a:r>
                    </a:p>
                  </a:txBody>
                  <a:tcPr/>
                </a:tc>
                <a:tc>
                  <a:txBody>
                    <a:bodyPr/>
                    <a:lstStyle/>
                    <a:p>
                      <a:r>
                        <a:rPr lang="en-US" dirty="0"/>
                        <a:t>22:20</a:t>
                      </a:r>
                    </a:p>
                  </a:txBody>
                  <a:tcPr/>
                </a:tc>
                <a:tc>
                  <a:txBody>
                    <a:bodyPr/>
                    <a:lstStyle/>
                    <a:p>
                      <a:r>
                        <a:rPr lang="en-US" dirty="0"/>
                        <a:t>D</a:t>
                      </a:r>
                    </a:p>
                  </a:txBody>
                  <a:tcPr/>
                </a:tc>
                <a:tc>
                  <a:txBody>
                    <a:bodyPr/>
                    <a:lstStyle/>
                    <a:p>
                      <a:r>
                        <a:rPr lang="en-US" dirty="0"/>
                        <a:t>5:05</a:t>
                      </a:r>
                    </a:p>
                  </a:txBody>
                  <a:tcPr/>
                </a:tc>
                <a:tc>
                  <a:txBody>
                    <a:bodyPr/>
                    <a:lstStyle/>
                    <a:p>
                      <a:r>
                        <a:rPr lang="en-US" dirty="0"/>
                        <a:t>1879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X757</a:t>
                      </a:r>
                    </a:p>
                  </a:txBody>
                  <a:tcPr/>
                </a:tc>
                <a:extLst>
                  <a:ext uri="{0D108BD9-81ED-4DB2-BD59-A6C34878D82A}">
                    <a16:rowId xmlns:a16="http://schemas.microsoft.com/office/drawing/2014/main" xmlns="" val="1106944511"/>
                  </a:ext>
                </a:extLst>
              </a:tr>
              <a:tr h="4041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4U536</a:t>
                      </a:r>
                    </a:p>
                  </a:txBody>
                  <a:tcPr/>
                </a:tc>
                <a:tc>
                  <a:txBody>
                    <a:bodyPr/>
                    <a:lstStyle/>
                    <a:p>
                      <a:r>
                        <a:rPr lang="en-US" dirty="0"/>
                        <a:t>1</a:t>
                      </a:r>
                    </a:p>
                  </a:txBody>
                  <a:tcPr/>
                </a:tc>
                <a:tc>
                  <a:txBody>
                    <a:bodyPr/>
                    <a:lstStyle/>
                    <a:p>
                      <a:r>
                        <a:rPr lang="en-US" dirty="0"/>
                        <a:t>MNL</a:t>
                      </a:r>
                    </a:p>
                  </a:txBody>
                  <a:tcPr/>
                </a:tc>
                <a:tc>
                  <a:txBody>
                    <a:bodyPr/>
                    <a:lstStyle/>
                    <a:p>
                      <a:r>
                        <a:rPr lang="en-US" dirty="0"/>
                        <a:t>10:30</a:t>
                      </a:r>
                    </a:p>
                  </a:txBody>
                  <a:tcPr/>
                </a:tc>
                <a:tc>
                  <a:txBody>
                    <a:bodyPr/>
                    <a:lstStyle/>
                    <a:p>
                      <a:r>
                        <a:rPr lang="en-US" dirty="0"/>
                        <a:t>SGN</a:t>
                      </a:r>
                    </a:p>
                  </a:txBody>
                  <a:tcPr/>
                </a:tc>
                <a:tc>
                  <a:txBody>
                    <a:bodyPr/>
                    <a:lstStyle/>
                    <a:p>
                      <a:r>
                        <a:rPr lang="en-US" dirty="0"/>
                        <a:t>12:50</a:t>
                      </a:r>
                    </a:p>
                  </a:txBody>
                  <a:tcPr/>
                </a:tc>
                <a:tc>
                  <a:txBody>
                    <a:bodyPr/>
                    <a:lstStyle/>
                    <a:p>
                      <a:r>
                        <a:rPr lang="en-US" dirty="0"/>
                        <a:t>L</a:t>
                      </a:r>
                    </a:p>
                  </a:txBody>
                  <a:tcPr/>
                </a:tc>
                <a:tc>
                  <a:txBody>
                    <a:bodyPr/>
                    <a:lstStyle/>
                    <a:p>
                      <a:r>
                        <a:rPr lang="en-US" dirty="0"/>
                        <a:t>3:20</a:t>
                      </a:r>
                    </a:p>
                  </a:txBody>
                  <a:tcPr/>
                </a:tc>
                <a:tc>
                  <a:txBody>
                    <a:bodyPr/>
                    <a:lstStyle/>
                    <a:p>
                      <a:r>
                        <a:rPr lang="en-US" dirty="0"/>
                        <a:t>1001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X757</a:t>
                      </a:r>
                    </a:p>
                  </a:txBody>
                  <a:tcPr/>
                </a:tc>
                <a:extLst>
                  <a:ext uri="{0D108BD9-81ED-4DB2-BD59-A6C34878D82A}">
                    <a16:rowId xmlns:a16="http://schemas.microsoft.com/office/drawing/2014/main" xmlns="" val="3568435161"/>
                  </a:ext>
                </a:extLst>
              </a:tr>
            </a:tbl>
          </a:graphicData>
        </a:graphic>
      </p:graphicFrame>
      <p:sp>
        <p:nvSpPr>
          <p:cNvPr id="6" name="TextBox 5"/>
          <p:cNvSpPr txBox="1"/>
          <p:nvPr/>
        </p:nvSpPr>
        <p:spPr>
          <a:xfrm>
            <a:off x="921695" y="2600723"/>
            <a:ext cx="1566454" cy="369332"/>
          </a:xfrm>
          <a:prstGeom prst="rect">
            <a:avLst/>
          </a:prstGeom>
          <a:noFill/>
        </p:spPr>
        <p:txBody>
          <a:bodyPr wrap="none" rtlCol="0">
            <a:spAutoFit/>
          </a:bodyPr>
          <a:lstStyle/>
          <a:p>
            <a:r>
              <a:rPr lang="en-US" dirty="0"/>
              <a:t>Table : Flight</a:t>
            </a:r>
          </a:p>
        </p:txBody>
      </p:sp>
    </p:spTree>
    <p:extLst>
      <p:ext uri="{BB962C8B-B14F-4D97-AF65-F5344CB8AC3E}">
        <p14:creationId xmlns:p14="http://schemas.microsoft.com/office/powerpoint/2010/main" xmlns="" val="96793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1" y="292127"/>
            <a:ext cx="8911687" cy="678217"/>
          </a:xfrm>
        </p:spPr>
        <p:txBody>
          <a:bodyPr/>
          <a:lstStyle/>
          <a:p>
            <a:r>
              <a:rPr lang="en-US" b="1" dirty="0"/>
              <a:t>Question 4</a:t>
            </a:r>
          </a:p>
        </p:txBody>
      </p:sp>
      <p:sp>
        <p:nvSpPr>
          <p:cNvPr id="3" name="Content Placeholder 2"/>
          <p:cNvSpPr>
            <a:spLocks noGrp="1"/>
          </p:cNvSpPr>
          <p:nvPr>
            <p:ph idx="1"/>
          </p:nvPr>
        </p:nvSpPr>
        <p:spPr>
          <a:xfrm>
            <a:off x="1311579" y="1117879"/>
            <a:ext cx="10695694" cy="511666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Each flight is identified by flight ID. There are two types of flights: direct flight and one-stop flight. One-stop flight is a flight that stops at one intermediate airport before arriving at the final destination airport. A direct flight is registered in one row of record with segment number 1. One stop flight is registered in two rows of records with segment number 1 and 2. For example, in the above sample data, flight 4U221 is a one-stop flight from MDL to DAC via RGN. The first record segment number 1 contains the flight information from the origin airport MDL to the intermediate airport RGN and the second record (segment number 2) contains the flight information from the intermediate airport RGN to the destination airport DAC.</a:t>
            </a:r>
          </a:p>
          <a:p>
            <a:pPr marL="0" indent="0">
              <a:buNone/>
            </a:pPr>
            <a:r>
              <a:rPr lang="en-US" sz="2400" b="1" dirty="0">
                <a:solidFill>
                  <a:srgbClr val="0070C0"/>
                </a:solidFill>
                <a:latin typeface="Times New Roman" panose="02020603050405020304" pitchFamily="18" charset="0"/>
                <a:cs typeface="Times New Roman" panose="02020603050405020304" pitchFamily="18" charset="0"/>
              </a:rPr>
              <a:t>Sub question 1:</a:t>
            </a:r>
          </a:p>
          <a:p>
            <a:pPr marL="0" indent="0">
              <a:buNone/>
            </a:pPr>
            <a:r>
              <a:rPr lang="en-US" sz="2000" dirty="0">
                <a:solidFill>
                  <a:srgbClr val="0070C0"/>
                </a:solidFill>
                <a:latin typeface="Times New Roman" panose="02020603050405020304" pitchFamily="18" charset="0"/>
                <a:cs typeface="Times New Roman" panose="02020603050405020304" pitchFamily="18" charset="0"/>
              </a:rPr>
              <a:t>To control flight schedules at intermediate airports, the management wants to generate a report that displays all of the one-stop flights registered in the table Flight.</a:t>
            </a:r>
          </a:p>
          <a:p>
            <a:pPr marL="0" indent="0">
              <a:buNone/>
            </a:pPr>
            <a:r>
              <a:rPr lang="en-US" sz="2000" dirty="0">
                <a:solidFill>
                  <a:srgbClr val="0070C0"/>
                </a:solidFill>
                <a:latin typeface="Times New Roman" panose="02020603050405020304" pitchFamily="18" charset="0"/>
                <a:cs typeface="Times New Roman" panose="02020603050405020304" pitchFamily="18" charset="0"/>
              </a:rPr>
              <a:t>For this purpose, the SQL statement “SQL1” is created.</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xmlns="" val="228585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1" y="292127"/>
            <a:ext cx="8911687" cy="678217"/>
          </a:xfrm>
        </p:spPr>
        <p:txBody>
          <a:bodyPr/>
          <a:lstStyle/>
          <a:p>
            <a:r>
              <a:rPr lang="en-US" b="1" dirty="0"/>
              <a:t>Question 4 Sub Question 1</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5855" y="970344"/>
            <a:ext cx="10788072" cy="5705382"/>
          </a:xfrm>
          <a:prstGeom prst="rect">
            <a:avLst/>
          </a:prstGeom>
        </p:spPr>
      </p:pic>
    </p:spTree>
    <p:extLst>
      <p:ext uri="{BB962C8B-B14F-4D97-AF65-F5344CB8AC3E}">
        <p14:creationId xmlns:p14="http://schemas.microsoft.com/office/powerpoint/2010/main" xmlns="" val="33955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 4 Sub Question 1</a:t>
            </a:r>
            <a:br>
              <a:rPr lang="en-US" b="1" dirty="0"/>
            </a:br>
            <a:r>
              <a:rPr lang="en-US" b="1" dirty="0"/>
              <a:t>Answer Group</a:t>
            </a:r>
            <a:endParaRPr lang="en-US" dirty="0"/>
          </a:p>
        </p:txBody>
      </p:sp>
      <p:sp>
        <p:nvSpPr>
          <p:cNvPr id="3" name="Content Placeholder 2"/>
          <p:cNvSpPr>
            <a:spLocks noGrp="1"/>
          </p:cNvSpPr>
          <p:nvPr>
            <p:ph idx="1"/>
          </p:nvPr>
        </p:nvSpPr>
        <p:spPr/>
        <p:txBody>
          <a:bodyPr>
            <a:normAutofit/>
          </a:bodyPr>
          <a:lstStyle/>
          <a:p>
            <a:pPr>
              <a:buAutoNum type="alphaLcParenR"/>
            </a:pPr>
            <a:r>
              <a:rPr lang="en-US" sz="2000" dirty="0">
                <a:latin typeface="Times New Roman" panose="02020603050405020304" pitchFamily="18" charset="0"/>
                <a:cs typeface="Times New Roman" panose="02020603050405020304" pitchFamily="18" charset="0"/>
              </a:rPr>
              <a:t>COUNT(*)</a:t>
            </a:r>
          </a:p>
          <a:p>
            <a:pPr>
              <a:buAutoNum type="alphaLcParenR"/>
            </a:pPr>
            <a:r>
              <a:rPr lang="en-US" sz="2000" dirty="0" err="1">
                <a:latin typeface="Times New Roman" panose="02020603050405020304" pitchFamily="18" charset="0"/>
                <a:cs typeface="Times New Roman" panose="02020603050405020304" pitchFamily="18" charset="0"/>
              </a:rPr>
              <a:t>FlightID</a:t>
            </a:r>
            <a:endParaRPr lang="en-US" sz="2000" dirty="0">
              <a:latin typeface="Times New Roman" panose="02020603050405020304" pitchFamily="18" charset="0"/>
              <a:cs typeface="Times New Roman" panose="02020603050405020304" pitchFamily="18" charset="0"/>
            </a:endParaRPr>
          </a:p>
          <a:p>
            <a:pPr>
              <a:buAutoNum type="alphaLcParenR"/>
            </a:pPr>
            <a:r>
              <a:rPr lang="en-US" sz="2000" dirty="0">
                <a:latin typeface="Times New Roman" panose="02020603050405020304" pitchFamily="18" charset="0"/>
                <a:cs typeface="Times New Roman" panose="02020603050405020304" pitchFamily="18" charset="0"/>
              </a:rPr>
              <a:t>Segment Number</a:t>
            </a:r>
          </a:p>
          <a:p>
            <a:pPr>
              <a:buAutoNum type="alphaLcParenR"/>
            </a:pPr>
            <a:r>
              <a:rPr lang="en-US" sz="2000" dirty="0">
                <a:latin typeface="Times New Roman" panose="02020603050405020304" pitchFamily="18" charset="0"/>
                <a:cs typeface="Times New Roman" panose="02020603050405020304" pitchFamily="18" charset="0"/>
              </a:rPr>
              <a:t>SUM(</a:t>
            </a:r>
            <a:r>
              <a:rPr lang="en-US" sz="2000" dirty="0" err="1">
                <a:latin typeface="Times New Roman" panose="02020603050405020304" pitchFamily="18" charset="0"/>
                <a:cs typeface="Times New Roman" panose="02020603050405020304" pitchFamily="18" charset="0"/>
              </a:rPr>
              <a:t>FlightID</a:t>
            </a:r>
            <a:r>
              <a:rPr lang="en-US" sz="2000" dirty="0">
                <a:latin typeface="Times New Roman" panose="02020603050405020304" pitchFamily="18" charset="0"/>
                <a:cs typeface="Times New Roman" panose="02020603050405020304" pitchFamily="18" charset="0"/>
              </a:rPr>
              <a:t>)</a:t>
            </a:r>
          </a:p>
          <a:p>
            <a:pPr>
              <a:buAutoNum type="alphaLcParenR"/>
            </a:pPr>
            <a:r>
              <a:rPr lang="en-US" sz="2000" dirty="0">
                <a:latin typeface="Times New Roman" panose="02020603050405020304" pitchFamily="18" charset="0"/>
                <a:cs typeface="Times New Roman" panose="02020603050405020304" pitchFamily="18" charset="0"/>
              </a:rPr>
              <a:t>SUM(</a:t>
            </a:r>
            <a:r>
              <a:rPr lang="en-US" sz="2000" dirty="0" err="1">
                <a:latin typeface="Times New Roman" panose="02020603050405020304" pitchFamily="18" charset="0"/>
                <a:cs typeface="Times New Roman" panose="02020603050405020304" pitchFamily="18" charset="0"/>
              </a:rPr>
              <a:t>SegmentNumber</a:t>
            </a:r>
            <a:r>
              <a:rPr lang="en-US" sz="20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xmlns="" val="112310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1" y="292127"/>
            <a:ext cx="8911687" cy="678217"/>
          </a:xfrm>
        </p:spPr>
        <p:txBody>
          <a:bodyPr/>
          <a:lstStyle/>
          <a:p>
            <a:r>
              <a:rPr lang="en-US" b="1" dirty="0"/>
              <a:t>Question 4 Sub question 1</a:t>
            </a:r>
          </a:p>
        </p:txBody>
      </p:sp>
      <p:sp>
        <p:nvSpPr>
          <p:cNvPr id="3" name="Content Placeholder 2"/>
          <p:cNvSpPr>
            <a:spLocks noGrp="1"/>
          </p:cNvSpPr>
          <p:nvPr>
            <p:ph idx="1"/>
          </p:nvPr>
        </p:nvSpPr>
        <p:spPr>
          <a:xfrm>
            <a:off x="1311579" y="1117879"/>
            <a:ext cx="10695694" cy="5116666"/>
          </a:xfrm>
        </p:spPr>
        <p:txBody>
          <a:bodyPr>
            <a:normAutofit/>
          </a:bodyPr>
          <a:lstStyle/>
          <a:p>
            <a:r>
              <a:rPr lang="en-US" sz="2400" dirty="0">
                <a:latin typeface="Times New Roman" panose="02020603050405020304" pitchFamily="18" charset="0"/>
                <a:cs typeface="Times New Roman" panose="02020603050405020304" pitchFamily="18" charset="0"/>
              </a:rPr>
              <a:t>We want to find out the flights  which have transits or not going directly to the destination. For that reason, we need to group the flight of those who have 2 segment numbers.</a:t>
            </a:r>
          </a:p>
          <a:p>
            <a:r>
              <a:rPr lang="en-US" sz="2400" dirty="0" err="1">
                <a:latin typeface="Times New Roman" panose="02020603050405020304" pitchFamily="18" charset="0"/>
                <a:cs typeface="Times New Roman" panose="02020603050405020304" pitchFamily="18" charset="0"/>
              </a:rPr>
              <a:t>Ans</a:t>
            </a:r>
            <a:r>
              <a:rPr lang="en-US" sz="2400" dirty="0">
                <a:latin typeface="Times New Roman" panose="02020603050405020304" pitchFamily="18" charset="0"/>
                <a:cs typeface="Times New Roman" panose="02020603050405020304" pitchFamily="18" charset="0"/>
              </a:rPr>
              <a:t> A: b) </a:t>
            </a:r>
            <a:r>
              <a:rPr lang="en-US" sz="2400" dirty="0" err="1">
                <a:latin typeface="Times New Roman" panose="02020603050405020304" pitchFamily="18" charset="0"/>
                <a:cs typeface="Times New Roman" panose="02020603050405020304" pitchFamily="18" charset="0"/>
              </a:rPr>
              <a:t>FlightID</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Ans</a:t>
            </a:r>
            <a:r>
              <a:rPr lang="en-US" sz="2400" dirty="0">
                <a:latin typeface="Times New Roman" panose="02020603050405020304" pitchFamily="18" charset="0"/>
                <a:cs typeface="Times New Roman" panose="02020603050405020304" pitchFamily="18" charset="0"/>
              </a:rPr>
              <a:t> B: a) count(*)</a:t>
            </a:r>
          </a:p>
          <a:p>
            <a:pPr marL="0" indent="0">
              <a:buNone/>
            </a:pP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xmlns="" val="289560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1" y="292127"/>
            <a:ext cx="8911687" cy="678217"/>
          </a:xfrm>
        </p:spPr>
        <p:txBody>
          <a:bodyPr/>
          <a:lstStyle/>
          <a:p>
            <a:r>
              <a:rPr lang="en-US" b="1" dirty="0"/>
              <a:t>Question 4 Sub question 2</a:t>
            </a:r>
          </a:p>
        </p:txBody>
      </p:sp>
      <p:sp>
        <p:nvSpPr>
          <p:cNvPr id="3" name="Content Placeholder 2"/>
          <p:cNvSpPr>
            <a:spLocks noGrp="1"/>
          </p:cNvSpPr>
          <p:nvPr>
            <p:ph idx="1"/>
          </p:nvPr>
        </p:nvSpPr>
        <p:spPr>
          <a:xfrm>
            <a:off x="1311579" y="1117879"/>
            <a:ext cx="10695694" cy="5116666"/>
          </a:xfrm>
        </p:spPr>
        <p:txBody>
          <a:bodyPr>
            <a:normAutofit lnSpcReduction="10000"/>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Fly4You airline manages flight reservation information in the table Reservation. The table Reservation maintains the latest number of seats reserved by seat classes. There are two types of seat classes; business class and economy class. A record of the table Reservation indicates the Reservation status of one segment of one flight on a specific day.</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Furthermore, different types of aircraft have different number of seats by seat classes. Fly4You airline manages the number of seats by seat classes by aircraft in the table Aircraft. The structures of the table Reservation and table Aircraft are as follows:</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Reservation (</a:t>
            </a:r>
            <a:r>
              <a:rPr lang="en-US" sz="2000" dirty="0" err="1">
                <a:solidFill>
                  <a:srgbClr val="FF0000"/>
                </a:solidFill>
                <a:latin typeface="Times New Roman" panose="02020603050405020304" pitchFamily="18" charset="0"/>
                <a:cs typeface="Times New Roman" panose="02020603050405020304" pitchFamily="18" charset="0"/>
              </a:rPr>
              <a:t>FlightID</a:t>
            </a:r>
            <a:r>
              <a:rPr lang="en-US" sz="2000" dirty="0">
                <a:solidFill>
                  <a:srgbClr val="FF0000"/>
                </a:solidFill>
                <a:latin typeface="Times New Roman" panose="02020603050405020304" pitchFamily="18" charset="0"/>
                <a:cs typeface="Times New Roman" panose="02020603050405020304" pitchFamily="18" charset="0"/>
              </a:rPr>
              <a:t>, Segment Number, </a:t>
            </a:r>
            <a:r>
              <a:rPr lang="en-US" sz="2000" dirty="0" err="1">
                <a:solidFill>
                  <a:srgbClr val="FF0000"/>
                </a:solidFill>
                <a:latin typeface="Times New Roman" panose="02020603050405020304" pitchFamily="18" charset="0"/>
                <a:cs typeface="Times New Roman" panose="02020603050405020304" pitchFamily="18" charset="0"/>
              </a:rPr>
              <a:t>FlightDate</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BusinessSeatsReserved</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EconomySeatsReserved</a:t>
            </a:r>
            <a:r>
              <a:rPr lang="en-US" sz="20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Aircraft (Aircraft, </a:t>
            </a:r>
            <a:r>
              <a:rPr lang="en-US" sz="2000" dirty="0" err="1">
                <a:solidFill>
                  <a:srgbClr val="FF0000"/>
                </a:solidFill>
                <a:latin typeface="Times New Roman" panose="02020603050405020304" pitchFamily="18" charset="0"/>
                <a:cs typeface="Times New Roman" panose="02020603050405020304" pitchFamily="18" charset="0"/>
              </a:rPr>
              <a:t>BusinessSeats</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EconomySeats</a:t>
            </a:r>
            <a:r>
              <a:rPr lang="en-US" sz="20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To reduce the flight costs, Fly4You airline wants to allocate smaller aircrafts for high-vacancy rate flights routes. For this purpose, the SQL statement “SQL2” is created, which generates a report that displays all of the flight segments whose </a:t>
            </a:r>
            <a:r>
              <a:rPr lang="en-US" sz="2000" dirty="0">
                <a:solidFill>
                  <a:srgbClr val="FF0000"/>
                </a:solidFill>
                <a:latin typeface="Times New Roman" panose="02020603050405020304" pitchFamily="18" charset="0"/>
                <a:cs typeface="Times New Roman" panose="02020603050405020304" pitchFamily="18" charset="0"/>
              </a:rPr>
              <a:t>vacancy rate (percentage of seats that are not reserved)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a:solidFill>
                  <a:srgbClr val="FF0000"/>
                </a:solidFill>
                <a:latin typeface="Times New Roman" panose="02020603050405020304" pitchFamily="18" charset="0"/>
                <a:cs typeface="Times New Roman" panose="02020603050405020304" pitchFamily="18" charset="0"/>
              </a:rPr>
              <a:t>economy class </a:t>
            </a:r>
            <a:r>
              <a:rPr lang="en-US" sz="2000" dirty="0">
                <a:solidFill>
                  <a:schemeClr val="tx1"/>
                </a:solidFill>
                <a:latin typeface="Times New Roman" panose="02020603050405020304" pitchFamily="18" charset="0"/>
                <a:cs typeface="Times New Roman" panose="02020603050405020304" pitchFamily="18" charset="0"/>
              </a:rPr>
              <a:t>is 50% and higher on a specific day, in the descending order of the vacancy rate. Here, the specific date is given by the </a:t>
            </a:r>
            <a:r>
              <a:rPr lang="en-US" sz="2000" dirty="0">
                <a:solidFill>
                  <a:srgbClr val="FF0000"/>
                </a:solidFill>
                <a:latin typeface="Times New Roman" panose="02020603050405020304" pitchFamily="18" charset="0"/>
                <a:cs typeface="Times New Roman" panose="02020603050405020304" pitchFamily="18" charset="0"/>
              </a:rPr>
              <a:t>host variable : </a:t>
            </a:r>
            <a:r>
              <a:rPr lang="en-US" sz="2000" dirty="0" err="1">
                <a:solidFill>
                  <a:srgbClr val="FF0000"/>
                </a:solidFill>
                <a:latin typeface="Times New Roman" panose="02020603050405020304" pitchFamily="18" charset="0"/>
                <a:cs typeface="Times New Roman" panose="02020603050405020304" pitchFamily="18" charset="0"/>
              </a:rPr>
              <a:t>SpDate</a:t>
            </a: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xmlns="" val="201821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1" y="292127"/>
            <a:ext cx="8911687" cy="678217"/>
          </a:xfrm>
        </p:spPr>
        <p:txBody>
          <a:bodyPr/>
          <a:lstStyle/>
          <a:p>
            <a:r>
              <a:rPr lang="en-US" b="1" dirty="0"/>
              <a:t>Question 4 Sub question 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3163" y="868744"/>
            <a:ext cx="10474035" cy="5887655"/>
          </a:xfrm>
          <a:prstGeom prst="rect">
            <a:avLst/>
          </a:prstGeom>
        </p:spPr>
      </p:pic>
    </p:spTree>
    <p:extLst>
      <p:ext uri="{BB962C8B-B14F-4D97-AF65-F5344CB8AC3E}">
        <p14:creationId xmlns:p14="http://schemas.microsoft.com/office/powerpoint/2010/main" xmlns="" val="214624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488" y="245419"/>
            <a:ext cx="8911687" cy="1280890"/>
          </a:xfrm>
        </p:spPr>
        <p:txBody>
          <a:bodyPr/>
          <a:lstStyle/>
          <a:p>
            <a:r>
              <a:rPr lang="en-US" b="1" dirty="0"/>
              <a:t>Question 4 Sub Question 2</a:t>
            </a:r>
            <a:br>
              <a:rPr lang="en-US" b="1" dirty="0"/>
            </a:br>
            <a:r>
              <a:rPr lang="en-US" b="1" dirty="0"/>
              <a:t>Answer Group for C,D,E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11928" y="1526309"/>
            <a:ext cx="9648102" cy="4867564"/>
          </a:xfrm>
          <a:prstGeom prst="rect">
            <a:avLst/>
          </a:prstGeom>
        </p:spPr>
      </p:pic>
    </p:spTree>
    <p:extLst>
      <p:ext uri="{BB962C8B-B14F-4D97-AF65-F5344CB8AC3E}">
        <p14:creationId xmlns:p14="http://schemas.microsoft.com/office/powerpoint/2010/main" xmlns="" val="13676874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364</TotalTime>
  <Words>768</Words>
  <Application>Microsoft Office PowerPoint</Application>
  <PresentationFormat>Custom</PresentationFormat>
  <Paragraphs>115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Slide 1</vt:lpstr>
      <vt:lpstr>Question 4</vt:lpstr>
      <vt:lpstr>Question 4</vt:lpstr>
      <vt:lpstr>Question 4 Sub Question 1</vt:lpstr>
      <vt:lpstr>Question 4 Sub Question 1 Answer Group</vt:lpstr>
      <vt:lpstr>Question 4 Sub question 1</vt:lpstr>
      <vt:lpstr>Question 4 Sub question 2</vt:lpstr>
      <vt:lpstr>Question 4 Sub question 2</vt:lpstr>
      <vt:lpstr>Question 4 Sub Question 2 Answer Group for C,D,E</vt:lpstr>
      <vt:lpstr>Question 4 Sub question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INTENSIVE COURSE ON ITEE FOR CANDIDATES OF APRIL 2020 EXAM</dc:title>
  <dc:creator>User</dc:creator>
  <cp:lastModifiedBy>Windows User</cp:lastModifiedBy>
  <cp:revision>31</cp:revision>
  <dcterms:created xsi:type="dcterms:W3CDTF">2020-03-08T02:25:49Z</dcterms:created>
  <dcterms:modified xsi:type="dcterms:W3CDTF">2020-10-09T14:13:59Z</dcterms:modified>
</cp:coreProperties>
</file>