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11" r:id="rId2"/>
    <p:sldId id="325" r:id="rId3"/>
    <p:sldId id="281" r:id="rId4"/>
    <p:sldId id="259" r:id="rId5"/>
    <p:sldId id="257" r:id="rId6"/>
    <p:sldId id="282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4" r:id="rId17"/>
    <p:sldId id="305" r:id="rId18"/>
    <p:sldId id="326" r:id="rId19"/>
    <p:sldId id="300" r:id="rId20"/>
    <p:sldId id="327" r:id="rId21"/>
    <p:sldId id="309" r:id="rId22"/>
    <p:sldId id="306" r:id="rId23"/>
    <p:sldId id="307" r:id="rId24"/>
    <p:sldId id="308" r:id="rId25"/>
    <p:sldId id="31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66FF"/>
    <a:srgbClr val="0033CC"/>
    <a:srgbClr val="FF0066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5620"/>
    <p:restoredTop sz="99821" autoAdjust="0"/>
  </p:normalViewPr>
  <p:slideViewPr>
    <p:cSldViewPr>
      <p:cViewPr>
        <p:scale>
          <a:sx n="70" d="100"/>
          <a:sy n="70" d="100"/>
        </p:scale>
        <p:origin x="-1152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7C0C9-0974-4285-BADE-21BC6436F25F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BE7C-9096-440F-85E0-4B7A96CE54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33CC"/>
                </a:solidFill>
              </a:rPr>
              <a:t>Training Course on ITEE for the Candidates of  November 2020 Exam</a:t>
            </a:r>
            <a:endParaRPr lang="en-US" sz="3600" b="1" dirty="0">
              <a:solidFill>
                <a:srgbClr val="0033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dirty="0" smtClean="0">
                <a:solidFill>
                  <a:srgbClr val="7030A0"/>
                </a:solidFill>
              </a:rPr>
              <a:t>PROJECT FOR SKILL’S DEVELOPMENT OF ICT ENGINEERS TARGETING JAPANESE MARKET</a:t>
            </a:r>
            <a:endParaRPr lang="en-US" dirty="0" smtClean="0"/>
          </a:p>
          <a:p>
            <a:pPr algn="ctr">
              <a:buNone/>
            </a:pPr>
            <a:r>
              <a:rPr lang="en-US" sz="6500" b="1" dirty="0" smtClean="0">
                <a:solidFill>
                  <a:srgbClr val="FF33CC"/>
                </a:solidFill>
              </a:rPr>
              <a:t>Solutions </a:t>
            </a:r>
          </a:p>
          <a:p>
            <a:pPr algn="ctr">
              <a:buNone/>
            </a:pPr>
            <a:r>
              <a:rPr lang="en-US" sz="3500" b="1" dirty="0" smtClean="0">
                <a:solidFill>
                  <a:srgbClr val="FF33CC"/>
                </a:solidFill>
              </a:rPr>
              <a:t>FE </a:t>
            </a:r>
            <a:r>
              <a:rPr lang="en-US" sz="3500" b="1" dirty="0" smtClean="0">
                <a:solidFill>
                  <a:srgbClr val="FF33CC"/>
                </a:solidFill>
              </a:rPr>
              <a:t>PM Questions of October 2015</a:t>
            </a:r>
          </a:p>
          <a:p>
            <a:pPr algn="ctr">
              <a:buNone/>
            </a:pPr>
            <a:r>
              <a:rPr lang="en-US" sz="3500" b="1" dirty="0" smtClean="0">
                <a:solidFill>
                  <a:srgbClr val="FF33CC"/>
                </a:solidFill>
              </a:rPr>
              <a:t> Question 4</a:t>
            </a:r>
            <a:endParaRPr lang="en-US" dirty="0" smtClean="0"/>
          </a:p>
          <a:p>
            <a:pPr>
              <a:buNone/>
            </a:pPr>
            <a:r>
              <a:rPr lang="en-US" sz="3000" dirty="0" smtClean="0">
                <a:solidFill>
                  <a:srgbClr val="0000FF"/>
                </a:solidFill>
              </a:rPr>
              <a:t>Dr</a:t>
            </a:r>
            <a:r>
              <a:rPr lang="en-US" sz="3000" dirty="0" smtClean="0">
                <a:solidFill>
                  <a:srgbClr val="0000FF"/>
                </a:solidFill>
              </a:rPr>
              <a:t>. Md. Nawab Yousuf Ali</a:t>
            </a:r>
          </a:p>
          <a:p>
            <a:pPr>
              <a:buNone/>
            </a:pPr>
            <a:r>
              <a:rPr lang="en-US" sz="3000" dirty="0" smtClean="0">
                <a:solidFill>
                  <a:srgbClr val="0000FF"/>
                </a:solidFill>
              </a:rPr>
              <a:t>Associate Professor, Dept. of CSE</a:t>
            </a:r>
          </a:p>
          <a:p>
            <a:pPr>
              <a:buNone/>
            </a:pPr>
            <a:r>
              <a:rPr lang="en-US" sz="3000" dirty="0" smtClean="0">
                <a:solidFill>
                  <a:srgbClr val="0000FF"/>
                </a:solidFill>
              </a:rPr>
              <a:t>East West University</a:t>
            </a:r>
            <a:endParaRPr lang="en-US" sz="3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(3) Encoding</a:t>
            </a:r>
          </a:p>
          <a:p>
            <a:endParaRPr lang="en-US" sz="25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In encoding, the </a:t>
            </a:r>
            <a:r>
              <a:rPr lang="en-US" b="1" dirty="0" smtClean="0">
                <a:solidFill>
                  <a:srgbClr val="FF0000"/>
                </a:solidFill>
              </a:rPr>
              <a:t>voltages v0, v1, …, </a:t>
            </a:r>
            <a:r>
              <a:rPr lang="en-US" b="1" dirty="0" err="1" smtClean="0">
                <a:solidFill>
                  <a:srgbClr val="FF0000"/>
                </a:solidFill>
              </a:rPr>
              <a:t>vmax</a:t>
            </a:r>
            <a:r>
              <a:rPr lang="en-US" b="1" dirty="0" smtClean="0">
                <a:solidFill>
                  <a:srgbClr val="FF0000"/>
                </a:solidFill>
              </a:rPr>
              <a:t> used in quantization in (2)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are assigned binary codes.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Each measured value is represented using these </a:t>
            </a:r>
            <a:r>
              <a:rPr lang="en-US" b="1" dirty="0" smtClean="0">
                <a:solidFill>
                  <a:srgbClr val="0000FF"/>
                </a:solidFill>
              </a:rPr>
              <a:t>binary codes</a:t>
            </a:r>
            <a:r>
              <a:rPr lang="en-US" sz="2800" b="1" dirty="0" smtClean="0">
                <a:solidFill>
                  <a:srgbClr val="0070C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sz="2500" dirty="0" smtClean="0">
                <a:solidFill>
                  <a:srgbClr val="FF0000"/>
                </a:solidFill>
              </a:rPr>
              <a:t>From the answer groups below, select the correct answer to be inserted in each blank             in the following description.</a:t>
            </a:r>
          </a:p>
          <a:p>
            <a:endParaRPr lang="en-US" sz="2500" dirty="0" smtClean="0"/>
          </a:p>
          <a:p>
            <a:r>
              <a:rPr lang="en-US" sz="2500" dirty="0" smtClean="0">
                <a:solidFill>
                  <a:srgbClr val="0000FF"/>
                </a:solidFill>
              </a:rPr>
              <a:t> The encoding of the </a:t>
            </a:r>
            <a:r>
              <a:rPr lang="en-US" sz="2800" b="1" dirty="0" smtClean="0">
                <a:solidFill>
                  <a:srgbClr val="FF0000"/>
                </a:solidFill>
              </a:rPr>
              <a:t>voltages v(t0), v(t1), …, v(t10)</a:t>
            </a:r>
            <a:r>
              <a:rPr lang="en-US" sz="2800" b="1" dirty="0" smtClean="0">
                <a:solidFill>
                  <a:srgbClr val="0000FF"/>
                </a:solidFill>
              </a:rPr>
              <a:t> </a:t>
            </a:r>
            <a:r>
              <a:rPr lang="en-US" sz="2500" dirty="0" smtClean="0">
                <a:solidFill>
                  <a:srgbClr val="0000FF"/>
                </a:solidFill>
              </a:rPr>
              <a:t>as shown on the </a:t>
            </a:r>
            <a:r>
              <a:rPr lang="en-US" sz="2800" b="1" dirty="0" smtClean="0">
                <a:solidFill>
                  <a:srgbClr val="FF0000"/>
                </a:solidFill>
              </a:rPr>
              <a:t>left in Figure 2 </a:t>
            </a:r>
            <a:r>
              <a:rPr lang="en-US" sz="2500" dirty="0" smtClean="0">
                <a:solidFill>
                  <a:srgbClr val="0000FF"/>
                </a:solidFill>
              </a:rPr>
              <a:t>is considered. </a:t>
            </a:r>
          </a:p>
          <a:p>
            <a:r>
              <a:rPr lang="en-US" sz="2500" dirty="0" smtClean="0">
                <a:solidFill>
                  <a:srgbClr val="0000FF"/>
                </a:solidFill>
              </a:rPr>
              <a:t>Table 1 shows a case where the </a:t>
            </a:r>
            <a:r>
              <a:rPr lang="en-US" sz="2800" b="1" dirty="0" smtClean="0">
                <a:solidFill>
                  <a:srgbClr val="FF0000"/>
                </a:solidFill>
              </a:rPr>
              <a:t>voltages v0, v1, …, v7 </a:t>
            </a:r>
            <a:r>
              <a:rPr lang="en-US" sz="2500" dirty="0" smtClean="0">
                <a:solidFill>
                  <a:srgbClr val="0000FF"/>
                </a:solidFill>
              </a:rPr>
              <a:t>shown on the right </a:t>
            </a:r>
            <a:r>
              <a:rPr lang="en-US" sz="2500" dirty="0" smtClean="0">
                <a:solidFill>
                  <a:srgbClr val="0033CC"/>
                </a:solidFill>
              </a:rPr>
              <a:t>in Figure 2 are assigned binary codes </a:t>
            </a:r>
            <a:r>
              <a:rPr lang="en-US" b="1" dirty="0" smtClean="0">
                <a:solidFill>
                  <a:srgbClr val="FF33CC"/>
                </a:solidFill>
              </a:rPr>
              <a:t>000, 001, …, 111 </a:t>
            </a:r>
            <a:r>
              <a:rPr lang="en-US" sz="2500" dirty="0" smtClean="0">
                <a:solidFill>
                  <a:srgbClr val="0000FF"/>
                </a:solidFill>
              </a:rPr>
              <a:t>in sequence.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473656"/>
            <a:ext cx="762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Left Arrow 5">
            <a:hlinkClick r:id="rId2" action="ppaction://hlinksldjump"/>
          </p:cNvPr>
          <p:cNvSpPr/>
          <p:nvPr/>
        </p:nvSpPr>
        <p:spPr>
          <a:xfrm>
            <a:off x="9144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33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endParaRPr lang="en-US" b="1" dirty="0" smtClean="0">
              <a:solidFill>
                <a:srgbClr val="00B050"/>
              </a:solidFill>
            </a:endParaRPr>
          </a:p>
          <a:p>
            <a:endParaRPr lang="en-US" sz="2500" dirty="0" smtClean="0"/>
          </a:p>
          <a:p>
            <a:endParaRPr lang="en-US" sz="2500" dirty="0" smtClean="0"/>
          </a:p>
        </p:txBody>
      </p:sp>
      <p:pic>
        <p:nvPicPr>
          <p:cNvPr id="31747" name="Picture 3" descr="C:\Users\ckmkcck\Desktop\ITEE\Capture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438400"/>
            <a:ext cx="3276600" cy="2667488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76200" y="2057400"/>
            <a:ext cx="67056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ctr">
              <a:spcBef>
                <a:spcPct val="20000"/>
              </a:spcBef>
            </a:pPr>
            <a:r>
              <a:rPr lang="en-US" sz="2400" b="1" dirty="0" smtClean="0">
                <a:solidFill>
                  <a:srgbClr val="0000FF"/>
                </a:solidFill>
              </a:rPr>
              <a:t>Table 1. Voltages and corresponding codes</a:t>
            </a: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>
            <a:endCxn id="33" idx="1"/>
          </p:cNvCxnSpPr>
          <p:nvPr/>
        </p:nvCxnSpPr>
        <p:spPr>
          <a:xfrm>
            <a:off x="4953000" y="44196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53000" y="4419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31" idx="1"/>
          </p:cNvCxnSpPr>
          <p:nvPr/>
        </p:nvCxnSpPr>
        <p:spPr>
          <a:xfrm flipV="1">
            <a:off x="4953000" y="41148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30" idx="1"/>
          </p:cNvCxnSpPr>
          <p:nvPr/>
        </p:nvCxnSpPr>
        <p:spPr>
          <a:xfrm flipV="1">
            <a:off x="4953000" y="37338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715000" y="35814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v3 -&gt; 011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15000" y="39624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v4 -&gt; 100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715000" y="44196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v5 -&gt; 101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715000" y="48006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v6 -&gt; 110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25146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sz="2800" dirty="0" smtClean="0">
                <a:solidFill>
                  <a:srgbClr val="FF33CC"/>
                </a:solidFill>
              </a:rPr>
              <a:t>Table 2 shows the results </a:t>
            </a:r>
            <a:r>
              <a:rPr lang="en-US" sz="2800" dirty="0" smtClean="0">
                <a:solidFill>
                  <a:srgbClr val="0000FF"/>
                </a:solidFill>
              </a:rPr>
              <a:t>when the values measured for </a:t>
            </a:r>
            <a:r>
              <a:rPr lang="en-US" sz="2800" b="1" dirty="0" smtClean="0">
                <a:solidFill>
                  <a:srgbClr val="FF33CC"/>
                </a:solidFill>
              </a:rPr>
              <a:t>v(t0), v(t1), …, v(t10) shown on the left in Figure 2 </a:t>
            </a:r>
            <a:r>
              <a:rPr lang="en-US" sz="2800" dirty="0" smtClean="0">
                <a:solidFill>
                  <a:srgbClr val="0000FF"/>
                </a:solidFill>
              </a:rPr>
              <a:t>are encoded in accordance with Table 1.</a:t>
            </a:r>
          </a:p>
          <a:p>
            <a:endParaRPr lang="en-US" sz="25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endParaRPr lang="en-US" sz="2000" dirty="0" smtClean="0">
              <a:solidFill>
                <a:srgbClr val="0000FF"/>
              </a:solidFill>
            </a:endParaRPr>
          </a:p>
          <a:p>
            <a:pPr algn="ctr">
              <a:buNone/>
            </a:pPr>
            <a:r>
              <a:rPr lang="en-US" sz="2400" b="1" dirty="0" smtClean="0">
                <a:solidFill>
                  <a:srgbClr val="FF33CC"/>
                </a:solidFill>
              </a:rPr>
              <a:t>Table 2. Encoding of values measured at respective times</a:t>
            </a:r>
          </a:p>
        </p:txBody>
      </p:sp>
      <p:pic>
        <p:nvPicPr>
          <p:cNvPr id="32770" name="Picture 2" descr="C:\Users\ckmkcck\Desktop\ITEE\Capt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0"/>
            <a:ext cx="8610600" cy="1015224"/>
          </a:xfrm>
          <a:prstGeom prst="rect">
            <a:avLst/>
          </a:prstGeom>
          <a:noFill/>
        </p:spPr>
      </p:pic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381000" y="5943600"/>
            <a:ext cx="1371600" cy="762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- A, B</a:t>
            </a:r>
          </a:p>
          <a:p>
            <a:pPr lvl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Answer group for </a:t>
            </a:r>
            <a:r>
              <a:rPr lang="en-US" b="1" dirty="0" smtClean="0">
                <a:solidFill>
                  <a:srgbClr val="FF0000"/>
                </a:solidFill>
              </a:rPr>
              <a:t>A and B</a:t>
            </a:r>
          </a:p>
          <a:p>
            <a:pPr>
              <a:buNone/>
            </a:pPr>
            <a:r>
              <a:rPr lang="pt-BR" sz="2800" dirty="0" smtClean="0">
                <a:solidFill>
                  <a:srgbClr val="0000FF"/>
                </a:solidFill>
              </a:rPr>
              <a:t>a) 011		 b) 100 	c) 101		</a:t>
            </a:r>
            <a:r>
              <a:rPr lang="en-US" sz="2800" dirty="0" smtClean="0">
                <a:solidFill>
                  <a:srgbClr val="0000FF"/>
                </a:solidFill>
              </a:rPr>
              <a:t>d) 110 	e) 111</a:t>
            </a:r>
            <a:endParaRPr lang="en-US" sz="2500" dirty="0" smtClean="0">
              <a:solidFill>
                <a:srgbClr val="0000FF"/>
              </a:solidFill>
            </a:endParaRPr>
          </a:p>
        </p:txBody>
      </p:sp>
      <p:pic>
        <p:nvPicPr>
          <p:cNvPr id="6" name="Picture 2" descr="C:\Users\ckmkcck\Desktop\ITEE\Capt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0"/>
            <a:ext cx="8610600" cy="101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- A, B</a:t>
            </a:r>
          </a:p>
          <a:p>
            <a:pPr lvl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sz="2500" dirty="0" smtClean="0">
              <a:solidFill>
                <a:srgbClr val="0000FF"/>
              </a:solidFill>
            </a:endParaRPr>
          </a:p>
        </p:txBody>
      </p:sp>
      <p:pic>
        <p:nvPicPr>
          <p:cNvPr id="6" name="Picture 2" descr="C:\Users\ckmkcck\Desktop\ITEE\Capture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928376"/>
            <a:ext cx="8610600" cy="1015224"/>
          </a:xfrm>
          <a:prstGeom prst="rect">
            <a:avLst/>
          </a:prstGeom>
          <a:noFill/>
        </p:spPr>
      </p:pic>
      <p:pic>
        <p:nvPicPr>
          <p:cNvPr id="33794" name="Picture 2" descr="C:\Users\ckmkcck\Desktop\ITEE\Captu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057400"/>
            <a:ext cx="4876800" cy="2514600"/>
          </a:xfrm>
          <a:prstGeom prst="rect">
            <a:avLst/>
          </a:prstGeom>
          <a:noFill/>
        </p:spPr>
      </p:pic>
      <p:pic>
        <p:nvPicPr>
          <p:cNvPr id="7" name="Picture 3" descr="C:\Users\ckmkcck\Desktop\ITEE\Capture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52400"/>
            <a:ext cx="3276600" cy="2667488"/>
          </a:xfrm>
          <a:prstGeom prst="rect">
            <a:avLst/>
          </a:prstGeom>
          <a:noFill/>
        </p:spPr>
      </p:pic>
      <p:cxnSp>
        <p:nvCxnSpPr>
          <p:cNvPr id="8" name="Straight Arrow Connector 7"/>
          <p:cNvCxnSpPr>
            <a:endCxn id="15" idx="1"/>
          </p:cNvCxnSpPr>
          <p:nvPr/>
        </p:nvCxnSpPr>
        <p:spPr>
          <a:xfrm>
            <a:off x="6400800" y="4038600"/>
            <a:ext cx="762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00800" y="40386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3" idx="1"/>
          </p:cNvCxnSpPr>
          <p:nvPr/>
        </p:nvCxnSpPr>
        <p:spPr>
          <a:xfrm flipV="1">
            <a:off x="6400800" y="3733800"/>
            <a:ext cx="762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1"/>
          </p:cNvCxnSpPr>
          <p:nvPr/>
        </p:nvCxnSpPr>
        <p:spPr>
          <a:xfrm flipV="1">
            <a:off x="6400800" y="3352800"/>
            <a:ext cx="7620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162800" y="32004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v3 -&gt; 011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62800" y="35814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v4 -&gt; 100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0386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v5 -&gt; 101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62800" y="4419600"/>
            <a:ext cx="1143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v6 -&gt; 110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305800" y="213360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21336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00800" y="3048000"/>
            <a:ext cx="2209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3048000"/>
            <a:ext cx="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itle 1"/>
          <p:cNvSpPr txBox="1">
            <a:spLocks/>
          </p:cNvSpPr>
          <p:nvPr/>
        </p:nvSpPr>
        <p:spPr>
          <a:xfrm>
            <a:off x="990600" y="5943600"/>
            <a:ext cx="1066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6553200" y="2743200"/>
            <a:ext cx="1066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2133600" y="4572000"/>
            <a:ext cx="10668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352800" y="61722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011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810000" y="56388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191000" y="61722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111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39" name="Straight Arrow Connector 38"/>
          <p:cNvCxnSpPr>
            <a:endCxn id="38" idx="0"/>
          </p:cNvCxnSpPr>
          <p:nvPr/>
        </p:nvCxnSpPr>
        <p:spPr>
          <a:xfrm flipH="1">
            <a:off x="4533900" y="5638800"/>
            <a:ext cx="4191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029200" y="61722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110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>
          <a:xfrm flipH="1">
            <a:off x="5372100" y="5791200"/>
            <a:ext cx="3429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5867400" y="61722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101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45" name="Straight Arrow Connector 44"/>
          <p:cNvCxnSpPr>
            <a:endCxn id="44" idx="0"/>
          </p:cNvCxnSpPr>
          <p:nvPr/>
        </p:nvCxnSpPr>
        <p:spPr>
          <a:xfrm flipH="1">
            <a:off x="6210300" y="5562600"/>
            <a:ext cx="1143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705600" y="61722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011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48" name="Straight Arrow Connector 47"/>
          <p:cNvCxnSpPr>
            <a:endCxn id="47" idx="0"/>
          </p:cNvCxnSpPr>
          <p:nvPr/>
        </p:nvCxnSpPr>
        <p:spPr>
          <a:xfrm>
            <a:off x="7010400" y="5562600"/>
            <a:ext cx="381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543800" y="61722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011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382000" y="6172200"/>
            <a:ext cx="6858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101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772400" y="5562600"/>
            <a:ext cx="152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534400" y="57912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34290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v3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43434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v7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51816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v6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" name="Title 1"/>
          <p:cNvSpPr txBox="1">
            <a:spLocks/>
          </p:cNvSpPr>
          <p:nvPr/>
        </p:nvSpPr>
        <p:spPr>
          <a:xfrm>
            <a:off x="59436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v5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67818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v3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76200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v3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8534400" y="6553200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v5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3340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C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When the voltage range of an analog signal is between </a:t>
            </a:r>
            <a:r>
              <a:rPr lang="en-US" b="1" dirty="0" smtClean="0">
                <a:solidFill>
                  <a:srgbClr val="FF0000"/>
                </a:solidFill>
              </a:rPr>
              <a:t>0 and 9V</a:t>
            </a:r>
            <a:r>
              <a:rPr lang="en-US" sz="2800" dirty="0" smtClean="0">
                <a:solidFill>
                  <a:srgbClr val="0000FF"/>
                </a:solidFill>
              </a:rPr>
              <a:t>, if </a:t>
            </a:r>
            <a:r>
              <a:rPr lang="en-US" b="1" dirty="0" smtClean="0">
                <a:solidFill>
                  <a:srgbClr val="7030A0"/>
                </a:solidFill>
              </a:rPr>
              <a:t>the FSR is set to 9V </a:t>
            </a:r>
            <a:r>
              <a:rPr lang="en-US" sz="2800" dirty="0" smtClean="0">
                <a:solidFill>
                  <a:srgbClr val="0000FF"/>
                </a:solidFill>
              </a:rPr>
              <a:t>and </a:t>
            </a:r>
            <a:r>
              <a:rPr lang="en-US" b="1" dirty="0" smtClean="0">
                <a:solidFill>
                  <a:srgbClr val="FF33CC"/>
                </a:solidFill>
              </a:rPr>
              <a:t>quantization with 4 bits</a:t>
            </a:r>
            <a:r>
              <a:rPr lang="en-US" sz="2800" dirty="0" smtClean="0">
                <a:solidFill>
                  <a:srgbClr val="0000FF"/>
                </a:solidFill>
              </a:rPr>
              <a:t> is performed, </a:t>
            </a:r>
            <a:r>
              <a:rPr lang="en-US" sz="2800" i="1" dirty="0" smtClean="0">
                <a:solidFill>
                  <a:srgbClr val="0000FF"/>
                </a:solidFill>
              </a:rPr>
              <a:t>q is             V.</a:t>
            </a:r>
          </a:p>
          <a:p>
            <a:pPr>
              <a:buNone/>
            </a:pPr>
            <a:r>
              <a:rPr lang="en-US" b="1" i="1" dirty="0" smtClean="0">
                <a:solidFill>
                  <a:srgbClr val="00B050"/>
                </a:solidFill>
              </a:rPr>
              <a:t>Here, FSR = 9V and n = 4 bits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We know, </a:t>
            </a:r>
            <a:r>
              <a:rPr lang="en-US" sz="2800" dirty="0" smtClean="0">
                <a:solidFill>
                  <a:srgbClr val="FF0000"/>
                </a:solidFill>
              </a:rPr>
              <a:t>step size </a:t>
            </a:r>
            <a:r>
              <a:rPr lang="en-US" sz="2800" i="1" dirty="0" smtClean="0">
                <a:solidFill>
                  <a:srgbClr val="FF0000"/>
                </a:solidFill>
              </a:rPr>
              <a:t>q is FSR / (2^n − 1)</a:t>
            </a:r>
          </a:p>
          <a:p>
            <a:pPr>
              <a:buNone/>
            </a:pPr>
            <a:r>
              <a:rPr lang="en-US" sz="2800" i="1" dirty="0" smtClean="0">
                <a:solidFill>
                  <a:srgbClr val="FF33CC"/>
                </a:solidFill>
              </a:rPr>
              <a:t>q= 9/(2^4 -1) = 9/15 = 0.6</a:t>
            </a:r>
          </a:p>
          <a:p>
            <a:pPr>
              <a:buNone/>
            </a:pPr>
            <a:r>
              <a:rPr lang="en-US" sz="2800" dirty="0" smtClean="0">
                <a:solidFill>
                  <a:srgbClr val="FF33CC"/>
                </a:solidFill>
              </a:rPr>
              <a:t>	So,             = 0.6 V</a:t>
            </a:r>
            <a:endParaRPr lang="en-US" sz="2800" i="1" dirty="0" smtClean="0">
              <a:solidFill>
                <a:srgbClr val="FF33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30480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51054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C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0198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[FSR is the maximum width of the voltage]</a:t>
            </a:r>
          </a:p>
        </p:txBody>
      </p:sp>
      <p:sp>
        <p:nvSpPr>
          <p:cNvPr id="8" name="Left Arrow 7">
            <a:hlinkClick r:id="rId2" action="ppaction://hlinksldjump"/>
          </p:cNvPr>
          <p:cNvSpPr/>
          <p:nvPr/>
        </p:nvSpPr>
        <p:spPr>
          <a:xfrm>
            <a:off x="7467600" y="3886200"/>
            <a:ext cx="914400" cy="685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200" i="1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2800" i="1" dirty="0" smtClean="0">
                <a:solidFill>
                  <a:srgbClr val="0033CC"/>
                </a:solidFill>
              </a:rPr>
              <a:t>    </a:t>
            </a:r>
            <a:r>
              <a:rPr lang="en-US" sz="2800" b="1" i="1" dirty="0" smtClean="0">
                <a:solidFill>
                  <a:srgbClr val="FF33CC"/>
                </a:solidFill>
              </a:rPr>
              <a:t>Options for </a:t>
            </a:r>
            <a:r>
              <a:rPr lang="en-US" sz="2800" b="1" i="1" dirty="0" err="1" smtClean="0">
                <a:solidFill>
                  <a:srgbClr val="FF33CC"/>
                </a:solidFill>
              </a:rPr>
              <a:t>subquestions</a:t>
            </a:r>
            <a:r>
              <a:rPr lang="en-US" sz="2800" b="1" i="1" dirty="0" smtClean="0">
                <a:solidFill>
                  <a:srgbClr val="FF33CC"/>
                </a:solidFill>
              </a:rPr>
              <a:t> C and D</a:t>
            </a:r>
          </a:p>
          <a:p>
            <a:pPr>
              <a:buNone/>
            </a:pPr>
            <a:endParaRPr lang="en-US" sz="2800" b="1" i="1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US" sz="2800" b="1" i="1" dirty="0" smtClean="0">
                <a:solidFill>
                  <a:srgbClr val="0033CC"/>
                </a:solidFill>
              </a:rPr>
              <a:t>Options:  </a:t>
            </a:r>
            <a:r>
              <a:rPr lang="pt-BR" sz="2800" b="1" dirty="0" smtClean="0">
                <a:solidFill>
                  <a:srgbClr val="0033CC"/>
                </a:solidFill>
              </a:rPr>
              <a:t>a) 0.5625   b) 0.6    c) 1.2    d) 2.25   e) 5.5        	          	       f) 7.0         g) 7.2    h) 7.5     </a:t>
            </a:r>
            <a:r>
              <a:rPr lang="en-US" sz="2800" b="1" dirty="0" err="1" smtClean="0">
                <a:solidFill>
                  <a:srgbClr val="0033CC"/>
                </a:solidFill>
              </a:rPr>
              <a:t>i</a:t>
            </a:r>
            <a:r>
              <a:rPr lang="en-US" sz="2800" b="1" dirty="0" smtClean="0">
                <a:solidFill>
                  <a:srgbClr val="0033CC"/>
                </a:solidFill>
              </a:rPr>
              <a:t>) 7.8      j) 8.0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D</a:t>
            </a:r>
          </a:p>
          <a:p>
            <a:r>
              <a:rPr lang="en-US" sz="2800" dirty="0" smtClean="0"/>
              <a:t>The measured value of the voltage 7.49…V of the analog signal is           V</a:t>
            </a:r>
            <a:r>
              <a:rPr lang="en-US" sz="2500" i="1" dirty="0" smtClean="0">
                <a:solidFill>
                  <a:srgbClr val="0000FF"/>
                </a:solidFill>
              </a:rPr>
              <a:t>.</a:t>
            </a:r>
          </a:p>
          <a:p>
            <a:pPr>
              <a:buNone/>
            </a:pPr>
            <a:endParaRPr lang="en-US" sz="2500" i="1" dirty="0" smtClean="0">
              <a:solidFill>
                <a:srgbClr val="0000FF"/>
              </a:solidFill>
            </a:endParaRPr>
          </a:p>
          <a:p>
            <a:r>
              <a:rPr lang="en-US" sz="2800" b="1" i="1" dirty="0" smtClean="0">
                <a:solidFill>
                  <a:srgbClr val="00B050"/>
                </a:solidFill>
              </a:rPr>
              <a:t>Here, We need to find out the voltage in digital signal when analog signal contain the voltage of 7.49…V .</a:t>
            </a:r>
            <a:endParaRPr lang="en-US" sz="2800" b="1" i="1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sz="1200" i="1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25146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D</a:t>
            </a:r>
          </a:p>
          <a:p>
            <a:r>
              <a:rPr lang="en-US" sz="2800" dirty="0" smtClean="0"/>
              <a:t>The measured value of the voltage 7.49…V of the analog signal is           V</a:t>
            </a:r>
            <a:r>
              <a:rPr lang="en-US" sz="2500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We know from quantization, every voltage of digital signal is multiples of step size q.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000" i="1" dirty="0" smtClean="0">
                <a:solidFill>
                  <a:srgbClr val="FF0000"/>
                </a:solidFill>
              </a:rPr>
              <a:t>			</a:t>
            </a:r>
            <a:r>
              <a:rPr lang="en-US" sz="2800" b="1" dirty="0" err="1" smtClean="0">
                <a:solidFill>
                  <a:srgbClr val="FF33CC"/>
                </a:solidFill>
              </a:rPr>
              <a:t>Vn</a:t>
            </a:r>
            <a:r>
              <a:rPr lang="en-US" sz="2800" b="1" dirty="0" smtClean="0">
                <a:solidFill>
                  <a:srgbClr val="FF33CC"/>
                </a:solidFill>
              </a:rPr>
              <a:t> = (2^</a:t>
            </a:r>
            <a:r>
              <a:rPr lang="en-US" sz="2800" b="1" i="1" dirty="0" smtClean="0">
                <a:solidFill>
                  <a:srgbClr val="FF33CC"/>
                </a:solidFill>
              </a:rPr>
              <a:t>n − 1) × q.</a:t>
            </a:r>
          </a:p>
          <a:p>
            <a:pPr>
              <a:buNone/>
            </a:pPr>
            <a:r>
              <a:rPr lang="en-US" sz="2800" b="1" i="1" dirty="0" smtClean="0">
                <a:solidFill>
                  <a:srgbClr val="00B050"/>
                </a:solidFill>
              </a:rPr>
              <a:t>So, Options a, d, e, f, h, j are wrong.</a:t>
            </a:r>
          </a:p>
          <a:p>
            <a:r>
              <a:rPr lang="en-US" sz="2800" b="1" i="1" dirty="0" smtClean="0">
                <a:solidFill>
                  <a:srgbClr val="FF0000"/>
                </a:solidFill>
              </a:rPr>
              <a:t>Answer will be most nearest value of 7.49 V which is multiples of step size q.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5146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en-US" sz="11500" dirty="0" smtClean="0">
                <a:solidFill>
                  <a:srgbClr val="FF33CC"/>
                </a:solidFill>
              </a:rPr>
              <a:t>Question 4</a:t>
            </a:r>
            <a:endParaRPr lang="en-US" sz="11500" dirty="0">
              <a:solidFill>
                <a:srgbClr val="FF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>
                <a:solidFill>
                  <a:srgbClr val="FF33CC"/>
                </a:solidFill>
              </a:rPr>
              <a:t>Options for </a:t>
            </a:r>
            <a:r>
              <a:rPr lang="en-US" b="1" i="1" dirty="0" err="1" smtClean="0">
                <a:solidFill>
                  <a:srgbClr val="FF33CC"/>
                </a:solidFill>
              </a:rPr>
              <a:t>subquestions</a:t>
            </a:r>
            <a:r>
              <a:rPr lang="en-US" b="1" i="1" dirty="0" smtClean="0">
                <a:solidFill>
                  <a:srgbClr val="FF33CC"/>
                </a:solidFill>
              </a:rPr>
              <a:t> C and D</a:t>
            </a:r>
          </a:p>
          <a:p>
            <a:pPr>
              <a:buNone/>
            </a:pPr>
            <a:endParaRPr lang="en-US" b="1" i="1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US" b="1" i="1" dirty="0" smtClean="0">
                <a:solidFill>
                  <a:srgbClr val="0033CC"/>
                </a:solidFill>
              </a:rPr>
              <a:t>Options:  </a:t>
            </a:r>
          </a:p>
          <a:p>
            <a:pPr marL="514350" indent="-514350">
              <a:buAutoNum type="alphaLcParenR"/>
            </a:pPr>
            <a:r>
              <a:rPr lang="pt-BR" b="1" dirty="0" smtClean="0">
                <a:solidFill>
                  <a:srgbClr val="0033CC"/>
                </a:solidFill>
              </a:rPr>
              <a:t>0.5625   b) 0.6    c) 1.2    d) 2.25   e) 5.5     </a:t>
            </a:r>
          </a:p>
          <a:p>
            <a:pPr marL="514350" indent="-514350">
              <a:buNone/>
            </a:pPr>
            <a:r>
              <a:rPr lang="pt-BR" b="1" dirty="0" smtClean="0">
                <a:solidFill>
                  <a:srgbClr val="0033CC"/>
                </a:solidFill>
              </a:rPr>
              <a:t> f) 7.0         g) 7.2    h) 7.5     </a:t>
            </a:r>
            <a:r>
              <a:rPr lang="en-US" b="1" dirty="0" err="1" smtClean="0">
                <a:solidFill>
                  <a:srgbClr val="0033CC"/>
                </a:solidFill>
              </a:rPr>
              <a:t>i</a:t>
            </a:r>
            <a:r>
              <a:rPr lang="en-US" b="1" dirty="0" smtClean="0">
                <a:solidFill>
                  <a:srgbClr val="0033CC"/>
                </a:solidFill>
              </a:rPr>
              <a:t>) 7.8      j) 8.0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E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When the measured value of           is encoded with the binary codes 0000, 0001, …, and 1111 in sequence as </a:t>
            </a:r>
            <a:r>
              <a:rPr lang="en-US" sz="2800" dirty="0" smtClean="0">
                <a:solidFill>
                  <a:srgbClr val="FF0000"/>
                </a:solidFill>
              </a:rPr>
              <a:t>in Table 1</a:t>
            </a:r>
            <a:r>
              <a:rPr lang="en-US" sz="2800" dirty="0" smtClean="0">
                <a:solidFill>
                  <a:srgbClr val="0000FF"/>
                </a:solidFill>
              </a:rPr>
              <a:t>, the binary code is           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Options:  </a:t>
            </a:r>
            <a:r>
              <a:rPr lang="pt-BR" sz="2800" dirty="0" smtClean="0">
                <a:solidFill>
                  <a:srgbClr val="FF0000"/>
                </a:solidFill>
              </a:rPr>
              <a:t>a) 1010     b) 1011     c) 1100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 d) 1101     e) 1110</a:t>
            </a: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500" i="1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8956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29200" y="20574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D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FF66FF"/>
                </a:solidFill>
              </a:rPr>
              <a:t>The measured value of the voltage 7.49…V of the analog signal is           V</a:t>
            </a:r>
            <a:r>
              <a:rPr lang="en-US" sz="2800" b="1" i="1" dirty="0" smtClean="0">
                <a:solidFill>
                  <a:srgbClr val="FF66FF"/>
                </a:solidFill>
              </a:rPr>
              <a:t>.</a:t>
            </a:r>
          </a:p>
          <a:p>
            <a:endParaRPr lang="en-US" sz="2500" i="1" dirty="0" smtClean="0">
              <a:solidFill>
                <a:srgbClr val="0000FF"/>
              </a:solidFill>
            </a:endParaRPr>
          </a:p>
          <a:p>
            <a:r>
              <a:rPr lang="en-US" sz="2800" b="1" i="1" dirty="0" smtClean="0">
                <a:solidFill>
                  <a:srgbClr val="0000FF"/>
                </a:solidFill>
              </a:rPr>
              <a:t>The two nearest value of 7.49 V is option h=7.2 and </a:t>
            </a:r>
            <a:r>
              <a:rPr lang="en-US" sz="2800" b="1" i="1" dirty="0" err="1" smtClean="0">
                <a:solidFill>
                  <a:srgbClr val="0000FF"/>
                </a:solidFill>
              </a:rPr>
              <a:t>i</a:t>
            </a:r>
            <a:r>
              <a:rPr lang="en-US" sz="2800" b="1" i="1" dirty="0" smtClean="0">
                <a:solidFill>
                  <a:srgbClr val="0000FF"/>
                </a:solidFill>
              </a:rPr>
              <a:t>=7.8.</a:t>
            </a:r>
          </a:p>
          <a:p>
            <a:r>
              <a:rPr lang="en-US" sz="2800" b="1" i="1" dirty="0" smtClean="0">
                <a:solidFill>
                  <a:srgbClr val="0000FF"/>
                </a:solidFill>
              </a:rPr>
              <a:t>But </a:t>
            </a:r>
            <a:r>
              <a:rPr lang="en-US" sz="2800" b="1" i="1" dirty="0" smtClean="0">
                <a:solidFill>
                  <a:srgbClr val="FF0000"/>
                </a:solidFill>
              </a:rPr>
              <a:t>7.2 </a:t>
            </a:r>
            <a:r>
              <a:rPr lang="en-US" sz="2800" b="1" i="1" dirty="0" smtClean="0">
                <a:solidFill>
                  <a:srgbClr val="0000FF"/>
                </a:solidFill>
              </a:rPr>
              <a:t>is the most nearest than 7.8.</a:t>
            </a:r>
          </a:p>
          <a:p>
            <a:r>
              <a:rPr lang="en-US" sz="2800" b="1" i="1" dirty="0" smtClean="0">
                <a:solidFill>
                  <a:srgbClr val="0000FF"/>
                </a:solidFill>
              </a:rPr>
              <a:t>So, measured value is </a:t>
            </a:r>
            <a:r>
              <a:rPr lang="en-US" sz="2800" b="1" i="1" dirty="0" smtClean="0">
                <a:solidFill>
                  <a:srgbClr val="FF0000"/>
                </a:solidFill>
              </a:rPr>
              <a:t>7.2 V</a:t>
            </a:r>
          </a:p>
          <a:p>
            <a:pPr>
              <a:buNone/>
            </a:pPr>
            <a:r>
              <a:rPr lang="en-US" sz="2500" dirty="0" smtClean="0">
                <a:solidFill>
                  <a:srgbClr val="FF33CC"/>
                </a:solidFill>
              </a:rPr>
              <a:t>                   = 7.2 V</a:t>
            </a:r>
            <a:endParaRPr lang="en-US" sz="2500" i="1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14800" y="25908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4864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E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When the measured value of            is encoded with the binary codes 0000, 0001, …, and 1111 in sequence as </a:t>
            </a:r>
            <a:r>
              <a:rPr lang="en-US" sz="2800" b="1" dirty="0" smtClean="0">
                <a:solidFill>
                  <a:srgbClr val="FF0000"/>
                </a:solidFill>
              </a:rPr>
              <a:t>in Table 1</a:t>
            </a:r>
            <a:r>
              <a:rPr lang="en-US" sz="2800" dirty="0" smtClean="0">
                <a:solidFill>
                  <a:srgbClr val="0000FF"/>
                </a:solidFill>
              </a:rPr>
              <a:t>, the binary code is           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FF0000"/>
                </a:solidFill>
              </a:rPr>
              <a:t>Options:  </a:t>
            </a:r>
            <a:r>
              <a:rPr lang="pt-BR" sz="2800" dirty="0" smtClean="0">
                <a:solidFill>
                  <a:srgbClr val="FF0000"/>
                </a:solidFill>
              </a:rPr>
              <a:t>a) 1010     b) 1011     c) 1100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           d) 1101     e) 1110</a:t>
            </a: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500" i="1" dirty="0" smtClean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8956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05400" y="20574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E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sz="2800" i="1" dirty="0" smtClean="0">
                <a:solidFill>
                  <a:srgbClr val="0000FF"/>
                </a:solidFill>
              </a:rPr>
              <a:t>Using </a:t>
            </a:r>
            <a:r>
              <a:rPr lang="en-US" sz="2800" b="1" dirty="0" err="1" smtClean="0">
                <a:solidFill>
                  <a:srgbClr val="FF33CC"/>
                </a:solidFill>
              </a:rPr>
              <a:t>Vn</a:t>
            </a:r>
            <a:r>
              <a:rPr lang="en-US" sz="2800" b="1" dirty="0" smtClean="0">
                <a:solidFill>
                  <a:srgbClr val="FF33CC"/>
                </a:solidFill>
              </a:rPr>
              <a:t> = (2^</a:t>
            </a:r>
            <a:r>
              <a:rPr lang="en-US" sz="2800" b="1" i="1" dirty="0" smtClean="0">
                <a:solidFill>
                  <a:srgbClr val="FF33CC"/>
                </a:solidFill>
              </a:rPr>
              <a:t>n − 1) × q </a:t>
            </a:r>
            <a:r>
              <a:rPr lang="en-US" sz="2800" i="1" dirty="0" smtClean="0">
                <a:solidFill>
                  <a:srgbClr val="0000FF"/>
                </a:solidFill>
              </a:rPr>
              <a:t>equation, we get-</a:t>
            </a: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500" i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200" y="2743200"/>
          <a:ext cx="8915399" cy="104670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67873"/>
                <a:gridCol w="473384"/>
                <a:gridCol w="473384"/>
                <a:gridCol w="473384"/>
                <a:gridCol w="473384"/>
                <a:gridCol w="473384"/>
                <a:gridCol w="473384"/>
                <a:gridCol w="473384"/>
                <a:gridCol w="473384"/>
                <a:gridCol w="473384"/>
                <a:gridCol w="473384"/>
                <a:gridCol w="552281"/>
                <a:gridCol w="552281"/>
                <a:gridCol w="552281"/>
                <a:gridCol w="552281"/>
                <a:gridCol w="552281"/>
                <a:gridCol w="552281"/>
              </a:tblGrid>
              <a:tr h="383968"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Voltage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V0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V1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V2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V3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V4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V5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V6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V7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V8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V9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V10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V11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>
                          <a:solidFill>
                            <a:srgbClr val="FF0000"/>
                          </a:solidFill>
                        </a:rPr>
                        <a:t>V12</a:t>
                      </a:r>
                      <a:endParaRPr 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V13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V14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V15</a:t>
                      </a:r>
                      <a:endParaRPr lang="en-US" sz="1700" dirty="0"/>
                    </a:p>
                  </a:txBody>
                  <a:tcPr marL="94676" marR="94676" marT="47339" marB="47339"/>
                </a:tc>
              </a:tr>
              <a:tr h="662738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Value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0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0.6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1.2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1.8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2.4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3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3.6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4.2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4.8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5.4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6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6.6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>
                          <a:solidFill>
                            <a:srgbClr val="FF0000"/>
                          </a:solidFill>
                        </a:rPr>
                        <a:t>7.2</a:t>
                      </a:r>
                      <a:endParaRPr lang="en-US" sz="1700" b="1" dirty="0">
                        <a:solidFill>
                          <a:srgbClr val="FF0000"/>
                        </a:solidFill>
                      </a:endParaRPr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7.8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8.4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9</a:t>
                      </a:r>
                      <a:endParaRPr lang="en-US" sz="1700" b="1" dirty="0"/>
                    </a:p>
                  </a:txBody>
                  <a:tcPr marL="94676" marR="94676" marT="47339" marB="47339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Subquestion</a:t>
            </a:r>
            <a:r>
              <a:rPr lang="en-US" b="1" dirty="0" smtClean="0">
                <a:solidFill>
                  <a:srgbClr val="00B050"/>
                </a:solidFill>
              </a:rPr>
              <a:t> E</a:t>
            </a:r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sz="2800" i="1" dirty="0" smtClean="0">
                <a:solidFill>
                  <a:srgbClr val="0000FF"/>
                </a:solidFill>
              </a:rPr>
              <a:t>Using </a:t>
            </a:r>
            <a:r>
              <a:rPr lang="en-US" sz="2800" b="1" dirty="0" smtClean="0">
                <a:solidFill>
                  <a:srgbClr val="FF33CC"/>
                </a:solidFill>
              </a:rPr>
              <a:t>Table-1</a:t>
            </a:r>
            <a:r>
              <a:rPr lang="en-US" sz="2800" i="1" dirty="0" smtClean="0">
                <a:solidFill>
                  <a:srgbClr val="0000FF"/>
                </a:solidFill>
              </a:rPr>
              <a:t>, we get-</a:t>
            </a: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r>
              <a:rPr lang="en-US" sz="2800" i="1" dirty="0" smtClean="0">
                <a:solidFill>
                  <a:srgbClr val="0000FF"/>
                </a:solidFill>
              </a:rPr>
              <a:t>So,           =1100</a:t>
            </a:r>
          </a:p>
          <a:p>
            <a:endParaRPr lang="en-US" sz="2800" i="1" dirty="0" smtClean="0">
              <a:solidFill>
                <a:srgbClr val="0000FF"/>
              </a:solidFill>
            </a:endParaRPr>
          </a:p>
          <a:p>
            <a:endParaRPr lang="en-US" sz="2500" i="1" dirty="0" smtClean="0">
              <a:solidFill>
                <a:srgbClr val="0000FF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606040"/>
          <a:ext cx="579120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Voltage (V)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1011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V12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1100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1101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1110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V7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95400" y="617220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</a:t>
            </a:r>
            <a:endParaRPr lang="en-US" sz="2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2133600"/>
          </a:xfrm>
        </p:spPr>
        <p:txBody>
          <a:bodyPr>
            <a:no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 4.</a:t>
            </a: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C00000"/>
                </a:solidFill>
              </a:rPr>
              <a:t/>
            </a:r>
            <a:br>
              <a:rPr lang="en-US" sz="2800" dirty="0" smtClean="0">
                <a:solidFill>
                  <a:srgbClr val="C0000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Read the following description concerning </a:t>
            </a:r>
            <a:r>
              <a:rPr lang="en-US" sz="2900" b="1" dirty="0" smtClean="0">
                <a:solidFill>
                  <a:srgbClr val="C00000"/>
                </a:solidFill>
              </a:rPr>
              <a:t>Analog/Digital conversion</a:t>
            </a:r>
            <a:r>
              <a:rPr lang="en-US" sz="2800" dirty="0" smtClean="0">
                <a:solidFill>
                  <a:srgbClr val="0070C0"/>
                </a:solidFill>
              </a:rPr>
              <a:t>, and then answer Sub-question. </a:t>
            </a:r>
            <a:br>
              <a:rPr lang="en-US" sz="2800" dirty="0" smtClean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3037"/>
            <a:ext cx="8229600" cy="32305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Pulse Code Modulation (PCM)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33CC"/>
                </a:solidFill>
              </a:rPr>
              <a:t>is a method of converting an </a:t>
            </a:r>
            <a:r>
              <a:rPr lang="en-US" b="1" dirty="0" smtClean="0">
                <a:solidFill>
                  <a:srgbClr val="FF33CC"/>
                </a:solidFill>
              </a:rPr>
              <a:t>analog signal into digital data</a:t>
            </a:r>
            <a:r>
              <a:rPr lang="en-US" dirty="0" smtClean="0">
                <a:solidFill>
                  <a:srgbClr val="0033CC"/>
                </a:solidFill>
              </a:rPr>
              <a:t>.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The PCM encoder has three processes: 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00B050"/>
                </a:solidFill>
              </a:rPr>
              <a:t>(1) Sampling → (2) Quantizing → (3) Encoding.</a:t>
            </a:r>
          </a:p>
          <a:p>
            <a:r>
              <a:rPr lang="en-US" dirty="0" smtClean="0">
                <a:solidFill>
                  <a:srgbClr val="FF33CC"/>
                </a:solidFill>
              </a:rPr>
              <a:t>An Analog/Digital conversion of </a:t>
            </a:r>
            <a:r>
              <a:rPr lang="en-US" i="1" dirty="0" smtClean="0">
                <a:solidFill>
                  <a:srgbClr val="FF33CC"/>
                </a:solidFill>
              </a:rPr>
              <a:t>n bits </a:t>
            </a:r>
            <a:r>
              <a:rPr lang="en-US" i="1" dirty="0" smtClean="0">
                <a:solidFill>
                  <a:srgbClr val="0033CC"/>
                </a:solidFill>
              </a:rPr>
              <a:t>is described below, using the voltage of a direct </a:t>
            </a:r>
            <a:r>
              <a:rPr lang="en-US" dirty="0" smtClean="0">
                <a:solidFill>
                  <a:srgbClr val="0033CC"/>
                </a:solidFill>
              </a:rPr>
              <a:t>current as an example:</a:t>
            </a:r>
            <a:endParaRPr lang="en-US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487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(1) Sampling</a:t>
            </a:r>
          </a:p>
          <a:p>
            <a:r>
              <a:rPr lang="en-US" dirty="0" smtClean="0">
                <a:solidFill>
                  <a:srgbClr val="0033CC"/>
                </a:solidFill>
              </a:rPr>
              <a:t>In sampling, </a:t>
            </a:r>
            <a:r>
              <a:rPr lang="en-US" sz="3600" b="1" dirty="0" smtClean="0">
                <a:solidFill>
                  <a:srgbClr val="0000FF"/>
                </a:solidFill>
              </a:rPr>
              <a:t>a voltage that is a continuous-time analog signal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33CC"/>
                </a:solidFill>
              </a:rPr>
              <a:t>is measured </a:t>
            </a:r>
            <a:r>
              <a:rPr lang="en-US" sz="3600" b="1" dirty="0" smtClean="0">
                <a:solidFill>
                  <a:srgbClr val="FF33CC"/>
                </a:solidFill>
              </a:rPr>
              <a:t>at a fixed time interval.</a:t>
            </a:r>
            <a:endParaRPr lang="en-US" b="1" dirty="0" smtClean="0">
              <a:solidFill>
                <a:srgbClr val="FF33CC"/>
              </a:solidFill>
            </a:endParaRPr>
          </a:p>
          <a:p>
            <a:r>
              <a:rPr lang="en-US" dirty="0" smtClean="0">
                <a:solidFill>
                  <a:srgbClr val="0033CC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In Figure 1</a:t>
            </a:r>
            <a:r>
              <a:rPr lang="en-US" dirty="0" smtClean="0">
                <a:solidFill>
                  <a:srgbClr val="0033CC"/>
                </a:solidFill>
              </a:rPr>
              <a:t>, </a:t>
            </a:r>
            <a:r>
              <a:rPr lang="en-US" b="1" dirty="0" smtClean="0">
                <a:solidFill>
                  <a:srgbClr val="0033CC"/>
                </a:solidFill>
              </a:rPr>
              <a:t>the time axis is divided into </a:t>
            </a:r>
            <a:r>
              <a:rPr lang="en-US" b="1" dirty="0" smtClean="0">
                <a:solidFill>
                  <a:srgbClr val="FF0000"/>
                </a:solidFill>
              </a:rPr>
              <a:t>t0, t1, … </a:t>
            </a:r>
            <a:r>
              <a:rPr lang="en-US" b="1" dirty="0" smtClean="0">
                <a:solidFill>
                  <a:srgbClr val="0033CC"/>
                </a:solidFill>
              </a:rPr>
              <a:t>at equally-spaced time intervals of </a:t>
            </a:r>
            <a:r>
              <a:rPr lang="en-US" b="1" i="1" dirty="0" smtClean="0">
                <a:solidFill>
                  <a:srgbClr val="FF0000"/>
                </a:solidFill>
              </a:rPr>
              <a:t>d</a:t>
            </a:r>
            <a:r>
              <a:rPr lang="en-US" i="1" dirty="0" smtClean="0">
                <a:solidFill>
                  <a:srgbClr val="0033CC"/>
                </a:solidFill>
              </a:rPr>
              <a:t>, and the voltage at a given time is represented as </a:t>
            </a:r>
            <a:r>
              <a:rPr lang="en-US" sz="3600" b="1" i="1" dirty="0" smtClean="0">
                <a:solidFill>
                  <a:srgbClr val="FF0000"/>
                </a:solidFill>
              </a:rPr>
              <a:t>v(t0), v(t1), … .</a:t>
            </a:r>
            <a:r>
              <a:rPr lang="en-US" sz="3600" b="1" dirty="0" smtClean="0">
                <a:solidFill>
                  <a:srgbClr val="FF0000"/>
                </a:solidFill>
              </a:rPr>
              <a:t>. 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pic>
        <p:nvPicPr>
          <p:cNvPr id="11265" name="Picture 1" descr="C:\Users\ckmkcck\Desktop\ITEE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295399"/>
            <a:ext cx="6934201" cy="4541225"/>
          </a:xfrm>
          <a:prstGeom prst="rect">
            <a:avLst/>
          </a:prstGeom>
          <a:noFill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378120" y="5867400"/>
            <a:ext cx="5486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3200" b="1" dirty="0" smtClean="0">
                <a:solidFill>
                  <a:srgbClr val="C00000"/>
                </a:solidFill>
              </a:rPr>
              <a:t>Figure 1. Example of sampling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53340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(2) Quantization</a:t>
            </a:r>
          </a:p>
          <a:p>
            <a:r>
              <a:rPr lang="en-US" sz="2500" dirty="0" smtClean="0">
                <a:solidFill>
                  <a:srgbClr val="0070C0"/>
                </a:solidFill>
              </a:rPr>
              <a:t>In quantization, the </a:t>
            </a:r>
            <a:r>
              <a:rPr lang="en-US" b="1" dirty="0" smtClean="0">
                <a:solidFill>
                  <a:srgbClr val="FF0000"/>
                </a:solidFill>
              </a:rPr>
              <a:t>voltages v(t0), v(t1), … </a:t>
            </a:r>
            <a:r>
              <a:rPr lang="en-US" b="1" dirty="0" smtClean="0">
                <a:solidFill>
                  <a:srgbClr val="0070C0"/>
                </a:solidFill>
              </a:rPr>
              <a:t>obtained by the sampling </a:t>
            </a:r>
            <a:r>
              <a:rPr lang="en-US" b="1" dirty="0" smtClean="0">
                <a:solidFill>
                  <a:srgbClr val="FF0000"/>
                </a:solidFill>
              </a:rPr>
              <a:t>in (1)</a:t>
            </a:r>
            <a:r>
              <a:rPr lang="en-US" sz="2800" b="1" dirty="0" smtClean="0">
                <a:solidFill>
                  <a:srgbClr val="0070C0"/>
                </a:solidFill>
              </a:rPr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are approximated with </a:t>
            </a:r>
            <a:r>
              <a:rPr lang="en-US" b="1" dirty="0" smtClean="0">
                <a:solidFill>
                  <a:srgbClr val="0070C0"/>
                </a:solidFill>
              </a:rPr>
              <a:t>integral multiple values of </a:t>
            </a:r>
            <a:r>
              <a:rPr lang="en-US" b="1" dirty="0" smtClean="0">
                <a:solidFill>
                  <a:srgbClr val="FF0000"/>
                </a:solidFill>
              </a:rPr>
              <a:t>step size </a:t>
            </a:r>
            <a:r>
              <a:rPr lang="en-US" b="1" i="1" dirty="0" smtClean="0">
                <a:solidFill>
                  <a:srgbClr val="FF0000"/>
                </a:solidFill>
              </a:rPr>
              <a:t>q</a:t>
            </a:r>
            <a:r>
              <a:rPr lang="en-US" b="1" i="1" dirty="0" smtClean="0">
                <a:solidFill>
                  <a:srgbClr val="0070C0"/>
                </a:solidFill>
              </a:rPr>
              <a:t>.</a:t>
            </a:r>
            <a:endParaRPr lang="en-US" sz="2500" b="1" i="1" dirty="0" smtClean="0">
              <a:solidFill>
                <a:srgbClr val="0070C0"/>
              </a:solidFill>
            </a:endParaRPr>
          </a:p>
          <a:p>
            <a:r>
              <a:rPr lang="en-US" sz="2500" dirty="0" smtClean="0">
                <a:solidFill>
                  <a:srgbClr val="0070C0"/>
                </a:solidFill>
              </a:rPr>
              <a:t>In order to perform quantization, first, </a:t>
            </a:r>
            <a:r>
              <a:rPr lang="en-US" sz="2800" b="1" dirty="0" smtClean="0">
                <a:solidFill>
                  <a:srgbClr val="FF0000"/>
                </a:solidFill>
              </a:rPr>
              <a:t>the FSR, which is the maximum width of the voltage to be measured</a:t>
            </a:r>
            <a:r>
              <a:rPr lang="en-US" sz="2500" dirty="0" smtClean="0">
                <a:solidFill>
                  <a:srgbClr val="0070C0"/>
                </a:solidFill>
              </a:rPr>
              <a:t>, is decided.</a:t>
            </a:r>
          </a:p>
          <a:p>
            <a:r>
              <a:rPr lang="en-US" sz="2500" dirty="0" smtClean="0">
                <a:solidFill>
                  <a:srgbClr val="0070C0"/>
                </a:solidFill>
              </a:rPr>
              <a:t>Next, in order to perform </a:t>
            </a:r>
            <a:r>
              <a:rPr lang="en-US" sz="2800" b="1" dirty="0" smtClean="0">
                <a:solidFill>
                  <a:srgbClr val="0070C0"/>
                </a:solidFill>
              </a:rPr>
              <a:t>quantization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sz="2500" dirty="0" smtClean="0">
                <a:solidFill>
                  <a:srgbClr val="0070C0"/>
                </a:solidFill>
              </a:rPr>
              <a:t>with </a:t>
            </a:r>
            <a:r>
              <a:rPr lang="en-US" i="1" dirty="0" smtClean="0">
                <a:solidFill>
                  <a:srgbClr val="FF0000"/>
                </a:solidFill>
              </a:rPr>
              <a:t>n bits</a:t>
            </a:r>
            <a:r>
              <a:rPr lang="en-US" sz="2500" i="1" dirty="0" smtClean="0">
                <a:solidFill>
                  <a:srgbClr val="0070C0"/>
                </a:solidFill>
              </a:rPr>
              <a:t>, </a:t>
            </a:r>
            <a:r>
              <a:rPr lang="en-US" sz="2500" b="1" dirty="0" smtClean="0">
                <a:solidFill>
                  <a:srgbClr val="FF33CC"/>
                </a:solidFill>
              </a:rPr>
              <a:t>step size </a:t>
            </a:r>
            <a:r>
              <a:rPr lang="en-US" sz="2500" b="1" i="1" dirty="0" smtClean="0">
                <a:solidFill>
                  <a:srgbClr val="FF33CC"/>
                </a:solidFill>
              </a:rPr>
              <a:t>q is determined by equally dividing the </a:t>
            </a:r>
            <a:r>
              <a:rPr lang="en-US" sz="2800" b="1" i="1" dirty="0" smtClean="0">
                <a:solidFill>
                  <a:srgbClr val="FF33CC"/>
                </a:solidFill>
              </a:rPr>
              <a:t>FSR into (2^n − 1) </a:t>
            </a:r>
            <a:r>
              <a:rPr lang="en-US" sz="2500" i="1" dirty="0" smtClean="0">
                <a:solidFill>
                  <a:srgbClr val="00B050"/>
                </a:solidFill>
              </a:rPr>
              <a:t>parts. In this case, </a:t>
            </a:r>
            <a:r>
              <a:rPr lang="en-US" sz="2500" dirty="0" smtClean="0">
                <a:solidFill>
                  <a:srgbClr val="00B050"/>
                </a:solidFill>
              </a:rPr>
              <a:t>step size </a:t>
            </a:r>
            <a:r>
              <a:rPr lang="en-US" b="1" i="1" dirty="0" smtClean="0">
                <a:solidFill>
                  <a:srgbClr val="FF33CC"/>
                </a:solidFill>
              </a:rPr>
              <a:t>q is FSR / (2^n − 1).</a:t>
            </a:r>
            <a:endParaRPr lang="en-US" sz="2500" b="1" dirty="0">
              <a:solidFill>
                <a:srgbClr val="FF33CC"/>
              </a:solidFill>
            </a:endParaRPr>
          </a:p>
        </p:txBody>
      </p:sp>
      <p:sp>
        <p:nvSpPr>
          <p:cNvPr id="4" name="Right Arrow 3">
            <a:hlinkClick r:id="rId2" action="ppaction://hlinksldjump"/>
          </p:cNvPr>
          <p:cNvSpPr/>
          <p:nvPr/>
        </p:nvSpPr>
        <p:spPr>
          <a:xfrm>
            <a:off x="7696200" y="6248400"/>
            <a:ext cx="10668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61722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FSR (Force-sensing </a:t>
            </a:r>
            <a:r>
              <a:rPr lang="en-US" sz="2400" b="1" dirty="0" err="1" smtClean="0">
                <a:solidFill>
                  <a:srgbClr val="0000FF"/>
                </a:solidFill>
              </a:rPr>
              <a:t>registor</a:t>
            </a:r>
            <a:r>
              <a:rPr lang="en-US" sz="2400" b="1" dirty="0" smtClean="0">
                <a:solidFill>
                  <a:srgbClr val="0000FF"/>
                </a:solidFill>
              </a:rPr>
              <a:t>) is a voltage  divider setup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(2) Quantization</a:t>
            </a:r>
          </a:p>
          <a:p>
            <a:r>
              <a:rPr lang="en-US" sz="2500" dirty="0" smtClean="0">
                <a:solidFill>
                  <a:srgbClr val="0033CC"/>
                </a:solidFill>
              </a:rPr>
              <a:t>In quantization, when </a:t>
            </a:r>
            <a:r>
              <a:rPr lang="en-US" sz="2800" b="1" dirty="0" smtClean="0">
                <a:solidFill>
                  <a:srgbClr val="FF0000"/>
                </a:solidFill>
              </a:rPr>
              <a:t>v0 = 0,v1 = </a:t>
            </a:r>
            <a:r>
              <a:rPr lang="en-US" sz="2800" b="1" i="1" dirty="0" smtClean="0">
                <a:solidFill>
                  <a:srgbClr val="FF0000"/>
                </a:solidFill>
              </a:rPr>
              <a:t>q, …,</a:t>
            </a:r>
            <a:r>
              <a:rPr lang="en-US" sz="2800" b="1" i="1" dirty="0" err="1" smtClean="0">
                <a:solidFill>
                  <a:srgbClr val="FF0000"/>
                </a:solidFill>
              </a:rPr>
              <a:t>vmax</a:t>
            </a:r>
            <a:r>
              <a:rPr lang="en-US" sz="2800" b="1" i="1" dirty="0" smtClean="0">
                <a:solidFill>
                  <a:srgbClr val="FF0000"/>
                </a:solidFill>
              </a:rPr>
              <a:t> = (2^n − 1)× q</a:t>
            </a:r>
            <a:r>
              <a:rPr lang="en-US" sz="2800" b="1" i="1" dirty="0" smtClean="0">
                <a:solidFill>
                  <a:srgbClr val="0033CC"/>
                </a:solidFill>
              </a:rPr>
              <a:t>  </a:t>
            </a:r>
            <a:r>
              <a:rPr lang="en-US" sz="2800" b="1" i="1" dirty="0" smtClean="0">
                <a:solidFill>
                  <a:srgbClr val="FF0000"/>
                </a:solidFill>
              </a:rPr>
              <a:t>represent the voltage </a:t>
            </a:r>
            <a:r>
              <a:rPr lang="en-US" sz="2800" b="1" dirty="0" smtClean="0">
                <a:solidFill>
                  <a:srgbClr val="FF0000"/>
                </a:solidFill>
              </a:rPr>
              <a:t>values</a:t>
            </a:r>
            <a:r>
              <a:rPr lang="en-US" sz="2800" b="1" dirty="0" smtClean="0">
                <a:solidFill>
                  <a:srgbClr val="0033CC"/>
                </a:solidFill>
              </a:rPr>
              <a:t> </a:t>
            </a:r>
            <a:r>
              <a:rPr lang="en-US" sz="2500" dirty="0" smtClean="0">
                <a:solidFill>
                  <a:srgbClr val="0033CC"/>
                </a:solidFill>
              </a:rPr>
              <a:t>used as approximate values in ascending order, with regard to the </a:t>
            </a:r>
            <a:r>
              <a:rPr lang="en-US" b="1" dirty="0" smtClean="0">
                <a:solidFill>
                  <a:srgbClr val="FF0000"/>
                </a:solidFill>
              </a:rPr>
              <a:t>voltage v(tm)</a:t>
            </a:r>
            <a:r>
              <a:rPr lang="en-US" b="1" dirty="0" smtClean="0">
                <a:solidFill>
                  <a:srgbClr val="0033CC"/>
                </a:solidFill>
              </a:rPr>
              <a:t> </a:t>
            </a:r>
            <a:r>
              <a:rPr lang="en-US" sz="2500" dirty="0" smtClean="0">
                <a:solidFill>
                  <a:srgbClr val="0033CC"/>
                </a:solidFill>
              </a:rPr>
              <a:t>of the analog signal measured in </a:t>
            </a:r>
            <a:r>
              <a:rPr lang="en-US" sz="2500" dirty="0" smtClean="0">
                <a:solidFill>
                  <a:srgbClr val="FF0000"/>
                </a:solidFill>
              </a:rPr>
              <a:t>sampling </a:t>
            </a:r>
            <a:r>
              <a:rPr lang="en-US" sz="2800" b="1" dirty="0" smtClean="0">
                <a:solidFill>
                  <a:srgbClr val="0000FF"/>
                </a:solidFill>
              </a:rPr>
              <a:t>at the time tm</a:t>
            </a:r>
            <a:r>
              <a:rPr lang="en-US" sz="2500" dirty="0" smtClean="0">
                <a:solidFill>
                  <a:srgbClr val="FF0000"/>
                </a:solidFill>
              </a:rPr>
              <a:t>, a non-negative integer </a:t>
            </a:r>
            <a:r>
              <a:rPr lang="en-US" sz="2500" i="1" dirty="0" smtClean="0">
                <a:solidFill>
                  <a:srgbClr val="FF0000"/>
                </a:solidFill>
              </a:rPr>
              <a:t>N </a:t>
            </a:r>
            <a:r>
              <a:rPr lang="en-US" sz="2500" i="1" dirty="0" smtClean="0">
                <a:solidFill>
                  <a:srgbClr val="0033CC"/>
                </a:solidFill>
              </a:rPr>
              <a:t>that </a:t>
            </a:r>
            <a:r>
              <a:rPr lang="en-US" sz="2500" dirty="0" smtClean="0">
                <a:solidFill>
                  <a:srgbClr val="0033CC"/>
                </a:solidFill>
              </a:rPr>
              <a:t>satisfies the following condition is found in quantization, and the </a:t>
            </a:r>
            <a:r>
              <a:rPr lang="en-US" sz="2500" dirty="0" smtClean="0">
                <a:solidFill>
                  <a:srgbClr val="FF0000"/>
                </a:solidFill>
              </a:rPr>
              <a:t>voltage </a:t>
            </a:r>
            <a:r>
              <a:rPr lang="en-US" sz="2500" i="1" dirty="0" smtClean="0">
                <a:solidFill>
                  <a:srgbClr val="FF0000"/>
                </a:solidFill>
              </a:rPr>
              <a:t>N × q is taken </a:t>
            </a:r>
            <a:r>
              <a:rPr lang="en-US" sz="2500" dirty="0" smtClean="0">
                <a:solidFill>
                  <a:srgbClr val="FF0000"/>
                </a:solidFill>
              </a:rPr>
              <a:t>as the measured voltage v(tm). </a:t>
            </a:r>
            <a:r>
              <a:rPr lang="en-US" sz="2500" dirty="0" smtClean="0">
                <a:solidFill>
                  <a:srgbClr val="0033CC"/>
                </a:solidFill>
              </a:rPr>
              <a:t>This is called </a:t>
            </a:r>
            <a:r>
              <a:rPr lang="en-US" sz="2500" i="1" dirty="0" smtClean="0">
                <a:solidFill>
                  <a:srgbClr val="0033CC"/>
                </a:solidFill>
              </a:rPr>
              <a:t>n bit quantization:</a:t>
            </a:r>
          </a:p>
          <a:p>
            <a:pPr algn="ctr">
              <a:buNone/>
            </a:pPr>
            <a:r>
              <a:rPr lang="pt-BR" b="1" i="1" dirty="0" smtClean="0">
                <a:solidFill>
                  <a:srgbClr val="00B050"/>
                </a:solidFill>
              </a:rPr>
              <a:t>(N × q − q )/ 2 ≤ v(tm) &lt; (N × q + q) / 2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534400" cy="51054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3600" b="1" dirty="0" smtClean="0">
                <a:solidFill>
                  <a:srgbClr val="00B050"/>
                </a:solidFill>
              </a:rPr>
              <a:t>(2) Quantization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As shown on the right in </a:t>
            </a:r>
            <a:r>
              <a:rPr lang="en-US" sz="2800" b="1" dirty="0" smtClean="0">
                <a:solidFill>
                  <a:srgbClr val="FF0000"/>
                </a:solidFill>
              </a:rPr>
              <a:t>Figure 2</a:t>
            </a:r>
            <a:r>
              <a:rPr lang="en-US" sz="2800" dirty="0" smtClean="0">
                <a:solidFill>
                  <a:srgbClr val="0070C0"/>
                </a:solidFill>
              </a:rPr>
              <a:t>, after the voltage axis is divided into </a:t>
            </a:r>
            <a:r>
              <a:rPr lang="en-US" b="1" dirty="0" smtClean="0">
                <a:solidFill>
                  <a:srgbClr val="FF0000"/>
                </a:solidFill>
              </a:rPr>
              <a:t>voltages v0, v1, …, </a:t>
            </a:r>
            <a:r>
              <a:rPr lang="en-US" b="1" dirty="0" err="1" smtClean="0">
                <a:solidFill>
                  <a:srgbClr val="FF0000"/>
                </a:solidFill>
              </a:rPr>
              <a:t>vmax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with </a:t>
            </a:r>
            <a:r>
              <a:rPr lang="en-US" b="1" dirty="0" smtClean="0">
                <a:solidFill>
                  <a:srgbClr val="0000FF"/>
                </a:solidFill>
              </a:rPr>
              <a:t>step size </a:t>
            </a:r>
            <a:r>
              <a:rPr lang="en-US" b="1" i="1" dirty="0" smtClean="0">
                <a:solidFill>
                  <a:srgbClr val="0000FF"/>
                </a:solidFill>
              </a:rPr>
              <a:t>q,</a:t>
            </a:r>
            <a:r>
              <a:rPr lang="en-US" b="1" i="1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for each of v(t0), v(t1), …, the closest voltage from v0 to </a:t>
            </a:r>
            <a:r>
              <a:rPr lang="en-US" b="1" dirty="0" err="1" smtClean="0">
                <a:solidFill>
                  <a:srgbClr val="00B050"/>
                </a:solidFill>
              </a:rPr>
              <a:t>vmax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sz="3000" dirty="0" smtClean="0">
                <a:solidFill>
                  <a:srgbClr val="0070C0"/>
                </a:solidFill>
              </a:rPr>
              <a:t>is taken as the measured value. For example, the measured value of </a:t>
            </a:r>
            <a:r>
              <a:rPr lang="en-US" sz="4000" b="1" dirty="0" smtClean="0">
                <a:solidFill>
                  <a:srgbClr val="FF0000"/>
                </a:solidFill>
              </a:rPr>
              <a:t>v(t3) is v2.</a:t>
            </a:r>
            <a:endParaRPr 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rgbClr val="C00000"/>
                </a:solidFill>
              </a:rPr>
              <a:t>Question 4</a:t>
            </a:r>
            <a:endParaRPr lang="en-US" b="1" dirty="0"/>
          </a:p>
        </p:txBody>
      </p:sp>
      <p:pic>
        <p:nvPicPr>
          <p:cNvPr id="6" name="Content Placeholder 5" descr="Capture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28711" y="1714351"/>
            <a:ext cx="7400889" cy="3619649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5257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</a:rPr>
              <a:t>Note: “○” is an approximated value of v(tm) in the integral multiples of </a:t>
            </a:r>
            <a:r>
              <a:rPr lang="en-US" sz="2000" b="1" i="1" dirty="0" smtClean="0">
                <a:solidFill>
                  <a:srgbClr val="0070C0"/>
                </a:solidFill>
              </a:rPr>
              <a:t>q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</a:rPr>
              <a:t>Figure 2. Example of quantization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381000" y="6019800"/>
            <a:ext cx="106680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1243</Words>
  <Application>Microsoft Office PowerPoint</Application>
  <PresentationFormat>On-screen Show (4:3)</PresentationFormat>
  <Paragraphs>234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Training Course on ITEE for the Candidates of  November 2020 Exam</vt:lpstr>
      <vt:lpstr>Slide 2</vt:lpstr>
      <vt:lpstr>Question  4.  Read the following description concerning Analog/Digital conversion, and then answer Sub-question.  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  <vt:lpstr>Question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Which expression should be placed in A in the definition of a function F(n) that calculates the factorial of n in a recursive manner?</dc:title>
  <dc:creator>NYA</dc:creator>
  <cp:lastModifiedBy>Windows User</cp:lastModifiedBy>
  <cp:revision>171</cp:revision>
  <dcterms:created xsi:type="dcterms:W3CDTF">2006-08-16T00:00:00Z</dcterms:created>
  <dcterms:modified xsi:type="dcterms:W3CDTF">2020-10-09T13:33:19Z</dcterms:modified>
</cp:coreProperties>
</file>