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25603200" cy="34747200"/>
  <p:notesSz cx="7188200" cy="9448800"/>
  <p:defaultTextStyle>
    <a:defPPr>
      <a:defRPr lang="en-US"/>
    </a:defPPr>
    <a:lvl1pPr marL="0" algn="l" defTabSz="4514203" rtl="0" eaLnBrk="1" latinLnBrk="0" hangingPunct="1">
      <a:defRPr sz="9000" kern="1200">
        <a:solidFill>
          <a:schemeClr val="tx1"/>
        </a:solidFill>
        <a:latin typeface="+mn-lt"/>
        <a:ea typeface="+mn-ea"/>
        <a:cs typeface="+mn-cs"/>
      </a:defRPr>
    </a:lvl1pPr>
    <a:lvl2pPr marL="2257102" algn="l" defTabSz="4514203" rtl="0" eaLnBrk="1" latinLnBrk="0" hangingPunct="1">
      <a:defRPr sz="9000" kern="1200">
        <a:solidFill>
          <a:schemeClr val="tx1"/>
        </a:solidFill>
        <a:latin typeface="+mn-lt"/>
        <a:ea typeface="+mn-ea"/>
        <a:cs typeface="+mn-cs"/>
      </a:defRPr>
    </a:lvl2pPr>
    <a:lvl3pPr marL="4514203" algn="l" defTabSz="4514203" rtl="0" eaLnBrk="1" latinLnBrk="0" hangingPunct="1">
      <a:defRPr sz="9000" kern="1200">
        <a:solidFill>
          <a:schemeClr val="tx1"/>
        </a:solidFill>
        <a:latin typeface="+mn-lt"/>
        <a:ea typeface="+mn-ea"/>
        <a:cs typeface="+mn-cs"/>
      </a:defRPr>
    </a:lvl3pPr>
    <a:lvl4pPr marL="6771306" algn="l" defTabSz="4514203" rtl="0" eaLnBrk="1" latinLnBrk="0" hangingPunct="1">
      <a:defRPr sz="9000" kern="1200">
        <a:solidFill>
          <a:schemeClr val="tx1"/>
        </a:solidFill>
        <a:latin typeface="+mn-lt"/>
        <a:ea typeface="+mn-ea"/>
        <a:cs typeface="+mn-cs"/>
      </a:defRPr>
    </a:lvl4pPr>
    <a:lvl5pPr marL="9028408" algn="l" defTabSz="4514203" rtl="0" eaLnBrk="1" latinLnBrk="0" hangingPunct="1">
      <a:defRPr sz="9000" kern="1200">
        <a:solidFill>
          <a:schemeClr val="tx1"/>
        </a:solidFill>
        <a:latin typeface="+mn-lt"/>
        <a:ea typeface="+mn-ea"/>
        <a:cs typeface="+mn-cs"/>
      </a:defRPr>
    </a:lvl5pPr>
    <a:lvl6pPr marL="11285509" algn="l" defTabSz="4514203" rtl="0" eaLnBrk="1" latinLnBrk="0" hangingPunct="1">
      <a:defRPr sz="9000" kern="1200">
        <a:solidFill>
          <a:schemeClr val="tx1"/>
        </a:solidFill>
        <a:latin typeface="+mn-lt"/>
        <a:ea typeface="+mn-ea"/>
        <a:cs typeface="+mn-cs"/>
      </a:defRPr>
    </a:lvl6pPr>
    <a:lvl7pPr marL="13542611" algn="l" defTabSz="4514203" rtl="0" eaLnBrk="1" latinLnBrk="0" hangingPunct="1">
      <a:defRPr sz="9000" kern="1200">
        <a:solidFill>
          <a:schemeClr val="tx1"/>
        </a:solidFill>
        <a:latin typeface="+mn-lt"/>
        <a:ea typeface="+mn-ea"/>
        <a:cs typeface="+mn-cs"/>
      </a:defRPr>
    </a:lvl7pPr>
    <a:lvl8pPr marL="15799712" algn="l" defTabSz="4514203" rtl="0" eaLnBrk="1" latinLnBrk="0" hangingPunct="1">
      <a:defRPr sz="9000" kern="1200">
        <a:solidFill>
          <a:schemeClr val="tx1"/>
        </a:solidFill>
        <a:latin typeface="+mn-lt"/>
        <a:ea typeface="+mn-ea"/>
        <a:cs typeface="+mn-cs"/>
      </a:defRPr>
    </a:lvl8pPr>
    <a:lvl9pPr marL="18056815" algn="l" defTabSz="4514203" rtl="0" eaLnBrk="1" latinLnBrk="0" hangingPunct="1">
      <a:defRPr sz="9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520" userDrawn="1">
          <p15:clr>
            <a:srgbClr val="A4A3A4"/>
          </p15:clr>
        </p15:guide>
        <p15:guide id="2" pos="16128" userDrawn="1">
          <p15:clr>
            <a:srgbClr val="A4A3A4"/>
          </p15:clr>
        </p15:guide>
        <p15:guide id="3" orient="horz" pos="10944" userDrawn="1">
          <p15:clr>
            <a:srgbClr val="A4A3A4"/>
          </p15:clr>
        </p15:guide>
        <p15:guide id="4" pos="806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ngning wang" initials="hw" lastIdx="2" clrIdx="0">
    <p:extLst>
      <p:ext uri="{19B8F6BF-5375-455C-9EA6-DF929625EA0E}">
        <p15:presenceInfo xmlns:p15="http://schemas.microsoft.com/office/powerpoint/2012/main" userId="506698722ce48bc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6228"/>
    <a:srgbClr val="E46C0A"/>
    <a:srgbClr val="10253F"/>
    <a:srgbClr val="215968"/>
    <a:srgbClr val="403152"/>
    <a:srgbClr val="1E1C11"/>
    <a:srgbClr val="984807"/>
    <a:srgbClr val="953735"/>
    <a:srgbClr val="C9F1FF"/>
    <a:srgbClr val="D2EC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78" autoAdjust="0"/>
    <p:restoredTop sz="99821" autoAdjust="0"/>
  </p:normalViewPr>
  <p:slideViewPr>
    <p:cSldViewPr>
      <p:cViewPr>
        <p:scale>
          <a:sx n="50" d="100"/>
          <a:sy n="50" d="100"/>
        </p:scale>
        <p:origin x="684" y="-618"/>
      </p:cViewPr>
      <p:guideLst>
        <p:guide orient="horz" pos="11520"/>
        <p:guide pos="16128"/>
        <p:guide orient="horz" pos="10944"/>
        <p:guide pos="80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JST</c:v>
                </c:pt>
              </c:strCache>
            </c:strRef>
          </c:tx>
          <c:spPr>
            <a:ln w="76200"/>
          </c:spPr>
          <c:cat>
            <c:numRef>
              <c:f>Sheet1!$A$2:$A$6</c:f>
              <c:numCache>
                <c:formatCode>General</c:formatCode>
                <c:ptCount val="5"/>
                <c:pt idx="0">
                  <c:v>30</c:v>
                </c:pt>
                <c:pt idx="1">
                  <c:v>40</c:v>
                </c:pt>
                <c:pt idx="2">
                  <c:v>50</c:v>
                </c:pt>
                <c:pt idx="3">
                  <c:v>60</c:v>
                </c:pt>
                <c:pt idx="4">
                  <c:v>70</c:v>
                </c:pt>
              </c:numCache>
            </c:numRef>
          </c:cat>
          <c:val>
            <c:numRef>
              <c:f>Sheet1!$B$2:$B$6</c:f>
              <c:numCache>
                <c:formatCode>General</c:formatCode>
                <c:ptCount val="5"/>
                <c:pt idx="0">
                  <c:v>396.29199999999884</c:v>
                </c:pt>
                <c:pt idx="1">
                  <c:v>395.77499999999969</c:v>
                </c:pt>
                <c:pt idx="2">
                  <c:v>374.99199999999877</c:v>
                </c:pt>
                <c:pt idx="3">
                  <c:v>356.86900000000031</c:v>
                </c:pt>
                <c:pt idx="4">
                  <c:v>344.19299999999993</c:v>
                </c:pt>
              </c:numCache>
            </c:numRef>
          </c:val>
          <c:smooth val="0"/>
        </c:ser>
        <c:ser>
          <c:idx val="1"/>
          <c:order val="1"/>
          <c:tx>
            <c:strRef>
              <c:f>Sheet1!$C$1</c:f>
              <c:strCache>
                <c:ptCount val="1"/>
                <c:pt idx="0">
                  <c:v>ASUM</c:v>
                </c:pt>
              </c:strCache>
            </c:strRef>
          </c:tx>
          <c:spPr>
            <a:ln w="76200"/>
          </c:spPr>
          <c:cat>
            <c:numRef>
              <c:f>Sheet1!$A$2:$A$6</c:f>
              <c:numCache>
                <c:formatCode>General</c:formatCode>
                <c:ptCount val="5"/>
                <c:pt idx="0">
                  <c:v>30</c:v>
                </c:pt>
                <c:pt idx="1">
                  <c:v>40</c:v>
                </c:pt>
                <c:pt idx="2">
                  <c:v>50</c:v>
                </c:pt>
                <c:pt idx="3">
                  <c:v>60</c:v>
                </c:pt>
                <c:pt idx="4">
                  <c:v>70</c:v>
                </c:pt>
              </c:numCache>
            </c:numRef>
          </c:cat>
          <c:val>
            <c:numRef>
              <c:f>Sheet1!$C$2:$C$6</c:f>
              <c:numCache>
                <c:formatCode>General</c:formatCode>
                <c:ptCount val="5"/>
                <c:pt idx="0">
                  <c:v>399.58055719999999</c:v>
                </c:pt>
                <c:pt idx="1">
                  <c:v>395.81054689999996</c:v>
                </c:pt>
                <c:pt idx="2">
                  <c:v>388.70255239999995</c:v>
                </c:pt>
                <c:pt idx="3">
                  <c:v>395.15394690000005</c:v>
                </c:pt>
                <c:pt idx="4">
                  <c:v>396.04104560000002</c:v>
                </c:pt>
              </c:numCache>
            </c:numRef>
          </c:val>
          <c:smooth val="0"/>
        </c:ser>
        <c:ser>
          <c:idx val="2"/>
          <c:order val="2"/>
          <c:tx>
            <c:strRef>
              <c:f>Sheet1!$D$1</c:f>
              <c:strCache>
                <c:ptCount val="1"/>
                <c:pt idx="0">
                  <c:v>HTSM</c:v>
                </c:pt>
              </c:strCache>
            </c:strRef>
          </c:tx>
          <c:spPr>
            <a:ln w="76200"/>
          </c:spPr>
          <c:cat>
            <c:numRef>
              <c:f>Sheet1!$A$2:$A$6</c:f>
              <c:numCache>
                <c:formatCode>General</c:formatCode>
                <c:ptCount val="5"/>
                <c:pt idx="0">
                  <c:v>30</c:v>
                </c:pt>
                <c:pt idx="1">
                  <c:v>40</c:v>
                </c:pt>
                <c:pt idx="2">
                  <c:v>50</c:v>
                </c:pt>
                <c:pt idx="3">
                  <c:v>60</c:v>
                </c:pt>
                <c:pt idx="4">
                  <c:v>70</c:v>
                </c:pt>
              </c:numCache>
            </c:numRef>
          </c:cat>
          <c:val>
            <c:numRef>
              <c:f>Sheet1!$D$2:$D$6</c:f>
              <c:numCache>
                <c:formatCode>General</c:formatCode>
                <c:ptCount val="5"/>
                <c:pt idx="0">
                  <c:v>245.98800000000034</c:v>
                </c:pt>
                <c:pt idx="1">
                  <c:v>255.49800000000027</c:v>
                </c:pt>
                <c:pt idx="2">
                  <c:v>258.19099999999969</c:v>
                </c:pt>
                <c:pt idx="3">
                  <c:v>267.86900000000031</c:v>
                </c:pt>
                <c:pt idx="4">
                  <c:v>285.45400000000001</c:v>
                </c:pt>
              </c:numCache>
            </c:numRef>
          </c:val>
          <c:smooth val="0"/>
        </c:ser>
        <c:dLbls>
          <c:showLegendKey val="0"/>
          <c:showVal val="0"/>
          <c:showCatName val="0"/>
          <c:showSerName val="0"/>
          <c:showPercent val="0"/>
          <c:showBubbleSize val="0"/>
        </c:dLbls>
        <c:marker val="1"/>
        <c:smooth val="0"/>
        <c:axId val="161500952"/>
        <c:axId val="161501336"/>
      </c:lineChart>
      <c:catAx>
        <c:axId val="161500952"/>
        <c:scaling>
          <c:orientation val="minMax"/>
        </c:scaling>
        <c:delete val="0"/>
        <c:axPos val="b"/>
        <c:numFmt formatCode="General" sourceLinked="1"/>
        <c:majorTickMark val="out"/>
        <c:minorTickMark val="none"/>
        <c:tickLblPos val="nextTo"/>
        <c:spPr>
          <a:ln w="76200"/>
        </c:spPr>
        <c:txPr>
          <a:bodyPr/>
          <a:lstStyle/>
          <a:p>
            <a:pPr>
              <a:defRPr sz="2000"/>
            </a:pPr>
            <a:endParaRPr lang="en-US"/>
          </a:p>
        </c:txPr>
        <c:crossAx val="161501336"/>
        <c:crosses val="autoZero"/>
        <c:auto val="1"/>
        <c:lblAlgn val="ctr"/>
        <c:lblOffset val="100"/>
        <c:noMultiLvlLbl val="0"/>
      </c:catAx>
      <c:valAx>
        <c:axId val="161501336"/>
        <c:scaling>
          <c:orientation val="minMax"/>
          <c:min val="200"/>
        </c:scaling>
        <c:delete val="0"/>
        <c:axPos val="l"/>
        <c:majorGridlines>
          <c:spPr>
            <a:ln w="50800"/>
          </c:spPr>
        </c:majorGridlines>
        <c:numFmt formatCode="General" sourceLinked="1"/>
        <c:majorTickMark val="out"/>
        <c:minorTickMark val="none"/>
        <c:tickLblPos val="nextTo"/>
        <c:txPr>
          <a:bodyPr/>
          <a:lstStyle/>
          <a:p>
            <a:pPr>
              <a:defRPr sz="2000"/>
            </a:pPr>
            <a:endParaRPr lang="en-US"/>
          </a:p>
        </c:txPr>
        <c:crossAx val="161500952"/>
        <c:crosses val="autoZero"/>
        <c:crossBetween val="between"/>
      </c:valAx>
    </c:plotArea>
    <c:legend>
      <c:legendPos val="t"/>
      <c:layout>
        <c:manualLayout>
          <c:xMode val="edge"/>
          <c:yMode val="edge"/>
          <c:x val="0.22316610991807842"/>
          <c:y val="5.0847457627118668E-2"/>
          <c:w val="0.68725349956255477"/>
          <c:h val="0.14415501402841885"/>
        </c:manualLayout>
      </c:layout>
      <c:overlay val="0"/>
      <c:txPr>
        <a:bodyPr/>
        <a:lstStyle/>
        <a:p>
          <a:pPr>
            <a:defRPr sz="2400"/>
          </a:pPr>
          <a:endParaRPr lang="en-US"/>
        </a:p>
      </c:txPr>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14887" cy="472440"/>
          </a:xfrm>
          <a:prstGeom prst="rect">
            <a:avLst/>
          </a:prstGeom>
        </p:spPr>
        <p:txBody>
          <a:bodyPr vert="horz" lIns="95059" tIns="47530" rIns="95059" bIns="47530" rtlCol="0"/>
          <a:lstStyle>
            <a:lvl1pPr algn="l">
              <a:defRPr sz="1200"/>
            </a:lvl1pPr>
          </a:lstStyle>
          <a:p>
            <a:endParaRPr lang="en-US"/>
          </a:p>
        </p:txBody>
      </p:sp>
      <p:sp>
        <p:nvSpPr>
          <p:cNvPr id="3" name="Date Placeholder 2"/>
          <p:cNvSpPr>
            <a:spLocks noGrp="1"/>
          </p:cNvSpPr>
          <p:nvPr>
            <p:ph type="dt" sz="quarter" idx="1"/>
          </p:nvPr>
        </p:nvSpPr>
        <p:spPr>
          <a:xfrm>
            <a:off x="4071650" y="0"/>
            <a:ext cx="3114887" cy="472440"/>
          </a:xfrm>
          <a:prstGeom prst="rect">
            <a:avLst/>
          </a:prstGeom>
        </p:spPr>
        <p:txBody>
          <a:bodyPr vert="horz" lIns="95059" tIns="47530" rIns="95059" bIns="47530" rtlCol="0"/>
          <a:lstStyle>
            <a:lvl1pPr algn="r">
              <a:defRPr sz="1200"/>
            </a:lvl1pPr>
          </a:lstStyle>
          <a:p>
            <a:fld id="{9281E4DE-EB0E-4FB2-BE29-FC865D9A50FC}" type="datetimeFigureOut">
              <a:rPr lang="en-US" smtClean="0"/>
              <a:pPr/>
              <a:t>9/17/2015</a:t>
            </a:fld>
            <a:endParaRPr lang="en-US"/>
          </a:p>
        </p:txBody>
      </p:sp>
      <p:sp>
        <p:nvSpPr>
          <p:cNvPr id="4" name="Footer Placeholder 3"/>
          <p:cNvSpPr>
            <a:spLocks noGrp="1"/>
          </p:cNvSpPr>
          <p:nvPr>
            <p:ph type="ftr" sz="quarter" idx="2"/>
          </p:nvPr>
        </p:nvSpPr>
        <p:spPr>
          <a:xfrm>
            <a:off x="0" y="8974721"/>
            <a:ext cx="3114887" cy="472440"/>
          </a:xfrm>
          <a:prstGeom prst="rect">
            <a:avLst/>
          </a:prstGeom>
        </p:spPr>
        <p:txBody>
          <a:bodyPr vert="horz" lIns="95059" tIns="47530" rIns="95059" bIns="47530" rtlCol="0" anchor="b"/>
          <a:lstStyle>
            <a:lvl1pPr algn="l">
              <a:defRPr sz="1200"/>
            </a:lvl1pPr>
          </a:lstStyle>
          <a:p>
            <a:endParaRPr lang="en-US"/>
          </a:p>
        </p:txBody>
      </p:sp>
      <p:sp>
        <p:nvSpPr>
          <p:cNvPr id="5" name="Slide Number Placeholder 4"/>
          <p:cNvSpPr>
            <a:spLocks noGrp="1"/>
          </p:cNvSpPr>
          <p:nvPr>
            <p:ph type="sldNum" sz="quarter" idx="3"/>
          </p:nvPr>
        </p:nvSpPr>
        <p:spPr>
          <a:xfrm>
            <a:off x="4071650" y="8974721"/>
            <a:ext cx="3114887" cy="472440"/>
          </a:xfrm>
          <a:prstGeom prst="rect">
            <a:avLst/>
          </a:prstGeom>
        </p:spPr>
        <p:txBody>
          <a:bodyPr vert="horz" lIns="95059" tIns="47530" rIns="95059" bIns="47530" rtlCol="0" anchor="b"/>
          <a:lstStyle>
            <a:lvl1pPr algn="r">
              <a:defRPr sz="1200"/>
            </a:lvl1pPr>
          </a:lstStyle>
          <a:p>
            <a:fld id="{DE247C12-2C6F-4F8F-A764-8CB2FE9A43B8}" type="slidenum">
              <a:rPr lang="en-US" smtClean="0"/>
              <a:pPr/>
              <a:t>‹#›</a:t>
            </a:fld>
            <a:endParaRPr lang="en-US"/>
          </a:p>
        </p:txBody>
      </p:sp>
    </p:spTree>
    <p:extLst>
      <p:ext uri="{BB962C8B-B14F-4D97-AF65-F5344CB8AC3E}">
        <p14:creationId xmlns:p14="http://schemas.microsoft.com/office/powerpoint/2010/main" val="8467912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15538" cy="472440"/>
          </a:xfrm>
          <a:prstGeom prst="rect">
            <a:avLst/>
          </a:prstGeom>
        </p:spPr>
        <p:txBody>
          <a:bodyPr vert="horz" lIns="93433" tIns="46717" rIns="93433" bIns="46717" rtlCol="0"/>
          <a:lstStyle>
            <a:lvl1pPr algn="l">
              <a:defRPr sz="1200"/>
            </a:lvl1pPr>
          </a:lstStyle>
          <a:p>
            <a:endParaRPr lang="en-US"/>
          </a:p>
        </p:txBody>
      </p:sp>
      <p:sp>
        <p:nvSpPr>
          <p:cNvPr id="3" name="Date Placeholder 2"/>
          <p:cNvSpPr>
            <a:spLocks noGrp="1"/>
          </p:cNvSpPr>
          <p:nvPr>
            <p:ph type="dt" idx="1"/>
          </p:nvPr>
        </p:nvSpPr>
        <p:spPr>
          <a:xfrm>
            <a:off x="4071035" y="0"/>
            <a:ext cx="3115538" cy="472440"/>
          </a:xfrm>
          <a:prstGeom prst="rect">
            <a:avLst/>
          </a:prstGeom>
        </p:spPr>
        <p:txBody>
          <a:bodyPr vert="horz" lIns="93433" tIns="46717" rIns="93433" bIns="46717" rtlCol="0"/>
          <a:lstStyle>
            <a:lvl1pPr algn="r">
              <a:defRPr sz="1200"/>
            </a:lvl1pPr>
          </a:lstStyle>
          <a:p>
            <a:fld id="{86138B07-CAFD-47E0-B71C-7824F8523645}" type="datetimeFigureOut">
              <a:rPr lang="en-US" smtClean="0"/>
              <a:pPr/>
              <a:t>9/17/2015</a:t>
            </a:fld>
            <a:endParaRPr lang="en-US"/>
          </a:p>
        </p:txBody>
      </p:sp>
      <p:sp>
        <p:nvSpPr>
          <p:cNvPr id="4" name="Slide Image Placeholder 3"/>
          <p:cNvSpPr>
            <a:spLocks noGrp="1" noRot="1" noChangeAspect="1"/>
          </p:cNvSpPr>
          <p:nvPr>
            <p:ph type="sldImg" idx="2"/>
          </p:nvPr>
        </p:nvSpPr>
        <p:spPr>
          <a:xfrm>
            <a:off x="2289175" y="708025"/>
            <a:ext cx="2609850" cy="3543300"/>
          </a:xfrm>
          <a:prstGeom prst="rect">
            <a:avLst/>
          </a:prstGeom>
          <a:noFill/>
          <a:ln w="12700">
            <a:solidFill>
              <a:prstClr val="black"/>
            </a:solidFill>
          </a:ln>
        </p:spPr>
        <p:txBody>
          <a:bodyPr vert="horz" lIns="93433" tIns="46717" rIns="93433" bIns="46717" rtlCol="0" anchor="ctr"/>
          <a:lstStyle/>
          <a:p>
            <a:endParaRPr lang="en-US"/>
          </a:p>
        </p:txBody>
      </p:sp>
      <p:sp>
        <p:nvSpPr>
          <p:cNvPr id="5" name="Notes Placeholder 4"/>
          <p:cNvSpPr>
            <a:spLocks noGrp="1"/>
          </p:cNvSpPr>
          <p:nvPr>
            <p:ph type="body" sz="quarter" idx="3"/>
          </p:nvPr>
        </p:nvSpPr>
        <p:spPr>
          <a:xfrm>
            <a:off x="719471" y="4488180"/>
            <a:ext cx="5749258" cy="4251960"/>
          </a:xfrm>
          <a:prstGeom prst="rect">
            <a:avLst/>
          </a:prstGeom>
        </p:spPr>
        <p:txBody>
          <a:bodyPr vert="horz" lIns="93433" tIns="46717" rIns="93433" bIns="4671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74743"/>
            <a:ext cx="3115538" cy="472440"/>
          </a:xfrm>
          <a:prstGeom prst="rect">
            <a:avLst/>
          </a:prstGeom>
        </p:spPr>
        <p:txBody>
          <a:bodyPr vert="horz" lIns="93433" tIns="46717" rIns="93433" bIns="46717" rtlCol="0" anchor="b"/>
          <a:lstStyle>
            <a:lvl1pPr algn="l">
              <a:defRPr sz="1200"/>
            </a:lvl1pPr>
          </a:lstStyle>
          <a:p>
            <a:endParaRPr lang="en-US"/>
          </a:p>
        </p:txBody>
      </p:sp>
      <p:sp>
        <p:nvSpPr>
          <p:cNvPr id="7" name="Slide Number Placeholder 6"/>
          <p:cNvSpPr>
            <a:spLocks noGrp="1"/>
          </p:cNvSpPr>
          <p:nvPr>
            <p:ph type="sldNum" sz="quarter" idx="5"/>
          </p:nvPr>
        </p:nvSpPr>
        <p:spPr>
          <a:xfrm>
            <a:off x="4071035" y="8974743"/>
            <a:ext cx="3115538" cy="472440"/>
          </a:xfrm>
          <a:prstGeom prst="rect">
            <a:avLst/>
          </a:prstGeom>
        </p:spPr>
        <p:txBody>
          <a:bodyPr vert="horz" lIns="93433" tIns="46717" rIns="93433" bIns="46717" rtlCol="0" anchor="b"/>
          <a:lstStyle>
            <a:lvl1pPr algn="r">
              <a:defRPr sz="1200"/>
            </a:lvl1pPr>
          </a:lstStyle>
          <a:p>
            <a:fld id="{75719C60-AE54-47CD-A408-0E4A970F9F82}" type="slidenum">
              <a:rPr lang="en-US" smtClean="0"/>
              <a:pPr/>
              <a:t>‹#›</a:t>
            </a:fld>
            <a:endParaRPr lang="en-US"/>
          </a:p>
        </p:txBody>
      </p:sp>
    </p:spTree>
    <p:extLst>
      <p:ext uri="{BB962C8B-B14F-4D97-AF65-F5344CB8AC3E}">
        <p14:creationId xmlns:p14="http://schemas.microsoft.com/office/powerpoint/2010/main" val="3268518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9175" y="708025"/>
            <a:ext cx="2609850" cy="3543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719C60-AE54-47CD-A408-0E4A970F9F82}" type="slidenum">
              <a:rPr lang="en-US" smtClean="0"/>
              <a:pPr/>
              <a:t>1</a:t>
            </a:fld>
            <a:endParaRPr lang="en-US"/>
          </a:p>
        </p:txBody>
      </p:sp>
    </p:spTree>
    <p:extLst>
      <p:ext uri="{BB962C8B-B14F-4D97-AF65-F5344CB8AC3E}">
        <p14:creationId xmlns:p14="http://schemas.microsoft.com/office/powerpoint/2010/main" val="3629396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607492" y="603251"/>
            <a:ext cx="18688755" cy="3016250"/>
          </a:xfrm>
        </p:spPr>
        <p:txBody>
          <a:bodyPr/>
          <a:lstStyle>
            <a:lvl1pPr marL="0" indent="0">
              <a:buNone/>
              <a:defRPr sz="13414"/>
            </a:lvl1pPr>
          </a:lstStyle>
          <a:p>
            <a:pPr algn="ctr"/>
            <a:r>
              <a:rPr lang="en-US" sz="6707" b="1" i="1" dirty="0" smtClean="0">
                <a:solidFill>
                  <a:schemeClr val="bg1"/>
                </a:solidFill>
                <a:effectLst>
                  <a:outerShdw blurRad="38100" dist="38100" dir="2700000" algn="tl">
                    <a:srgbClr val="000000">
                      <a:alpha val="43137"/>
                    </a:srgbClr>
                  </a:outerShdw>
                </a:effectLst>
                <a:cs typeface="Arial" pitchFamily="34" charset="0"/>
              </a:rPr>
              <a:t>This is a Scientific Poster Template created by </a:t>
            </a:r>
            <a:r>
              <a:rPr lang="en-US" sz="6707" b="1" i="1" dirty="0" err="1" smtClean="0">
                <a:solidFill>
                  <a:schemeClr val="bg1"/>
                </a:solidFill>
                <a:effectLst>
                  <a:outerShdw blurRad="38100" dist="38100" dir="2700000" algn="tl">
                    <a:srgbClr val="000000">
                      <a:alpha val="43137"/>
                    </a:srgbClr>
                  </a:outerShdw>
                </a:effectLst>
                <a:cs typeface="Arial" pitchFamily="34" charset="0"/>
              </a:rPr>
              <a:t>Graphicsland</a:t>
            </a:r>
            <a:r>
              <a:rPr lang="en-US" sz="6707" b="1" i="1" dirty="0" smtClean="0">
                <a:solidFill>
                  <a:schemeClr val="bg1"/>
                </a:solidFill>
                <a:effectLst>
                  <a:outerShdw blurRad="38100" dist="38100" dir="2700000" algn="tl">
                    <a:srgbClr val="000000">
                      <a:alpha val="43137"/>
                    </a:srgbClr>
                  </a:outerShdw>
                </a:effectLst>
                <a:cs typeface="Arial" pitchFamily="34" charset="0"/>
              </a:rPr>
              <a:t> &amp; MakeSigns.com </a:t>
            </a:r>
            <a:br>
              <a:rPr lang="en-US" sz="6707" b="1" i="1" dirty="0" smtClean="0">
                <a:solidFill>
                  <a:schemeClr val="bg1"/>
                </a:solidFill>
                <a:effectLst>
                  <a:outerShdw blurRad="38100" dist="38100" dir="2700000" algn="tl">
                    <a:srgbClr val="000000">
                      <a:alpha val="43137"/>
                    </a:srgbClr>
                  </a:outerShdw>
                </a:effectLst>
                <a:cs typeface="Arial" pitchFamily="34" charset="0"/>
              </a:rPr>
            </a:br>
            <a:r>
              <a:rPr lang="en-US" sz="6707" b="1" i="1" dirty="0" smtClean="0">
                <a:solidFill>
                  <a:schemeClr val="bg1"/>
                </a:solidFill>
                <a:effectLst>
                  <a:outerShdw blurRad="38100" dist="38100" dir="2700000" algn="tl">
                    <a:srgbClr val="000000">
                      <a:alpha val="43137"/>
                    </a:srgbClr>
                  </a:outerShdw>
                </a:effectLst>
                <a:cs typeface="Arial" pitchFamily="34" charset="0"/>
              </a:rPr>
              <a:t>Your poster title would go on these lines</a:t>
            </a:r>
            <a:endParaRPr lang="en-US" sz="6707" b="1" i="1" dirty="0">
              <a:solidFill>
                <a:schemeClr val="bg1"/>
              </a:solidFill>
              <a:effectLst>
                <a:outerShdw blurRad="38100" dist="38100" dir="2700000" algn="tl">
                  <a:srgbClr val="000000">
                    <a:alpha val="43137"/>
                  </a:srgbClr>
                </a:outerShdw>
              </a:effectLst>
              <a:cs typeface="Arial" pitchFamily="34" charset="0"/>
            </a:endParaRPr>
          </a:p>
        </p:txBody>
      </p:sp>
      <p:sp>
        <p:nvSpPr>
          <p:cNvPr id="12" name="Text Placeholder 11"/>
          <p:cNvSpPr>
            <a:spLocks noGrp="1"/>
          </p:cNvSpPr>
          <p:nvPr>
            <p:ph type="body" sz="quarter" idx="11" hasCustomPrompt="1"/>
          </p:nvPr>
        </p:nvSpPr>
        <p:spPr>
          <a:xfrm>
            <a:off x="607492" y="4102100"/>
            <a:ext cx="18688755" cy="1930400"/>
          </a:xfrm>
        </p:spPr>
        <p:txBody>
          <a:bodyPr/>
          <a:lstStyle>
            <a:lvl1pPr marL="0" indent="0">
              <a:buNone/>
              <a:defRPr sz="13414"/>
            </a:lvl1pPr>
          </a:lstStyle>
          <a:p>
            <a:pPr algn="ctr"/>
            <a:r>
              <a:rPr lang="en-US" sz="4529" dirty="0" smtClean="0">
                <a:solidFill>
                  <a:schemeClr val="bg1"/>
                </a:solidFill>
                <a:cs typeface="Arial" pitchFamily="34" charset="0"/>
              </a:rPr>
              <a:t>Author Name, RN</a:t>
            </a:r>
            <a:r>
              <a:rPr lang="en-US" sz="4529" baseline="30000" dirty="0" smtClean="0">
                <a:solidFill>
                  <a:schemeClr val="bg1"/>
                </a:solidFill>
                <a:cs typeface="Arial" pitchFamily="34" charset="0"/>
              </a:rPr>
              <a:t>1</a:t>
            </a:r>
            <a:r>
              <a:rPr lang="en-US" sz="4529" dirty="0" smtClean="0">
                <a:solidFill>
                  <a:schemeClr val="bg1"/>
                </a:solidFill>
                <a:cs typeface="Arial" pitchFamily="34" charset="0"/>
              </a:rPr>
              <a:t>; Author Name, Ph.D</a:t>
            </a:r>
            <a:r>
              <a:rPr lang="en-US" sz="4529" baseline="30000" dirty="0" smtClean="0">
                <a:solidFill>
                  <a:schemeClr val="bg1"/>
                </a:solidFill>
                <a:cs typeface="Arial" pitchFamily="34" charset="0"/>
              </a:rPr>
              <a:t>2</a:t>
            </a:r>
            <a:r>
              <a:rPr lang="en-US" sz="4529" dirty="0" smtClean="0">
                <a:solidFill>
                  <a:schemeClr val="bg1"/>
                </a:solidFill>
                <a:cs typeface="Arial" pitchFamily="34" charset="0"/>
              </a:rPr>
              <a:t>, Author Name, RN</a:t>
            </a:r>
            <a:r>
              <a:rPr lang="en-US" sz="4529" baseline="30000" dirty="0" smtClean="0">
                <a:solidFill>
                  <a:schemeClr val="bg1"/>
                </a:solidFill>
                <a:cs typeface="Arial" pitchFamily="34" charset="0"/>
              </a:rPr>
              <a:t>2,3</a:t>
            </a:r>
            <a:r>
              <a:rPr lang="en-US" sz="4529" dirty="0" smtClean="0">
                <a:solidFill>
                  <a:schemeClr val="bg1"/>
                </a:solidFill>
                <a:cs typeface="Arial" pitchFamily="34" charset="0"/>
              </a:rPr>
              <a:t>; Author Name, Ph.D</a:t>
            </a:r>
            <a:r>
              <a:rPr lang="en-US" sz="4529" baseline="30000" dirty="0" smtClean="0">
                <a:solidFill>
                  <a:schemeClr val="bg1"/>
                </a:solidFill>
                <a:cs typeface="Arial" pitchFamily="34" charset="0"/>
              </a:rPr>
              <a:t>1,4</a:t>
            </a:r>
            <a:r>
              <a:rPr lang="en-US" sz="4529" dirty="0" smtClean="0">
                <a:solidFill>
                  <a:schemeClr val="bg1"/>
                </a:solidFill>
                <a:cs typeface="Arial" pitchFamily="34" charset="0"/>
              </a:rPr>
              <a:t> </a:t>
            </a:r>
            <a:br>
              <a:rPr lang="en-US" sz="4529" dirty="0" smtClean="0">
                <a:solidFill>
                  <a:schemeClr val="bg1"/>
                </a:solidFill>
                <a:cs typeface="Arial" pitchFamily="34" charset="0"/>
              </a:rPr>
            </a:br>
            <a:r>
              <a:rPr lang="en-US" sz="4529" baseline="30000" dirty="0" smtClean="0">
                <a:solidFill>
                  <a:schemeClr val="bg1"/>
                </a:solidFill>
                <a:cs typeface="Arial" pitchFamily="34" charset="0"/>
              </a:rPr>
              <a:t>1</a:t>
            </a:r>
            <a:r>
              <a:rPr lang="en-US" sz="4529" dirty="0" smtClean="0">
                <a:solidFill>
                  <a:schemeClr val="bg1"/>
                </a:solidFill>
                <a:cs typeface="Arial" pitchFamily="34" charset="0"/>
              </a:rPr>
              <a:t>Name of University, City, State; </a:t>
            </a:r>
            <a:r>
              <a:rPr lang="en-US" sz="4529" baseline="30000" dirty="0" smtClean="0">
                <a:solidFill>
                  <a:schemeClr val="bg1"/>
                </a:solidFill>
                <a:cs typeface="Arial" pitchFamily="34" charset="0"/>
              </a:rPr>
              <a:t>2</a:t>
            </a:r>
            <a:r>
              <a:rPr lang="en-US" sz="4529" dirty="0" smtClean="0">
                <a:solidFill>
                  <a:schemeClr val="bg1"/>
                </a:solidFill>
                <a:cs typeface="Arial" pitchFamily="34" charset="0"/>
              </a:rPr>
              <a:t>Name of University, City, State; </a:t>
            </a:r>
            <a:r>
              <a:rPr lang="en-US" sz="4529" baseline="30000" dirty="0" smtClean="0">
                <a:solidFill>
                  <a:schemeClr val="bg1"/>
                </a:solidFill>
                <a:cs typeface="Arial" pitchFamily="34" charset="0"/>
              </a:rPr>
              <a:t>3</a:t>
            </a:r>
            <a:r>
              <a:rPr lang="en-US" sz="4529" dirty="0" smtClean="0">
                <a:solidFill>
                  <a:schemeClr val="bg1"/>
                </a:solidFill>
                <a:cs typeface="Arial" pitchFamily="34" charset="0"/>
              </a:rPr>
              <a:t>Name of University, City, State; </a:t>
            </a:r>
            <a:r>
              <a:rPr lang="en-US" sz="4529" baseline="30000" dirty="0" smtClean="0">
                <a:solidFill>
                  <a:schemeClr val="bg1"/>
                </a:solidFill>
                <a:cs typeface="Arial" pitchFamily="34" charset="0"/>
              </a:rPr>
              <a:t>4</a:t>
            </a:r>
            <a:r>
              <a:rPr lang="en-US" sz="4529" dirty="0" smtClean="0">
                <a:solidFill>
                  <a:schemeClr val="bg1"/>
                </a:solidFill>
                <a:cs typeface="Arial" pitchFamily="34" charset="0"/>
              </a:rPr>
              <a:t>Name of University, City, State; </a:t>
            </a:r>
            <a:endParaRPr lang="en-US" sz="4529" dirty="0">
              <a:solidFill>
                <a:schemeClr val="bg1"/>
              </a:solidFill>
              <a:cs typeface="Arial" pitchFamily="34" charset="0"/>
            </a:endParaRPr>
          </a:p>
        </p:txBody>
      </p:sp>
    </p:spTree>
    <p:extLst>
      <p:ext uri="{BB962C8B-B14F-4D97-AF65-F5344CB8AC3E}">
        <p14:creationId xmlns:p14="http://schemas.microsoft.com/office/powerpoint/2010/main" val="80420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E1F909-3568-40F5-8205-05484158C88C}" type="datetimeFigureOut">
              <a:rPr lang="en-US" smtClean="0"/>
              <a:pPr/>
              <a:t>9/17/2015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40D005-FB29-4DA1-AF6A-7002CDC49E30}" type="slidenum">
              <a:rPr lang="en-US" smtClean="0"/>
              <a:pPr/>
              <a:t>‹#›</a:t>
            </a:fld>
            <a:endParaRPr lang="en-US"/>
          </a:p>
        </p:txBody>
      </p:sp>
    </p:spTree>
    <p:extLst>
      <p:ext uri="{BB962C8B-B14F-4D97-AF65-F5344CB8AC3E}">
        <p14:creationId xmlns:p14="http://schemas.microsoft.com/office/powerpoint/2010/main" val="256646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26133" y="4456013"/>
            <a:ext cx="20735926" cy="948711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09474" y="4456013"/>
            <a:ext cx="61789943" cy="948711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E1F909-3568-40F5-8205-05484158C88C}" type="datetimeFigureOut">
              <a:rPr lang="en-US" smtClean="0"/>
              <a:pPr/>
              <a:t>9/17/2015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40D005-FB29-4DA1-AF6A-7002CDC49E30}" type="slidenum">
              <a:rPr lang="en-US" smtClean="0"/>
              <a:pPr/>
              <a:t>‹#›</a:t>
            </a:fld>
            <a:endParaRPr lang="en-US"/>
          </a:p>
        </p:txBody>
      </p:sp>
    </p:spTree>
    <p:extLst>
      <p:ext uri="{BB962C8B-B14F-4D97-AF65-F5344CB8AC3E}">
        <p14:creationId xmlns:p14="http://schemas.microsoft.com/office/powerpoint/2010/main" val="2634695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E1F909-3568-40F5-8205-05484158C88C}" type="datetimeFigureOut">
              <a:rPr lang="en-US" smtClean="0"/>
              <a:pPr/>
              <a:t>9/17/2015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40D005-FB29-4DA1-AF6A-7002CDC49E30}" type="slidenum">
              <a:rPr lang="en-US" smtClean="0"/>
              <a:pPr/>
              <a:t>‹#›</a:t>
            </a:fld>
            <a:endParaRPr lang="en-US"/>
          </a:p>
        </p:txBody>
      </p:sp>
    </p:spTree>
    <p:extLst>
      <p:ext uri="{BB962C8B-B14F-4D97-AF65-F5344CB8AC3E}">
        <p14:creationId xmlns:p14="http://schemas.microsoft.com/office/powerpoint/2010/main" val="2394413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22477" y="22328296"/>
            <a:ext cx="21762720" cy="6901180"/>
          </a:xfrm>
        </p:spPr>
        <p:txBody>
          <a:bodyPr anchor="t"/>
          <a:lstStyle>
            <a:lvl1pPr algn="l">
              <a:defRPr sz="19163" b="1" cap="all"/>
            </a:lvl1pPr>
          </a:lstStyle>
          <a:p>
            <a:r>
              <a:rPr lang="en-US" smtClean="0"/>
              <a:t>Click to edit Master title style</a:t>
            </a:r>
            <a:endParaRPr lang="en-US"/>
          </a:p>
        </p:txBody>
      </p:sp>
      <p:sp>
        <p:nvSpPr>
          <p:cNvPr id="3" name="Text Placeholder 2"/>
          <p:cNvSpPr>
            <a:spLocks noGrp="1"/>
          </p:cNvSpPr>
          <p:nvPr>
            <p:ph type="body" idx="1"/>
          </p:nvPr>
        </p:nvSpPr>
        <p:spPr>
          <a:xfrm>
            <a:off x="2022477" y="14727353"/>
            <a:ext cx="21762720" cy="7600946"/>
          </a:xfrm>
        </p:spPr>
        <p:txBody>
          <a:bodyPr anchor="b"/>
          <a:lstStyle>
            <a:lvl1pPr marL="0" indent="0">
              <a:buNone/>
              <a:defRPr sz="9581">
                <a:solidFill>
                  <a:schemeClr val="tx1">
                    <a:tint val="75000"/>
                  </a:schemeClr>
                </a:solidFill>
              </a:defRPr>
            </a:lvl1pPr>
            <a:lvl2pPr marL="2184474" indent="0">
              <a:buNone/>
              <a:defRPr sz="8710">
                <a:solidFill>
                  <a:schemeClr val="tx1">
                    <a:tint val="75000"/>
                  </a:schemeClr>
                </a:solidFill>
              </a:defRPr>
            </a:lvl2pPr>
            <a:lvl3pPr marL="4368947" indent="0">
              <a:buNone/>
              <a:defRPr sz="7665">
                <a:solidFill>
                  <a:schemeClr val="tx1">
                    <a:tint val="75000"/>
                  </a:schemeClr>
                </a:solidFill>
              </a:defRPr>
            </a:lvl3pPr>
            <a:lvl4pPr marL="6553422" indent="0">
              <a:buNone/>
              <a:defRPr sz="6707">
                <a:solidFill>
                  <a:schemeClr val="tx1">
                    <a:tint val="75000"/>
                  </a:schemeClr>
                </a:solidFill>
              </a:defRPr>
            </a:lvl4pPr>
            <a:lvl5pPr marL="8737895" indent="0">
              <a:buNone/>
              <a:defRPr sz="6707">
                <a:solidFill>
                  <a:schemeClr val="tx1">
                    <a:tint val="75000"/>
                  </a:schemeClr>
                </a:solidFill>
              </a:defRPr>
            </a:lvl5pPr>
            <a:lvl6pPr marL="10922369" indent="0">
              <a:buNone/>
              <a:defRPr sz="6707">
                <a:solidFill>
                  <a:schemeClr val="tx1">
                    <a:tint val="75000"/>
                  </a:schemeClr>
                </a:solidFill>
              </a:defRPr>
            </a:lvl6pPr>
            <a:lvl7pPr marL="13106841" indent="0">
              <a:buNone/>
              <a:defRPr sz="6707">
                <a:solidFill>
                  <a:schemeClr val="tx1">
                    <a:tint val="75000"/>
                  </a:schemeClr>
                </a:solidFill>
              </a:defRPr>
            </a:lvl7pPr>
            <a:lvl8pPr marL="15291315" indent="0">
              <a:buNone/>
              <a:defRPr sz="6707">
                <a:solidFill>
                  <a:schemeClr val="tx1">
                    <a:tint val="75000"/>
                  </a:schemeClr>
                </a:solidFill>
              </a:defRPr>
            </a:lvl8pPr>
            <a:lvl9pPr marL="17475791" indent="0">
              <a:buNone/>
              <a:defRPr sz="670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E1F909-3568-40F5-8205-05484158C88C}" type="datetimeFigureOut">
              <a:rPr lang="en-US" smtClean="0"/>
              <a:pPr/>
              <a:t>9/17/2015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40D005-FB29-4DA1-AF6A-7002CDC49E30}" type="slidenum">
              <a:rPr lang="en-US" smtClean="0"/>
              <a:pPr/>
              <a:t>‹#›</a:t>
            </a:fld>
            <a:endParaRPr lang="en-US"/>
          </a:p>
        </p:txBody>
      </p:sp>
    </p:spTree>
    <p:extLst>
      <p:ext uri="{BB962C8B-B14F-4D97-AF65-F5344CB8AC3E}">
        <p14:creationId xmlns:p14="http://schemas.microsoft.com/office/powerpoint/2010/main" val="3752968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09471" y="25947799"/>
            <a:ext cx="41262934" cy="73379334"/>
          </a:xfrm>
        </p:spPr>
        <p:txBody>
          <a:bodyPr/>
          <a:lstStyle>
            <a:lvl1pPr>
              <a:defRPr sz="13414"/>
            </a:lvl1pPr>
            <a:lvl2pPr>
              <a:defRPr sz="11498"/>
            </a:lvl2pPr>
            <a:lvl3pPr>
              <a:defRPr sz="9581"/>
            </a:lvl3pPr>
            <a:lvl4pPr>
              <a:defRPr sz="8710"/>
            </a:lvl4pPr>
            <a:lvl5pPr>
              <a:defRPr sz="8710"/>
            </a:lvl5pPr>
            <a:lvl6pPr>
              <a:defRPr sz="8710"/>
            </a:lvl6pPr>
            <a:lvl7pPr>
              <a:defRPr sz="8710"/>
            </a:lvl7pPr>
            <a:lvl8pPr>
              <a:defRPr sz="8710"/>
            </a:lvl8pPr>
            <a:lvl9pPr>
              <a:defRPr sz="871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9128" y="25947799"/>
            <a:ext cx="41262937" cy="73379334"/>
          </a:xfrm>
        </p:spPr>
        <p:txBody>
          <a:bodyPr/>
          <a:lstStyle>
            <a:lvl1pPr>
              <a:defRPr sz="13414"/>
            </a:lvl1pPr>
            <a:lvl2pPr>
              <a:defRPr sz="11498"/>
            </a:lvl2pPr>
            <a:lvl3pPr>
              <a:defRPr sz="9581"/>
            </a:lvl3pPr>
            <a:lvl4pPr>
              <a:defRPr sz="8710"/>
            </a:lvl4pPr>
            <a:lvl5pPr>
              <a:defRPr sz="8710"/>
            </a:lvl5pPr>
            <a:lvl6pPr>
              <a:defRPr sz="8710"/>
            </a:lvl6pPr>
            <a:lvl7pPr>
              <a:defRPr sz="8710"/>
            </a:lvl7pPr>
            <a:lvl8pPr>
              <a:defRPr sz="8710"/>
            </a:lvl8pPr>
            <a:lvl9pPr>
              <a:defRPr sz="871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E1F909-3568-40F5-8205-05484158C88C}" type="datetimeFigureOut">
              <a:rPr lang="en-US" smtClean="0"/>
              <a:pPr/>
              <a:t>9/17/2015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40D005-FB29-4DA1-AF6A-7002CDC49E30}" type="slidenum">
              <a:rPr lang="en-US" smtClean="0"/>
              <a:pPr/>
              <a:t>‹#›</a:t>
            </a:fld>
            <a:endParaRPr lang="en-US"/>
          </a:p>
        </p:txBody>
      </p:sp>
    </p:spTree>
    <p:extLst>
      <p:ext uri="{BB962C8B-B14F-4D97-AF65-F5344CB8AC3E}">
        <p14:creationId xmlns:p14="http://schemas.microsoft.com/office/powerpoint/2010/main" val="2017245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80160" y="1391500"/>
            <a:ext cx="23042880" cy="5791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280164" y="7777914"/>
            <a:ext cx="11312526" cy="3241460"/>
          </a:xfrm>
        </p:spPr>
        <p:txBody>
          <a:bodyPr anchor="b"/>
          <a:lstStyle>
            <a:lvl1pPr marL="0" indent="0">
              <a:buNone/>
              <a:defRPr sz="11498" b="1"/>
            </a:lvl1pPr>
            <a:lvl2pPr marL="2184474" indent="0">
              <a:buNone/>
              <a:defRPr sz="9581" b="1"/>
            </a:lvl2pPr>
            <a:lvl3pPr marL="4368947" indent="0">
              <a:buNone/>
              <a:defRPr sz="8710" b="1"/>
            </a:lvl3pPr>
            <a:lvl4pPr marL="6553422" indent="0">
              <a:buNone/>
              <a:defRPr sz="7665" b="1"/>
            </a:lvl4pPr>
            <a:lvl5pPr marL="8737895" indent="0">
              <a:buNone/>
              <a:defRPr sz="7665" b="1"/>
            </a:lvl5pPr>
            <a:lvl6pPr marL="10922369" indent="0">
              <a:buNone/>
              <a:defRPr sz="7665" b="1"/>
            </a:lvl6pPr>
            <a:lvl7pPr marL="13106841" indent="0">
              <a:buNone/>
              <a:defRPr sz="7665" b="1"/>
            </a:lvl7pPr>
            <a:lvl8pPr marL="15291315" indent="0">
              <a:buNone/>
              <a:defRPr sz="7665" b="1"/>
            </a:lvl8pPr>
            <a:lvl9pPr marL="17475791" indent="0">
              <a:buNone/>
              <a:defRPr sz="7665" b="1"/>
            </a:lvl9pPr>
          </a:lstStyle>
          <a:p>
            <a:pPr lvl="0"/>
            <a:r>
              <a:rPr lang="en-US" smtClean="0"/>
              <a:t>Click to edit Master text styles</a:t>
            </a:r>
          </a:p>
        </p:txBody>
      </p:sp>
      <p:sp>
        <p:nvSpPr>
          <p:cNvPr id="4" name="Content Placeholder 3"/>
          <p:cNvSpPr>
            <a:spLocks noGrp="1"/>
          </p:cNvSpPr>
          <p:nvPr>
            <p:ph sz="half" idx="2"/>
          </p:nvPr>
        </p:nvSpPr>
        <p:spPr>
          <a:xfrm>
            <a:off x="1280164" y="11019374"/>
            <a:ext cx="11312526" cy="20019860"/>
          </a:xfrm>
        </p:spPr>
        <p:txBody>
          <a:bodyPr/>
          <a:lstStyle>
            <a:lvl1pPr>
              <a:defRPr sz="11498"/>
            </a:lvl1pPr>
            <a:lvl2pPr>
              <a:defRPr sz="9581"/>
            </a:lvl2pPr>
            <a:lvl3pPr>
              <a:defRPr sz="8710"/>
            </a:lvl3pPr>
            <a:lvl4pPr>
              <a:defRPr sz="7665"/>
            </a:lvl4pPr>
            <a:lvl5pPr>
              <a:defRPr sz="7665"/>
            </a:lvl5pPr>
            <a:lvl6pPr>
              <a:defRPr sz="7665"/>
            </a:lvl6pPr>
            <a:lvl7pPr>
              <a:defRPr sz="7665"/>
            </a:lvl7pPr>
            <a:lvl8pPr>
              <a:defRPr sz="7665"/>
            </a:lvl8pPr>
            <a:lvl9pPr>
              <a:defRPr sz="766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3006075" y="7777914"/>
            <a:ext cx="11316971" cy="3241460"/>
          </a:xfrm>
        </p:spPr>
        <p:txBody>
          <a:bodyPr anchor="b"/>
          <a:lstStyle>
            <a:lvl1pPr marL="0" indent="0">
              <a:buNone/>
              <a:defRPr sz="11498" b="1"/>
            </a:lvl1pPr>
            <a:lvl2pPr marL="2184474" indent="0">
              <a:buNone/>
              <a:defRPr sz="9581" b="1"/>
            </a:lvl2pPr>
            <a:lvl3pPr marL="4368947" indent="0">
              <a:buNone/>
              <a:defRPr sz="8710" b="1"/>
            </a:lvl3pPr>
            <a:lvl4pPr marL="6553422" indent="0">
              <a:buNone/>
              <a:defRPr sz="7665" b="1"/>
            </a:lvl4pPr>
            <a:lvl5pPr marL="8737895" indent="0">
              <a:buNone/>
              <a:defRPr sz="7665" b="1"/>
            </a:lvl5pPr>
            <a:lvl6pPr marL="10922369" indent="0">
              <a:buNone/>
              <a:defRPr sz="7665" b="1"/>
            </a:lvl6pPr>
            <a:lvl7pPr marL="13106841" indent="0">
              <a:buNone/>
              <a:defRPr sz="7665" b="1"/>
            </a:lvl7pPr>
            <a:lvl8pPr marL="15291315" indent="0">
              <a:buNone/>
              <a:defRPr sz="7665" b="1"/>
            </a:lvl8pPr>
            <a:lvl9pPr marL="17475791" indent="0">
              <a:buNone/>
              <a:defRPr sz="7665" b="1"/>
            </a:lvl9pPr>
          </a:lstStyle>
          <a:p>
            <a:pPr lvl="0"/>
            <a:r>
              <a:rPr lang="en-US" smtClean="0"/>
              <a:t>Click to edit Master text styles</a:t>
            </a:r>
          </a:p>
        </p:txBody>
      </p:sp>
      <p:sp>
        <p:nvSpPr>
          <p:cNvPr id="6" name="Content Placeholder 5"/>
          <p:cNvSpPr>
            <a:spLocks noGrp="1"/>
          </p:cNvSpPr>
          <p:nvPr>
            <p:ph sz="quarter" idx="4"/>
          </p:nvPr>
        </p:nvSpPr>
        <p:spPr>
          <a:xfrm>
            <a:off x="13006075" y="11019374"/>
            <a:ext cx="11316971" cy="20019860"/>
          </a:xfrm>
        </p:spPr>
        <p:txBody>
          <a:bodyPr/>
          <a:lstStyle>
            <a:lvl1pPr>
              <a:defRPr sz="11498"/>
            </a:lvl1pPr>
            <a:lvl2pPr>
              <a:defRPr sz="9581"/>
            </a:lvl2pPr>
            <a:lvl3pPr>
              <a:defRPr sz="8710"/>
            </a:lvl3pPr>
            <a:lvl4pPr>
              <a:defRPr sz="7665"/>
            </a:lvl4pPr>
            <a:lvl5pPr>
              <a:defRPr sz="7665"/>
            </a:lvl5pPr>
            <a:lvl6pPr>
              <a:defRPr sz="7665"/>
            </a:lvl6pPr>
            <a:lvl7pPr>
              <a:defRPr sz="7665"/>
            </a:lvl7pPr>
            <a:lvl8pPr>
              <a:defRPr sz="7665"/>
            </a:lvl8pPr>
            <a:lvl9pPr>
              <a:defRPr sz="766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E1F909-3568-40F5-8205-05484158C88C}" type="datetimeFigureOut">
              <a:rPr lang="en-US" smtClean="0"/>
              <a:pPr/>
              <a:t>9/17/2015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40D005-FB29-4DA1-AF6A-7002CDC49E30}" type="slidenum">
              <a:rPr lang="en-US" smtClean="0"/>
              <a:pPr/>
              <a:t>‹#›</a:t>
            </a:fld>
            <a:endParaRPr lang="en-US"/>
          </a:p>
        </p:txBody>
      </p:sp>
    </p:spTree>
    <p:extLst>
      <p:ext uri="{BB962C8B-B14F-4D97-AF65-F5344CB8AC3E}">
        <p14:creationId xmlns:p14="http://schemas.microsoft.com/office/powerpoint/2010/main" val="3947019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E1F909-3568-40F5-8205-05484158C88C}" type="datetimeFigureOut">
              <a:rPr lang="en-US" smtClean="0"/>
              <a:pPr/>
              <a:t>9/17/2015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40D005-FB29-4DA1-AF6A-7002CDC49E30}" type="slidenum">
              <a:rPr lang="en-US" smtClean="0"/>
              <a:pPr/>
              <a:t>‹#›</a:t>
            </a:fld>
            <a:endParaRPr lang="en-US"/>
          </a:p>
        </p:txBody>
      </p:sp>
    </p:spTree>
    <p:extLst>
      <p:ext uri="{BB962C8B-B14F-4D97-AF65-F5344CB8AC3E}">
        <p14:creationId xmlns:p14="http://schemas.microsoft.com/office/powerpoint/2010/main" val="366342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E1F909-3568-40F5-8205-05484158C88C}" type="datetimeFigureOut">
              <a:rPr lang="en-US" smtClean="0"/>
              <a:pPr/>
              <a:t>9/17/2015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40D005-FB29-4DA1-AF6A-7002CDC49E30}" type="slidenum">
              <a:rPr lang="en-US" smtClean="0"/>
              <a:pPr/>
              <a:t>‹#›</a:t>
            </a:fld>
            <a:endParaRPr lang="en-US"/>
          </a:p>
        </p:txBody>
      </p:sp>
    </p:spTree>
    <p:extLst>
      <p:ext uri="{BB962C8B-B14F-4D97-AF65-F5344CB8AC3E}">
        <p14:creationId xmlns:p14="http://schemas.microsoft.com/office/powerpoint/2010/main" val="2860914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80165" y="1383455"/>
            <a:ext cx="8423277" cy="5887720"/>
          </a:xfrm>
        </p:spPr>
        <p:txBody>
          <a:bodyPr anchor="b"/>
          <a:lstStyle>
            <a:lvl1pPr algn="l">
              <a:defRPr sz="9581" b="1"/>
            </a:lvl1pPr>
          </a:lstStyle>
          <a:p>
            <a:r>
              <a:rPr lang="en-US" smtClean="0"/>
              <a:t>Click to edit Master title style</a:t>
            </a:r>
            <a:endParaRPr lang="en-US"/>
          </a:p>
        </p:txBody>
      </p:sp>
      <p:sp>
        <p:nvSpPr>
          <p:cNvPr id="3" name="Content Placeholder 2"/>
          <p:cNvSpPr>
            <a:spLocks noGrp="1"/>
          </p:cNvSpPr>
          <p:nvPr>
            <p:ph idx="1"/>
          </p:nvPr>
        </p:nvSpPr>
        <p:spPr>
          <a:xfrm>
            <a:off x="10010141" y="1383459"/>
            <a:ext cx="14312900" cy="29655774"/>
          </a:xfrm>
        </p:spPr>
        <p:txBody>
          <a:bodyPr/>
          <a:lstStyle>
            <a:lvl1pPr>
              <a:defRPr sz="15330"/>
            </a:lvl1pPr>
            <a:lvl2pPr>
              <a:defRPr sz="13414"/>
            </a:lvl2pPr>
            <a:lvl3pPr>
              <a:defRPr sz="11498"/>
            </a:lvl3pPr>
            <a:lvl4pPr>
              <a:defRPr sz="9581"/>
            </a:lvl4pPr>
            <a:lvl5pPr>
              <a:defRPr sz="9581"/>
            </a:lvl5pPr>
            <a:lvl6pPr>
              <a:defRPr sz="9581"/>
            </a:lvl6pPr>
            <a:lvl7pPr>
              <a:defRPr sz="9581"/>
            </a:lvl7pPr>
            <a:lvl8pPr>
              <a:defRPr sz="9581"/>
            </a:lvl8pPr>
            <a:lvl9pPr>
              <a:defRPr sz="958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280165" y="7271180"/>
            <a:ext cx="8423277" cy="23768054"/>
          </a:xfrm>
        </p:spPr>
        <p:txBody>
          <a:bodyPr/>
          <a:lstStyle>
            <a:lvl1pPr marL="0" indent="0">
              <a:buNone/>
              <a:defRPr sz="6707"/>
            </a:lvl1pPr>
            <a:lvl2pPr marL="2184474" indent="0">
              <a:buNone/>
              <a:defRPr sz="5661"/>
            </a:lvl2pPr>
            <a:lvl3pPr marL="4368947" indent="0">
              <a:buNone/>
              <a:defRPr sz="4791"/>
            </a:lvl3pPr>
            <a:lvl4pPr marL="6553422" indent="0">
              <a:buNone/>
              <a:defRPr sz="4268"/>
            </a:lvl4pPr>
            <a:lvl5pPr marL="8737895" indent="0">
              <a:buNone/>
              <a:defRPr sz="4268"/>
            </a:lvl5pPr>
            <a:lvl6pPr marL="10922369" indent="0">
              <a:buNone/>
              <a:defRPr sz="4268"/>
            </a:lvl6pPr>
            <a:lvl7pPr marL="13106841" indent="0">
              <a:buNone/>
              <a:defRPr sz="4268"/>
            </a:lvl7pPr>
            <a:lvl8pPr marL="15291315" indent="0">
              <a:buNone/>
              <a:defRPr sz="4268"/>
            </a:lvl8pPr>
            <a:lvl9pPr marL="17475791" indent="0">
              <a:buNone/>
              <a:defRPr sz="4268"/>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E1F909-3568-40F5-8205-05484158C88C}" type="datetimeFigureOut">
              <a:rPr lang="en-US" smtClean="0"/>
              <a:pPr/>
              <a:t>9/17/2015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40D005-FB29-4DA1-AF6A-7002CDC49E30}" type="slidenum">
              <a:rPr lang="en-US" smtClean="0"/>
              <a:pPr/>
              <a:t>‹#›</a:t>
            </a:fld>
            <a:endParaRPr lang="en-US"/>
          </a:p>
        </p:txBody>
      </p:sp>
    </p:spTree>
    <p:extLst>
      <p:ext uri="{BB962C8B-B14F-4D97-AF65-F5344CB8AC3E}">
        <p14:creationId xmlns:p14="http://schemas.microsoft.com/office/powerpoint/2010/main" val="833310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8406" y="24323046"/>
            <a:ext cx="15361920" cy="2871474"/>
          </a:xfrm>
        </p:spPr>
        <p:txBody>
          <a:bodyPr anchor="b"/>
          <a:lstStyle>
            <a:lvl1pPr algn="l">
              <a:defRPr sz="9581" b="1"/>
            </a:lvl1pPr>
          </a:lstStyle>
          <a:p>
            <a:r>
              <a:rPr lang="en-US" smtClean="0"/>
              <a:t>Click to edit Master title style</a:t>
            </a:r>
            <a:endParaRPr lang="en-US"/>
          </a:p>
        </p:txBody>
      </p:sp>
      <p:sp>
        <p:nvSpPr>
          <p:cNvPr id="3" name="Picture Placeholder 2"/>
          <p:cNvSpPr>
            <a:spLocks noGrp="1"/>
          </p:cNvSpPr>
          <p:nvPr>
            <p:ph type="pic" idx="1"/>
          </p:nvPr>
        </p:nvSpPr>
        <p:spPr>
          <a:xfrm>
            <a:off x="5018406" y="3104725"/>
            <a:ext cx="15361920" cy="20848320"/>
          </a:xfrm>
        </p:spPr>
        <p:txBody>
          <a:bodyPr/>
          <a:lstStyle>
            <a:lvl1pPr marL="0" indent="0">
              <a:buNone/>
              <a:defRPr sz="15330"/>
            </a:lvl1pPr>
            <a:lvl2pPr marL="2184474" indent="0">
              <a:buNone/>
              <a:defRPr sz="13414"/>
            </a:lvl2pPr>
            <a:lvl3pPr marL="4368947" indent="0">
              <a:buNone/>
              <a:defRPr sz="11498"/>
            </a:lvl3pPr>
            <a:lvl4pPr marL="6553422" indent="0">
              <a:buNone/>
              <a:defRPr sz="9581"/>
            </a:lvl4pPr>
            <a:lvl5pPr marL="8737895" indent="0">
              <a:buNone/>
              <a:defRPr sz="9581"/>
            </a:lvl5pPr>
            <a:lvl6pPr marL="10922369" indent="0">
              <a:buNone/>
              <a:defRPr sz="9581"/>
            </a:lvl6pPr>
            <a:lvl7pPr marL="13106841" indent="0">
              <a:buNone/>
              <a:defRPr sz="9581"/>
            </a:lvl7pPr>
            <a:lvl8pPr marL="15291315" indent="0">
              <a:buNone/>
              <a:defRPr sz="9581"/>
            </a:lvl8pPr>
            <a:lvl9pPr marL="17475791" indent="0">
              <a:buNone/>
              <a:defRPr sz="9581"/>
            </a:lvl9pPr>
          </a:lstStyle>
          <a:p>
            <a:endParaRPr lang="en-US"/>
          </a:p>
        </p:txBody>
      </p:sp>
      <p:sp>
        <p:nvSpPr>
          <p:cNvPr id="4" name="Text Placeholder 3"/>
          <p:cNvSpPr>
            <a:spLocks noGrp="1"/>
          </p:cNvSpPr>
          <p:nvPr>
            <p:ph type="body" sz="half" idx="2"/>
          </p:nvPr>
        </p:nvSpPr>
        <p:spPr>
          <a:xfrm>
            <a:off x="5018406" y="27194520"/>
            <a:ext cx="15361920" cy="4077966"/>
          </a:xfrm>
        </p:spPr>
        <p:txBody>
          <a:bodyPr/>
          <a:lstStyle>
            <a:lvl1pPr marL="0" indent="0">
              <a:buNone/>
              <a:defRPr sz="6707"/>
            </a:lvl1pPr>
            <a:lvl2pPr marL="2184474" indent="0">
              <a:buNone/>
              <a:defRPr sz="5661"/>
            </a:lvl2pPr>
            <a:lvl3pPr marL="4368947" indent="0">
              <a:buNone/>
              <a:defRPr sz="4791"/>
            </a:lvl3pPr>
            <a:lvl4pPr marL="6553422" indent="0">
              <a:buNone/>
              <a:defRPr sz="4268"/>
            </a:lvl4pPr>
            <a:lvl5pPr marL="8737895" indent="0">
              <a:buNone/>
              <a:defRPr sz="4268"/>
            </a:lvl5pPr>
            <a:lvl6pPr marL="10922369" indent="0">
              <a:buNone/>
              <a:defRPr sz="4268"/>
            </a:lvl6pPr>
            <a:lvl7pPr marL="13106841" indent="0">
              <a:buNone/>
              <a:defRPr sz="4268"/>
            </a:lvl7pPr>
            <a:lvl8pPr marL="15291315" indent="0">
              <a:buNone/>
              <a:defRPr sz="4268"/>
            </a:lvl8pPr>
            <a:lvl9pPr marL="17475791" indent="0">
              <a:buNone/>
              <a:defRPr sz="4268"/>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E1F909-3568-40F5-8205-05484158C88C}" type="datetimeFigureOut">
              <a:rPr lang="en-US" smtClean="0"/>
              <a:pPr/>
              <a:t>9/17/2015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40D005-FB29-4DA1-AF6A-7002CDC49E30}" type="slidenum">
              <a:rPr lang="en-US" smtClean="0"/>
              <a:pPr/>
              <a:t>‹#›</a:t>
            </a:fld>
            <a:endParaRPr lang="en-US"/>
          </a:p>
        </p:txBody>
      </p:sp>
    </p:spTree>
    <p:extLst>
      <p:ext uri="{BB962C8B-B14F-4D97-AF65-F5344CB8AC3E}">
        <p14:creationId xmlns:p14="http://schemas.microsoft.com/office/powerpoint/2010/main" val="1806995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80160" y="1391500"/>
            <a:ext cx="23042880" cy="5791200"/>
          </a:xfrm>
          <a:prstGeom prst="rect">
            <a:avLst/>
          </a:prstGeom>
        </p:spPr>
        <p:txBody>
          <a:bodyPr vert="horz" lIns="451421" tIns="225709" rIns="451421" bIns="22570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280160" y="8107688"/>
            <a:ext cx="23042880" cy="22931546"/>
          </a:xfrm>
          <a:prstGeom prst="rect">
            <a:avLst/>
          </a:prstGeom>
        </p:spPr>
        <p:txBody>
          <a:bodyPr vert="horz" lIns="451421" tIns="225709" rIns="451421" bIns="22570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280160" y="32205519"/>
            <a:ext cx="5974080" cy="1849965"/>
          </a:xfrm>
          <a:prstGeom prst="rect">
            <a:avLst/>
          </a:prstGeom>
        </p:spPr>
        <p:txBody>
          <a:bodyPr vert="horz" lIns="451421" tIns="225709" rIns="451421" bIns="225709" rtlCol="0" anchor="ctr"/>
          <a:lstStyle>
            <a:lvl1pPr algn="l">
              <a:defRPr sz="5661">
                <a:solidFill>
                  <a:schemeClr val="tx1">
                    <a:tint val="75000"/>
                  </a:schemeClr>
                </a:solidFill>
              </a:defRPr>
            </a:lvl1pPr>
          </a:lstStyle>
          <a:p>
            <a:fld id="{F8E1F909-3568-40F5-8205-05484158C88C}" type="datetimeFigureOut">
              <a:rPr lang="en-US" smtClean="0"/>
              <a:pPr/>
              <a:t>9/17/2015</a:t>
            </a:fld>
            <a:endParaRPr lang="en-US"/>
          </a:p>
        </p:txBody>
      </p:sp>
      <p:sp>
        <p:nvSpPr>
          <p:cNvPr id="5" name="Footer Placeholder 4"/>
          <p:cNvSpPr>
            <a:spLocks noGrp="1"/>
          </p:cNvSpPr>
          <p:nvPr>
            <p:ph type="ftr" sz="quarter" idx="3"/>
          </p:nvPr>
        </p:nvSpPr>
        <p:spPr>
          <a:xfrm>
            <a:off x="8747760" y="32205519"/>
            <a:ext cx="8107680" cy="1849965"/>
          </a:xfrm>
          <a:prstGeom prst="rect">
            <a:avLst/>
          </a:prstGeom>
        </p:spPr>
        <p:txBody>
          <a:bodyPr vert="horz" lIns="451421" tIns="225709" rIns="451421" bIns="225709" rtlCol="0" anchor="ctr"/>
          <a:lstStyle>
            <a:lvl1pPr algn="ctr">
              <a:defRPr sz="5661">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8348960" y="32205519"/>
            <a:ext cx="5974080" cy="1849965"/>
          </a:xfrm>
          <a:prstGeom prst="rect">
            <a:avLst/>
          </a:prstGeom>
        </p:spPr>
        <p:txBody>
          <a:bodyPr vert="horz" lIns="451421" tIns="225709" rIns="451421" bIns="225709" rtlCol="0" anchor="ctr"/>
          <a:lstStyle>
            <a:lvl1pPr algn="r">
              <a:defRPr sz="5661">
                <a:solidFill>
                  <a:schemeClr val="tx1">
                    <a:tint val="75000"/>
                  </a:schemeClr>
                </a:solidFill>
              </a:defRPr>
            </a:lvl1pPr>
          </a:lstStyle>
          <a:p>
            <a:fld id="{5A40D005-FB29-4DA1-AF6A-7002CDC49E30}" type="slidenum">
              <a:rPr lang="en-US" smtClean="0"/>
              <a:pPr/>
              <a:t>‹#›</a:t>
            </a:fld>
            <a:endParaRPr lang="en-US"/>
          </a:p>
        </p:txBody>
      </p:sp>
    </p:spTree>
    <p:extLst>
      <p:ext uri="{BB962C8B-B14F-4D97-AF65-F5344CB8AC3E}">
        <p14:creationId xmlns:p14="http://schemas.microsoft.com/office/powerpoint/2010/main" val="1521613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68947" rtl="0" eaLnBrk="1" latinLnBrk="0" hangingPunct="1">
        <a:spcBef>
          <a:spcPct val="0"/>
        </a:spcBef>
        <a:buNone/>
        <a:defRPr sz="20993" kern="1200">
          <a:solidFill>
            <a:schemeClr val="tx1"/>
          </a:solidFill>
          <a:latin typeface="+mj-lt"/>
          <a:ea typeface="+mj-ea"/>
          <a:cs typeface="+mj-cs"/>
        </a:defRPr>
      </a:lvl1pPr>
    </p:titleStyle>
    <p:bodyStyle>
      <a:lvl1pPr marL="1638355" indent="-1638355" algn="l" defTabSz="4368947" rtl="0" eaLnBrk="1" latinLnBrk="0" hangingPunct="1">
        <a:spcBef>
          <a:spcPct val="20000"/>
        </a:spcBef>
        <a:buFont typeface="Arial" pitchFamily="34" charset="0"/>
        <a:buChar char="•"/>
        <a:defRPr sz="15330" kern="1200">
          <a:solidFill>
            <a:schemeClr val="tx1"/>
          </a:solidFill>
          <a:latin typeface="+mn-lt"/>
          <a:ea typeface="+mn-ea"/>
          <a:cs typeface="+mn-cs"/>
        </a:defRPr>
      </a:lvl1pPr>
      <a:lvl2pPr marL="3549770" indent="-1365297" algn="l" defTabSz="4368947" rtl="0" eaLnBrk="1" latinLnBrk="0" hangingPunct="1">
        <a:spcBef>
          <a:spcPct val="20000"/>
        </a:spcBef>
        <a:buFont typeface="Arial" pitchFamily="34" charset="0"/>
        <a:buChar char="–"/>
        <a:defRPr sz="13414" kern="1200">
          <a:solidFill>
            <a:schemeClr val="tx1"/>
          </a:solidFill>
          <a:latin typeface="+mn-lt"/>
          <a:ea typeface="+mn-ea"/>
          <a:cs typeface="+mn-cs"/>
        </a:defRPr>
      </a:lvl2pPr>
      <a:lvl3pPr marL="5461183" indent="-1092237" algn="l" defTabSz="4368947" rtl="0" eaLnBrk="1" latinLnBrk="0" hangingPunct="1">
        <a:spcBef>
          <a:spcPct val="20000"/>
        </a:spcBef>
        <a:buFont typeface="Arial" pitchFamily="34" charset="0"/>
        <a:buChar char="•"/>
        <a:defRPr sz="11498" kern="1200">
          <a:solidFill>
            <a:schemeClr val="tx1"/>
          </a:solidFill>
          <a:latin typeface="+mn-lt"/>
          <a:ea typeface="+mn-ea"/>
          <a:cs typeface="+mn-cs"/>
        </a:defRPr>
      </a:lvl3pPr>
      <a:lvl4pPr marL="7645659" indent="-1092237" algn="l" defTabSz="4368947" rtl="0" eaLnBrk="1" latinLnBrk="0" hangingPunct="1">
        <a:spcBef>
          <a:spcPct val="20000"/>
        </a:spcBef>
        <a:buFont typeface="Arial" pitchFamily="34" charset="0"/>
        <a:buChar char="–"/>
        <a:defRPr sz="9581" kern="1200">
          <a:solidFill>
            <a:schemeClr val="tx1"/>
          </a:solidFill>
          <a:latin typeface="+mn-lt"/>
          <a:ea typeface="+mn-ea"/>
          <a:cs typeface="+mn-cs"/>
        </a:defRPr>
      </a:lvl4pPr>
      <a:lvl5pPr marL="9830131" indent="-1092237" algn="l" defTabSz="4368947" rtl="0" eaLnBrk="1" latinLnBrk="0" hangingPunct="1">
        <a:spcBef>
          <a:spcPct val="20000"/>
        </a:spcBef>
        <a:buFont typeface="Arial" pitchFamily="34" charset="0"/>
        <a:buChar char="»"/>
        <a:defRPr sz="9581" kern="1200">
          <a:solidFill>
            <a:schemeClr val="tx1"/>
          </a:solidFill>
          <a:latin typeface="+mn-lt"/>
          <a:ea typeface="+mn-ea"/>
          <a:cs typeface="+mn-cs"/>
        </a:defRPr>
      </a:lvl5pPr>
      <a:lvl6pPr marL="12014605" indent="-1092237" algn="l" defTabSz="4368947" rtl="0" eaLnBrk="1" latinLnBrk="0" hangingPunct="1">
        <a:spcBef>
          <a:spcPct val="20000"/>
        </a:spcBef>
        <a:buFont typeface="Arial" pitchFamily="34" charset="0"/>
        <a:buChar char="•"/>
        <a:defRPr sz="9581" kern="1200">
          <a:solidFill>
            <a:schemeClr val="tx1"/>
          </a:solidFill>
          <a:latin typeface="+mn-lt"/>
          <a:ea typeface="+mn-ea"/>
          <a:cs typeface="+mn-cs"/>
        </a:defRPr>
      </a:lvl6pPr>
      <a:lvl7pPr marL="14199078" indent="-1092237" algn="l" defTabSz="4368947" rtl="0" eaLnBrk="1" latinLnBrk="0" hangingPunct="1">
        <a:spcBef>
          <a:spcPct val="20000"/>
        </a:spcBef>
        <a:buFont typeface="Arial" pitchFamily="34" charset="0"/>
        <a:buChar char="•"/>
        <a:defRPr sz="9581" kern="1200">
          <a:solidFill>
            <a:schemeClr val="tx1"/>
          </a:solidFill>
          <a:latin typeface="+mn-lt"/>
          <a:ea typeface="+mn-ea"/>
          <a:cs typeface="+mn-cs"/>
        </a:defRPr>
      </a:lvl7pPr>
      <a:lvl8pPr marL="16383553" indent="-1092237" algn="l" defTabSz="4368947" rtl="0" eaLnBrk="1" latinLnBrk="0" hangingPunct="1">
        <a:spcBef>
          <a:spcPct val="20000"/>
        </a:spcBef>
        <a:buFont typeface="Arial" pitchFamily="34" charset="0"/>
        <a:buChar char="•"/>
        <a:defRPr sz="9581" kern="1200">
          <a:solidFill>
            <a:schemeClr val="tx1"/>
          </a:solidFill>
          <a:latin typeface="+mn-lt"/>
          <a:ea typeface="+mn-ea"/>
          <a:cs typeface="+mn-cs"/>
        </a:defRPr>
      </a:lvl8pPr>
      <a:lvl9pPr marL="18568028" indent="-1092237" algn="l" defTabSz="4368947" rtl="0" eaLnBrk="1" latinLnBrk="0" hangingPunct="1">
        <a:spcBef>
          <a:spcPct val="20000"/>
        </a:spcBef>
        <a:buFont typeface="Arial" pitchFamily="34" charset="0"/>
        <a:buChar char="•"/>
        <a:defRPr sz="9581" kern="1200">
          <a:solidFill>
            <a:schemeClr val="tx1"/>
          </a:solidFill>
          <a:latin typeface="+mn-lt"/>
          <a:ea typeface="+mn-ea"/>
          <a:cs typeface="+mn-cs"/>
        </a:defRPr>
      </a:lvl9pPr>
    </p:bodyStyle>
    <p:otherStyle>
      <a:defPPr>
        <a:defRPr lang="en-US"/>
      </a:defPPr>
      <a:lvl1pPr marL="0" algn="l" defTabSz="4368947" rtl="0" eaLnBrk="1" latinLnBrk="0" hangingPunct="1">
        <a:defRPr sz="8710" kern="1200">
          <a:solidFill>
            <a:schemeClr val="tx1"/>
          </a:solidFill>
          <a:latin typeface="+mn-lt"/>
          <a:ea typeface="+mn-ea"/>
          <a:cs typeface="+mn-cs"/>
        </a:defRPr>
      </a:lvl1pPr>
      <a:lvl2pPr marL="2184474" algn="l" defTabSz="4368947" rtl="0" eaLnBrk="1" latinLnBrk="0" hangingPunct="1">
        <a:defRPr sz="8710" kern="1200">
          <a:solidFill>
            <a:schemeClr val="tx1"/>
          </a:solidFill>
          <a:latin typeface="+mn-lt"/>
          <a:ea typeface="+mn-ea"/>
          <a:cs typeface="+mn-cs"/>
        </a:defRPr>
      </a:lvl2pPr>
      <a:lvl3pPr marL="4368947" algn="l" defTabSz="4368947" rtl="0" eaLnBrk="1" latinLnBrk="0" hangingPunct="1">
        <a:defRPr sz="8710" kern="1200">
          <a:solidFill>
            <a:schemeClr val="tx1"/>
          </a:solidFill>
          <a:latin typeface="+mn-lt"/>
          <a:ea typeface="+mn-ea"/>
          <a:cs typeface="+mn-cs"/>
        </a:defRPr>
      </a:lvl3pPr>
      <a:lvl4pPr marL="6553422" algn="l" defTabSz="4368947" rtl="0" eaLnBrk="1" latinLnBrk="0" hangingPunct="1">
        <a:defRPr sz="8710" kern="1200">
          <a:solidFill>
            <a:schemeClr val="tx1"/>
          </a:solidFill>
          <a:latin typeface="+mn-lt"/>
          <a:ea typeface="+mn-ea"/>
          <a:cs typeface="+mn-cs"/>
        </a:defRPr>
      </a:lvl4pPr>
      <a:lvl5pPr marL="8737895" algn="l" defTabSz="4368947" rtl="0" eaLnBrk="1" latinLnBrk="0" hangingPunct="1">
        <a:defRPr sz="8710" kern="1200">
          <a:solidFill>
            <a:schemeClr val="tx1"/>
          </a:solidFill>
          <a:latin typeface="+mn-lt"/>
          <a:ea typeface="+mn-ea"/>
          <a:cs typeface="+mn-cs"/>
        </a:defRPr>
      </a:lvl5pPr>
      <a:lvl6pPr marL="10922369" algn="l" defTabSz="4368947" rtl="0" eaLnBrk="1" latinLnBrk="0" hangingPunct="1">
        <a:defRPr sz="8710" kern="1200">
          <a:solidFill>
            <a:schemeClr val="tx1"/>
          </a:solidFill>
          <a:latin typeface="+mn-lt"/>
          <a:ea typeface="+mn-ea"/>
          <a:cs typeface="+mn-cs"/>
        </a:defRPr>
      </a:lvl6pPr>
      <a:lvl7pPr marL="13106841" algn="l" defTabSz="4368947" rtl="0" eaLnBrk="1" latinLnBrk="0" hangingPunct="1">
        <a:defRPr sz="8710" kern="1200">
          <a:solidFill>
            <a:schemeClr val="tx1"/>
          </a:solidFill>
          <a:latin typeface="+mn-lt"/>
          <a:ea typeface="+mn-ea"/>
          <a:cs typeface="+mn-cs"/>
        </a:defRPr>
      </a:lvl7pPr>
      <a:lvl8pPr marL="15291315" algn="l" defTabSz="4368947" rtl="0" eaLnBrk="1" latinLnBrk="0" hangingPunct="1">
        <a:defRPr sz="8710" kern="1200">
          <a:solidFill>
            <a:schemeClr val="tx1"/>
          </a:solidFill>
          <a:latin typeface="+mn-lt"/>
          <a:ea typeface="+mn-ea"/>
          <a:cs typeface="+mn-cs"/>
        </a:defRPr>
      </a:lvl8pPr>
      <a:lvl9pPr marL="17475791" algn="l" defTabSz="4368947" rtl="0" eaLnBrk="1" latinLnBrk="0" hangingPunct="1">
        <a:defRPr sz="87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048259" y="2172886"/>
            <a:ext cx="21241971" cy="31251621"/>
            <a:chOff x="-1648" y="0"/>
            <a:chExt cx="49379248" cy="33987392"/>
          </a:xfrm>
        </p:grpSpPr>
        <p:sp>
          <p:nvSpPr>
            <p:cNvPr id="73" name="Rectangle 72"/>
            <p:cNvSpPr/>
            <p:nvPr/>
          </p:nvSpPr>
          <p:spPr>
            <a:xfrm>
              <a:off x="-1648" y="0"/>
              <a:ext cx="49379248" cy="32918400"/>
            </a:xfrm>
            <a:prstGeom prst="rect">
              <a:avLst/>
            </a:prstGeom>
            <a:gradFill>
              <a:gsLst>
                <a:gs pos="100000">
                  <a:schemeClr val="accent2">
                    <a:lumMod val="40000"/>
                    <a:lumOff val="60000"/>
                  </a:schemeClr>
                </a:gs>
                <a:gs pos="0">
                  <a:schemeClr val="accent5">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endParaRPr lang="en-US" sz="11498" dirty="0"/>
            </a:p>
          </p:txBody>
        </p:sp>
        <p:sp>
          <p:nvSpPr>
            <p:cNvPr id="74" name="Rounded Rectangle 73"/>
            <p:cNvSpPr/>
            <p:nvPr/>
          </p:nvSpPr>
          <p:spPr>
            <a:xfrm>
              <a:off x="25458568" y="3320716"/>
              <a:ext cx="23454262" cy="7002378"/>
            </a:xfrm>
            <a:prstGeom prst="roundRect">
              <a:avLst>
                <a:gd name="adj" fmla="val 4189"/>
              </a:avLst>
            </a:prstGeom>
            <a:solidFill>
              <a:srgbClr val="1E1C11">
                <a:alpha val="50196"/>
              </a:srgb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2177" dirty="0"/>
                <a:t>.</a:t>
              </a:r>
            </a:p>
          </p:txBody>
        </p:sp>
        <p:sp>
          <p:nvSpPr>
            <p:cNvPr id="75" name="Rounded Rectangle 74"/>
            <p:cNvSpPr/>
            <p:nvPr/>
          </p:nvSpPr>
          <p:spPr>
            <a:xfrm>
              <a:off x="897037" y="216569"/>
              <a:ext cx="47861486" cy="2887579"/>
            </a:xfrm>
            <a:prstGeom prst="roundRect">
              <a:avLst/>
            </a:prstGeom>
            <a:solidFill>
              <a:srgbClr val="4F6228">
                <a:alpha val="50196"/>
              </a:srgb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endParaRPr lang="en-US" sz="11498" dirty="0"/>
            </a:p>
          </p:txBody>
        </p:sp>
        <p:sp>
          <p:nvSpPr>
            <p:cNvPr id="76" name="Rounded Rectangle 75"/>
            <p:cNvSpPr/>
            <p:nvPr/>
          </p:nvSpPr>
          <p:spPr>
            <a:xfrm>
              <a:off x="924176" y="3320716"/>
              <a:ext cx="23873087" cy="7002378"/>
            </a:xfrm>
            <a:prstGeom prst="roundRect">
              <a:avLst>
                <a:gd name="adj" fmla="val 11729"/>
              </a:avLst>
            </a:prstGeom>
            <a:solidFill>
              <a:schemeClr val="accent2">
                <a:lumMod val="75000"/>
                <a:alpha val="50196"/>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endParaRPr lang="en-US" sz="11498" dirty="0"/>
            </a:p>
          </p:txBody>
        </p:sp>
        <p:sp>
          <p:nvSpPr>
            <p:cNvPr id="77" name="Rounded Rectangle 76"/>
            <p:cNvSpPr/>
            <p:nvPr/>
          </p:nvSpPr>
          <p:spPr>
            <a:xfrm>
              <a:off x="615567" y="10539663"/>
              <a:ext cx="48209086" cy="8590546"/>
            </a:xfrm>
            <a:prstGeom prst="roundRect">
              <a:avLst>
                <a:gd name="adj" fmla="val 11729"/>
              </a:avLst>
            </a:prstGeom>
            <a:solidFill>
              <a:schemeClr val="accent6">
                <a:lumMod val="50000"/>
                <a:alpha val="49804"/>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endParaRPr lang="en-US" sz="11498" dirty="0"/>
            </a:p>
          </p:txBody>
        </p:sp>
        <p:sp>
          <p:nvSpPr>
            <p:cNvPr id="78" name="Rounded Rectangle 77"/>
            <p:cNvSpPr/>
            <p:nvPr/>
          </p:nvSpPr>
          <p:spPr>
            <a:xfrm>
              <a:off x="769872" y="29236735"/>
              <a:ext cx="26785253" cy="3465094"/>
            </a:xfrm>
            <a:prstGeom prst="roundRect">
              <a:avLst>
                <a:gd name="adj" fmla="val 11729"/>
              </a:avLst>
            </a:prstGeom>
            <a:solidFill>
              <a:schemeClr val="tx2">
                <a:lumMod val="50000"/>
                <a:alpha val="50196"/>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endParaRPr lang="en-US" sz="11498" dirty="0"/>
            </a:p>
          </p:txBody>
        </p:sp>
        <p:sp>
          <p:nvSpPr>
            <p:cNvPr id="80" name="Rounded Rectangle 79"/>
            <p:cNvSpPr/>
            <p:nvPr/>
          </p:nvSpPr>
          <p:spPr>
            <a:xfrm>
              <a:off x="28236047" y="29215080"/>
              <a:ext cx="20579420" cy="3524312"/>
            </a:xfrm>
            <a:prstGeom prst="roundRect">
              <a:avLst>
                <a:gd name="adj" fmla="val 11729"/>
              </a:avLst>
            </a:prstGeom>
            <a:solidFill>
              <a:schemeClr val="accent3">
                <a:lumMod val="50000"/>
                <a:alpha val="50196"/>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endParaRPr lang="en-US" sz="11498" dirty="0"/>
            </a:p>
          </p:txBody>
        </p:sp>
        <p:sp>
          <p:nvSpPr>
            <p:cNvPr id="81" name="TextBox 80"/>
            <p:cNvSpPr txBox="1"/>
            <p:nvPr/>
          </p:nvSpPr>
          <p:spPr>
            <a:xfrm>
              <a:off x="25849314" y="3298383"/>
              <a:ext cx="6462242" cy="829407"/>
            </a:xfrm>
            <a:prstGeom prst="rect">
              <a:avLst/>
            </a:prstGeom>
            <a:noFill/>
          </p:spPr>
          <p:txBody>
            <a:bodyPr wrap="none" lIns="91440" rtlCol="0">
              <a:spAutoFit/>
            </a:bodyPr>
            <a:lstStyle/>
            <a:p>
              <a:r>
                <a:rPr lang="en-US" sz="4356" b="1" i="1" dirty="0">
                  <a:solidFill>
                    <a:schemeClr val="bg1"/>
                  </a:solidFill>
                  <a:effectLst>
                    <a:outerShdw blurRad="38100" dist="38100" dir="2700000" algn="tl">
                      <a:srgbClr val="000000">
                        <a:alpha val="43137"/>
                      </a:srgbClr>
                    </a:outerShdw>
                  </a:effectLst>
                  <a:cs typeface="Arial" pitchFamily="34" charset="0"/>
                </a:rPr>
                <a:t>Motivation</a:t>
              </a:r>
            </a:p>
          </p:txBody>
        </p:sp>
        <p:sp>
          <p:nvSpPr>
            <p:cNvPr id="84" name="TextBox 83"/>
            <p:cNvSpPr txBox="1"/>
            <p:nvPr/>
          </p:nvSpPr>
          <p:spPr>
            <a:xfrm>
              <a:off x="1541394" y="3370573"/>
              <a:ext cx="4968721" cy="829407"/>
            </a:xfrm>
            <a:prstGeom prst="rect">
              <a:avLst/>
            </a:prstGeom>
            <a:noFill/>
          </p:spPr>
          <p:txBody>
            <a:bodyPr wrap="none" lIns="91440" rtlCol="0">
              <a:spAutoFit/>
            </a:bodyPr>
            <a:lstStyle/>
            <a:p>
              <a:r>
                <a:rPr lang="en-US" sz="4356" b="1" i="1" dirty="0" smtClean="0">
                  <a:solidFill>
                    <a:schemeClr val="bg1"/>
                  </a:solidFill>
                  <a:effectLst>
                    <a:outerShdw blurRad="38100" dist="38100" dir="2700000" algn="tl">
                      <a:srgbClr val="000000">
                        <a:alpha val="43137"/>
                      </a:srgbClr>
                    </a:outerShdw>
                  </a:effectLst>
                  <a:cs typeface="Arial" pitchFamily="34" charset="0"/>
                </a:rPr>
                <a:t>Abstract</a:t>
              </a:r>
              <a:endParaRPr lang="en-US" sz="4356" b="1" i="1" dirty="0">
                <a:solidFill>
                  <a:schemeClr val="bg1"/>
                </a:solidFill>
                <a:effectLst>
                  <a:outerShdw blurRad="38100" dist="38100" dir="2700000" algn="tl">
                    <a:srgbClr val="000000">
                      <a:alpha val="43137"/>
                    </a:srgbClr>
                  </a:outerShdw>
                </a:effectLst>
                <a:cs typeface="Arial" pitchFamily="34" charset="0"/>
              </a:endParaRPr>
            </a:p>
          </p:txBody>
        </p:sp>
        <p:sp>
          <p:nvSpPr>
            <p:cNvPr id="85" name="TextBox 84"/>
            <p:cNvSpPr txBox="1"/>
            <p:nvPr/>
          </p:nvSpPr>
          <p:spPr>
            <a:xfrm>
              <a:off x="1078481" y="4245813"/>
              <a:ext cx="23547473" cy="5873349"/>
            </a:xfrm>
            <a:prstGeom prst="rect">
              <a:avLst/>
            </a:prstGeom>
            <a:noFill/>
          </p:spPr>
          <p:txBody>
            <a:bodyPr wrap="square" lIns="91440" rtlCol="0">
              <a:spAutoFit/>
            </a:bodyPr>
            <a:lstStyle/>
            <a:p>
              <a:r>
                <a:rPr lang="en-US" sz="3136" dirty="0">
                  <a:solidFill>
                    <a:schemeClr val="bg1"/>
                  </a:solidFill>
                  <a:cs typeface="Arial" pitchFamily="34" charset="0"/>
                </a:rPr>
                <a:t>User generated reviews contain useful evaluation of various aspects </a:t>
              </a:r>
              <a:r>
                <a:rPr lang="en-US" sz="3136" dirty="0" smtClean="0">
                  <a:solidFill>
                    <a:schemeClr val="bg1"/>
                  </a:solidFill>
                  <a:cs typeface="Arial" pitchFamily="34" charset="0"/>
                </a:rPr>
                <a:t>of </a:t>
              </a:r>
              <a:r>
                <a:rPr lang="en-US" sz="3136" dirty="0">
                  <a:solidFill>
                    <a:schemeClr val="bg1"/>
                  </a:solidFill>
                  <a:cs typeface="Arial" pitchFamily="34" charset="0"/>
                </a:rPr>
                <a:t>products </a:t>
              </a:r>
              <a:r>
                <a:rPr lang="en-US" sz="3136" dirty="0" smtClean="0">
                  <a:solidFill>
                    <a:schemeClr val="bg1"/>
                  </a:solidFill>
                  <a:cs typeface="Arial" pitchFamily="34" charset="0"/>
                </a:rPr>
                <a:t>with various sentiment, </a:t>
              </a:r>
              <a:r>
                <a:rPr lang="en-US" sz="3136" dirty="0">
                  <a:solidFill>
                    <a:schemeClr val="bg1"/>
                  </a:solidFill>
                  <a:cs typeface="Arial" pitchFamily="34" charset="0"/>
                </a:rPr>
                <a:t>i.e. positive or negative.  To </a:t>
              </a:r>
              <a:r>
                <a:rPr lang="en-US" sz="3136" dirty="0" smtClean="0">
                  <a:solidFill>
                    <a:schemeClr val="bg1"/>
                  </a:solidFill>
                  <a:cs typeface="Arial" pitchFamily="34" charset="0"/>
                </a:rPr>
                <a:t>better model the sentiment and topics, </a:t>
              </a:r>
              <a:r>
                <a:rPr lang="en-US" sz="3136" dirty="0">
                  <a:solidFill>
                    <a:schemeClr val="bg1"/>
                  </a:solidFill>
                  <a:cs typeface="Arial" pitchFamily="34" charset="0"/>
                </a:rPr>
                <a:t>we propose a novel probabilistic modeling framework </a:t>
              </a:r>
              <a:r>
                <a:rPr lang="en-US" sz="3136" dirty="0" smtClean="0">
                  <a:solidFill>
                    <a:schemeClr val="bg1"/>
                  </a:solidFill>
                  <a:cs typeface="Arial" pitchFamily="34" charset="0"/>
                </a:rPr>
                <a:t>called </a:t>
              </a:r>
              <a:r>
                <a:rPr lang="en-US" sz="3136" dirty="0">
                  <a:solidFill>
                    <a:schemeClr val="bg1"/>
                  </a:solidFill>
                  <a:cs typeface="Arial" pitchFamily="34" charset="0"/>
                </a:rPr>
                <a:t>Hidden Topic Sentiment Model (HTSM). HTSM assumes that each sentence in a review document </a:t>
              </a:r>
              <a:r>
                <a:rPr lang="en-US" sz="3136" dirty="0" smtClean="0">
                  <a:solidFill>
                    <a:schemeClr val="bg1"/>
                  </a:solidFill>
                  <a:cs typeface="Arial" pitchFamily="34" charset="0"/>
                </a:rPr>
                <a:t>is only associated </a:t>
              </a:r>
              <a:r>
                <a:rPr lang="en-US" sz="3136" dirty="0">
                  <a:solidFill>
                    <a:schemeClr val="bg1"/>
                  </a:solidFill>
                  <a:cs typeface="Arial" pitchFamily="34" charset="0"/>
                </a:rPr>
                <a:t>with </a:t>
              </a:r>
              <a:r>
                <a:rPr lang="en-US" sz="3136" dirty="0" smtClean="0">
                  <a:solidFill>
                    <a:schemeClr val="bg1"/>
                  </a:solidFill>
                  <a:cs typeface="Arial" pitchFamily="34" charset="0"/>
                </a:rPr>
                <a:t>one </a:t>
              </a:r>
              <a:r>
                <a:rPr lang="en-US" sz="3136" dirty="0">
                  <a:solidFill>
                    <a:schemeClr val="bg1"/>
                  </a:solidFill>
                  <a:cs typeface="Arial" pitchFamily="34" charset="0"/>
                </a:rPr>
                <a:t>sentiment </a:t>
              </a:r>
              <a:r>
                <a:rPr lang="en-US" sz="3136" dirty="0" smtClean="0">
                  <a:solidFill>
                    <a:schemeClr val="bg1"/>
                  </a:solidFill>
                  <a:cs typeface="Arial" pitchFamily="34" charset="0"/>
                </a:rPr>
                <a:t>and </a:t>
              </a:r>
              <a:r>
                <a:rPr lang="en-US" sz="3136" dirty="0">
                  <a:solidFill>
                    <a:schemeClr val="bg1"/>
                  </a:solidFill>
                  <a:cs typeface="Arial" pitchFamily="34" charset="0"/>
                </a:rPr>
                <a:t>one topic; and the sentiment </a:t>
              </a:r>
              <a:r>
                <a:rPr lang="en-US" sz="3136" dirty="0" smtClean="0">
                  <a:solidFill>
                    <a:schemeClr val="bg1"/>
                  </a:solidFill>
                  <a:cs typeface="Arial" pitchFamily="34" charset="0"/>
                </a:rPr>
                <a:t>and </a:t>
              </a:r>
              <a:r>
                <a:rPr lang="en-US" sz="3136" dirty="0">
                  <a:solidFill>
                    <a:schemeClr val="bg1"/>
                  </a:solidFill>
                  <a:cs typeface="Arial" pitchFamily="34" charset="0"/>
                </a:rPr>
                <a:t>topic </a:t>
              </a:r>
              <a:r>
                <a:rPr lang="en-US" sz="3136" dirty="0" smtClean="0">
                  <a:solidFill>
                    <a:schemeClr val="bg1"/>
                  </a:solidFill>
                  <a:cs typeface="Arial" pitchFamily="34" charset="0"/>
                </a:rPr>
                <a:t>assignment of </a:t>
              </a:r>
              <a:r>
                <a:rPr lang="en-US" sz="3136" dirty="0">
                  <a:solidFill>
                    <a:schemeClr val="bg1"/>
                  </a:solidFill>
                  <a:cs typeface="Arial" pitchFamily="34" charset="0"/>
                </a:rPr>
                <a:t>next sentence will be dependent on the previous sentence. The results show that the topics and sentiment identified by HTSM are much coherent than those topics and sentiment identified by traditional topic models.</a:t>
              </a:r>
            </a:p>
          </p:txBody>
        </p:sp>
        <p:sp>
          <p:nvSpPr>
            <p:cNvPr id="86" name="TextBox 85"/>
            <p:cNvSpPr txBox="1"/>
            <p:nvPr/>
          </p:nvSpPr>
          <p:spPr>
            <a:xfrm>
              <a:off x="1541394" y="10818176"/>
              <a:ext cx="5506805" cy="829407"/>
            </a:xfrm>
            <a:prstGeom prst="rect">
              <a:avLst/>
            </a:prstGeom>
            <a:noFill/>
          </p:spPr>
          <p:txBody>
            <a:bodyPr wrap="none" lIns="91440" rtlCol="0">
              <a:spAutoFit/>
            </a:bodyPr>
            <a:lstStyle/>
            <a:p>
              <a:r>
                <a:rPr lang="en-US" sz="4356" b="1" i="1" dirty="0">
                  <a:solidFill>
                    <a:schemeClr val="bg1"/>
                  </a:solidFill>
                  <a:effectLst>
                    <a:outerShdw blurRad="38100" dist="38100" dir="2700000" algn="tl">
                      <a:srgbClr val="000000">
                        <a:alpha val="43137"/>
                      </a:srgbClr>
                    </a:outerShdw>
                  </a:effectLst>
                  <a:cs typeface="Arial" pitchFamily="34" charset="0"/>
                </a:rPr>
                <a:t>Methods </a:t>
              </a:r>
            </a:p>
          </p:txBody>
        </p:sp>
        <p:sp>
          <p:nvSpPr>
            <p:cNvPr id="87" name="TextBox 86"/>
            <p:cNvSpPr txBox="1"/>
            <p:nvPr/>
          </p:nvSpPr>
          <p:spPr>
            <a:xfrm>
              <a:off x="1139574" y="20391046"/>
              <a:ext cx="8458201" cy="625228"/>
            </a:xfrm>
            <a:prstGeom prst="rect">
              <a:avLst/>
            </a:prstGeom>
            <a:noFill/>
          </p:spPr>
          <p:txBody>
            <a:bodyPr wrap="square" lIns="91440" rtlCol="0">
              <a:spAutoFit/>
            </a:bodyPr>
            <a:lstStyle/>
            <a:p>
              <a:r>
                <a:rPr lang="en-US" sz="3136" dirty="0">
                  <a:solidFill>
                    <a:schemeClr val="bg1"/>
                  </a:solidFill>
                  <a:cs typeface="Arial" pitchFamily="34" charset="0"/>
                </a:rPr>
                <a:t> </a:t>
              </a:r>
            </a:p>
          </p:txBody>
        </p:sp>
        <p:sp>
          <p:nvSpPr>
            <p:cNvPr id="88" name="TextBox 87"/>
            <p:cNvSpPr txBox="1"/>
            <p:nvPr/>
          </p:nvSpPr>
          <p:spPr>
            <a:xfrm>
              <a:off x="1850002" y="29308923"/>
              <a:ext cx="6216303" cy="829407"/>
            </a:xfrm>
            <a:prstGeom prst="rect">
              <a:avLst/>
            </a:prstGeom>
            <a:noFill/>
          </p:spPr>
          <p:txBody>
            <a:bodyPr wrap="none" lIns="91440" rtlCol="0">
              <a:spAutoFit/>
            </a:bodyPr>
            <a:lstStyle/>
            <a:p>
              <a:r>
                <a:rPr lang="en-US" sz="4356" b="1" i="1" dirty="0" smtClean="0">
                  <a:solidFill>
                    <a:schemeClr val="bg1"/>
                  </a:solidFill>
                  <a:effectLst>
                    <a:outerShdw blurRad="38100" dist="38100" dir="2700000" algn="tl">
                      <a:srgbClr val="000000">
                        <a:alpha val="43137"/>
                      </a:srgbClr>
                    </a:outerShdw>
                  </a:effectLst>
                  <a:cs typeface="Arial" pitchFamily="34" charset="0"/>
                </a:rPr>
                <a:t>Conclusion</a:t>
              </a:r>
              <a:endParaRPr lang="en-US" sz="4356" b="1" i="1" dirty="0">
                <a:solidFill>
                  <a:schemeClr val="bg1"/>
                </a:solidFill>
                <a:effectLst>
                  <a:outerShdw blurRad="38100" dist="38100" dir="2700000" algn="tl">
                    <a:srgbClr val="000000">
                      <a:alpha val="43137"/>
                    </a:srgbClr>
                  </a:outerShdw>
                </a:effectLst>
                <a:cs typeface="Arial" pitchFamily="34" charset="0"/>
              </a:endParaRPr>
            </a:p>
          </p:txBody>
        </p:sp>
        <p:sp>
          <p:nvSpPr>
            <p:cNvPr id="89" name="TextBox 88"/>
            <p:cNvSpPr txBox="1"/>
            <p:nvPr/>
          </p:nvSpPr>
          <p:spPr>
            <a:xfrm>
              <a:off x="1541394" y="29958629"/>
              <a:ext cx="26086933" cy="2724476"/>
            </a:xfrm>
            <a:prstGeom prst="rect">
              <a:avLst/>
            </a:prstGeom>
            <a:noFill/>
          </p:spPr>
          <p:txBody>
            <a:bodyPr wrap="square" lIns="91440" rtlCol="0">
              <a:spAutoFit/>
            </a:bodyPr>
            <a:lstStyle/>
            <a:p>
              <a:r>
                <a:rPr lang="en-US" sz="3136" dirty="0">
                  <a:solidFill>
                    <a:schemeClr val="bg1"/>
                  </a:solidFill>
                  <a:cs typeface="Arial" pitchFamily="34" charset="0"/>
                </a:rPr>
                <a:t>HTSM </a:t>
              </a:r>
              <a:r>
                <a:rPr lang="en-US" sz="3136" dirty="0" smtClean="0">
                  <a:solidFill>
                    <a:schemeClr val="bg1"/>
                  </a:solidFill>
                  <a:cs typeface="Arial" pitchFamily="34" charset="0"/>
                </a:rPr>
                <a:t>enhances the </a:t>
              </a:r>
              <a:r>
                <a:rPr lang="en-US" sz="3136" dirty="0">
                  <a:solidFill>
                    <a:schemeClr val="bg1"/>
                  </a:solidFill>
                  <a:cs typeface="Arial" pitchFamily="34" charset="0"/>
                </a:rPr>
                <a:t>independence assumption of </a:t>
              </a:r>
              <a:r>
                <a:rPr lang="en-US" sz="3136" dirty="0" smtClean="0">
                  <a:solidFill>
                    <a:schemeClr val="bg1"/>
                  </a:solidFill>
                  <a:cs typeface="Arial" pitchFamily="34" charset="0"/>
                </a:rPr>
                <a:t>sentiment and topics in a opinionated text document and thus captures </a:t>
              </a:r>
              <a:r>
                <a:rPr lang="en-US" sz="3136" dirty="0">
                  <a:solidFill>
                    <a:schemeClr val="bg1"/>
                  </a:solidFill>
                  <a:cs typeface="Arial" pitchFamily="34" charset="0"/>
                </a:rPr>
                <a:t>the </a:t>
              </a:r>
              <a:r>
                <a:rPr lang="en-US" sz="3136" dirty="0" smtClean="0">
                  <a:solidFill>
                    <a:schemeClr val="bg1"/>
                  </a:solidFill>
                  <a:cs typeface="Arial" pitchFamily="34" charset="0"/>
                </a:rPr>
                <a:t>dependency </a:t>
              </a:r>
              <a:r>
                <a:rPr lang="en-US" sz="3136" dirty="0">
                  <a:solidFill>
                    <a:schemeClr val="bg1"/>
                  </a:solidFill>
                  <a:cs typeface="Arial" pitchFamily="34" charset="0"/>
                </a:rPr>
                <a:t>among </a:t>
              </a:r>
              <a:r>
                <a:rPr lang="en-US" sz="3136" dirty="0" smtClean="0">
                  <a:solidFill>
                    <a:schemeClr val="bg1"/>
                  </a:solidFill>
                  <a:cs typeface="Arial" pitchFamily="34" charset="0"/>
                </a:rPr>
                <a:t>them. Through extensive experiment evaluations, HTSM better modeled sentiment and topics in review texts and outperforms existing joint </a:t>
              </a:r>
              <a:r>
                <a:rPr lang="en-US" sz="3136" dirty="0">
                  <a:solidFill>
                    <a:schemeClr val="bg1"/>
                  </a:solidFill>
                  <a:cs typeface="Arial" pitchFamily="34" charset="0"/>
                </a:rPr>
                <a:t>topic sentiment models. </a:t>
              </a:r>
            </a:p>
          </p:txBody>
        </p:sp>
        <p:sp>
          <p:nvSpPr>
            <p:cNvPr id="91" name="TextBox 90"/>
            <p:cNvSpPr txBox="1"/>
            <p:nvPr/>
          </p:nvSpPr>
          <p:spPr>
            <a:xfrm>
              <a:off x="28698960" y="29308922"/>
              <a:ext cx="19594799" cy="4678470"/>
            </a:xfrm>
            <a:prstGeom prst="rect">
              <a:avLst/>
            </a:prstGeom>
            <a:noFill/>
          </p:spPr>
          <p:txBody>
            <a:bodyPr wrap="square" lIns="91440" rtlCol="0">
              <a:spAutoFit/>
            </a:bodyPr>
            <a:lstStyle/>
            <a:p>
              <a:r>
                <a:rPr lang="en-US" sz="4356" b="1" i="1" dirty="0">
                  <a:solidFill>
                    <a:schemeClr val="bg1"/>
                  </a:solidFill>
                  <a:effectLst>
                    <a:outerShdw blurRad="38100" dist="38100" dir="2700000" algn="tl">
                      <a:srgbClr val="000000">
                        <a:alpha val="43137"/>
                      </a:srgbClr>
                    </a:outerShdw>
                  </a:effectLst>
                  <a:cs typeface="Arial" pitchFamily="34" charset="0"/>
                </a:rPr>
                <a:t>References</a:t>
              </a:r>
              <a:endParaRPr lang="en-US" sz="2788" dirty="0"/>
            </a:p>
            <a:p>
              <a:r>
                <a:rPr lang="en-US" sz="2265" dirty="0"/>
                <a:t>1. C. Lin and Y. He. Joint sentiment/topic model for sentiment analysis. In</a:t>
              </a:r>
              <a:r>
                <a:rPr lang="en-US" sz="2265" i="1" dirty="0"/>
                <a:t> Proceedings of the 18th ACM conference on Information and knowledge management</a:t>
              </a:r>
              <a:r>
                <a:rPr lang="en-US" sz="2265" dirty="0"/>
                <a:t>, pages 375-384. ACM, 2009.</a:t>
              </a:r>
            </a:p>
            <a:p>
              <a:r>
                <a:rPr lang="en-US" sz="2265" dirty="0"/>
                <a:t>2. Y. Jo and A. H. Oh. Aspect and sentiment unification model for online review analysis. In </a:t>
              </a:r>
              <a:r>
                <a:rPr lang="en-US" sz="2265" i="1" dirty="0"/>
                <a:t>Proceedings of the fourth ACM international conference on Web search and data mining</a:t>
              </a:r>
              <a:r>
                <a:rPr lang="en-US" sz="2265" dirty="0"/>
                <a:t>, pages 815-824. ACM, 2011</a:t>
              </a:r>
            </a:p>
            <a:p>
              <a:endParaRPr lang="en-US" sz="2788" dirty="0"/>
            </a:p>
            <a:p>
              <a:endParaRPr lang="en-US" sz="4356" b="1" i="1" dirty="0">
                <a:solidFill>
                  <a:schemeClr val="bg1"/>
                </a:solidFill>
                <a:effectLst>
                  <a:outerShdw blurRad="38100" dist="38100" dir="2700000" algn="tl">
                    <a:srgbClr val="000000">
                      <a:alpha val="43137"/>
                    </a:srgbClr>
                  </a:outerShdw>
                </a:effectLst>
                <a:cs typeface="Arial" pitchFamily="34" charset="0"/>
              </a:endParaRPr>
            </a:p>
          </p:txBody>
        </p:sp>
      </p:grpSp>
      <p:sp>
        <p:nvSpPr>
          <p:cNvPr id="94" name="Text Placeholder 2"/>
          <p:cNvSpPr>
            <a:spLocks noGrp="1"/>
          </p:cNvSpPr>
          <p:nvPr>
            <p:ph type="body" sz="quarter" idx="10"/>
          </p:nvPr>
        </p:nvSpPr>
        <p:spPr>
          <a:xfrm>
            <a:off x="3421819" y="2239266"/>
            <a:ext cx="18746552" cy="2627489"/>
          </a:xfrm>
        </p:spPr>
        <p:txBody>
          <a:bodyPr>
            <a:normAutofit/>
          </a:bodyPr>
          <a:lstStyle/>
          <a:p>
            <a:pPr algn="ctr"/>
            <a:r>
              <a:rPr lang="en-US" sz="6620" b="1" i="1" dirty="0">
                <a:solidFill>
                  <a:schemeClr val="bg1"/>
                </a:solidFill>
                <a:effectLst>
                  <a:outerShdw blurRad="38100" dist="38100" dir="2700000" algn="tl">
                    <a:srgbClr val="000000">
                      <a:alpha val="43137"/>
                    </a:srgbClr>
                  </a:outerShdw>
                </a:effectLst>
              </a:rPr>
              <a:t>Hidden Topic Sentiment Model</a:t>
            </a:r>
          </a:p>
        </p:txBody>
      </p:sp>
      <p:sp>
        <p:nvSpPr>
          <p:cNvPr id="95" name="Text Placeholder 3"/>
          <p:cNvSpPr>
            <a:spLocks noGrp="1"/>
          </p:cNvSpPr>
          <p:nvPr>
            <p:ph type="body" sz="quarter" idx="11"/>
          </p:nvPr>
        </p:nvSpPr>
        <p:spPr>
          <a:xfrm>
            <a:off x="3421819" y="3301323"/>
            <a:ext cx="18746552" cy="1593088"/>
          </a:xfrm>
        </p:spPr>
        <p:txBody>
          <a:bodyPr>
            <a:noAutofit/>
          </a:bodyPr>
          <a:lstStyle/>
          <a:p>
            <a:pPr algn="ctr"/>
            <a:r>
              <a:rPr lang="en-US" sz="2788" dirty="0" err="1">
                <a:solidFill>
                  <a:schemeClr val="bg1"/>
                </a:solidFill>
              </a:rPr>
              <a:t>Md</a:t>
            </a:r>
            <a:r>
              <a:rPr lang="en-US" sz="2788" dirty="0">
                <a:solidFill>
                  <a:schemeClr val="bg1"/>
                </a:solidFill>
              </a:rPr>
              <a:t> </a:t>
            </a:r>
            <a:r>
              <a:rPr lang="en-US" sz="2788" dirty="0" err="1">
                <a:solidFill>
                  <a:schemeClr val="bg1"/>
                </a:solidFill>
              </a:rPr>
              <a:t>Mustafizur</a:t>
            </a:r>
            <a:r>
              <a:rPr lang="en-US" sz="2788" dirty="0">
                <a:solidFill>
                  <a:schemeClr val="bg1"/>
                </a:solidFill>
              </a:rPr>
              <a:t> Rahman     Hongning Wang</a:t>
            </a:r>
            <a:endParaRPr lang="en-US" sz="2788" baseline="30000" dirty="0">
              <a:solidFill>
                <a:schemeClr val="bg1"/>
              </a:solidFill>
            </a:endParaRPr>
          </a:p>
          <a:p>
            <a:pPr algn="ctr"/>
            <a:r>
              <a:rPr lang="en-US" sz="2788" dirty="0">
                <a:solidFill>
                  <a:schemeClr val="bg1"/>
                </a:solidFill>
              </a:rPr>
              <a:t>Department of Computer Science, University of Virginia</a:t>
            </a:r>
          </a:p>
          <a:p>
            <a:pPr algn="ctr"/>
            <a:r>
              <a:rPr lang="en-US" sz="2788" dirty="0">
                <a:solidFill>
                  <a:schemeClr val="bg1"/>
                </a:solidFill>
              </a:rPr>
              <a:t> </a:t>
            </a:r>
            <a:r>
              <a:rPr lang="nn-NO" sz="2788" dirty="0">
                <a:solidFill>
                  <a:schemeClr val="bg1"/>
                </a:solidFill>
              </a:rPr>
              <a:t>{mr4xb,hw5x}@virginia.edu</a:t>
            </a:r>
            <a:endParaRPr lang="en-US" sz="2788" dirty="0">
              <a:solidFill>
                <a:schemeClr val="bg1"/>
              </a:solidFill>
            </a:endParaRPr>
          </a:p>
          <a:p>
            <a:pPr algn="ctr"/>
            <a:endParaRPr lang="en-US" sz="2788" dirty="0">
              <a:solidFill>
                <a:schemeClr val="bg1"/>
              </a:solidFill>
            </a:endParaRPr>
          </a:p>
        </p:txBody>
      </p:sp>
      <p:sp>
        <p:nvSpPr>
          <p:cNvPr id="27" name="TextBox 26"/>
          <p:cNvSpPr txBox="1"/>
          <p:nvPr/>
        </p:nvSpPr>
        <p:spPr>
          <a:xfrm>
            <a:off x="6839800" y="27147859"/>
            <a:ext cx="3638551" cy="565294"/>
          </a:xfrm>
          <a:prstGeom prst="rect">
            <a:avLst/>
          </a:prstGeom>
          <a:noFill/>
        </p:spPr>
        <p:txBody>
          <a:bodyPr wrap="square" lIns="81926" tIns="40963" rIns="81926" bIns="40963" rtlCol="0">
            <a:spAutoFit/>
          </a:bodyPr>
          <a:lstStyle/>
          <a:p>
            <a:endParaRPr lang="en-US" sz="3136" dirty="0">
              <a:solidFill>
                <a:schemeClr val="bg1"/>
              </a:solidFill>
              <a:cs typeface="Arial" pitchFamily="34" charset="0"/>
            </a:endParaRPr>
          </a:p>
        </p:txBody>
      </p:sp>
      <p:sp>
        <p:nvSpPr>
          <p:cNvPr id="32" name="Oval Callout 31"/>
          <p:cNvSpPr/>
          <p:nvPr/>
        </p:nvSpPr>
        <p:spPr>
          <a:xfrm>
            <a:off x="14997364" y="5296001"/>
            <a:ext cx="3976436" cy="6302525"/>
          </a:xfrm>
          <a:prstGeom prst="wedgeEllipseCallout">
            <a:avLst>
              <a:gd name="adj1" fmla="val -65588"/>
              <a:gd name="adj2" fmla="val 1633"/>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lIns="81926" tIns="40963" rIns="81926" bIns="40963" rtlCol="0" anchor="ctr"/>
          <a:lstStyle/>
          <a:p>
            <a:pPr algn="ctr"/>
            <a:endParaRPr lang="en-US" sz="2439" dirty="0" smtClean="0"/>
          </a:p>
          <a:p>
            <a:pPr algn="ctr"/>
            <a:r>
              <a:rPr lang="en-US" sz="2439" dirty="0" smtClean="0"/>
              <a:t>Especially when </a:t>
            </a:r>
            <a:r>
              <a:rPr lang="en-US" sz="2439" dirty="0" smtClean="0">
                <a:solidFill>
                  <a:schemeClr val="accent2">
                    <a:lumMod val="75000"/>
                  </a:schemeClr>
                </a:solidFill>
              </a:rPr>
              <a:t>recording</a:t>
            </a:r>
            <a:r>
              <a:rPr lang="en-US" sz="2439" dirty="0" smtClean="0"/>
              <a:t> with speakers, the sound level gets blown out sounding </a:t>
            </a:r>
            <a:r>
              <a:rPr lang="en-US" sz="2439" dirty="0" smtClean="0">
                <a:solidFill>
                  <a:srgbClr val="FF0000"/>
                </a:solidFill>
              </a:rPr>
              <a:t>horrible</a:t>
            </a:r>
            <a:r>
              <a:rPr lang="en-US" sz="2439" dirty="0" smtClean="0"/>
              <a:t> on playback. There is </a:t>
            </a:r>
            <a:r>
              <a:rPr lang="en-US" sz="2439" dirty="0" smtClean="0">
                <a:solidFill>
                  <a:srgbClr val="FF0000"/>
                </a:solidFill>
              </a:rPr>
              <a:t>no</a:t>
            </a:r>
            <a:r>
              <a:rPr lang="en-US" sz="2439" dirty="0" smtClean="0"/>
              <a:t> </a:t>
            </a:r>
            <a:r>
              <a:rPr lang="en-US" sz="2439" dirty="0" smtClean="0">
                <a:solidFill>
                  <a:srgbClr val="002060"/>
                </a:solidFill>
              </a:rPr>
              <a:t>mic</a:t>
            </a:r>
            <a:r>
              <a:rPr lang="en-US" sz="2439" dirty="0" smtClean="0"/>
              <a:t> </a:t>
            </a:r>
            <a:r>
              <a:rPr lang="en-US" sz="2439" dirty="0" smtClean="0">
                <a:solidFill>
                  <a:srgbClr val="002060"/>
                </a:solidFill>
              </a:rPr>
              <a:t>jack</a:t>
            </a:r>
            <a:r>
              <a:rPr lang="en-US" sz="2439" dirty="0" smtClean="0"/>
              <a:t> for using a separate (adjustable) </a:t>
            </a:r>
            <a:r>
              <a:rPr lang="en-US" sz="2439" dirty="0" smtClean="0">
                <a:solidFill>
                  <a:srgbClr val="002060"/>
                </a:solidFill>
              </a:rPr>
              <a:t>mic</a:t>
            </a:r>
            <a:r>
              <a:rPr lang="en-US" sz="2439" dirty="0" smtClean="0"/>
              <a:t> which would be handy.</a:t>
            </a:r>
          </a:p>
          <a:p>
            <a:pPr algn="ctr"/>
            <a:r>
              <a:rPr lang="en-US" sz="2400" dirty="0" smtClean="0">
                <a:solidFill>
                  <a:schemeClr val="accent2">
                    <a:lumMod val="75000"/>
                  </a:schemeClr>
                </a:solidFill>
              </a:rPr>
              <a:t>Video</a:t>
            </a:r>
            <a:r>
              <a:rPr lang="en-US" sz="2400" dirty="0" smtClean="0"/>
              <a:t> </a:t>
            </a:r>
            <a:r>
              <a:rPr lang="en-US" sz="2400" dirty="0"/>
              <a:t>quality is great though. 1080/30p </a:t>
            </a:r>
            <a:r>
              <a:rPr lang="en-US" sz="2400" dirty="0">
                <a:solidFill>
                  <a:srgbClr val="002060"/>
                </a:solidFill>
              </a:rPr>
              <a:t>looks</a:t>
            </a:r>
            <a:r>
              <a:rPr lang="en-US" sz="2400" dirty="0"/>
              <a:t> </a:t>
            </a:r>
            <a:r>
              <a:rPr lang="en-US" sz="2400" dirty="0">
                <a:solidFill>
                  <a:srgbClr val="4F6228"/>
                </a:solidFill>
              </a:rPr>
              <a:t>beautiful</a:t>
            </a:r>
            <a:endParaRPr lang="en-US" sz="2400" dirty="0"/>
          </a:p>
          <a:p>
            <a:pPr algn="ctr"/>
            <a:endParaRPr lang="en-US" sz="2439" dirty="0"/>
          </a:p>
        </p:txBody>
      </p:sp>
      <p:sp>
        <p:nvSpPr>
          <p:cNvPr id="34" name="Cloud Callout 33"/>
          <p:cNvSpPr/>
          <p:nvPr/>
        </p:nvSpPr>
        <p:spPr>
          <a:xfrm>
            <a:off x="13067995" y="5823711"/>
            <a:ext cx="2298187" cy="1924981"/>
          </a:xfrm>
          <a:prstGeom prst="cloudCallout">
            <a:avLst>
              <a:gd name="adj1" fmla="val -14516"/>
              <a:gd name="adj2" fmla="val 64912"/>
            </a:avLst>
          </a:prstGeom>
        </p:spPr>
        <p:style>
          <a:lnRef idx="2">
            <a:schemeClr val="accent1">
              <a:shade val="50000"/>
            </a:schemeClr>
          </a:lnRef>
          <a:fillRef idx="1">
            <a:schemeClr val="accent1"/>
          </a:fillRef>
          <a:effectRef idx="0">
            <a:schemeClr val="accent1"/>
          </a:effectRef>
          <a:fontRef idx="minor">
            <a:schemeClr val="lt1"/>
          </a:fontRef>
        </p:style>
        <p:txBody>
          <a:bodyPr lIns="81926" tIns="40963" rIns="81926" bIns="40963" rtlCol="0" anchor="ctr"/>
          <a:lstStyle/>
          <a:p>
            <a:pPr algn="ctr"/>
            <a:r>
              <a:rPr lang="en-US" sz="2800" b="1" dirty="0">
                <a:solidFill>
                  <a:srgbClr val="FF0000"/>
                </a:solidFill>
              </a:rPr>
              <a:t>Cons</a:t>
            </a:r>
            <a:r>
              <a:rPr lang="en-US" sz="2800" dirty="0"/>
              <a:t>:</a:t>
            </a:r>
          </a:p>
          <a:p>
            <a:pPr algn="ctr"/>
            <a:r>
              <a:rPr lang="en-US" sz="2800" dirty="0" smtClean="0">
                <a:solidFill>
                  <a:schemeClr val="accent2">
                    <a:lumMod val="75000"/>
                  </a:schemeClr>
                </a:solidFill>
              </a:rPr>
              <a:t>Recorder</a:t>
            </a:r>
            <a:r>
              <a:rPr lang="en-US" sz="2800" dirty="0" smtClean="0"/>
              <a:t>, </a:t>
            </a:r>
            <a:r>
              <a:rPr lang="en-US" sz="2800" dirty="0">
                <a:solidFill>
                  <a:srgbClr val="002060"/>
                </a:solidFill>
              </a:rPr>
              <a:t>mic </a:t>
            </a:r>
          </a:p>
        </p:txBody>
      </p:sp>
      <p:sp>
        <p:nvSpPr>
          <p:cNvPr id="39" name="Cloud Callout 38"/>
          <p:cNvSpPr/>
          <p:nvPr/>
        </p:nvSpPr>
        <p:spPr>
          <a:xfrm>
            <a:off x="13154983" y="9515701"/>
            <a:ext cx="1963925" cy="1659467"/>
          </a:xfrm>
          <a:prstGeom prst="cloudCallout">
            <a:avLst>
              <a:gd name="adj1" fmla="val -16432"/>
              <a:gd name="adj2" fmla="val -78256"/>
            </a:avLst>
          </a:prstGeom>
        </p:spPr>
        <p:style>
          <a:lnRef idx="2">
            <a:schemeClr val="accent1">
              <a:shade val="50000"/>
            </a:schemeClr>
          </a:lnRef>
          <a:fillRef idx="1">
            <a:schemeClr val="accent1"/>
          </a:fillRef>
          <a:effectRef idx="0">
            <a:schemeClr val="accent1"/>
          </a:effectRef>
          <a:fontRef idx="minor">
            <a:schemeClr val="lt1"/>
          </a:fontRef>
        </p:style>
        <p:txBody>
          <a:bodyPr lIns="81926" tIns="40963" rIns="81926" bIns="40963" rtlCol="0" anchor="ctr"/>
          <a:lstStyle/>
          <a:p>
            <a:pPr algn="ctr"/>
            <a:r>
              <a:rPr lang="en-US" sz="3136" b="1" dirty="0">
                <a:solidFill>
                  <a:schemeClr val="accent3">
                    <a:lumMod val="50000"/>
                  </a:schemeClr>
                </a:solidFill>
              </a:rPr>
              <a:t>Pros:</a:t>
            </a:r>
            <a:r>
              <a:rPr lang="en-US" sz="3136" dirty="0">
                <a:solidFill>
                  <a:schemeClr val="accent3">
                    <a:lumMod val="50000"/>
                  </a:schemeClr>
                </a:solidFill>
              </a:rPr>
              <a:t> </a:t>
            </a:r>
            <a:r>
              <a:rPr lang="en-US" sz="3136" dirty="0" smtClean="0">
                <a:solidFill>
                  <a:schemeClr val="accent2">
                    <a:lumMod val="75000"/>
                  </a:schemeClr>
                </a:solidFill>
              </a:rPr>
              <a:t>Video</a:t>
            </a:r>
            <a:r>
              <a:rPr lang="en-US" sz="3136" dirty="0" smtClean="0"/>
              <a:t>, </a:t>
            </a:r>
            <a:r>
              <a:rPr lang="en-US" sz="3136" dirty="0">
                <a:solidFill>
                  <a:srgbClr val="002060"/>
                </a:solidFill>
              </a:rPr>
              <a:t>look</a:t>
            </a:r>
            <a:r>
              <a:rPr lang="en-US" sz="3136" dirty="0"/>
              <a:t> </a:t>
            </a:r>
            <a:r>
              <a:rPr lang="en-US" sz="2177" dirty="0"/>
              <a:t>…</a:t>
            </a:r>
          </a:p>
        </p:txBody>
      </p:sp>
      <p:sp>
        <p:nvSpPr>
          <p:cNvPr id="41" name="Round Diagonal Corner Rectangle 40"/>
          <p:cNvSpPr/>
          <p:nvPr/>
        </p:nvSpPr>
        <p:spPr>
          <a:xfrm>
            <a:off x="19035371" y="5395300"/>
            <a:ext cx="3757304" cy="6140029"/>
          </a:xfrm>
          <a:prstGeom prst="round2DiagRect">
            <a:avLst/>
          </a:prstGeom>
          <a:noFill/>
          <a:ln w="635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81926" tIns="40963" rIns="81926" bIns="40963" rtlCol="0" anchor="ctr"/>
          <a:lstStyle/>
          <a:p>
            <a:endParaRPr lang="en-US" sz="2788" b="1" dirty="0"/>
          </a:p>
          <a:p>
            <a:r>
              <a:rPr lang="en-US" sz="2788" b="1" dirty="0"/>
              <a:t>Observations</a:t>
            </a:r>
          </a:p>
          <a:p>
            <a:pPr marL="460801" indent="-460801">
              <a:buAutoNum type="arabicPeriod"/>
            </a:pPr>
            <a:r>
              <a:rPr lang="en-US" sz="2788" dirty="0"/>
              <a:t>Sentences used in the reviews either follow the topics of previous sentences </a:t>
            </a:r>
            <a:r>
              <a:rPr lang="en-US" sz="2788" dirty="0" smtClean="0"/>
              <a:t>or </a:t>
            </a:r>
            <a:r>
              <a:rPr lang="en-US" sz="2788" dirty="0" smtClean="0"/>
              <a:t>changed </a:t>
            </a:r>
            <a:r>
              <a:rPr lang="en-US" sz="2788" dirty="0"/>
              <a:t>into new one.</a:t>
            </a:r>
          </a:p>
          <a:p>
            <a:pPr marL="460801" indent="-460801">
              <a:buAutoNum type="arabicPeriod"/>
            </a:pPr>
            <a:r>
              <a:rPr lang="en-US" sz="2788" dirty="0"/>
              <a:t>Users have consistent positive or negative attitude towards the same aspects of the entity in one review. </a:t>
            </a:r>
          </a:p>
          <a:p>
            <a:pPr marL="460801" indent="-460801" algn="ctr">
              <a:buAutoNum type="arabicPeriod"/>
            </a:pPr>
            <a:endParaRPr lang="en-US" sz="2788" dirty="0"/>
          </a:p>
        </p:txBody>
      </p:sp>
      <p:sp>
        <p:nvSpPr>
          <p:cNvPr id="113" name="TextBox 112"/>
          <p:cNvSpPr txBox="1"/>
          <p:nvPr/>
        </p:nvSpPr>
        <p:spPr>
          <a:xfrm>
            <a:off x="5859613" y="29670252"/>
            <a:ext cx="1864020" cy="368702"/>
          </a:xfrm>
          <a:prstGeom prst="rect">
            <a:avLst/>
          </a:prstGeom>
          <a:noFill/>
        </p:spPr>
        <p:txBody>
          <a:bodyPr wrap="square" lIns="81926" tIns="40963" rIns="81926" bIns="40963" rtlCol="0">
            <a:spAutoFit/>
          </a:bodyPr>
          <a:lstStyle/>
          <a:p>
            <a:endParaRPr lang="en-US" sz="2788" b="1" baseline="30000" dirty="0"/>
          </a:p>
        </p:txBody>
      </p:sp>
      <p:sp>
        <p:nvSpPr>
          <p:cNvPr id="118" name="Rounded Rectangle 117"/>
          <p:cNvSpPr/>
          <p:nvPr/>
        </p:nvSpPr>
        <p:spPr>
          <a:xfrm>
            <a:off x="2313772" y="20028747"/>
            <a:ext cx="20738591" cy="8761984"/>
          </a:xfrm>
          <a:prstGeom prst="roundRect">
            <a:avLst>
              <a:gd name="adj" fmla="val 11729"/>
            </a:avLst>
          </a:prstGeom>
          <a:solidFill>
            <a:srgbClr val="CCCCFF">
              <a:alpha val="49804"/>
            </a:srgb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1926" tIns="40963" rIns="81926" bIns="40963" rtlCol="0" anchor="ctr"/>
          <a:lstStyle/>
          <a:p>
            <a:pPr algn="ctr"/>
            <a:endParaRPr lang="en-US" sz="2613" b="1" dirty="0"/>
          </a:p>
        </p:txBody>
      </p:sp>
      <p:sp>
        <p:nvSpPr>
          <p:cNvPr id="119" name="TextBox 118"/>
          <p:cNvSpPr txBox="1"/>
          <p:nvPr/>
        </p:nvSpPr>
        <p:spPr>
          <a:xfrm>
            <a:off x="2911181" y="20227885"/>
            <a:ext cx="4609939" cy="699370"/>
          </a:xfrm>
          <a:prstGeom prst="rect">
            <a:avLst/>
          </a:prstGeom>
          <a:noFill/>
        </p:spPr>
        <p:txBody>
          <a:bodyPr wrap="none" lIns="81926" tIns="40963" rIns="81926" bIns="40963" rtlCol="0">
            <a:spAutoFit/>
          </a:bodyPr>
          <a:lstStyle/>
          <a:p>
            <a:r>
              <a:rPr lang="en-US" sz="4007" b="1" i="1" dirty="0">
                <a:solidFill>
                  <a:schemeClr val="bg1"/>
                </a:solidFill>
                <a:effectLst>
                  <a:outerShdw blurRad="38100" dist="38100" dir="2700000" algn="tl">
                    <a:srgbClr val="000000">
                      <a:alpha val="43137"/>
                    </a:srgbClr>
                  </a:outerShdw>
                </a:effectLst>
                <a:cs typeface="Arial" pitchFamily="34" charset="0"/>
              </a:rPr>
              <a:t>Experimental Results</a:t>
            </a:r>
          </a:p>
        </p:txBody>
      </p:sp>
      <p:sp>
        <p:nvSpPr>
          <p:cNvPr id="120" name="TextBox 119"/>
          <p:cNvSpPr txBox="1"/>
          <p:nvPr/>
        </p:nvSpPr>
        <p:spPr>
          <a:xfrm>
            <a:off x="2778421" y="21024427"/>
            <a:ext cx="5177536" cy="5712088"/>
          </a:xfrm>
          <a:prstGeom prst="rect">
            <a:avLst/>
          </a:prstGeom>
          <a:noFill/>
        </p:spPr>
        <p:txBody>
          <a:bodyPr wrap="square" lIns="81926" tIns="40963" rIns="81926" bIns="40963" rtlCol="0">
            <a:spAutoFit/>
          </a:bodyPr>
          <a:lstStyle/>
          <a:p>
            <a:pPr marL="311468" indent="-311468">
              <a:buFont typeface="Arial" panose="020B0604020202020204" pitchFamily="34" charset="0"/>
              <a:buChar char="•"/>
            </a:pPr>
            <a:r>
              <a:rPr lang="en-US" sz="2613" b="1" dirty="0"/>
              <a:t>Electronics Reviews from Amazon &amp; </a:t>
            </a:r>
            <a:r>
              <a:rPr lang="en-US" sz="2613" b="1" dirty="0" err="1"/>
              <a:t>NewEgg</a:t>
            </a:r>
            <a:endParaRPr lang="en-US" sz="2613" b="1" dirty="0"/>
          </a:p>
          <a:p>
            <a:pPr marL="311468" indent="-311468">
              <a:buFont typeface="Arial" panose="020B0604020202020204" pitchFamily="34" charset="0"/>
              <a:buChar char="•"/>
            </a:pPr>
            <a:endParaRPr lang="en-US" sz="2613" b="1" dirty="0"/>
          </a:p>
          <a:p>
            <a:pPr marL="311468" indent="-311468">
              <a:buFont typeface="Arial" panose="020B0604020202020204" pitchFamily="34" charset="0"/>
              <a:buChar char="•"/>
            </a:pPr>
            <a:endParaRPr lang="en-US" sz="2613" b="1" dirty="0"/>
          </a:p>
          <a:p>
            <a:pPr marL="311468" indent="-311468">
              <a:buFont typeface="Arial" panose="020B0604020202020204" pitchFamily="34" charset="0"/>
              <a:buChar char="•"/>
            </a:pPr>
            <a:endParaRPr lang="en-US" sz="2613" b="1" dirty="0"/>
          </a:p>
          <a:p>
            <a:pPr marL="311468" indent="-311468">
              <a:buFont typeface="Arial" panose="020B0604020202020204" pitchFamily="34" charset="0"/>
              <a:buChar char="•"/>
            </a:pPr>
            <a:endParaRPr lang="en-US" sz="2613" b="1" dirty="0"/>
          </a:p>
          <a:p>
            <a:pPr marL="311468" indent="-311468">
              <a:buFont typeface="Arial" panose="020B0604020202020204" pitchFamily="34" charset="0"/>
              <a:buChar char="•"/>
            </a:pPr>
            <a:endParaRPr lang="en-US" sz="2613" b="1" dirty="0"/>
          </a:p>
          <a:p>
            <a:pPr marL="311468" indent="-311468">
              <a:buFont typeface="Arial" panose="020B0604020202020204" pitchFamily="34" charset="0"/>
              <a:buChar char="•"/>
            </a:pPr>
            <a:endParaRPr lang="en-US" sz="2613" b="1" dirty="0"/>
          </a:p>
          <a:p>
            <a:pPr marL="311468" indent="-311468"/>
            <a:endParaRPr lang="en-US" sz="2613" b="1" dirty="0"/>
          </a:p>
          <a:p>
            <a:pPr marL="311468" indent="-311468">
              <a:buFont typeface="Arial" panose="020B0604020202020204" pitchFamily="34" charset="0"/>
              <a:buChar char="•"/>
            </a:pPr>
            <a:r>
              <a:rPr lang="en-US" sz="2613" b="1" dirty="0"/>
              <a:t> Baseline</a:t>
            </a:r>
          </a:p>
          <a:p>
            <a:pPr marL="311468" indent="-311468"/>
            <a:r>
              <a:rPr lang="en-US" sz="2613" b="1" dirty="0"/>
              <a:t>     -  Joint Topic Sentiment Model </a:t>
            </a:r>
            <a:r>
              <a:rPr lang="en-US" sz="2613" b="1" baseline="30000" dirty="0"/>
              <a:t>[1]</a:t>
            </a:r>
          </a:p>
          <a:p>
            <a:pPr marL="311468" indent="-311468"/>
            <a:r>
              <a:rPr lang="en-US" sz="2613" b="1" dirty="0"/>
              <a:t>    -  Aspect Sentiment Unification </a:t>
            </a:r>
          </a:p>
          <a:p>
            <a:pPr marL="311468" indent="-311468"/>
            <a:r>
              <a:rPr lang="en-US" sz="2613" b="1" dirty="0"/>
              <a:t>Model </a:t>
            </a:r>
            <a:r>
              <a:rPr lang="en-US" sz="2613" b="1" baseline="30000" dirty="0"/>
              <a:t>[2]</a:t>
            </a:r>
          </a:p>
          <a:p>
            <a:pPr marL="311468" indent="-311468">
              <a:buFont typeface="Arial" panose="020B0604020202020204" pitchFamily="34" charset="0"/>
              <a:buChar char="•"/>
            </a:pPr>
            <a:endParaRPr lang="en-US" sz="2613" b="1" dirty="0"/>
          </a:p>
        </p:txBody>
      </p:sp>
      <p:graphicFrame>
        <p:nvGraphicFramePr>
          <p:cNvPr id="121" name="Table 120"/>
          <p:cNvGraphicFramePr>
            <a:graphicFrameLocks noGrp="1"/>
          </p:cNvGraphicFramePr>
          <p:nvPr>
            <p:extLst>
              <p:ext uri="{D42A27DB-BD31-4B8C-83A1-F6EECF244321}">
                <p14:modId xmlns:p14="http://schemas.microsoft.com/office/powerpoint/2010/main" val="1970134187"/>
              </p:ext>
            </p:extLst>
          </p:nvPr>
        </p:nvGraphicFramePr>
        <p:xfrm>
          <a:off x="3375832" y="21887352"/>
          <a:ext cx="4115475" cy="2564695"/>
        </p:xfrm>
        <a:graphic>
          <a:graphicData uri="http://schemas.openxmlformats.org/drawingml/2006/table">
            <a:tbl>
              <a:tblPr firstRow="1" bandRow="1">
                <a:tableStyleId>{616DA210-FB5B-4158-B5E0-FEB733F419BA}</a:tableStyleId>
              </a:tblPr>
              <a:tblGrid>
                <a:gridCol w="1789905"/>
                <a:gridCol w="1162785"/>
                <a:gridCol w="1162785"/>
              </a:tblGrid>
              <a:tr h="512939">
                <a:tc>
                  <a:txBody>
                    <a:bodyPr/>
                    <a:lstStyle/>
                    <a:p>
                      <a:r>
                        <a:rPr lang="en-US" sz="2400" baseline="0" dirty="0" smtClean="0"/>
                        <a:t>Category</a:t>
                      </a:r>
                      <a:endParaRPr lang="en-US" sz="2400" baseline="0" dirty="0"/>
                    </a:p>
                  </a:txBody>
                  <a:tcPr marL="39827" marR="39827" marT="37835" marB="37835"/>
                </a:tc>
                <a:tc>
                  <a:txBody>
                    <a:bodyPr/>
                    <a:lstStyle/>
                    <a:p>
                      <a:r>
                        <a:rPr lang="en-US" sz="2400" baseline="0" dirty="0" smtClean="0"/>
                        <a:t>Amazon</a:t>
                      </a:r>
                      <a:endParaRPr lang="en-US" sz="2400" baseline="0" dirty="0"/>
                    </a:p>
                  </a:txBody>
                  <a:tcPr marL="39827" marR="39827" marT="37835" marB="37835"/>
                </a:tc>
                <a:tc>
                  <a:txBody>
                    <a:bodyPr/>
                    <a:lstStyle/>
                    <a:p>
                      <a:r>
                        <a:rPr lang="en-US" sz="2400" baseline="0" dirty="0" err="1" smtClean="0"/>
                        <a:t>NewEgg</a:t>
                      </a:r>
                      <a:endParaRPr lang="en-US" sz="2400" baseline="0" dirty="0"/>
                    </a:p>
                  </a:txBody>
                  <a:tcPr marL="39827" marR="39827" marT="37835" marB="37835"/>
                </a:tc>
              </a:tr>
              <a:tr h="512939">
                <a:tc>
                  <a:txBody>
                    <a:bodyPr/>
                    <a:lstStyle/>
                    <a:p>
                      <a:r>
                        <a:rPr lang="en-US" sz="2400" baseline="0" dirty="0" smtClean="0"/>
                        <a:t>Camera</a:t>
                      </a:r>
                      <a:endParaRPr lang="en-US" sz="2400" baseline="0" dirty="0"/>
                    </a:p>
                  </a:txBody>
                  <a:tcPr marL="39827" marR="39827" marT="37835" marB="37835"/>
                </a:tc>
                <a:tc>
                  <a:txBody>
                    <a:bodyPr/>
                    <a:lstStyle/>
                    <a:p>
                      <a:r>
                        <a:rPr lang="en-US" sz="2400" baseline="0" dirty="0" smtClean="0"/>
                        <a:t>6919</a:t>
                      </a:r>
                      <a:endParaRPr lang="en-US" sz="2400" baseline="0" dirty="0"/>
                    </a:p>
                  </a:txBody>
                  <a:tcPr marL="39827" marR="39827" marT="37835" marB="37835"/>
                </a:tc>
                <a:tc>
                  <a:txBody>
                    <a:bodyPr/>
                    <a:lstStyle/>
                    <a:p>
                      <a:r>
                        <a:rPr lang="en-US" sz="2400" baseline="0" dirty="0" smtClean="0"/>
                        <a:t>3020</a:t>
                      </a:r>
                      <a:endParaRPr lang="en-US" sz="2400" baseline="0" dirty="0"/>
                    </a:p>
                  </a:txBody>
                  <a:tcPr marL="39827" marR="39827" marT="37835" marB="37835"/>
                </a:tc>
              </a:tr>
              <a:tr h="512939">
                <a:tc>
                  <a:txBody>
                    <a:bodyPr/>
                    <a:lstStyle/>
                    <a:p>
                      <a:r>
                        <a:rPr lang="en-US" sz="2400" baseline="0" dirty="0" smtClean="0"/>
                        <a:t>Tablet</a:t>
                      </a:r>
                      <a:endParaRPr lang="en-US" sz="2400" baseline="0" dirty="0"/>
                    </a:p>
                  </a:txBody>
                  <a:tcPr marL="39827" marR="39827" marT="37835" marB="37835"/>
                </a:tc>
                <a:tc>
                  <a:txBody>
                    <a:bodyPr/>
                    <a:lstStyle/>
                    <a:p>
                      <a:r>
                        <a:rPr lang="en-US" sz="2400" baseline="0" dirty="0" smtClean="0"/>
                        <a:t>6147</a:t>
                      </a:r>
                      <a:endParaRPr lang="en-US" sz="2400" baseline="0" dirty="0"/>
                    </a:p>
                  </a:txBody>
                  <a:tcPr marL="39827" marR="39827" marT="37835" marB="37835"/>
                </a:tc>
                <a:tc>
                  <a:txBody>
                    <a:bodyPr/>
                    <a:lstStyle/>
                    <a:p>
                      <a:r>
                        <a:rPr lang="en-US" sz="2400" baseline="0" dirty="0" smtClean="0"/>
                        <a:t>407</a:t>
                      </a:r>
                      <a:endParaRPr lang="en-US" sz="2400" baseline="0" dirty="0"/>
                    </a:p>
                  </a:txBody>
                  <a:tcPr marL="39827" marR="39827" marT="37835" marB="37835"/>
                </a:tc>
              </a:tr>
              <a:tr h="512939">
                <a:tc>
                  <a:txBody>
                    <a:bodyPr/>
                    <a:lstStyle/>
                    <a:p>
                      <a:r>
                        <a:rPr lang="en-US" sz="2400" baseline="0" dirty="0" smtClean="0"/>
                        <a:t>Phone</a:t>
                      </a:r>
                      <a:endParaRPr lang="en-US" sz="2400" baseline="0" dirty="0"/>
                    </a:p>
                  </a:txBody>
                  <a:tcPr marL="39827" marR="39827" marT="37835" marB="37835"/>
                </a:tc>
                <a:tc>
                  <a:txBody>
                    <a:bodyPr/>
                    <a:lstStyle/>
                    <a:p>
                      <a:r>
                        <a:rPr lang="en-US" sz="2400" baseline="0" dirty="0" smtClean="0"/>
                        <a:t>6899</a:t>
                      </a:r>
                      <a:endParaRPr lang="en-US" sz="2400" baseline="0" dirty="0"/>
                    </a:p>
                  </a:txBody>
                  <a:tcPr marL="39827" marR="39827" marT="37835" marB="37835"/>
                </a:tc>
                <a:tc>
                  <a:txBody>
                    <a:bodyPr/>
                    <a:lstStyle/>
                    <a:p>
                      <a:r>
                        <a:rPr lang="en-US" sz="2400" baseline="0" dirty="0" smtClean="0"/>
                        <a:t>268</a:t>
                      </a:r>
                      <a:endParaRPr lang="en-US" sz="2400" baseline="0" dirty="0"/>
                    </a:p>
                  </a:txBody>
                  <a:tcPr marL="39827" marR="39827" marT="37835" marB="37835"/>
                </a:tc>
              </a:tr>
              <a:tr h="512939">
                <a:tc>
                  <a:txBody>
                    <a:bodyPr/>
                    <a:lstStyle/>
                    <a:p>
                      <a:r>
                        <a:rPr lang="en-US" sz="2400" baseline="0" dirty="0" err="1" smtClean="0"/>
                        <a:t>Tv</a:t>
                      </a:r>
                      <a:endParaRPr lang="en-US" sz="2400" baseline="0" dirty="0"/>
                    </a:p>
                  </a:txBody>
                  <a:tcPr marL="39827" marR="39827" marT="37835" marB="37835"/>
                </a:tc>
                <a:tc>
                  <a:txBody>
                    <a:bodyPr/>
                    <a:lstStyle/>
                    <a:p>
                      <a:r>
                        <a:rPr lang="en-US" sz="2400" baseline="0" dirty="0" smtClean="0"/>
                        <a:t>4729</a:t>
                      </a:r>
                      <a:endParaRPr lang="en-US" sz="2400" baseline="0" dirty="0"/>
                    </a:p>
                  </a:txBody>
                  <a:tcPr marL="39827" marR="39827" marT="37835" marB="37835"/>
                </a:tc>
                <a:tc>
                  <a:txBody>
                    <a:bodyPr/>
                    <a:lstStyle/>
                    <a:p>
                      <a:r>
                        <a:rPr lang="en-US" sz="2400" baseline="0" dirty="0" smtClean="0"/>
                        <a:t>1662</a:t>
                      </a:r>
                      <a:endParaRPr lang="en-US" sz="2400" baseline="0" dirty="0"/>
                    </a:p>
                  </a:txBody>
                  <a:tcPr marL="39827" marR="39827" marT="37835" marB="37835"/>
                </a:tc>
              </a:tr>
            </a:tbl>
          </a:graphicData>
        </a:graphic>
      </p:graphicFrame>
      <p:graphicFrame>
        <p:nvGraphicFramePr>
          <p:cNvPr id="122" name="Table 121"/>
          <p:cNvGraphicFramePr>
            <a:graphicFrameLocks noGrp="1"/>
          </p:cNvGraphicFramePr>
          <p:nvPr>
            <p:extLst>
              <p:ext uri="{D42A27DB-BD31-4B8C-83A1-F6EECF244321}">
                <p14:modId xmlns:p14="http://schemas.microsoft.com/office/powerpoint/2010/main" val="1974802320"/>
              </p:ext>
            </p:extLst>
          </p:nvPr>
        </p:nvGraphicFramePr>
        <p:xfrm>
          <a:off x="8022336" y="21774507"/>
          <a:ext cx="4746075" cy="2236960"/>
        </p:xfrm>
        <a:graphic>
          <a:graphicData uri="http://schemas.openxmlformats.org/drawingml/2006/table">
            <a:tbl>
              <a:tblPr firstRow="1" bandRow="1">
                <a:tableStyleId>{616DA210-FB5B-4158-B5E0-FEB733F419BA}</a:tableStyleId>
              </a:tblPr>
              <a:tblGrid>
                <a:gridCol w="1327573"/>
                <a:gridCol w="1045464"/>
                <a:gridCol w="1186519"/>
                <a:gridCol w="1186519"/>
              </a:tblGrid>
              <a:tr h="447392">
                <a:tc>
                  <a:txBody>
                    <a:bodyPr/>
                    <a:lstStyle/>
                    <a:p>
                      <a:r>
                        <a:rPr lang="en-US" sz="2400" baseline="0" dirty="0" smtClean="0"/>
                        <a:t>Category</a:t>
                      </a:r>
                      <a:endParaRPr lang="en-US" sz="2400" baseline="0" dirty="0"/>
                    </a:p>
                  </a:txBody>
                  <a:tcPr marL="39827" marR="39827" marT="37835" marB="37835"/>
                </a:tc>
                <a:tc>
                  <a:txBody>
                    <a:bodyPr/>
                    <a:lstStyle/>
                    <a:p>
                      <a:r>
                        <a:rPr lang="en-US" sz="2400" baseline="0" dirty="0" smtClean="0"/>
                        <a:t>JST</a:t>
                      </a:r>
                      <a:endParaRPr lang="en-US" sz="2400" baseline="0" dirty="0"/>
                    </a:p>
                  </a:txBody>
                  <a:tcPr marL="39827" marR="39827" marT="37835" marB="37835"/>
                </a:tc>
                <a:tc>
                  <a:txBody>
                    <a:bodyPr/>
                    <a:lstStyle/>
                    <a:p>
                      <a:r>
                        <a:rPr lang="en-US" sz="2400" baseline="0" dirty="0" smtClean="0"/>
                        <a:t>ASUM</a:t>
                      </a:r>
                      <a:endParaRPr lang="en-US" sz="2400" baseline="0" dirty="0"/>
                    </a:p>
                  </a:txBody>
                  <a:tcPr marL="39827" marR="39827" marT="37835" marB="37835"/>
                </a:tc>
                <a:tc>
                  <a:txBody>
                    <a:bodyPr/>
                    <a:lstStyle/>
                    <a:p>
                      <a:r>
                        <a:rPr lang="en-US" sz="2400" b="1" baseline="0" dirty="0" smtClean="0"/>
                        <a:t>HTSM</a:t>
                      </a:r>
                      <a:endParaRPr lang="en-US" sz="2400" b="1" baseline="0" dirty="0"/>
                    </a:p>
                  </a:txBody>
                  <a:tcPr marL="39827" marR="39827" marT="37835" marB="37835"/>
                </a:tc>
              </a:tr>
              <a:tr h="447392">
                <a:tc>
                  <a:txBody>
                    <a:bodyPr/>
                    <a:lstStyle/>
                    <a:p>
                      <a:r>
                        <a:rPr lang="en-US" sz="2400" baseline="0" dirty="0" smtClean="0"/>
                        <a:t>Camera</a:t>
                      </a:r>
                      <a:endParaRPr lang="en-US" sz="2400" baseline="0" dirty="0"/>
                    </a:p>
                  </a:txBody>
                  <a:tcPr marL="39827" marR="39827" marT="37835" marB="37835"/>
                </a:tc>
                <a:tc>
                  <a:txBody>
                    <a:bodyPr/>
                    <a:lstStyle/>
                    <a:p>
                      <a:r>
                        <a:rPr lang="en-US" sz="2400" baseline="0" dirty="0" smtClean="0"/>
                        <a:t>0.693</a:t>
                      </a:r>
                      <a:endParaRPr lang="en-US" sz="2400" baseline="0" dirty="0"/>
                    </a:p>
                  </a:txBody>
                  <a:tcPr marL="39827" marR="39827" marT="37835" marB="37835"/>
                </a:tc>
                <a:tc>
                  <a:txBody>
                    <a:bodyPr/>
                    <a:lstStyle/>
                    <a:p>
                      <a:r>
                        <a:rPr lang="en-US" sz="2400" baseline="0" dirty="0" smtClean="0"/>
                        <a:t>0.456</a:t>
                      </a:r>
                      <a:endParaRPr lang="en-US" sz="2400" baseline="0" dirty="0"/>
                    </a:p>
                  </a:txBody>
                  <a:tcPr marL="39827" marR="39827" marT="37835" marB="37835"/>
                </a:tc>
                <a:tc>
                  <a:txBody>
                    <a:bodyPr/>
                    <a:lstStyle/>
                    <a:p>
                      <a:r>
                        <a:rPr lang="en-US" sz="2400" b="1" baseline="0" dirty="0" smtClean="0"/>
                        <a:t>0.779</a:t>
                      </a:r>
                      <a:endParaRPr lang="en-US" sz="2400" b="1" baseline="0" dirty="0"/>
                    </a:p>
                  </a:txBody>
                  <a:tcPr marL="39827" marR="39827" marT="37835" marB="37835"/>
                </a:tc>
              </a:tr>
              <a:tr h="447392">
                <a:tc>
                  <a:txBody>
                    <a:bodyPr/>
                    <a:lstStyle/>
                    <a:p>
                      <a:r>
                        <a:rPr lang="en-US" sz="2400" baseline="0" dirty="0" smtClean="0"/>
                        <a:t>Tablet</a:t>
                      </a:r>
                      <a:endParaRPr lang="en-US" sz="2400" baseline="0" dirty="0"/>
                    </a:p>
                  </a:txBody>
                  <a:tcPr marL="39827" marR="39827" marT="37835" marB="37835"/>
                </a:tc>
                <a:tc>
                  <a:txBody>
                    <a:bodyPr/>
                    <a:lstStyle/>
                    <a:p>
                      <a:r>
                        <a:rPr lang="en-US" sz="2400" baseline="0" dirty="0" smtClean="0"/>
                        <a:t>0.614</a:t>
                      </a:r>
                      <a:endParaRPr lang="en-US" sz="2400" baseline="0" dirty="0"/>
                    </a:p>
                  </a:txBody>
                  <a:tcPr marL="39827" marR="39827" marT="37835" marB="37835"/>
                </a:tc>
                <a:tc>
                  <a:txBody>
                    <a:bodyPr/>
                    <a:lstStyle/>
                    <a:p>
                      <a:r>
                        <a:rPr lang="en-US" sz="2400" baseline="0" dirty="0" smtClean="0"/>
                        <a:t>0.515</a:t>
                      </a:r>
                      <a:endParaRPr lang="en-US" sz="2400" baseline="0" dirty="0"/>
                    </a:p>
                  </a:txBody>
                  <a:tcPr marL="39827" marR="39827" marT="37835" marB="37835"/>
                </a:tc>
                <a:tc>
                  <a:txBody>
                    <a:bodyPr/>
                    <a:lstStyle/>
                    <a:p>
                      <a:r>
                        <a:rPr lang="en-US" sz="2400" b="1" baseline="0" dirty="0" smtClean="0"/>
                        <a:t>0.674</a:t>
                      </a:r>
                      <a:endParaRPr lang="en-US" sz="2400" b="1" baseline="0" dirty="0"/>
                    </a:p>
                  </a:txBody>
                  <a:tcPr marL="39827" marR="39827" marT="37835" marB="37835"/>
                </a:tc>
              </a:tr>
              <a:tr h="447392">
                <a:tc>
                  <a:txBody>
                    <a:bodyPr/>
                    <a:lstStyle/>
                    <a:p>
                      <a:r>
                        <a:rPr lang="en-US" sz="2400" baseline="0" dirty="0" smtClean="0"/>
                        <a:t>Phone</a:t>
                      </a:r>
                      <a:endParaRPr lang="en-US" sz="2400" baseline="0" dirty="0"/>
                    </a:p>
                  </a:txBody>
                  <a:tcPr marL="39827" marR="39827" marT="37835" marB="37835"/>
                </a:tc>
                <a:tc>
                  <a:txBody>
                    <a:bodyPr/>
                    <a:lstStyle/>
                    <a:p>
                      <a:r>
                        <a:rPr lang="en-US" sz="2400" baseline="0" dirty="0" smtClean="0"/>
                        <a:t>0.767</a:t>
                      </a:r>
                      <a:endParaRPr lang="en-US" sz="2400" baseline="0" dirty="0"/>
                    </a:p>
                  </a:txBody>
                  <a:tcPr marL="39827" marR="39827" marT="37835" marB="37835"/>
                </a:tc>
                <a:tc>
                  <a:txBody>
                    <a:bodyPr/>
                    <a:lstStyle/>
                    <a:p>
                      <a:r>
                        <a:rPr lang="en-US" sz="2400" baseline="0" dirty="0" smtClean="0"/>
                        <a:t>0.626</a:t>
                      </a:r>
                      <a:endParaRPr lang="en-US" sz="2400" baseline="0" dirty="0"/>
                    </a:p>
                  </a:txBody>
                  <a:tcPr marL="39827" marR="39827" marT="37835" marB="37835"/>
                </a:tc>
                <a:tc>
                  <a:txBody>
                    <a:bodyPr/>
                    <a:lstStyle/>
                    <a:p>
                      <a:r>
                        <a:rPr lang="en-US" sz="2400" b="1" baseline="0" dirty="0" smtClean="0"/>
                        <a:t>0.791</a:t>
                      </a:r>
                      <a:endParaRPr lang="en-US" sz="2400" b="1" baseline="0" dirty="0"/>
                    </a:p>
                  </a:txBody>
                  <a:tcPr marL="39827" marR="39827" marT="37835" marB="37835"/>
                </a:tc>
              </a:tr>
              <a:tr h="447392">
                <a:tc>
                  <a:txBody>
                    <a:bodyPr/>
                    <a:lstStyle/>
                    <a:p>
                      <a:r>
                        <a:rPr lang="en-US" sz="2400" baseline="0" dirty="0" err="1" smtClean="0"/>
                        <a:t>Tv</a:t>
                      </a:r>
                      <a:endParaRPr lang="en-US" sz="2400" baseline="0" dirty="0"/>
                    </a:p>
                  </a:txBody>
                  <a:tcPr marL="39827" marR="39827" marT="37835" marB="37835"/>
                </a:tc>
                <a:tc>
                  <a:txBody>
                    <a:bodyPr/>
                    <a:lstStyle/>
                    <a:p>
                      <a:r>
                        <a:rPr lang="en-US" sz="2400" baseline="0" dirty="0" smtClean="0"/>
                        <a:t>0.722</a:t>
                      </a:r>
                      <a:endParaRPr lang="en-US" sz="2400" baseline="0" dirty="0"/>
                    </a:p>
                  </a:txBody>
                  <a:tcPr marL="39827" marR="39827" marT="37835" marB="37835"/>
                </a:tc>
                <a:tc>
                  <a:txBody>
                    <a:bodyPr/>
                    <a:lstStyle/>
                    <a:p>
                      <a:r>
                        <a:rPr lang="en-US" sz="2400" baseline="0" dirty="0" smtClean="0"/>
                        <a:t>0.560</a:t>
                      </a:r>
                      <a:endParaRPr lang="en-US" sz="2400" baseline="0" dirty="0"/>
                    </a:p>
                  </a:txBody>
                  <a:tcPr marL="39827" marR="39827" marT="37835" marB="37835"/>
                </a:tc>
                <a:tc>
                  <a:txBody>
                    <a:bodyPr/>
                    <a:lstStyle/>
                    <a:p>
                      <a:r>
                        <a:rPr lang="en-US" sz="2400" b="1" baseline="0" dirty="0" smtClean="0"/>
                        <a:t>0.810</a:t>
                      </a:r>
                      <a:endParaRPr lang="en-US" sz="2400" b="1" baseline="0" dirty="0"/>
                    </a:p>
                  </a:txBody>
                  <a:tcPr marL="39827" marR="39827" marT="37835" marB="37835"/>
                </a:tc>
              </a:tr>
            </a:tbl>
          </a:graphicData>
        </a:graphic>
      </p:graphicFrame>
      <p:graphicFrame>
        <p:nvGraphicFramePr>
          <p:cNvPr id="123" name="Table 122"/>
          <p:cNvGraphicFramePr>
            <a:graphicFrameLocks noGrp="1"/>
          </p:cNvGraphicFramePr>
          <p:nvPr>
            <p:extLst>
              <p:ext uri="{D42A27DB-BD31-4B8C-83A1-F6EECF244321}">
                <p14:modId xmlns:p14="http://schemas.microsoft.com/office/powerpoint/2010/main" val="3829535924"/>
              </p:ext>
            </p:extLst>
          </p:nvPr>
        </p:nvGraphicFramePr>
        <p:xfrm>
          <a:off x="13199875" y="21754594"/>
          <a:ext cx="4314614" cy="2271477"/>
        </p:xfrm>
        <a:graphic>
          <a:graphicData uri="http://schemas.openxmlformats.org/drawingml/2006/table">
            <a:tbl>
              <a:tblPr firstRow="1" bandRow="1">
                <a:tableStyleId>{616DA210-FB5B-4158-B5E0-FEB733F419BA}</a:tableStyleId>
              </a:tblPr>
              <a:tblGrid>
                <a:gridCol w="1299023"/>
                <a:gridCol w="1020661"/>
                <a:gridCol w="997465"/>
                <a:gridCol w="997465"/>
              </a:tblGrid>
              <a:tr h="464650">
                <a:tc>
                  <a:txBody>
                    <a:bodyPr/>
                    <a:lstStyle/>
                    <a:p>
                      <a:r>
                        <a:rPr lang="en-US" sz="2400" baseline="0" dirty="0" smtClean="0"/>
                        <a:t>Category</a:t>
                      </a:r>
                      <a:endParaRPr lang="en-US" sz="2400" baseline="0" dirty="0"/>
                    </a:p>
                  </a:txBody>
                  <a:tcPr marL="39827" marR="39827" marT="37835" marB="37835"/>
                </a:tc>
                <a:tc>
                  <a:txBody>
                    <a:bodyPr/>
                    <a:lstStyle/>
                    <a:p>
                      <a:r>
                        <a:rPr lang="en-US" sz="2400" baseline="0" dirty="0" smtClean="0"/>
                        <a:t>JST</a:t>
                      </a:r>
                      <a:endParaRPr lang="en-US" sz="2400" baseline="0" dirty="0"/>
                    </a:p>
                  </a:txBody>
                  <a:tcPr marL="39827" marR="39827" marT="37835" marB="37835"/>
                </a:tc>
                <a:tc>
                  <a:txBody>
                    <a:bodyPr/>
                    <a:lstStyle/>
                    <a:p>
                      <a:r>
                        <a:rPr lang="en-US" sz="2400" baseline="0" dirty="0" smtClean="0"/>
                        <a:t>ASUM</a:t>
                      </a:r>
                      <a:endParaRPr lang="en-US" sz="2400" baseline="0" dirty="0"/>
                    </a:p>
                  </a:txBody>
                  <a:tcPr marL="39827" marR="39827" marT="37835" marB="37835"/>
                </a:tc>
                <a:tc>
                  <a:txBody>
                    <a:bodyPr/>
                    <a:lstStyle/>
                    <a:p>
                      <a:r>
                        <a:rPr lang="en-US" sz="2400" baseline="0" dirty="0" smtClean="0"/>
                        <a:t>HTSM</a:t>
                      </a:r>
                      <a:endParaRPr lang="en-US" sz="2400" baseline="0" dirty="0"/>
                    </a:p>
                  </a:txBody>
                  <a:tcPr marL="39827" marR="39827" marT="37835" marB="37835"/>
                </a:tc>
              </a:tr>
              <a:tr h="464651">
                <a:tc>
                  <a:txBody>
                    <a:bodyPr/>
                    <a:lstStyle/>
                    <a:p>
                      <a:r>
                        <a:rPr lang="en-US" sz="2400" baseline="0" dirty="0" smtClean="0"/>
                        <a:t>Camera</a:t>
                      </a:r>
                      <a:endParaRPr lang="en-US" sz="2400" baseline="0" dirty="0"/>
                    </a:p>
                  </a:txBody>
                  <a:tcPr marL="39827" marR="39827" marT="37835" marB="37835"/>
                </a:tc>
                <a:tc>
                  <a:txBody>
                    <a:bodyPr/>
                    <a:lstStyle/>
                    <a:p>
                      <a:r>
                        <a:rPr lang="en-US" sz="2400" baseline="0" dirty="0" smtClean="0"/>
                        <a:t>0.484</a:t>
                      </a:r>
                      <a:endParaRPr lang="en-US" sz="2400" baseline="0" dirty="0"/>
                    </a:p>
                  </a:txBody>
                  <a:tcPr marL="39827" marR="39827" marT="37835" marB="37835"/>
                </a:tc>
                <a:tc>
                  <a:txBody>
                    <a:bodyPr/>
                    <a:lstStyle/>
                    <a:p>
                      <a:r>
                        <a:rPr lang="en-US" sz="2400" baseline="0" dirty="0" smtClean="0"/>
                        <a:t>0.591</a:t>
                      </a:r>
                      <a:endParaRPr lang="en-US" sz="2400" baseline="0" dirty="0"/>
                    </a:p>
                  </a:txBody>
                  <a:tcPr marL="39827" marR="39827" marT="37835" marB="37835"/>
                </a:tc>
                <a:tc>
                  <a:txBody>
                    <a:bodyPr/>
                    <a:lstStyle/>
                    <a:p>
                      <a:r>
                        <a:rPr lang="en-US" sz="2400" b="1" baseline="0" dirty="0" smtClean="0"/>
                        <a:t>0.708</a:t>
                      </a:r>
                      <a:endParaRPr lang="en-US" sz="2400" b="1" baseline="0" dirty="0"/>
                    </a:p>
                  </a:txBody>
                  <a:tcPr marL="39827" marR="39827" marT="37835" marB="37835"/>
                </a:tc>
              </a:tr>
              <a:tr h="447392">
                <a:tc>
                  <a:txBody>
                    <a:bodyPr/>
                    <a:lstStyle/>
                    <a:p>
                      <a:r>
                        <a:rPr lang="en-US" sz="2400" baseline="0" dirty="0" smtClean="0"/>
                        <a:t>Tablet</a:t>
                      </a:r>
                      <a:endParaRPr lang="en-US" sz="2400" baseline="0" dirty="0"/>
                    </a:p>
                  </a:txBody>
                  <a:tcPr marL="39827" marR="39827" marT="37835" marB="37835"/>
                </a:tc>
                <a:tc>
                  <a:txBody>
                    <a:bodyPr/>
                    <a:lstStyle/>
                    <a:p>
                      <a:r>
                        <a:rPr lang="en-US" sz="2400" b="1" baseline="0" dirty="0" smtClean="0"/>
                        <a:t>0.569</a:t>
                      </a:r>
                      <a:endParaRPr lang="en-US" sz="2400" b="1" baseline="0" dirty="0"/>
                    </a:p>
                  </a:txBody>
                  <a:tcPr marL="39827" marR="39827" marT="37835" marB="37835"/>
                </a:tc>
                <a:tc>
                  <a:txBody>
                    <a:bodyPr/>
                    <a:lstStyle/>
                    <a:p>
                      <a:r>
                        <a:rPr lang="en-US" sz="2400" baseline="0" dirty="0" smtClean="0"/>
                        <a:t>0.580</a:t>
                      </a:r>
                      <a:endParaRPr lang="en-US" sz="2400" baseline="0" dirty="0"/>
                    </a:p>
                  </a:txBody>
                  <a:tcPr marL="39827" marR="39827" marT="37835" marB="37835"/>
                </a:tc>
                <a:tc>
                  <a:txBody>
                    <a:bodyPr/>
                    <a:lstStyle/>
                    <a:p>
                      <a:r>
                        <a:rPr lang="en-US" sz="2400" baseline="0" dirty="0" smtClean="0"/>
                        <a:t>0.485</a:t>
                      </a:r>
                      <a:endParaRPr lang="en-US" sz="2400" baseline="0" dirty="0"/>
                    </a:p>
                  </a:txBody>
                  <a:tcPr marL="39827" marR="39827" marT="37835" marB="37835"/>
                </a:tc>
              </a:tr>
              <a:tr h="447392">
                <a:tc>
                  <a:txBody>
                    <a:bodyPr/>
                    <a:lstStyle/>
                    <a:p>
                      <a:r>
                        <a:rPr lang="en-US" sz="2400" baseline="0" dirty="0" smtClean="0"/>
                        <a:t>Phone</a:t>
                      </a:r>
                      <a:endParaRPr lang="en-US" sz="2400" baseline="0" dirty="0"/>
                    </a:p>
                  </a:txBody>
                  <a:tcPr marL="39827" marR="39827" marT="37835" marB="37835"/>
                </a:tc>
                <a:tc>
                  <a:txBody>
                    <a:bodyPr/>
                    <a:lstStyle/>
                    <a:p>
                      <a:r>
                        <a:rPr lang="en-US" sz="2400" b="1" baseline="0" dirty="0" smtClean="0"/>
                        <a:t>0.734</a:t>
                      </a:r>
                      <a:endParaRPr lang="en-US" sz="2400" b="1" baseline="0" dirty="0"/>
                    </a:p>
                  </a:txBody>
                  <a:tcPr marL="39827" marR="39827" marT="37835" marB="37835"/>
                </a:tc>
                <a:tc>
                  <a:txBody>
                    <a:bodyPr/>
                    <a:lstStyle/>
                    <a:p>
                      <a:r>
                        <a:rPr lang="en-US" sz="2400" baseline="0" dirty="0" smtClean="0"/>
                        <a:t>0.616</a:t>
                      </a:r>
                      <a:endParaRPr lang="en-US" sz="2400" baseline="0" dirty="0"/>
                    </a:p>
                  </a:txBody>
                  <a:tcPr marL="39827" marR="39827" marT="37835" marB="37835"/>
                </a:tc>
                <a:tc>
                  <a:txBody>
                    <a:bodyPr/>
                    <a:lstStyle/>
                    <a:p>
                      <a:r>
                        <a:rPr lang="en-US" sz="2400" baseline="0" dirty="0" smtClean="0"/>
                        <a:t>0.659</a:t>
                      </a:r>
                      <a:endParaRPr lang="en-US" sz="2400" baseline="0" dirty="0"/>
                    </a:p>
                  </a:txBody>
                  <a:tcPr marL="39827" marR="39827" marT="37835" marB="37835"/>
                </a:tc>
              </a:tr>
              <a:tr h="447392">
                <a:tc>
                  <a:txBody>
                    <a:bodyPr/>
                    <a:lstStyle/>
                    <a:p>
                      <a:r>
                        <a:rPr lang="en-US" sz="2400" baseline="0" dirty="0" err="1" smtClean="0"/>
                        <a:t>Tv</a:t>
                      </a:r>
                      <a:endParaRPr lang="en-US" sz="2400" baseline="0" dirty="0"/>
                    </a:p>
                  </a:txBody>
                  <a:tcPr marL="39827" marR="39827" marT="37835" marB="37835"/>
                </a:tc>
                <a:tc>
                  <a:txBody>
                    <a:bodyPr/>
                    <a:lstStyle/>
                    <a:p>
                      <a:r>
                        <a:rPr lang="en-US" sz="2400" baseline="0" dirty="0" smtClean="0"/>
                        <a:t>0.619</a:t>
                      </a:r>
                      <a:endParaRPr lang="en-US" sz="2400" baseline="0" dirty="0"/>
                    </a:p>
                  </a:txBody>
                  <a:tcPr marL="39827" marR="39827" marT="37835" marB="37835"/>
                </a:tc>
                <a:tc>
                  <a:txBody>
                    <a:bodyPr/>
                    <a:lstStyle/>
                    <a:p>
                      <a:r>
                        <a:rPr lang="en-US" sz="2400" baseline="0" dirty="0" smtClean="0"/>
                        <a:t>0.671</a:t>
                      </a:r>
                      <a:endParaRPr lang="en-US" sz="2400" baseline="0" dirty="0"/>
                    </a:p>
                  </a:txBody>
                  <a:tcPr marL="39827" marR="39827" marT="37835" marB="37835"/>
                </a:tc>
                <a:tc>
                  <a:txBody>
                    <a:bodyPr/>
                    <a:lstStyle/>
                    <a:p>
                      <a:r>
                        <a:rPr lang="en-US" sz="2400" b="1" baseline="0" dirty="0" smtClean="0"/>
                        <a:t>0.802</a:t>
                      </a:r>
                      <a:endParaRPr lang="en-US" sz="2400" b="1" baseline="0" dirty="0"/>
                    </a:p>
                  </a:txBody>
                  <a:tcPr marL="39827" marR="39827" marT="37835" marB="37835"/>
                </a:tc>
              </a:tr>
            </a:tbl>
          </a:graphicData>
        </a:graphic>
      </p:graphicFrame>
      <p:sp>
        <p:nvSpPr>
          <p:cNvPr id="124" name="TextBox 123"/>
          <p:cNvSpPr txBox="1"/>
          <p:nvPr/>
        </p:nvSpPr>
        <p:spPr>
          <a:xfrm>
            <a:off x="7900214" y="20368098"/>
            <a:ext cx="10222315" cy="1248879"/>
          </a:xfrm>
          <a:prstGeom prst="rect">
            <a:avLst/>
          </a:prstGeom>
          <a:noFill/>
        </p:spPr>
        <p:txBody>
          <a:bodyPr wrap="square" lIns="81926" tIns="40963" rIns="81926" bIns="40963" rtlCol="0">
            <a:spAutoFit/>
          </a:bodyPr>
          <a:lstStyle/>
          <a:p>
            <a:pPr marL="311468" indent="-311468" algn="ctr"/>
            <a:r>
              <a:rPr lang="en-US" sz="3223" b="1" dirty="0"/>
              <a:t>Sentiment Classification</a:t>
            </a:r>
          </a:p>
          <a:p>
            <a:pPr marL="311468" indent="-311468"/>
            <a:endParaRPr lang="en-US" sz="1742" b="1" dirty="0"/>
          </a:p>
          <a:p>
            <a:pPr marL="311468" indent="-311468"/>
            <a:r>
              <a:rPr lang="en-US" sz="2177" b="1" dirty="0"/>
              <a:t> </a:t>
            </a:r>
            <a:r>
              <a:rPr lang="en-US" sz="2613" b="1" dirty="0"/>
              <a:t>F-1 measure on Positive Sentiment</a:t>
            </a:r>
          </a:p>
        </p:txBody>
      </p:sp>
      <p:sp>
        <p:nvSpPr>
          <p:cNvPr id="125" name="TextBox 124"/>
          <p:cNvSpPr txBox="1"/>
          <p:nvPr/>
        </p:nvSpPr>
        <p:spPr>
          <a:xfrm>
            <a:off x="12536086" y="20734786"/>
            <a:ext cx="5708565" cy="886921"/>
          </a:xfrm>
          <a:prstGeom prst="rect">
            <a:avLst/>
          </a:prstGeom>
          <a:noFill/>
        </p:spPr>
        <p:txBody>
          <a:bodyPr wrap="square" lIns="81926" tIns="40963" rIns="81926" bIns="40963" rtlCol="0">
            <a:spAutoFit/>
          </a:bodyPr>
          <a:lstStyle/>
          <a:p>
            <a:pPr marL="311468" indent="-311468"/>
            <a:endParaRPr lang="en-US" sz="2613" b="1" dirty="0"/>
          </a:p>
          <a:p>
            <a:pPr marL="716802" lvl="1" indent="-409601"/>
            <a:r>
              <a:rPr lang="en-US" sz="2613" b="1" dirty="0"/>
              <a:t>  F-1 measure on Negative Sentiment</a:t>
            </a:r>
          </a:p>
        </p:txBody>
      </p:sp>
      <p:graphicFrame>
        <p:nvGraphicFramePr>
          <p:cNvPr id="128" name="Chart 127"/>
          <p:cNvGraphicFramePr/>
          <p:nvPr>
            <p:extLst>
              <p:ext uri="{D42A27DB-BD31-4B8C-83A1-F6EECF244321}">
                <p14:modId xmlns:p14="http://schemas.microsoft.com/office/powerpoint/2010/main" val="2674676013"/>
              </p:ext>
            </p:extLst>
          </p:nvPr>
        </p:nvGraphicFramePr>
        <p:xfrm>
          <a:off x="13133493" y="25139904"/>
          <a:ext cx="4380992" cy="3584448"/>
        </p:xfrm>
        <a:graphic>
          <a:graphicData uri="http://schemas.openxmlformats.org/drawingml/2006/chart">
            <c:chart xmlns:c="http://schemas.openxmlformats.org/drawingml/2006/chart" xmlns:r="http://schemas.openxmlformats.org/officeDocument/2006/relationships" r:id="rId3"/>
          </a:graphicData>
        </a:graphic>
      </p:graphicFrame>
      <p:sp>
        <p:nvSpPr>
          <p:cNvPr id="129" name="TextBox 128"/>
          <p:cNvSpPr txBox="1"/>
          <p:nvPr/>
        </p:nvSpPr>
        <p:spPr>
          <a:xfrm>
            <a:off x="13207366" y="24423884"/>
            <a:ext cx="4380992" cy="1047862"/>
          </a:xfrm>
          <a:prstGeom prst="rect">
            <a:avLst/>
          </a:prstGeom>
          <a:noFill/>
        </p:spPr>
        <p:txBody>
          <a:bodyPr wrap="square" lIns="81926" tIns="40963" rIns="81926" bIns="40963" rtlCol="0">
            <a:spAutoFit/>
          </a:bodyPr>
          <a:lstStyle/>
          <a:p>
            <a:pPr marL="311468" indent="-311468" algn="ctr"/>
            <a:r>
              <a:rPr lang="en-US" sz="3136" b="1" dirty="0"/>
              <a:t>Perplexity on Tablet dataset</a:t>
            </a:r>
          </a:p>
        </p:txBody>
      </p:sp>
      <p:graphicFrame>
        <p:nvGraphicFramePr>
          <p:cNvPr id="130" name="Table 129"/>
          <p:cNvGraphicFramePr>
            <a:graphicFrameLocks noGrp="1"/>
          </p:cNvGraphicFramePr>
          <p:nvPr/>
        </p:nvGraphicFramePr>
        <p:xfrm>
          <a:off x="17780001" y="21754592"/>
          <a:ext cx="4997366" cy="2460942"/>
        </p:xfrm>
        <a:graphic>
          <a:graphicData uri="http://schemas.openxmlformats.org/drawingml/2006/table">
            <a:tbl>
              <a:tblPr firstRow="1" bandRow="1">
                <a:tableStyleId>{616DA210-FB5B-4158-B5E0-FEB733F419BA}</a:tableStyleId>
              </a:tblPr>
              <a:tblGrid>
                <a:gridCol w="1545675"/>
                <a:gridCol w="3451691"/>
              </a:tblGrid>
              <a:tr h="436013">
                <a:tc>
                  <a:txBody>
                    <a:bodyPr/>
                    <a:lstStyle/>
                    <a:p>
                      <a:r>
                        <a:rPr lang="en-US" sz="2300" dirty="0" smtClean="0"/>
                        <a:t>Aspects</a:t>
                      </a:r>
                      <a:endParaRPr lang="en-US" sz="2300" dirty="0"/>
                    </a:p>
                  </a:txBody>
                  <a:tcPr marL="39827" marR="39827" marT="37835" marB="37835"/>
                </a:tc>
                <a:tc>
                  <a:txBody>
                    <a:bodyPr/>
                    <a:lstStyle/>
                    <a:p>
                      <a:r>
                        <a:rPr lang="en-US" sz="2300" dirty="0" smtClean="0"/>
                        <a:t>Most Probable Sentence</a:t>
                      </a:r>
                      <a:endParaRPr lang="en-US" sz="2300" dirty="0"/>
                    </a:p>
                  </a:txBody>
                  <a:tcPr marL="39827" marR="39827" marT="37835" marB="37835"/>
                </a:tc>
              </a:tr>
              <a:tr h="796355">
                <a:tc>
                  <a:txBody>
                    <a:bodyPr/>
                    <a:lstStyle/>
                    <a:p>
                      <a:r>
                        <a:rPr lang="en-US" sz="2300" dirty="0" smtClean="0"/>
                        <a:t>(-, Apps) </a:t>
                      </a:r>
                      <a:endParaRPr lang="en-US" sz="2300" dirty="0"/>
                    </a:p>
                  </a:txBody>
                  <a:tcPr marL="39827" marR="39827" marT="37835" marB="37835"/>
                </a:tc>
                <a:tc>
                  <a:txBody>
                    <a:bodyPr/>
                    <a:lstStyle/>
                    <a:p>
                      <a:r>
                        <a:rPr lang="en-US" sz="2300" dirty="0" smtClean="0"/>
                        <a:t>The apps keep freezing up especially yahoo mail</a:t>
                      </a:r>
                      <a:endParaRPr lang="en-US" sz="2300" dirty="0"/>
                    </a:p>
                  </a:txBody>
                  <a:tcPr marL="39827" marR="39827" marT="37835" marB="37835"/>
                </a:tc>
              </a:tr>
              <a:tr h="792561">
                <a:tc>
                  <a:txBody>
                    <a:bodyPr/>
                    <a:lstStyle/>
                    <a:p>
                      <a:r>
                        <a:rPr lang="en-US" sz="2300" dirty="0" smtClean="0"/>
                        <a:t>(-, Power) </a:t>
                      </a:r>
                      <a:endParaRPr lang="en-US" sz="2300" dirty="0"/>
                    </a:p>
                  </a:txBody>
                  <a:tcPr marL="39827" marR="39827" marT="37835" marB="37835"/>
                </a:tc>
                <a:tc>
                  <a:txBody>
                    <a:bodyPr/>
                    <a:lstStyle/>
                    <a:p>
                      <a:r>
                        <a:rPr lang="en-US" sz="2300" dirty="0" smtClean="0"/>
                        <a:t>The</a:t>
                      </a:r>
                      <a:r>
                        <a:rPr lang="en-US" sz="2300" baseline="0" dirty="0" smtClean="0"/>
                        <a:t> power cable is not connecting</a:t>
                      </a:r>
                      <a:endParaRPr lang="en-US" sz="2300" dirty="0"/>
                    </a:p>
                  </a:txBody>
                  <a:tcPr marL="39827" marR="39827" marT="37835" marB="37835"/>
                </a:tc>
              </a:tr>
              <a:tr h="436013">
                <a:tc>
                  <a:txBody>
                    <a:bodyPr/>
                    <a:lstStyle/>
                    <a:p>
                      <a:r>
                        <a:rPr lang="en-US" sz="2300" dirty="0" smtClean="0"/>
                        <a:t>(+, Battery)</a:t>
                      </a:r>
                      <a:endParaRPr lang="en-US" sz="2300" dirty="0"/>
                    </a:p>
                  </a:txBody>
                  <a:tcPr marL="39827" marR="39827" marT="37835" marB="37835"/>
                </a:tc>
                <a:tc>
                  <a:txBody>
                    <a:bodyPr/>
                    <a:lstStyle/>
                    <a:p>
                      <a:r>
                        <a:rPr lang="en-US" sz="2300" dirty="0" smtClean="0"/>
                        <a:t>Battery</a:t>
                      </a:r>
                      <a:r>
                        <a:rPr lang="en-US" sz="2300" baseline="0" dirty="0" smtClean="0"/>
                        <a:t> lasts for week</a:t>
                      </a:r>
                      <a:endParaRPr lang="en-US" sz="2300" dirty="0"/>
                    </a:p>
                  </a:txBody>
                  <a:tcPr marL="39827" marR="39827" marT="37835" marB="37835"/>
                </a:tc>
              </a:tr>
            </a:tbl>
          </a:graphicData>
        </a:graphic>
      </p:graphicFrame>
      <p:sp>
        <p:nvSpPr>
          <p:cNvPr id="131" name="TextBox 130"/>
          <p:cNvSpPr txBox="1"/>
          <p:nvPr/>
        </p:nvSpPr>
        <p:spPr>
          <a:xfrm>
            <a:off x="17912757" y="24476119"/>
            <a:ext cx="4480560" cy="1074664"/>
          </a:xfrm>
          <a:prstGeom prst="rect">
            <a:avLst/>
          </a:prstGeom>
          <a:noFill/>
        </p:spPr>
        <p:txBody>
          <a:bodyPr wrap="square" lIns="81926" tIns="40963" rIns="81926" bIns="40963" rtlCol="0">
            <a:spAutoFit/>
          </a:bodyPr>
          <a:lstStyle/>
          <a:p>
            <a:pPr marL="311468" indent="-311468" algn="ctr"/>
            <a:r>
              <a:rPr lang="en-US" sz="3223" b="1" dirty="0"/>
              <a:t>Review summarization on Phone dataset </a:t>
            </a:r>
          </a:p>
        </p:txBody>
      </p:sp>
      <p:graphicFrame>
        <p:nvGraphicFramePr>
          <p:cNvPr id="133" name="Table 132"/>
          <p:cNvGraphicFramePr>
            <a:graphicFrameLocks noGrp="1"/>
          </p:cNvGraphicFramePr>
          <p:nvPr>
            <p:extLst>
              <p:ext uri="{D42A27DB-BD31-4B8C-83A1-F6EECF244321}">
                <p14:modId xmlns:p14="http://schemas.microsoft.com/office/powerpoint/2010/main" val="3005224979"/>
              </p:ext>
            </p:extLst>
          </p:nvPr>
        </p:nvGraphicFramePr>
        <p:xfrm>
          <a:off x="8287854" y="25471798"/>
          <a:ext cx="4712882" cy="2958880"/>
        </p:xfrm>
        <a:graphic>
          <a:graphicData uri="http://schemas.openxmlformats.org/drawingml/2006/table">
            <a:tbl>
              <a:tblPr firstRow="1" bandRow="1">
                <a:tableStyleId>{616DA210-FB5B-4158-B5E0-FEB733F419BA}</a:tableStyleId>
              </a:tblPr>
              <a:tblGrid>
                <a:gridCol w="1538790"/>
                <a:gridCol w="1538790"/>
                <a:gridCol w="1635302"/>
              </a:tblGrid>
              <a:tr h="597485">
                <a:tc>
                  <a:txBody>
                    <a:bodyPr/>
                    <a:lstStyle/>
                    <a:p>
                      <a:r>
                        <a:rPr lang="en-US" sz="2400" baseline="0" dirty="0" smtClean="0"/>
                        <a:t>Speaker(p)</a:t>
                      </a:r>
                      <a:endParaRPr lang="en-US" sz="2400" baseline="0" dirty="0"/>
                    </a:p>
                  </a:txBody>
                  <a:tcPr marL="39827" marR="39827" marT="37835" marB="37835"/>
                </a:tc>
                <a:tc>
                  <a:txBody>
                    <a:bodyPr/>
                    <a:lstStyle/>
                    <a:p>
                      <a:r>
                        <a:rPr lang="en-US" sz="2400" baseline="0" dirty="0" smtClean="0"/>
                        <a:t>Speaker(n)</a:t>
                      </a:r>
                      <a:endParaRPr lang="en-US" sz="2400" baseline="0" dirty="0"/>
                    </a:p>
                  </a:txBody>
                  <a:tcPr marL="39827" marR="39827" marT="37835" marB="37835"/>
                </a:tc>
                <a:tc>
                  <a:txBody>
                    <a:bodyPr/>
                    <a:lstStyle/>
                    <a:p>
                      <a:r>
                        <a:rPr lang="en-US" sz="2400" baseline="0" dirty="0" smtClean="0"/>
                        <a:t>Message(n)</a:t>
                      </a:r>
                      <a:endParaRPr lang="en-US" sz="2400" baseline="0" dirty="0"/>
                    </a:p>
                  </a:txBody>
                  <a:tcPr marL="39827" marR="39827" marT="37835" marB="37835"/>
                </a:tc>
              </a:tr>
              <a:tr h="447392">
                <a:tc>
                  <a:txBody>
                    <a:bodyPr/>
                    <a:lstStyle/>
                    <a:p>
                      <a:r>
                        <a:rPr lang="en-US" sz="2400" baseline="0" dirty="0" smtClean="0"/>
                        <a:t>good</a:t>
                      </a:r>
                      <a:endParaRPr lang="en-US" sz="2400" baseline="0" dirty="0"/>
                    </a:p>
                  </a:txBody>
                  <a:tcPr marL="39827" marR="39827" marT="37835" marB="37835"/>
                </a:tc>
                <a:tc>
                  <a:txBody>
                    <a:bodyPr/>
                    <a:lstStyle/>
                    <a:p>
                      <a:r>
                        <a:rPr lang="en-US" sz="2400" baseline="0" dirty="0" smtClean="0"/>
                        <a:t>speaker</a:t>
                      </a:r>
                      <a:endParaRPr lang="en-US" sz="2400" baseline="0" dirty="0"/>
                    </a:p>
                  </a:txBody>
                  <a:tcPr marL="39827" marR="39827" marT="37835" marB="37835"/>
                </a:tc>
                <a:tc>
                  <a:txBody>
                    <a:bodyPr/>
                    <a:lstStyle/>
                    <a:p>
                      <a:r>
                        <a:rPr lang="en-US" sz="2400" b="0" baseline="0" dirty="0" smtClean="0"/>
                        <a:t>Text</a:t>
                      </a:r>
                      <a:endParaRPr lang="en-US" sz="2400" b="0" baseline="0" dirty="0"/>
                    </a:p>
                  </a:txBody>
                  <a:tcPr marL="39827" marR="39827" marT="37835" marB="37835"/>
                </a:tc>
              </a:tr>
              <a:tr h="447392">
                <a:tc>
                  <a:txBody>
                    <a:bodyPr/>
                    <a:lstStyle/>
                    <a:p>
                      <a:r>
                        <a:rPr lang="en-US" sz="2400" baseline="0" dirty="0" smtClean="0"/>
                        <a:t>speaker</a:t>
                      </a:r>
                      <a:endParaRPr lang="en-US" sz="2400" baseline="0" dirty="0"/>
                    </a:p>
                  </a:txBody>
                  <a:tcPr marL="39827" marR="39827" marT="37835" marB="37835"/>
                </a:tc>
                <a:tc>
                  <a:txBody>
                    <a:bodyPr/>
                    <a:lstStyle/>
                    <a:p>
                      <a:r>
                        <a:rPr lang="en-US" sz="2400" b="0" baseline="0" dirty="0" smtClean="0"/>
                        <a:t>phone</a:t>
                      </a:r>
                      <a:endParaRPr lang="en-US" sz="2400" b="0" baseline="0" dirty="0"/>
                    </a:p>
                  </a:txBody>
                  <a:tcPr marL="39827" marR="39827" marT="37835" marB="37835"/>
                </a:tc>
                <a:tc>
                  <a:txBody>
                    <a:bodyPr/>
                    <a:lstStyle/>
                    <a:p>
                      <a:r>
                        <a:rPr lang="en-US" sz="2400" baseline="0" dirty="0" smtClean="0"/>
                        <a:t>send</a:t>
                      </a:r>
                      <a:endParaRPr lang="en-US" sz="2400" baseline="0" dirty="0"/>
                    </a:p>
                  </a:txBody>
                  <a:tcPr marL="39827" marR="39827" marT="37835" marB="37835"/>
                </a:tc>
              </a:tr>
              <a:tr h="447392">
                <a:tc>
                  <a:txBody>
                    <a:bodyPr/>
                    <a:lstStyle/>
                    <a:p>
                      <a:r>
                        <a:rPr lang="en-US" sz="2400" baseline="0" dirty="0" smtClean="0"/>
                        <a:t>sound</a:t>
                      </a:r>
                      <a:endParaRPr lang="en-US" sz="2400" baseline="0" dirty="0"/>
                    </a:p>
                  </a:txBody>
                  <a:tcPr marL="39827" marR="39827" marT="37835" marB="37835"/>
                </a:tc>
                <a:tc>
                  <a:txBody>
                    <a:bodyPr/>
                    <a:lstStyle/>
                    <a:p>
                      <a:r>
                        <a:rPr lang="en-US" sz="2400" b="0" baseline="0" dirty="0" smtClean="0"/>
                        <a:t>bad</a:t>
                      </a:r>
                      <a:endParaRPr lang="en-US" sz="2400" b="0" baseline="0" dirty="0"/>
                    </a:p>
                  </a:txBody>
                  <a:tcPr marL="39827" marR="39827" marT="37835" marB="37835"/>
                </a:tc>
                <a:tc>
                  <a:txBody>
                    <a:bodyPr/>
                    <a:lstStyle/>
                    <a:p>
                      <a:r>
                        <a:rPr lang="en-US" sz="2400" baseline="0" dirty="0" smtClean="0"/>
                        <a:t>receive</a:t>
                      </a:r>
                      <a:endParaRPr lang="en-US" sz="2400" baseline="0" dirty="0"/>
                    </a:p>
                  </a:txBody>
                  <a:tcPr marL="39827" marR="39827" marT="37835" marB="37835"/>
                </a:tc>
              </a:tr>
              <a:tr h="447392">
                <a:tc>
                  <a:txBody>
                    <a:bodyPr/>
                    <a:lstStyle/>
                    <a:p>
                      <a:r>
                        <a:rPr lang="en-US" sz="2400" baseline="0" dirty="0" smtClean="0"/>
                        <a:t>great</a:t>
                      </a:r>
                      <a:endParaRPr lang="en-US" sz="2400" baseline="0" dirty="0"/>
                    </a:p>
                  </a:txBody>
                  <a:tcPr marL="39827" marR="39827" marT="37835" marB="37835"/>
                </a:tc>
                <a:tc>
                  <a:txBody>
                    <a:bodyPr/>
                    <a:lstStyle/>
                    <a:p>
                      <a:r>
                        <a:rPr lang="en-US" sz="2400" baseline="0" dirty="0" smtClean="0"/>
                        <a:t>hear</a:t>
                      </a:r>
                      <a:endParaRPr lang="en-US" sz="2400" baseline="0" dirty="0"/>
                    </a:p>
                  </a:txBody>
                  <a:tcPr marL="39827" marR="39827" marT="37835" marB="37835"/>
                </a:tc>
                <a:tc>
                  <a:txBody>
                    <a:bodyPr/>
                    <a:lstStyle/>
                    <a:p>
                      <a:r>
                        <a:rPr lang="en-US" sz="2400" b="0" baseline="0" dirty="0" smtClean="0"/>
                        <a:t>message</a:t>
                      </a:r>
                      <a:endParaRPr lang="en-US" sz="2400" b="0" baseline="0" dirty="0"/>
                    </a:p>
                  </a:txBody>
                  <a:tcPr marL="39827" marR="39827" marT="37835" marB="37835"/>
                </a:tc>
              </a:tr>
              <a:tr h="571827">
                <a:tc>
                  <a:txBody>
                    <a:bodyPr/>
                    <a:lstStyle/>
                    <a:p>
                      <a:r>
                        <a:rPr lang="en-US" sz="2400" baseline="0" dirty="0" smtClean="0"/>
                        <a:t>quality</a:t>
                      </a:r>
                      <a:endParaRPr lang="en-US" sz="2400" baseline="0" dirty="0"/>
                    </a:p>
                  </a:txBody>
                  <a:tcPr marL="39827" marR="39827" marT="37835" marB="37835"/>
                </a:tc>
                <a:tc>
                  <a:txBody>
                    <a:bodyPr/>
                    <a:lstStyle/>
                    <a:p>
                      <a:r>
                        <a:rPr lang="en-US" sz="2400" baseline="0" dirty="0" smtClean="0"/>
                        <a:t>volume</a:t>
                      </a:r>
                      <a:endParaRPr lang="en-US" sz="2400" baseline="0" dirty="0"/>
                    </a:p>
                  </a:txBody>
                  <a:tcPr marL="39827" marR="39827" marT="37835" marB="37835"/>
                </a:tc>
                <a:tc>
                  <a:txBody>
                    <a:bodyPr/>
                    <a:lstStyle/>
                    <a:p>
                      <a:r>
                        <a:rPr lang="en-US" sz="2400" b="0" baseline="0" dirty="0" smtClean="0"/>
                        <a:t>problem</a:t>
                      </a:r>
                      <a:endParaRPr lang="en-US" sz="2400" b="0" baseline="0" dirty="0"/>
                    </a:p>
                  </a:txBody>
                  <a:tcPr marL="39827" marR="39827" marT="37835" marB="37835"/>
                </a:tc>
              </a:tr>
            </a:tbl>
          </a:graphicData>
        </a:graphic>
      </p:graphicFrame>
      <p:sp>
        <p:nvSpPr>
          <p:cNvPr id="134" name="TextBox 133"/>
          <p:cNvSpPr txBox="1"/>
          <p:nvPr/>
        </p:nvSpPr>
        <p:spPr>
          <a:xfrm>
            <a:off x="8022336" y="24409740"/>
            <a:ext cx="4812453" cy="1074664"/>
          </a:xfrm>
          <a:prstGeom prst="rect">
            <a:avLst/>
          </a:prstGeom>
          <a:noFill/>
        </p:spPr>
        <p:txBody>
          <a:bodyPr wrap="square" lIns="81926" tIns="40963" rIns="81926" bIns="40963" rtlCol="0">
            <a:spAutoFit/>
          </a:bodyPr>
          <a:lstStyle/>
          <a:p>
            <a:pPr marL="311468" indent="-311468" algn="ctr"/>
            <a:r>
              <a:rPr lang="en-US" sz="3223" b="1" dirty="0"/>
              <a:t>Top words from Phone dataset</a:t>
            </a:r>
          </a:p>
        </p:txBody>
      </p:sp>
      <p:sp>
        <p:nvSpPr>
          <p:cNvPr id="150" name="Flowchart: Alternate Process 149"/>
          <p:cNvSpPr/>
          <p:nvPr/>
        </p:nvSpPr>
        <p:spPr>
          <a:xfrm>
            <a:off x="17846379" y="12461579"/>
            <a:ext cx="4712885" cy="1460331"/>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49" dirty="0"/>
              <a:t> </a:t>
            </a:r>
            <a:r>
              <a:rPr lang="el-GR" sz="3049" b="1" dirty="0" smtClean="0">
                <a:latin typeface="Calibri"/>
                <a:cs typeface="Calibri"/>
              </a:rPr>
              <a:t>ε</a:t>
            </a:r>
            <a:r>
              <a:rPr lang="en-US" sz="3049" b="1" dirty="0" smtClean="0">
                <a:latin typeface="Calibri"/>
                <a:cs typeface="Calibri"/>
              </a:rPr>
              <a:t> </a:t>
            </a:r>
            <a:r>
              <a:rPr lang="en-US" sz="3049" dirty="0" smtClean="0">
                <a:latin typeface="Calibri"/>
                <a:cs typeface="Calibri"/>
              </a:rPr>
              <a:t>is controlling the topic transition and </a:t>
            </a:r>
            <a:r>
              <a:rPr lang="el-GR" sz="3049" b="1" dirty="0" smtClean="0"/>
              <a:t>σ</a:t>
            </a:r>
            <a:r>
              <a:rPr lang="el-GR" sz="3049" b="1" dirty="0" smtClean="0">
                <a:cs typeface="Calibri"/>
              </a:rPr>
              <a:t> </a:t>
            </a:r>
            <a:r>
              <a:rPr lang="en-US" sz="3049" dirty="0" smtClean="0">
                <a:latin typeface="Calibri"/>
                <a:cs typeface="Calibri"/>
              </a:rPr>
              <a:t>is </a:t>
            </a:r>
            <a:r>
              <a:rPr lang="en-US" sz="3049" dirty="0" smtClean="0">
                <a:cs typeface="Calibri"/>
              </a:rPr>
              <a:t>for controlling </a:t>
            </a:r>
            <a:r>
              <a:rPr lang="en-US" sz="3049" dirty="0" smtClean="0">
                <a:latin typeface="Calibri"/>
                <a:cs typeface="Calibri"/>
              </a:rPr>
              <a:t>sentiment </a:t>
            </a:r>
            <a:endParaRPr lang="en-US" sz="3049" b="1" dirty="0"/>
          </a:p>
        </p:txBody>
      </p:sp>
      <p:sp>
        <p:nvSpPr>
          <p:cNvPr id="158" name="Flowchart: Alternate Process 157"/>
          <p:cNvSpPr/>
          <p:nvPr/>
        </p:nvSpPr>
        <p:spPr>
          <a:xfrm>
            <a:off x="17846379" y="16178784"/>
            <a:ext cx="4712885" cy="1393952"/>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49" dirty="0"/>
              <a:t>Hidden Markov Model to model the </a:t>
            </a:r>
            <a:r>
              <a:rPr lang="en-US" sz="3049" dirty="0" smtClean="0"/>
              <a:t>transition </a:t>
            </a:r>
            <a:r>
              <a:rPr lang="en-US" sz="3049" dirty="0"/>
              <a:t>of </a:t>
            </a:r>
            <a:r>
              <a:rPr lang="en-US" sz="3049" b="1" dirty="0"/>
              <a:t>topic</a:t>
            </a:r>
            <a:r>
              <a:rPr lang="en-US" sz="3049" dirty="0"/>
              <a:t> and </a:t>
            </a:r>
            <a:r>
              <a:rPr lang="en-US" sz="3049" b="1" dirty="0"/>
              <a:t>sentiment </a:t>
            </a:r>
          </a:p>
        </p:txBody>
      </p:sp>
      <p:sp>
        <p:nvSpPr>
          <p:cNvPr id="164" name="Flowchart: Alternate Process 163"/>
          <p:cNvSpPr/>
          <p:nvPr/>
        </p:nvSpPr>
        <p:spPr>
          <a:xfrm>
            <a:off x="17846379" y="14386560"/>
            <a:ext cx="4712885" cy="1327573"/>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49" dirty="0"/>
              <a:t>Maximum entropy model to predict the </a:t>
            </a:r>
            <a:r>
              <a:rPr lang="el-GR" sz="3049" b="1" dirty="0" smtClean="0">
                <a:cs typeface="Calibri"/>
              </a:rPr>
              <a:t>τ</a:t>
            </a:r>
            <a:r>
              <a:rPr lang="en-US" sz="3049" b="1" dirty="0" smtClean="0"/>
              <a:t> </a:t>
            </a:r>
            <a:r>
              <a:rPr lang="en-US" sz="3049" dirty="0"/>
              <a:t>and </a:t>
            </a:r>
            <a:r>
              <a:rPr lang="el-GR" sz="3049" b="1" dirty="0">
                <a:latin typeface="Calibri"/>
                <a:cs typeface="Calibri"/>
              </a:rPr>
              <a:t>ψ</a:t>
            </a:r>
            <a:endParaRPr lang="en-US" sz="3049" b="1" dirty="0"/>
          </a:p>
        </p:txBody>
      </p:sp>
      <p:sp>
        <p:nvSpPr>
          <p:cNvPr id="170" name="Flowchart: Alternate Process 169"/>
          <p:cNvSpPr/>
          <p:nvPr/>
        </p:nvSpPr>
        <p:spPr>
          <a:xfrm>
            <a:off x="17846379" y="18037387"/>
            <a:ext cx="4712885" cy="1393952"/>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49" dirty="0"/>
              <a:t>Viterbi algorithm for posterior inference </a:t>
            </a:r>
            <a:endParaRPr lang="en-US" sz="3049" b="1" dirty="0"/>
          </a:p>
        </p:txBody>
      </p:sp>
      <p:sp>
        <p:nvSpPr>
          <p:cNvPr id="171" name="TextBox 170"/>
          <p:cNvSpPr txBox="1"/>
          <p:nvPr/>
        </p:nvSpPr>
        <p:spPr>
          <a:xfrm>
            <a:off x="8951637" y="18502038"/>
            <a:ext cx="7036139" cy="1101466"/>
          </a:xfrm>
          <a:prstGeom prst="rect">
            <a:avLst/>
          </a:prstGeom>
          <a:noFill/>
        </p:spPr>
        <p:txBody>
          <a:bodyPr wrap="square" lIns="81926" tIns="40963" rIns="81926" bIns="40963" rtlCol="0">
            <a:spAutoFit/>
          </a:bodyPr>
          <a:lstStyle/>
          <a:p>
            <a:pPr marL="311468" indent="-311468" algn="ctr"/>
            <a:r>
              <a:rPr lang="en-US" sz="3310" b="1" dirty="0"/>
              <a:t>Figure: Graphical Representation of </a:t>
            </a:r>
          </a:p>
          <a:p>
            <a:pPr marL="311468" indent="-311468" algn="ctr"/>
            <a:r>
              <a:rPr lang="en-US" sz="3310" b="1" dirty="0"/>
              <a:t>Hidden Topic Sentiment Model </a:t>
            </a:r>
          </a:p>
        </p:txBody>
      </p:sp>
      <p:graphicFrame>
        <p:nvGraphicFramePr>
          <p:cNvPr id="90" name="Table 89"/>
          <p:cNvGraphicFramePr>
            <a:graphicFrameLocks noGrp="1"/>
          </p:cNvGraphicFramePr>
          <p:nvPr>
            <p:extLst>
              <p:ext uri="{D42A27DB-BD31-4B8C-83A1-F6EECF244321}">
                <p14:modId xmlns:p14="http://schemas.microsoft.com/office/powerpoint/2010/main" val="633530268"/>
              </p:ext>
            </p:extLst>
          </p:nvPr>
        </p:nvGraphicFramePr>
        <p:xfrm>
          <a:off x="2778421" y="26666613"/>
          <a:ext cx="5177536" cy="1866188"/>
        </p:xfrm>
        <a:graphic>
          <a:graphicData uri="http://schemas.openxmlformats.org/drawingml/2006/table">
            <a:tbl>
              <a:tblPr firstRow="1" bandRow="1">
                <a:tableStyleId>{616DA210-FB5B-4158-B5E0-FEB733F419BA}</a:tableStyleId>
              </a:tblPr>
              <a:tblGrid>
                <a:gridCol w="5177536"/>
              </a:tblGrid>
              <a:tr h="933094">
                <a:tc>
                  <a:txBody>
                    <a:bodyPr/>
                    <a:lstStyle/>
                    <a:p>
                      <a:r>
                        <a:rPr lang="en-US" sz="2800" b="0" dirty="0" smtClean="0"/>
                        <a:t>good, nice, excellent, positive,</a:t>
                      </a:r>
                    </a:p>
                    <a:p>
                      <a:r>
                        <a:rPr lang="en-US" sz="2800" b="0" dirty="0" smtClean="0"/>
                        <a:t>fortunate</a:t>
                      </a:r>
                      <a:endParaRPr lang="en-US" sz="2800" b="0" dirty="0"/>
                    </a:p>
                  </a:txBody>
                  <a:tcPr marL="79654" marR="79654" marT="39827" marB="39827"/>
                </a:tc>
              </a:tr>
              <a:tr h="933094">
                <a:tc>
                  <a:txBody>
                    <a:bodyPr/>
                    <a:lstStyle/>
                    <a:p>
                      <a:r>
                        <a:rPr lang="en-US" sz="2800" dirty="0" smtClean="0"/>
                        <a:t>bad, nasty, poor, negative, </a:t>
                      </a:r>
                    </a:p>
                    <a:p>
                      <a:r>
                        <a:rPr lang="en-US" sz="2800" dirty="0" smtClean="0"/>
                        <a:t>unfortunate</a:t>
                      </a:r>
                      <a:endParaRPr lang="en-US" sz="2800" dirty="0"/>
                    </a:p>
                  </a:txBody>
                  <a:tcPr marL="79654" marR="79654" marT="39827" marB="39827"/>
                </a:tc>
              </a:tr>
            </a:tbl>
          </a:graphicData>
        </a:graphic>
      </p:graphicFrame>
      <p:sp>
        <p:nvSpPr>
          <p:cNvPr id="92" name="TextBox 91"/>
          <p:cNvSpPr txBox="1"/>
          <p:nvPr/>
        </p:nvSpPr>
        <p:spPr>
          <a:xfrm>
            <a:off x="2911179" y="26135587"/>
            <a:ext cx="4812453" cy="578696"/>
          </a:xfrm>
          <a:prstGeom prst="rect">
            <a:avLst/>
          </a:prstGeom>
          <a:noFill/>
        </p:spPr>
        <p:txBody>
          <a:bodyPr wrap="square" lIns="81926" tIns="40963" rIns="81926" bIns="40963" rtlCol="0">
            <a:spAutoFit/>
          </a:bodyPr>
          <a:lstStyle/>
          <a:p>
            <a:pPr marL="311468" indent="-311468" algn="ctr"/>
            <a:r>
              <a:rPr lang="en-US" sz="3223" b="1" dirty="0"/>
              <a:t>Sentiment seed words</a:t>
            </a:r>
          </a:p>
        </p:txBody>
      </p:sp>
      <p:graphicFrame>
        <p:nvGraphicFramePr>
          <p:cNvPr id="93" name="Table 92"/>
          <p:cNvGraphicFramePr>
            <a:graphicFrameLocks noGrp="1"/>
          </p:cNvGraphicFramePr>
          <p:nvPr>
            <p:extLst>
              <p:ext uri="{D42A27DB-BD31-4B8C-83A1-F6EECF244321}">
                <p14:modId xmlns:p14="http://schemas.microsoft.com/office/powerpoint/2010/main" val="3792918852"/>
              </p:ext>
            </p:extLst>
          </p:nvPr>
        </p:nvGraphicFramePr>
        <p:xfrm>
          <a:off x="17713622" y="25604555"/>
          <a:ext cx="4997365" cy="2817490"/>
        </p:xfrm>
        <a:graphic>
          <a:graphicData uri="http://schemas.openxmlformats.org/drawingml/2006/table">
            <a:tbl>
              <a:tblPr firstRow="1" bandRow="1">
                <a:tableStyleId>{616DA210-FB5B-4158-B5E0-FEB733F419BA}</a:tableStyleId>
              </a:tblPr>
              <a:tblGrid>
                <a:gridCol w="2124117"/>
                <a:gridCol w="2873248"/>
              </a:tblGrid>
              <a:tr h="792561">
                <a:tc>
                  <a:txBody>
                    <a:bodyPr/>
                    <a:lstStyle/>
                    <a:p>
                      <a:r>
                        <a:rPr lang="en-US" sz="2300" dirty="0" smtClean="0"/>
                        <a:t>Aspects</a:t>
                      </a:r>
                      <a:endParaRPr lang="en-US" sz="2300" dirty="0"/>
                    </a:p>
                  </a:txBody>
                  <a:tcPr marL="39827" marR="39827" marT="37835" marB="37835"/>
                </a:tc>
                <a:tc>
                  <a:txBody>
                    <a:bodyPr/>
                    <a:lstStyle/>
                    <a:p>
                      <a:r>
                        <a:rPr lang="en-US" sz="2300" dirty="0" smtClean="0"/>
                        <a:t>Most Probable Sentence</a:t>
                      </a:r>
                      <a:endParaRPr lang="en-US" sz="2300" dirty="0"/>
                    </a:p>
                  </a:txBody>
                  <a:tcPr marL="39827" marR="39827" marT="37835" marB="37835"/>
                </a:tc>
              </a:tr>
              <a:tr h="796355">
                <a:tc>
                  <a:txBody>
                    <a:bodyPr/>
                    <a:lstStyle/>
                    <a:p>
                      <a:r>
                        <a:rPr lang="en-US" sz="2300" dirty="0" smtClean="0"/>
                        <a:t>(-, Storage) </a:t>
                      </a:r>
                      <a:endParaRPr lang="en-US" sz="2300" dirty="0"/>
                    </a:p>
                  </a:txBody>
                  <a:tcPr marL="39827" marR="39827" marT="37835" marB="37835"/>
                </a:tc>
                <a:tc>
                  <a:txBody>
                    <a:bodyPr/>
                    <a:lstStyle/>
                    <a:p>
                      <a:r>
                        <a:rPr lang="en-US" sz="2300" dirty="0" smtClean="0"/>
                        <a:t>Storage Capacity very les</a:t>
                      </a:r>
                      <a:endParaRPr lang="en-US" sz="2300" dirty="0"/>
                    </a:p>
                  </a:txBody>
                  <a:tcPr marL="39827" marR="39827" marT="37835" marB="37835"/>
                </a:tc>
              </a:tr>
              <a:tr h="436013">
                <a:tc>
                  <a:txBody>
                    <a:bodyPr/>
                    <a:lstStyle/>
                    <a:p>
                      <a:r>
                        <a:rPr lang="en-US" sz="2300" dirty="0" smtClean="0"/>
                        <a:t>(-, Connectivity) </a:t>
                      </a:r>
                      <a:endParaRPr lang="en-US" sz="2300" dirty="0"/>
                    </a:p>
                  </a:txBody>
                  <a:tcPr marL="39827" marR="39827" marT="37835" marB="37835"/>
                </a:tc>
                <a:tc>
                  <a:txBody>
                    <a:bodyPr/>
                    <a:lstStyle/>
                    <a:p>
                      <a:r>
                        <a:rPr lang="en-US" sz="2300" dirty="0" smtClean="0"/>
                        <a:t>Poor </a:t>
                      </a:r>
                      <a:r>
                        <a:rPr lang="en-US" sz="2300" dirty="0" err="1" smtClean="0"/>
                        <a:t>Wi-fi</a:t>
                      </a:r>
                      <a:r>
                        <a:rPr lang="en-US" sz="2300" dirty="0" smtClean="0"/>
                        <a:t> sensitivity</a:t>
                      </a:r>
                      <a:endParaRPr lang="en-US" sz="2300" dirty="0"/>
                    </a:p>
                  </a:txBody>
                  <a:tcPr marL="39827" marR="39827" marT="37835" marB="37835"/>
                </a:tc>
              </a:tr>
              <a:tr h="792561">
                <a:tc>
                  <a:txBody>
                    <a:bodyPr/>
                    <a:lstStyle/>
                    <a:p>
                      <a:r>
                        <a:rPr lang="en-US" sz="2300" dirty="0" smtClean="0"/>
                        <a:t>(-, call quality)</a:t>
                      </a:r>
                      <a:endParaRPr lang="en-US" sz="2300" dirty="0"/>
                    </a:p>
                  </a:txBody>
                  <a:tcPr marL="39827" marR="39827" marT="37835" marB="37835"/>
                </a:tc>
                <a:tc>
                  <a:txBody>
                    <a:bodyPr/>
                    <a:lstStyle/>
                    <a:p>
                      <a:r>
                        <a:rPr lang="en-US" sz="2300" dirty="0" smtClean="0"/>
                        <a:t>Persistent</a:t>
                      </a:r>
                      <a:r>
                        <a:rPr lang="en-US" sz="2300" baseline="0" dirty="0" smtClean="0"/>
                        <a:t> echo during call</a:t>
                      </a:r>
                      <a:endParaRPr lang="en-US" sz="2300" dirty="0"/>
                    </a:p>
                  </a:txBody>
                  <a:tcPr marL="39827" marR="39827" marT="37835" marB="37835"/>
                </a:tc>
              </a:tr>
            </a:tbl>
          </a:graphicData>
        </a:graphic>
      </p:graphicFrame>
      <p:sp>
        <p:nvSpPr>
          <p:cNvPr id="96" name="TextBox 95"/>
          <p:cNvSpPr txBox="1"/>
          <p:nvPr/>
        </p:nvSpPr>
        <p:spPr>
          <a:xfrm>
            <a:off x="18038402" y="20574200"/>
            <a:ext cx="4480560" cy="1074664"/>
          </a:xfrm>
          <a:prstGeom prst="rect">
            <a:avLst/>
          </a:prstGeom>
          <a:noFill/>
        </p:spPr>
        <p:txBody>
          <a:bodyPr wrap="square" lIns="81926" tIns="40963" rIns="81926" bIns="40963" rtlCol="0">
            <a:spAutoFit/>
          </a:bodyPr>
          <a:lstStyle/>
          <a:p>
            <a:pPr marL="311468" indent="-311468" algn="ctr"/>
            <a:r>
              <a:rPr lang="en-US" sz="3223" b="1" dirty="0"/>
              <a:t>Review summarization on Tablet dataset </a:t>
            </a:r>
          </a:p>
        </p:txBody>
      </p:sp>
      <p:pic>
        <p:nvPicPr>
          <p:cNvPr id="58" name="Picture 6" descr="http://static2.wikia.nocookie.net/__cb20130429142056/looneytunesshowfanon/images/1/18/Homer_Simpson_Drink.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34978"/>
          <a:stretch/>
        </p:blipFill>
        <p:spPr bwMode="auto">
          <a:xfrm>
            <a:off x="13368684" y="8146505"/>
            <a:ext cx="888085" cy="804913"/>
          </a:xfrm>
          <a:prstGeom prst="rect">
            <a:avLst/>
          </a:prstGeom>
          <a:noFill/>
          <a:extLst>
            <a:ext uri="{909E8E84-426E-40DD-AFC4-6F175D3DCCD1}">
              <a14:hiddenFill xmlns:a14="http://schemas.microsoft.com/office/drawing/2010/main">
                <a:solidFill>
                  <a:srgbClr val="FFFFFF"/>
                </a:solidFill>
              </a14:hiddenFill>
            </a:ext>
          </a:extLst>
        </p:spPr>
      </p:pic>
      <p:sp>
        <p:nvSpPr>
          <p:cNvPr id="59" name="Flowchart: Alternate Process 58"/>
          <p:cNvSpPr/>
          <p:nvPr/>
        </p:nvSpPr>
        <p:spPr>
          <a:xfrm>
            <a:off x="2444281" y="12133848"/>
            <a:ext cx="5586027" cy="7297491"/>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buAutoNum type="arabicPeriod" startAt="2"/>
            </a:pPr>
            <a:endParaRPr lang="en-US" sz="3049" b="1" dirty="0"/>
          </a:p>
        </p:txBody>
      </p:sp>
      <p:pic>
        <p:nvPicPr>
          <p:cNvPr id="3" name="Picture 2"/>
          <p:cNvPicPr>
            <a:picLocks noChangeAspect="1" noChangeArrowheads="1"/>
          </p:cNvPicPr>
          <p:nvPr/>
        </p:nvPicPr>
        <p:blipFill>
          <a:blip r:embed="rId5"/>
          <a:srcRect/>
          <a:stretch>
            <a:fillRect/>
          </a:stretch>
        </p:blipFill>
        <p:spPr bwMode="auto">
          <a:xfrm>
            <a:off x="8152430" y="12725400"/>
            <a:ext cx="8687770" cy="5715000"/>
          </a:xfrm>
          <a:prstGeom prst="rect">
            <a:avLst/>
          </a:prstGeom>
          <a:noFill/>
          <a:ln w="9525">
            <a:noFill/>
            <a:miter lim="800000"/>
            <a:headEnd/>
            <a:tailEnd/>
          </a:ln>
          <a:effectLst/>
        </p:spPr>
      </p:pic>
      <p:sp>
        <p:nvSpPr>
          <p:cNvPr id="60" name="Rounded Rectangle 59"/>
          <p:cNvSpPr/>
          <p:nvPr/>
        </p:nvSpPr>
        <p:spPr>
          <a:xfrm>
            <a:off x="10184385" y="15163800"/>
            <a:ext cx="6198615" cy="2591139"/>
          </a:xfrm>
          <a:prstGeom prst="roundRect">
            <a:avLst/>
          </a:prstGeom>
          <a:noFill/>
          <a:ln w="762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40"/>
          </a:p>
        </p:txBody>
      </p:sp>
      <p:cxnSp>
        <p:nvCxnSpPr>
          <p:cNvPr id="61" name="Straight Arrow Connector 60"/>
          <p:cNvCxnSpPr/>
          <p:nvPr/>
        </p:nvCxnSpPr>
        <p:spPr>
          <a:xfrm rot="10800000">
            <a:off x="16186912" y="16776192"/>
            <a:ext cx="1659467" cy="99568"/>
          </a:xfrm>
          <a:prstGeom prst="straightConnector1">
            <a:avLst/>
          </a:prstGeom>
          <a:ln w="762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10800000">
            <a:off x="16611601" y="14706600"/>
            <a:ext cx="1234779" cy="343748"/>
          </a:xfrm>
          <a:prstGeom prst="straightConnector1">
            <a:avLst/>
          </a:prstGeom>
          <a:ln w="762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rot="10800000" flipV="1">
            <a:off x="16535400" y="12616498"/>
            <a:ext cx="1378964" cy="489901"/>
          </a:xfrm>
          <a:prstGeom prst="straightConnector1">
            <a:avLst/>
          </a:prstGeom>
          <a:ln w="762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14645216" y="12627527"/>
            <a:ext cx="3201164" cy="298705"/>
          </a:xfrm>
          <a:prstGeom prst="straightConnector1">
            <a:avLst/>
          </a:prstGeom>
          <a:ln w="76200">
            <a:solidFill>
              <a:schemeClr val="accent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p:cNvSpPr txBox="1"/>
              <p:nvPr/>
            </p:nvSpPr>
            <p:spPr>
              <a:xfrm>
                <a:off x="2650751" y="12826508"/>
                <a:ext cx="5379557" cy="7946738"/>
              </a:xfrm>
              <a:prstGeom prst="rect">
                <a:avLst/>
              </a:prstGeom>
              <a:noFill/>
            </p:spPr>
            <p:txBody>
              <a:bodyPr wrap="square" lIns="81926" tIns="40963" rIns="81926" bIns="40963" rtlCol="0">
                <a:spAutoFit/>
              </a:bodyPr>
              <a:lstStyle/>
              <a:p>
                <a:r>
                  <a:rPr lang="en-US" sz="3049" dirty="0">
                    <a:solidFill>
                      <a:schemeClr val="lt1"/>
                    </a:solidFill>
                    <a:latin typeface="Calibri"/>
                    <a:cs typeface="Calibri"/>
                  </a:rPr>
                  <a:t>EM Algorithm    </a:t>
                </a:r>
              </a:p>
              <a:p>
                <a:pPr marL="514350" indent="-514350">
                  <a:buAutoNum type="arabicPeriod"/>
                </a:pPr>
                <a:r>
                  <a:rPr lang="en-US" sz="3049" dirty="0">
                    <a:solidFill>
                      <a:schemeClr val="lt1"/>
                    </a:solidFill>
                    <a:latin typeface="Calibri"/>
                    <a:cs typeface="Calibri"/>
                  </a:rPr>
                  <a:t>E-Step: compute (z,</a:t>
                </a:r>
                <a:r>
                  <a:rPr lang="el-GR" sz="3049" dirty="0">
                    <a:solidFill>
                      <a:schemeClr val="lt1"/>
                    </a:solidFill>
                    <a:latin typeface="Calibri"/>
                    <a:cs typeface="Calibri"/>
                  </a:rPr>
                  <a:t> τ</a:t>
                </a:r>
                <a:r>
                  <a:rPr lang="en-US" sz="3049" dirty="0">
                    <a:solidFill>
                      <a:schemeClr val="lt1"/>
                    </a:solidFill>
                    <a:latin typeface="Calibri"/>
                    <a:cs typeface="Calibri"/>
                  </a:rPr>
                  <a:t>, </a:t>
                </a:r>
                <a:r>
                  <a:rPr lang="el-GR" sz="3049" dirty="0">
                    <a:solidFill>
                      <a:schemeClr val="lt1"/>
                    </a:solidFill>
                    <a:latin typeface="Calibri"/>
                    <a:cs typeface="Calibri"/>
                  </a:rPr>
                  <a:t>ψ</a:t>
                </a:r>
                <a:r>
                  <a:rPr lang="en-US" sz="3049" dirty="0">
                    <a:solidFill>
                      <a:schemeClr val="lt1"/>
                    </a:solidFill>
                    <a:latin typeface="Calibri"/>
                    <a:cs typeface="Calibri"/>
                  </a:rPr>
                  <a:t>) by alpha- beta </a:t>
                </a:r>
                <a:r>
                  <a:rPr lang="en-US" sz="3049" dirty="0" smtClean="0">
                    <a:solidFill>
                      <a:schemeClr val="lt1"/>
                    </a:solidFill>
                    <a:latin typeface="Calibri"/>
                    <a:cs typeface="Calibri"/>
                  </a:rPr>
                  <a:t>recursion</a:t>
                </a:r>
              </a:p>
              <a:p>
                <a:pPr marL="514350" indent="-514350">
                  <a:buAutoNum type="arabicPeriod"/>
                </a:pPr>
                <a:endParaRPr lang="en-US" sz="3049" dirty="0">
                  <a:solidFill>
                    <a:schemeClr val="lt1"/>
                  </a:solidFill>
                  <a:latin typeface="Calibri"/>
                  <a:cs typeface="Calibri"/>
                </a:endParaRPr>
              </a:p>
              <a:p>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𝐸</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𝐶</m:t>
                              </m:r>
                            </m:e>
                            <m:sub>
                              <m:r>
                                <a:rPr lang="en-US" sz="1800" i="1">
                                  <a:latin typeface="Cambria Math" panose="02040503050406030204" pitchFamily="18" charset="0"/>
                                </a:rPr>
                                <m:t>𝑑</m:t>
                              </m:r>
                            </m:sub>
                          </m:sSub>
                          <m:sSub>
                            <m:sSubPr>
                              <m:ctrlPr>
                                <a:rPr lang="en-US" sz="1800" i="1">
                                  <a:latin typeface="Cambria Math" panose="02040503050406030204" pitchFamily="18" charset="0"/>
                                </a:rPr>
                              </m:ctrlPr>
                            </m:sSubPr>
                            <m:e>
                              <m:r>
                                <a:rPr lang="en-US" sz="1800" i="1">
                                  <a:latin typeface="Cambria Math" panose="02040503050406030204" pitchFamily="18" charset="0"/>
                                </a:rPr>
                                <m:t>,</m:t>
                              </m:r>
                            </m:e>
                            <m:sub>
                              <m:r>
                                <a:rPr lang="en-US" sz="1800" i="1">
                                  <a:latin typeface="Cambria Math" panose="02040503050406030204" pitchFamily="18" charset="0"/>
                                </a:rPr>
                                <m:t>𝑍</m:t>
                              </m:r>
                            </m:sub>
                          </m:sSub>
                        </m:e>
                      </m:d>
                      <m:r>
                        <a:rPr lang="en-US" sz="1800" i="1">
                          <a:latin typeface="Cambria Math" panose="02040503050406030204" pitchFamily="18" charset="0"/>
                        </a:rPr>
                        <m:t>= </m:t>
                      </m:r>
                      <m:nary>
                        <m:naryPr>
                          <m:chr m:val="∑"/>
                          <m:limLoc m:val="undOvr"/>
                          <m:ctrlPr>
                            <a:rPr lang="en-US" sz="1800" i="1">
                              <a:latin typeface="Cambria Math" panose="02040503050406030204" pitchFamily="18" charset="0"/>
                            </a:rPr>
                          </m:ctrlPr>
                        </m:naryPr>
                        <m:sub>
                          <m:r>
                            <a:rPr lang="en-US" sz="1800" i="1">
                              <a:latin typeface="Cambria Math" panose="02040503050406030204" pitchFamily="18" charset="0"/>
                            </a:rPr>
                            <m:t>𝑛</m:t>
                          </m:r>
                          <m:r>
                            <a:rPr lang="en-US" sz="1800" i="1">
                              <a:latin typeface="Cambria Math" panose="02040503050406030204" pitchFamily="18" charset="0"/>
                            </a:rPr>
                            <m:t>=1</m:t>
                          </m:r>
                        </m:sub>
                        <m:sup>
                          <m:sSub>
                            <m:sSubPr>
                              <m:ctrlPr>
                                <a:rPr lang="en-US" sz="1800" i="1">
                                  <a:latin typeface="Cambria Math" panose="02040503050406030204" pitchFamily="18" charset="0"/>
                                </a:rPr>
                              </m:ctrlPr>
                            </m:sSubPr>
                            <m:e>
                              <m:r>
                                <a:rPr lang="en-US" sz="1800" i="1">
                                  <a:latin typeface="Cambria Math" panose="02040503050406030204" pitchFamily="18" charset="0"/>
                                </a:rPr>
                                <m:t>𝑁</m:t>
                              </m:r>
                            </m:e>
                            <m:sub>
                              <m:r>
                                <a:rPr lang="en-US" sz="1800" i="1">
                                  <a:latin typeface="Cambria Math" panose="02040503050406030204" pitchFamily="18" charset="0"/>
                                </a:rPr>
                                <m:t>𝑑</m:t>
                              </m:r>
                            </m:sub>
                          </m:sSub>
                        </m:sup>
                        <m:e>
                          <m:r>
                            <m:rPr>
                              <m:sty m:val="p"/>
                            </m:rPr>
                            <a:rPr lang="en-US" sz="1800">
                              <a:latin typeface="Cambria Math" panose="02040503050406030204" pitchFamily="18" charset="0"/>
                            </a:rPr>
                            <m:t>Pr</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𝑧</m:t>
                              </m:r>
                            </m:e>
                            <m:sub>
                              <m:r>
                                <a:rPr lang="en-US" sz="1800" i="1">
                                  <a:latin typeface="Cambria Math" panose="02040503050406030204" pitchFamily="18" charset="0"/>
                                </a:rPr>
                                <m:t>𝑑</m:t>
                              </m:r>
                            </m:sub>
                          </m:sSub>
                          <m:sSub>
                            <m:sSubPr>
                              <m:ctrlPr>
                                <a:rPr lang="en-US" sz="1800" i="1">
                                  <a:latin typeface="Cambria Math" panose="02040503050406030204" pitchFamily="18" charset="0"/>
                                </a:rPr>
                              </m:ctrlPr>
                            </m:sSubPr>
                            <m:e>
                              <m:r>
                                <a:rPr lang="en-US" sz="1800" i="1">
                                  <a:latin typeface="Cambria Math" panose="02040503050406030204" pitchFamily="18" charset="0"/>
                                </a:rPr>
                                <m:t>,</m:t>
                              </m:r>
                            </m:e>
                            <m:sub>
                              <m:r>
                                <a:rPr lang="en-US" sz="1800" i="1">
                                  <a:latin typeface="Cambria Math" panose="02040503050406030204" pitchFamily="18" charset="0"/>
                                </a:rPr>
                                <m:t>𝑛</m:t>
                              </m:r>
                            </m:sub>
                          </m:sSub>
                          <m:r>
                            <a:rPr lang="en-US" sz="1800" i="1">
                              <a:latin typeface="Cambria Math" panose="02040503050406030204" pitchFamily="18" charset="0"/>
                            </a:rPr>
                            <m:t>=</m:t>
                          </m:r>
                          <m:r>
                            <a:rPr lang="en-US" sz="1800" i="1">
                              <a:latin typeface="Cambria Math" panose="02040503050406030204" pitchFamily="18" charset="0"/>
                            </a:rPr>
                            <m:t>𝑧</m:t>
                          </m:r>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𝜓</m:t>
                              </m:r>
                            </m:e>
                            <m:sub>
                              <m:r>
                                <a:rPr lang="en-US" sz="1800" i="1">
                                  <a:latin typeface="Cambria Math" panose="02040503050406030204" pitchFamily="18" charset="0"/>
                                </a:rPr>
                                <m:t>𝑑</m:t>
                              </m:r>
                            </m:sub>
                          </m:sSub>
                          <m:sSub>
                            <m:sSubPr>
                              <m:ctrlPr>
                                <a:rPr lang="en-US" sz="1800" i="1">
                                  <a:latin typeface="Cambria Math" panose="02040503050406030204" pitchFamily="18" charset="0"/>
                                </a:rPr>
                              </m:ctrlPr>
                            </m:sSubPr>
                            <m:e>
                              <m:r>
                                <a:rPr lang="en-US" sz="1800" i="1">
                                  <a:latin typeface="Cambria Math" panose="02040503050406030204" pitchFamily="18" charset="0"/>
                                </a:rPr>
                                <m:t>,</m:t>
                              </m:r>
                            </m:e>
                            <m:sub>
                              <m:r>
                                <a:rPr lang="en-US" sz="1800" i="1">
                                  <a:latin typeface="Cambria Math" panose="02040503050406030204" pitchFamily="18" charset="0"/>
                                </a:rPr>
                                <m:t>𝑛</m:t>
                              </m:r>
                            </m:sub>
                          </m:sSub>
                          <m:r>
                            <a:rPr lang="en-US" sz="1800" i="1">
                              <a:latin typeface="Cambria Math" panose="02040503050406030204" pitchFamily="18" charset="0"/>
                            </a:rPr>
                            <m:t>=1|</m:t>
                          </m:r>
                        </m:e>
                      </m:nary>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2</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𝑁</m:t>
                              </m:r>
                            </m:sub>
                          </m:sSub>
                        </m:e>
                        <m:sub>
                          <m:r>
                            <a:rPr lang="en-US" sz="1800" i="1">
                              <a:latin typeface="Cambria Math" panose="02040503050406030204" pitchFamily="18" charset="0"/>
                            </a:rPr>
                            <m:t>𝑑</m:t>
                          </m:r>
                        </m:sub>
                      </m:sSub>
                      <m:r>
                        <a:rPr lang="en-US" sz="1800" i="1">
                          <a:latin typeface="Cambria Math" panose="02040503050406030204" pitchFamily="18" charset="0"/>
                        </a:rPr>
                        <m:t>)</m:t>
                      </m:r>
                    </m:oMath>
                  </m:oMathPara>
                </a14:m>
                <a:endParaRPr lang="en-US" sz="3200" dirty="0" smtClean="0">
                  <a:solidFill>
                    <a:schemeClr val="lt1"/>
                  </a:solidFill>
                  <a:latin typeface="Calibri"/>
                  <a:cs typeface="Calibri"/>
                </a:endParaRPr>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𝐸</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𝐶</m:t>
                              </m:r>
                            </m:e>
                            <m:sub>
                              <m:r>
                                <a:rPr lang="en-US" sz="1600" i="1">
                                  <a:latin typeface="Cambria Math" panose="02040503050406030204" pitchFamily="18" charset="0"/>
                                </a:rPr>
                                <m:t>𝑧</m:t>
                              </m:r>
                            </m:sub>
                          </m:sSub>
                          <m:sSub>
                            <m:sSubPr>
                              <m:ctrlPr>
                                <a:rPr lang="en-US" sz="1600" i="1">
                                  <a:latin typeface="Cambria Math" panose="02040503050406030204" pitchFamily="18" charset="0"/>
                                </a:rPr>
                              </m:ctrlPr>
                            </m:sSubPr>
                            <m:e>
                              <m:r>
                                <a:rPr lang="en-US" sz="1600" i="1">
                                  <a:latin typeface="Cambria Math" panose="02040503050406030204" pitchFamily="18" charset="0"/>
                                </a:rPr>
                                <m:t>,</m:t>
                              </m:r>
                            </m:e>
                            <m:sub>
                              <m:r>
                                <a:rPr lang="en-US" sz="1600" i="1">
                                  <a:latin typeface="Cambria Math" panose="02040503050406030204" pitchFamily="18" charset="0"/>
                                </a:rPr>
                                <m:t>𝑤</m:t>
                              </m:r>
                            </m:sub>
                          </m:sSub>
                        </m:e>
                      </m:d>
                      <m:r>
                        <a:rPr lang="en-US" sz="1600" i="1">
                          <a:latin typeface="Cambria Math" panose="02040503050406030204" pitchFamily="18" charset="0"/>
                        </a:rPr>
                        <m:t>= </m:t>
                      </m:r>
                      <m:nary>
                        <m:naryPr>
                          <m:chr m:val="∑"/>
                          <m:limLoc m:val="undOvr"/>
                          <m:ctrlPr>
                            <a:rPr lang="en-US" sz="1600" i="1">
                              <a:latin typeface="Cambria Math" panose="02040503050406030204" pitchFamily="18" charset="0"/>
                            </a:rPr>
                          </m:ctrlPr>
                        </m:naryPr>
                        <m:sub>
                          <m:r>
                            <a:rPr lang="en-US" sz="1600" i="1">
                              <a:latin typeface="Cambria Math" panose="02040503050406030204" pitchFamily="18" charset="0"/>
                            </a:rPr>
                            <m:t>𝑑</m:t>
                          </m:r>
                          <m:r>
                            <a:rPr lang="en-US" sz="1600" i="1">
                              <a:latin typeface="Cambria Math" panose="02040503050406030204" pitchFamily="18" charset="0"/>
                            </a:rPr>
                            <m:t>=1</m:t>
                          </m:r>
                        </m:sub>
                        <m:sup>
                          <m:r>
                            <a:rPr lang="en-US" sz="1600" i="1">
                              <a:latin typeface="Cambria Math" panose="02040503050406030204" pitchFamily="18" charset="0"/>
                            </a:rPr>
                            <m:t>𝐷</m:t>
                          </m:r>
                        </m:sup>
                        <m:e>
                          <m:nary>
                            <m:naryPr>
                              <m:chr m:val="∑"/>
                              <m:limLoc m:val="undOvr"/>
                              <m:ctrlPr>
                                <a:rPr lang="en-US" sz="1600" i="1">
                                  <a:latin typeface="Cambria Math" panose="02040503050406030204" pitchFamily="18" charset="0"/>
                                </a:rPr>
                              </m:ctrlPr>
                            </m:naryPr>
                            <m:sub>
                              <m:r>
                                <a:rPr lang="en-US" sz="1600" i="1">
                                  <a:latin typeface="Cambria Math" panose="02040503050406030204" pitchFamily="18" charset="0"/>
                                </a:rPr>
                                <m:t>𝑛</m:t>
                              </m:r>
                              <m:r>
                                <a:rPr lang="en-US" sz="1600" i="1">
                                  <a:latin typeface="Cambria Math" panose="02040503050406030204" pitchFamily="18" charset="0"/>
                                </a:rPr>
                                <m:t>=1</m:t>
                              </m:r>
                            </m:sub>
                            <m:sup>
                              <m:sSub>
                                <m:sSubPr>
                                  <m:ctrlPr>
                                    <a:rPr lang="en-US" sz="1600" i="1">
                                      <a:latin typeface="Cambria Math" panose="02040503050406030204" pitchFamily="18" charset="0"/>
                                    </a:rPr>
                                  </m:ctrlPr>
                                </m:sSubPr>
                                <m:e>
                                  <m:r>
                                    <a:rPr lang="en-US" sz="1600" i="1">
                                      <a:latin typeface="Cambria Math" panose="02040503050406030204" pitchFamily="18" charset="0"/>
                                    </a:rPr>
                                    <m:t>𝑁</m:t>
                                  </m:r>
                                </m:e>
                                <m:sub>
                                  <m:r>
                                    <a:rPr lang="en-US" sz="1600" i="1">
                                      <a:latin typeface="Cambria Math" panose="02040503050406030204" pitchFamily="18" charset="0"/>
                                    </a:rPr>
                                    <m:t>𝑑</m:t>
                                  </m:r>
                                </m:sub>
                              </m:sSub>
                            </m:sup>
                            <m:e>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Pr</m:t>
                                  </m:r>
                                </m:fName>
                                <m:e>
                                  <m:d>
                                    <m:dPr>
                                      <m:endChr m:val="|"/>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𝑧</m:t>
                                          </m:r>
                                        </m:e>
                                        <m:sub>
                                          <m:r>
                                            <a:rPr lang="en-US" sz="1600" i="1">
                                              <a:latin typeface="Cambria Math" panose="02040503050406030204" pitchFamily="18" charset="0"/>
                                            </a:rPr>
                                            <m:t>𝑑</m:t>
                                          </m:r>
                                        </m:sub>
                                      </m:sSub>
                                      <m:sSub>
                                        <m:sSubPr>
                                          <m:ctrlPr>
                                            <a:rPr lang="en-US" sz="1600" i="1">
                                              <a:latin typeface="Cambria Math" panose="02040503050406030204" pitchFamily="18" charset="0"/>
                                            </a:rPr>
                                          </m:ctrlPr>
                                        </m:sSubPr>
                                        <m:e>
                                          <m:r>
                                            <a:rPr lang="en-US" sz="1600" i="1">
                                              <a:latin typeface="Cambria Math" panose="02040503050406030204" pitchFamily="18" charset="0"/>
                                            </a:rPr>
                                            <m:t>,</m:t>
                                          </m:r>
                                        </m:e>
                                        <m:sub>
                                          <m:r>
                                            <a:rPr lang="en-US" sz="1600" i="1">
                                              <a:latin typeface="Cambria Math" panose="02040503050406030204" pitchFamily="18" charset="0"/>
                                            </a:rPr>
                                            <m:t>𝑛</m:t>
                                          </m:r>
                                        </m:sub>
                                      </m:sSub>
                                      <m:r>
                                        <a:rPr lang="en-US" sz="1600" i="1">
                                          <a:latin typeface="Cambria Math" panose="02040503050406030204" pitchFamily="18" charset="0"/>
                                        </a:rPr>
                                        <m:t>=</m:t>
                                      </m:r>
                                      <m:r>
                                        <a:rPr lang="en-US" sz="1600" i="1">
                                          <a:latin typeface="Cambria Math" panose="02040503050406030204" pitchFamily="18" charset="0"/>
                                        </a:rPr>
                                        <m:t>𝑧</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𝑑</m:t>
                                          </m:r>
                                        </m:sub>
                                      </m:sSub>
                                      <m:sSub>
                                        <m:sSubPr>
                                          <m:ctrlPr>
                                            <a:rPr lang="en-US" sz="1600" i="1">
                                              <a:latin typeface="Cambria Math" panose="02040503050406030204" pitchFamily="18" charset="0"/>
                                            </a:rPr>
                                          </m:ctrlPr>
                                        </m:sSubPr>
                                        <m:e>
                                          <m:r>
                                            <a:rPr lang="en-US" sz="1600" i="1">
                                              <a:latin typeface="Cambria Math" panose="02040503050406030204" pitchFamily="18" charset="0"/>
                                            </a:rPr>
                                            <m:t>,</m:t>
                                          </m:r>
                                        </m:e>
                                        <m:sub>
                                          <m:r>
                                            <a:rPr lang="en-US" sz="1600" i="1">
                                              <a:latin typeface="Cambria Math" panose="02040503050406030204" pitchFamily="18" charset="0"/>
                                            </a:rPr>
                                            <m:t>𝑛</m:t>
                                          </m:r>
                                        </m:sub>
                                      </m:sSub>
                                      <m:r>
                                        <a:rPr lang="en-US" sz="1600" i="1">
                                          <a:latin typeface="Cambria Math" panose="02040503050406030204" pitchFamily="18" charset="0"/>
                                        </a:rPr>
                                        <m:t>=</m:t>
                                      </m:r>
                                      <m:r>
                                        <a:rPr lang="en-US" sz="1600" i="1">
                                          <a:latin typeface="Cambria Math" panose="02040503050406030204" pitchFamily="18" charset="0"/>
                                        </a:rPr>
                                        <m:t>𝑤</m:t>
                                      </m:r>
                                      <m:r>
                                        <a:rPr lang="en-US" sz="1600" i="1">
                                          <a:latin typeface="Cambria Math" panose="02040503050406030204" pitchFamily="18" charset="0"/>
                                        </a:rPr>
                                        <m:t> </m:t>
                                      </m:r>
                                    </m:e>
                                  </m:d>
                                </m:e>
                              </m:func>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𝑁</m:t>
                                      </m:r>
                                    </m:sub>
                                  </m:sSub>
                                </m:e>
                                <m:sub>
                                  <m:r>
                                    <a:rPr lang="en-US" sz="1600" i="1">
                                      <a:latin typeface="Cambria Math" panose="02040503050406030204" pitchFamily="18" charset="0"/>
                                    </a:rPr>
                                    <m:t>𝑑</m:t>
                                  </m:r>
                                </m:sub>
                              </m:sSub>
                              <m:r>
                                <a:rPr lang="en-US" sz="1600" i="1">
                                  <a:latin typeface="Cambria Math" panose="02040503050406030204" pitchFamily="18" charset="0"/>
                                </a:rPr>
                                <m:t>)</m:t>
                              </m:r>
                            </m:e>
                          </m:nary>
                        </m:e>
                      </m:nary>
                    </m:oMath>
                  </m:oMathPara>
                </a14:m>
                <a:endParaRPr lang="en-US" sz="3049" dirty="0">
                  <a:solidFill>
                    <a:schemeClr val="lt1"/>
                  </a:solidFill>
                  <a:latin typeface="Calibri"/>
                  <a:cs typeface="Calibri"/>
                </a:endParaRPr>
              </a:p>
              <a:p>
                <a:pPr marL="514350" indent="-514350">
                  <a:buFontTx/>
                  <a:buAutoNum type="arabicPeriod" startAt="2"/>
                </a:pPr>
                <a:r>
                  <a:rPr lang="en-US" sz="3049" dirty="0">
                    <a:solidFill>
                      <a:schemeClr val="lt1"/>
                    </a:solidFill>
                    <a:latin typeface="Calibri"/>
                    <a:cs typeface="Calibri"/>
                  </a:rPr>
                  <a:t>M-Step: update (</a:t>
                </a:r>
                <a:r>
                  <a:rPr lang="el-GR" sz="3049" dirty="0">
                    <a:solidFill>
                      <a:schemeClr val="lt1"/>
                    </a:solidFill>
                    <a:latin typeface="Calibri"/>
                    <a:cs typeface="Calibri"/>
                  </a:rPr>
                  <a:t>β</a:t>
                </a:r>
                <a:r>
                  <a:rPr lang="en-US" sz="3049" dirty="0">
                    <a:solidFill>
                      <a:schemeClr val="lt1"/>
                    </a:solidFill>
                    <a:latin typeface="Calibri"/>
                    <a:cs typeface="Calibri"/>
                  </a:rPr>
                  <a:t>,</a:t>
                </a:r>
                <a:r>
                  <a:rPr lang="el-GR" sz="3049" dirty="0">
                    <a:solidFill>
                      <a:schemeClr val="lt1"/>
                    </a:solidFill>
                    <a:latin typeface="Calibri"/>
                    <a:cs typeface="Calibri"/>
                  </a:rPr>
                  <a:t> ε</a:t>
                </a:r>
                <a:r>
                  <a:rPr lang="en-US" sz="3049" dirty="0">
                    <a:solidFill>
                      <a:schemeClr val="lt1"/>
                    </a:solidFill>
                    <a:latin typeface="Calibri"/>
                    <a:cs typeface="Calibri"/>
                  </a:rPr>
                  <a:t> ,</a:t>
                </a:r>
                <a:r>
                  <a:rPr lang="el-GR" sz="3049" dirty="0">
                    <a:solidFill>
                      <a:schemeClr val="lt1"/>
                    </a:solidFill>
                    <a:latin typeface="Calibri"/>
                    <a:cs typeface="Calibri"/>
                  </a:rPr>
                  <a:t>σ</a:t>
                </a:r>
                <a:r>
                  <a:rPr lang="en-US" sz="3049" dirty="0">
                    <a:solidFill>
                      <a:schemeClr val="lt1"/>
                    </a:solidFill>
                    <a:latin typeface="Calibri"/>
                    <a:cs typeface="Calibri"/>
                  </a:rPr>
                  <a:t>) by maximum likelihood </a:t>
                </a:r>
                <a:r>
                  <a:rPr lang="en-US" sz="3049" dirty="0" smtClean="0">
                    <a:solidFill>
                      <a:schemeClr val="lt1"/>
                    </a:solidFill>
                    <a:latin typeface="Calibri"/>
                    <a:cs typeface="Calibri"/>
                  </a:rPr>
                  <a:t>estimation</a:t>
                </a:r>
                <a:endParaRPr lang="en-US" sz="1500" i="1" dirty="0"/>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𝜀</m:t>
                      </m:r>
                      <m:r>
                        <a:rPr lang="en-US" sz="1600" i="1">
                          <a:latin typeface="Cambria Math" panose="02040503050406030204" pitchFamily="18" charset="0"/>
                        </a:rPr>
                        <m:t>= </m:t>
                      </m:r>
                      <m:f>
                        <m:fPr>
                          <m:ctrlPr>
                            <a:rPr lang="en-US" sz="1600" i="1">
                              <a:latin typeface="Cambria Math" panose="02040503050406030204" pitchFamily="18" charset="0"/>
                            </a:rPr>
                          </m:ctrlPr>
                        </m:fPr>
                        <m:num>
                          <m:nary>
                            <m:naryPr>
                              <m:chr m:val="∑"/>
                              <m:limLoc m:val="undOvr"/>
                              <m:ctrlPr>
                                <a:rPr lang="en-US" sz="1600" i="1">
                                  <a:latin typeface="Cambria Math" panose="02040503050406030204" pitchFamily="18" charset="0"/>
                                </a:rPr>
                              </m:ctrlPr>
                            </m:naryPr>
                            <m:sub>
                              <m:r>
                                <a:rPr lang="en-US" sz="1600" i="1">
                                  <a:latin typeface="Cambria Math" panose="02040503050406030204" pitchFamily="18" charset="0"/>
                                </a:rPr>
                                <m:t>𝑑</m:t>
                              </m:r>
                              <m:r>
                                <a:rPr lang="en-US" sz="1600" i="1">
                                  <a:latin typeface="Cambria Math" panose="02040503050406030204" pitchFamily="18" charset="0"/>
                                </a:rPr>
                                <m:t>=1</m:t>
                              </m:r>
                            </m:sub>
                            <m:sup>
                              <m:r>
                                <a:rPr lang="en-US" sz="1600" i="1">
                                  <a:latin typeface="Cambria Math" panose="02040503050406030204" pitchFamily="18" charset="0"/>
                                </a:rPr>
                                <m:t>𝐷</m:t>
                              </m:r>
                            </m:sup>
                            <m:e>
                              <m:nary>
                                <m:naryPr>
                                  <m:chr m:val="∑"/>
                                  <m:limLoc m:val="undOvr"/>
                                  <m:ctrlPr>
                                    <a:rPr lang="en-US" sz="1600" i="1">
                                      <a:latin typeface="Cambria Math" panose="02040503050406030204" pitchFamily="18" charset="0"/>
                                    </a:rPr>
                                  </m:ctrlPr>
                                </m:naryPr>
                                <m:sub>
                                  <m:r>
                                    <a:rPr lang="en-US" sz="1600" i="1">
                                      <a:latin typeface="Cambria Math" panose="02040503050406030204" pitchFamily="18" charset="0"/>
                                    </a:rPr>
                                    <m:t>𝑛</m:t>
                                  </m:r>
                                  <m:r>
                                    <a:rPr lang="en-US" sz="1600" i="1">
                                      <a:latin typeface="Cambria Math" panose="02040503050406030204" pitchFamily="18" charset="0"/>
                                    </a:rPr>
                                    <m:t>=2</m:t>
                                  </m:r>
                                </m:sub>
                                <m:sup>
                                  <m:sSub>
                                    <m:sSubPr>
                                      <m:ctrlPr>
                                        <a:rPr lang="en-US" sz="1600" i="1">
                                          <a:latin typeface="Cambria Math" panose="02040503050406030204" pitchFamily="18" charset="0"/>
                                        </a:rPr>
                                      </m:ctrlPr>
                                    </m:sSubPr>
                                    <m:e>
                                      <m:r>
                                        <a:rPr lang="en-US" sz="1600" i="1">
                                          <a:latin typeface="Cambria Math" panose="02040503050406030204" pitchFamily="18" charset="0"/>
                                        </a:rPr>
                                        <m:t>𝑁</m:t>
                                      </m:r>
                                    </m:e>
                                    <m:sub>
                                      <m:r>
                                        <a:rPr lang="en-US" sz="1600" i="1">
                                          <a:latin typeface="Cambria Math" panose="02040503050406030204" pitchFamily="18" charset="0"/>
                                        </a:rPr>
                                        <m:t>𝑑</m:t>
                                      </m:r>
                                    </m:sub>
                                  </m:sSub>
                                </m:sup>
                                <m:e>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Pr</m:t>
                                      </m:r>
                                    </m:fName>
                                    <m:e>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m:t>
                                          </m:r>
                                          <m:r>
                                            <a:rPr lang="en-US" sz="1600" i="1">
                                              <a:latin typeface="Cambria Math" panose="02040503050406030204" pitchFamily="18" charset="0"/>
                                            </a:rPr>
                                            <m:t>𝜓</m:t>
                                          </m:r>
                                        </m:e>
                                        <m:sub>
                                          <m:r>
                                            <a:rPr lang="en-US" sz="1600" i="1">
                                              <a:latin typeface="Cambria Math" panose="02040503050406030204" pitchFamily="18" charset="0"/>
                                            </a:rPr>
                                            <m:t>𝑑</m:t>
                                          </m:r>
                                        </m:sub>
                                      </m:sSub>
                                      <m:sSub>
                                        <m:sSubPr>
                                          <m:ctrlPr>
                                            <a:rPr lang="en-US" sz="1600" i="1">
                                              <a:latin typeface="Cambria Math" panose="02040503050406030204" pitchFamily="18" charset="0"/>
                                            </a:rPr>
                                          </m:ctrlPr>
                                        </m:sSubPr>
                                        <m:e>
                                          <m:r>
                                            <a:rPr lang="en-US" sz="1600" i="1">
                                              <a:latin typeface="Cambria Math" panose="02040503050406030204" pitchFamily="18" charset="0"/>
                                            </a:rPr>
                                            <m:t>,</m:t>
                                          </m:r>
                                        </m:e>
                                        <m:sub>
                                          <m:r>
                                            <a:rPr lang="en-US" sz="1600" i="1">
                                              <a:latin typeface="Cambria Math" panose="02040503050406030204" pitchFamily="18" charset="0"/>
                                            </a:rPr>
                                            <m:t>𝑛</m:t>
                                          </m:r>
                                        </m:sub>
                                      </m:sSub>
                                      <m:r>
                                        <a:rPr lang="en-US" sz="1600" i="1">
                                          <a:latin typeface="Cambria Math" panose="02040503050406030204" pitchFamily="18" charset="0"/>
                                        </a:rPr>
                                        <m:t>=1|</m:t>
                                      </m:r>
                                    </m:e>
                                  </m:func>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𝑁</m:t>
                                          </m:r>
                                        </m:sub>
                                      </m:sSub>
                                    </m:e>
                                    <m:sub>
                                      <m:r>
                                        <a:rPr lang="en-US" sz="1600" i="1">
                                          <a:latin typeface="Cambria Math" panose="02040503050406030204" pitchFamily="18" charset="0"/>
                                        </a:rPr>
                                        <m:t>𝑑</m:t>
                                      </m:r>
                                    </m:sub>
                                  </m:sSub>
                                  <m:r>
                                    <a:rPr lang="en-US" sz="1600" i="1">
                                      <a:latin typeface="Cambria Math" panose="02040503050406030204" pitchFamily="18" charset="0"/>
                                    </a:rPr>
                                    <m:t>)</m:t>
                                  </m:r>
                                </m:e>
                              </m:nary>
                            </m:e>
                          </m:nary>
                        </m:num>
                        <m:den>
                          <m:nary>
                            <m:naryPr>
                              <m:chr m:val="∑"/>
                              <m:limLoc m:val="undOvr"/>
                              <m:ctrlPr>
                                <a:rPr lang="en-US" sz="1600" i="1">
                                  <a:latin typeface="Cambria Math" panose="02040503050406030204" pitchFamily="18" charset="0"/>
                                </a:rPr>
                              </m:ctrlPr>
                            </m:naryPr>
                            <m:sub>
                              <m:r>
                                <a:rPr lang="en-US" sz="1600" i="1">
                                  <a:latin typeface="Cambria Math" panose="02040503050406030204" pitchFamily="18" charset="0"/>
                                </a:rPr>
                                <m:t>𝑑</m:t>
                              </m:r>
                              <m:r>
                                <a:rPr lang="en-US" sz="1600" i="1">
                                  <a:latin typeface="Cambria Math" panose="02040503050406030204" pitchFamily="18" charset="0"/>
                                </a:rPr>
                                <m:t>=1</m:t>
                              </m:r>
                            </m:sub>
                            <m:sup>
                              <m:r>
                                <a:rPr lang="en-US" sz="1600" i="1">
                                  <a:latin typeface="Cambria Math" panose="02040503050406030204" pitchFamily="18" charset="0"/>
                                </a:rPr>
                                <m:t>𝐷</m:t>
                              </m:r>
                            </m:sup>
                            <m:e>
                              <m:r>
                                <a:rPr lang="en-US" sz="1600" i="1">
                                  <a:latin typeface="Cambria Math" panose="02040503050406030204" pitchFamily="18" charset="0"/>
                                </a:rPr>
                                <m:t>(</m:t>
                              </m:r>
                              <m:r>
                                <a:rPr lang="en-US" sz="1600" i="1">
                                  <a:latin typeface="Cambria Math" panose="02040503050406030204" pitchFamily="18" charset="0"/>
                                </a:rPr>
                                <m:t>𝑆</m:t>
                              </m:r>
                              <m:r>
                                <a:rPr lang="en-US" sz="1600" i="1">
                                  <a:latin typeface="Cambria Math" panose="02040503050406030204" pitchFamily="18" charset="0"/>
                                </a:rPr>
                                <m:t>−1)</m:t>
                              </m:r>
                            </m:e>
                          </m:nary>
                        </m:den>
                      </m:f>
                    </m:oMath>
                  </m:oMathPara>
                </a14:m>
                <a:endParaRPr lang="en-US" sz="3200" dirty="0" smtClean="0">
                  <a:solidFill>
                    <a:schemeClr val="lt1"/>
                  </a:solidFill>
                  <a:latin typeface="Calibri"/>
                  <a:cs typeface="Calibri"/>
                </a:endParaRPr>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𝜎</m:t>
                      </m:r>
                      <m:r>
                        <a:rPr lang="en-US" sz="1600" i="1">
                          <a:latin typeface="Cambria Math" panose="02040503050406030204" pitchFamily="18" charset="0"/>
                        </a:rPr>
                        <m:t>= </m:t>
                      </m:r>
                      <m:f>
                        <m:fPr>
                          <m:ctrlPr>
                            <a:rPr lang="en-US" sz="1600" i="1">
                              <a:latin typeface="Cambria Math" panose="02040503050406030204" pitchFamily="18" charset="0"/>
                            </a:rPr>
                          </m:ctrlPr>
                        </m:fPr>
                        <m:num>
                          <m:nary>
                            <m:naryPr>
                              <m:chr m:val="∑"/>
                              <m:limLoc m:val="undOvr"/>
                              <m:ctrlPr>
                                <a:rPr lang="en-US" sz="1600" i="1">
                                  <a:latin typeface="Cambria Math" panose="02040503050406030204" pitchFamily="18" charset="0"/>
                                </a:rPr>
                              </m:ctrlPr>
                            </m:naryPr>
                            <m:sub>
                              <m:r>
                                <a:rPr lang="en-US" sz="1600" i="1">
                                  <a:latin typeface="Cambria Math" panose="02040503050406030204" pitchFamily="18" charset="0"/>
                                </a:rPr>
                                <m:t>𝑑</m:t>
                              </m:r>
                              <m:r>
                                <a:rPr lang="en-US" sz="1600" i="1">
                                  <a:latin typeface="Cambria Math" panose="02040503050406030204" pitchFamily="18" charset="0"/>
                                </a:rPr>
                                <m:t>=1</m:t>
                              </m:r>
                            </m:sub>
                            <m:sup>
                              <m:r>
                                <a:rPr lang="en-US" sz="1600" i="1">
                                  <a:latin typeface="Cambria Math" panose="02040503050406030204" pitchFamily="18" charset="0"/>
                                </a:rPr>
                                <m:t>𝐷</m:t>
                              </m:r>
                            </m:sup>
                            <m:e>
                              <m:nary>
                                <m:naryPr>
                                  <m:chr m:val="∑"/>
                                  <m:limLoc m:val="undOvr"/>
                                  <m:ctrlPr>
                                    <a:rPr lang="en-US" sz="1600" i="1">
                                      <a:latin typeface="Cambria Math" panose="02040503050406030204" pitchFamily="18" charset="0"/>
                                    </a:rPr>
                                  </m:ctrlPr>
                                </m:naryPr>
                                <m:sub>
                                  <m:r>
                                    <a:rPr lang="en-US" sz="1600" i="1">
                                      <a:latin typeface="Cambria Math" panose="02040503050406030204" pitchFamily="18" charset="0"/>
                                    </a:rPr>
                                    <m:t>𝑛</m:t>
                                  </m:r>
                                  <m:r>
                                    <a:rPr lang="en-US" sz="1600" i="1">
                                      <a:latin typeface="Cambria Math" panose="02040503050406030204" pitchFamily="18" charset="0"/>
                                    </a:rPr>
                                    <m:t>=2</m:t>
                                  </m:r>
                                </m:sub>
                                <m:sup>
                                  <m:sSub>
                                    <m:sSubPr>
                                      <m:ctrlPr>
                                        <a:rPr lang="en-US" sz="1600" i="1">
                                          <a:latin typeface="Cambria Math" panose="02040503050406030204" pitchFamily="18" charset="0"/>
                                        </a:rPr>
                                      </m:ctrlPr>
                                    </m:sSubPr>
                                    <m:e>
                                      <m:r>
                                        <a:rPr lang="en-US" sz="1600" i="1">
                                          <a:latin typeface="Cambria Math" panose="02040503050406030204" pitchFamily="18" charset="0"/>
                                        </a:rPr>
                                        <m:t>𝑁</m:t>
                                      </m:r>
                                    </m:e>
                                    <m:sub>
                                      <m:r>
                                        <a:rPr lang="en-US" sz="1600" i="1">
                                          <a:latin typeface="Cambria Math" panose="02040503050406030204" pitchFamily="18" charset="0"/>
                                        </a:rPr>
                                        <m:t>𝑑</m:t>
                                      </m:r>
                                    </m:sub>
                                  </m:sSub>
                                </m:sup>
                                <m:e>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Pr</m:t>
                                      </m:r>
                                    </m:fName>
                                    <m:e>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m:t>
                                          </m:r>
                                          <m:r>
                                            <a:rPr lang="en-US" sz="1600" i="1">
                                              <a:latin typeface="Cambria Math" panose="02040503050406030204" pitchFamily="18" charset="0"/>
                                            </a:rPr>
                                            <m:t>𝜏</m:t>
                                          </m:r>
                                        </m:e>
                                        <m:sub>
                                          <m:r>
                                            <a:rPr lang="en-US" sz="1600" i="1">
                                              <a:latin typeface="Cambria Math" panose="02040503050406030204" pitchFamily="18" charset="0"/>
                                            </a:rPr>
                                            <m:t>𝑑</m:t>
                                          </m:r>
                                        </m:sub>
                                      </m:sSub>
                                      <m:sSub>
                                        <m:sSubPr>
                                          <m:ctrlPr>
                                            <a:rPr lang="en-US" sz="1600" i="1">
                                              <a:latin typeface="Cambria Math" panose="02040503050406030204" pitchFamily="18" charset="0"/>
                                            </a:rPr>
                                          </m:ctrlPr>
                                        </m:sSubPr>
                                        <m:e>
                                          <m:r>
                                            <a:rPr lang="en-US" sz="1600" i="1">
                                              <a:latin typeface="Cambria Math" panose="02040503050406030204" pitchFamily="18" charset="0"/>
                                            </a:rPr>
                                            <m:t>,</m:t>
                                          </m:r>
                                        </m:e>
                                        <m:sub>
                                          <m:r>
                                            <a:rPr lang="en-US" sz="1600" i="1">
                                              <a:latin typeface="Cambria Math" panose="02040503050406030204" pitchFamily="18" charset="0"/>
                                            </a:rPr>
                                            <m:t>𝑛</m:t>
                                          </m:r>
                                        </m:sub>
                                      </m:sSub>
                                      <m:r>
                                        <a:rPr lang="en-US" sz="1600" i="1">
                                          <a:latin typeface="Cambria Math" panose="02040503050406030204" pitchFamily="18" charset="0"/>
                                        </a:rPr>
                                        <m:t>=1|</m:t>
                                      </m:r>
                                    </m:e>
                                  </m:func>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𝑁</m:t>
                                          </m:r>
                                        </m:sub>
                                      </m:sSub>
                                    </m:e>
                                    <m:sub>
                                      <m:r>
                                        <a:rPr lang="en-US" sz="1600" i="1">
                                          <a:latin typeface="Cambria Math" panose="02040503050406030204" pitchFamily="18" charset="0"/>
                                        </a:rPr>
                                        <m:t>𝑑</m:t>
                                      </m:r>
                                    </m:sub>
                                  </m:sSub>
                                  <m:r>
                                    <a:rPr lang="en-US" sz="1600" i="1">
                                      <a:latin typeface="Cambria Math" panose="02040503050406030204" pitchFamily="18" charset="0"/>
                                    </a:rPr>
                                    <m:t>)</m:t>
                                  </m:r>
                                </m:e>
                              </m:nary>
                            </m:e>
                          </m:nary>
                        </m:num>
                        <m:den>
                          <m:nary>
                            <m:naryPr>
                              <m:chr m:val="∑"/>
                              <m:limLoc m:val="undOvr"/>
                              <m:ctrlPr>
                                <a:rPr lang="en-US" sz="1600" i="1">
                                  <a:latin typeface="Cambria Math" panose="02040503050406030204" pitchFamily="18" charset="0"/>
                                </a:rPr>
                              </m:ctrlPr>
                            </m:naryPr>
                            <m:sub>
                              <m:r>
                                <a:rPr lang="en-US" sz="1600" i="1">
                                  <a:latin typeface="Cambria Math" panose="02040503050406030204" pitchFamily="18" charset="0"/>
                                </a:rPr>
                                <m:t>𝑑</m:t>
                              </m:r>
                              <m:r>
                                <a:rPr lang="en-US" sz="1600" i="1">
                                  <a:latin typeface="Cambria Math" panose="02040503050406030204" pitchFamily="18" charset="0"/>
                                </a:rPr>
                                <m:t>=1</m:t>
                              </m:r>
                            </m:sub>
                            <m:sup>
                              <m:r>
                                <a:rPr lang="en-US" sz="1600" i="1">
                                  <a:latin typeface="Cambria Math" panose="02040503050406030204" pitchFamily="18" charset="0"/>
                                </a:rPr>
                                <m:t>𝐷</m:t>
                              </m:r>
                            </m:sup>
                            <m:e>
                              <m:r>
                                <a:rPr lang="en-US" sz="1600" i="1">
                                  <a:latin typeface="Cambria Math" panose="02040503050406030204" pitchFamily="18" charset="0"/>
                                </a:rPr>
                                <m:t>(</m:t>
                              </m:r>
                              <m:r>
                                <a:rPr lang="en-US" sz="1600" i="1">
                                  <a:latin typeface="Cambria Math" panose="02040503050406030204" pitchFamily="18" charset="0"/>
                                </a:rPr>
                                <m:t>𝑆</m:t>
                              </m:r>
                              <m:r>
                                <a:rPr lang="en-US" sz="1600" i="1">
                                  <a:latin typeface="Cambria Math" panose="02040503050406030204" pitchFamily="18" charset="0"/>
                                </a:rPr>
                                <m:t>−1)</m:t>
                              </m:r>
                            </m:e>
                          </m:nary>
                        </m:den>
                      </m:f>
                    </m:oMath>
                  </m:oMathPara>
                </a14:m>
                <a:endParaRPr lang="en-US" sz="1600" dirty="0"/>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𝑧</m:t>
                          </m:r>
                        </m:sub>
                      </m:sSub>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𝑤</m:t>
                          </m:r>
                        </m:sub>
                      </m:sSub>
                      <m:r>
                        <a:rPr lang="en-US" sz="2400" i="1">
                          <a:latin typeface="Cambria Math" panose="02040503050406030204" pitchFamily="18" charset="0"/>
                        </a:rPr>
                        <m:t> ∞ </m:t>
                      </m:r>
                      <m:r>
                        <a:rPr lang="en-US" sz="2400" i="1">
                          <a:latin typeface="Cambria Math" panose="02040503050406030204" pitchFamily="18" charset="0"/>
                        </a:rPr>
                        <m:t>𝐸</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𝑧</m:t>
                              </m:r>
                            </m:sub>
                          </m:sSub>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𝑤</m:t>
                              </m:r>
                            </m:sub>
                          </m:sSub>
                        </m:e>
                      </m:d>
                      <m:r>
                        <a:rPr lang="en-US" sz="2400" i="1">
                          <a:latin typeface="Cambria Math" panose="02040503050406030204" pitchFamily="18" charset="0"/>
                        </a:rPr>
                        <m:t>+ </m:t>
                      </m:r>
                      <m:r>
                        <a:rPr lang="en-US" sz="2400" i="1">
                          <a:latin typeface="Cambria Math" panose="02040503050406030204" pitchFamily="18" charset="0"/>
                        </a:rPr>
                        <m:t>𝜂</m:t>
                      </m:r>
                      <m:r>
                        <a:rPr lang="en-US" sz="2400" i="1">
                          <a:latin typeface="Cambria Math" panose="02040503050406030204" pitchFamily="18" charset="0"/>
                        </a:rPr>
                        <m:t>−1</m:t>
                      </m:r>
                    </m:oMath>
                  </m:oMathPara>
                </a14:m>
                <a:endParaRPr lang="en-US" sz="2400" dirty="0"/>
              </a:p>
              <a:p>
                <a:endParaRPr lang="en-US" sz="3049" dirty="0">
                  <a:solidFill>
                    <a:schemeClr val="lt1"/>
                  </a:solidFill>
                  <a:latin typeface="Calibri"/>
                  <a:cs typeface="Calibri"/>
                </a:endParaRPr>
              </a:p>
              <a:p>
                <a:pPr marL="514350" indent="-514350">
                  <a:buAutoNum type="arabicPeriod" startAt="2"/>
                </a:pPr>
                <a:endParaRPr lang="en-US" sz="3600" b="1" dirty="0"/>
              </a:p>
              <a:p>
                <a:pPr marL="514350" indent="-514350">
                  <a:buAutoNum type="arabicPeriod" startAt="2"/>
                </a:pPr>
                <a:endParaRPr lang="en-US" sz="3600" b="1" dirty="0"/>
              </a:p>
            </p:txBody>
          </p:sp>
        </mc:Choice>
        <mc:Fallback xmlns="">
          <p:sp>
            <p:nvSpPr>
              <p:cNvPr id="63" name="TextBox 62"/>
              <p:cNvSpPr txBox="1">
                <a:spLocks noRot="1" noChangeAspect="1" noMove="1" noResize="1" noEditPoints="1" noAdjustHandles="1" noChangeArrowheads="1" noChangeShapeType="1" noTextEdit="1"/>
              </p:cNvSpPr>
              <p:nvPr/>
            </p:nvSpPr>
            <p:spPr>
              <a:xfrm>
                <a:off x="2650751" y="12826508"/>
                <a:ext cx="5379557" cy="7946738"/>
              </a:xfrm>
              <a:prstGeom prst="rect">
                <a:avLst/>
              </a:prstGeom>
              <a:blipFill rotWithShape="0">
                <a:blip r:embed="rId6"/>
                <a:stretch>
                  <a:fillRect l="-2948" t="-10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2680582" y="14180122"/>
                <a:ext cx="5168018" cy="4881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en-US" sz="2200" i="1">
                              <a:latin typeface="Cambria Math" panose="02040503050406030204" pitchFamily="18" charset="0"/>
                            </a:rPr>
                          </m:ctrlPr>
                        </m:dPr>
                        <m:e>
                          <m:func>
                            <m:funcPr>
                              <m:ctrlPr>
                                <a:rPr lang="en-US" sz="2200" i="1">
                                  <a:latin typeface="Cambria Math" panose="02040503050406030204" pitchFamily="18" charset="0"/>
                                </a:rPr>
                              </m:ctrlPr>
                            </m:funcPr>
                            <m:fName>
                              <m:r>
                                <m:rPr>
                                  <m:sty m:val="p"/>
                                </m:rPr>
                                <a:rPr lang="en-US" sz="2200">
                                  <a:latin typeface="Cambria Math" panose="02040503050406030204" pitchFamily="18" charset="0"/>
                                </a:rPr>
                                <m:t>Pr</m:t>
                              </m:r>
                            </m:fName>
                            <m:e>
                              <m:d>
                                <m:dPr>
                                  <m:endChr m:val="|"/>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𝑧</m:t>
                                      </m:r>
                                    </m:e>
                                    <m:sub>
                                      <m:r>
                                        <a:rPr lang="en-US" sz="2200" i="1">
                                          <a:latin typeface="Cambria Math" panose="02040503050406030204" pitchFamily="18" charset="0"/>
                                        </a:rPr>
                                        <m:t>𝑛</m:t>
                                      </m:r>
                                    </m:sub>
                                  </m:sSub>
                                  <m:r>
                                    <a:rPr lang="en-US" sz="2200" i="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𝜓</m:t>
                                      </m:r>
                                    </m:e>
                                    <m:sub>
                                      <m:r>
                                        <a:rPr lang="en-US" sz="2200" i="1">
                                          <a:latin typeface="Cambria Math" panose="02040503050406030204" pitchFamily="18" charset="0"/>
                                        </a:rPr>
                                        <m:t>𝑛</m:t>
                                      </m:r>
                                    </m:sub>
                                  </m:sSub>
                                  <m:r>
                                    <a:rPr lang="en-US" sz="2200" i="0">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𝜏</m:t>
                                      </m:r>
                                    </m:e>
                                    <m:sub>
                                      <m:r>
                                        <a:rPr lang="en-US" sz="2200" i="1">
                                          <a:latin typeface="Cambria Math" panose="02040503050406030204" pitchFamily="18" charset="0"/>
                                        </a:rPr>
                                        <m:t>𝑛</m:t>
                                      </m:r>
                                    </m:sub>
                                  </m:sSub>
                                  <m:r>
                                    <a:rPr lang="en-US" sz="2200" i="0">
                                      <a:latin typeface="Cambria Math" panose="02040503050406030204" pitchFamily="18" charset="0"/>
                                    </a:rPr>
                                    <m:t> </m:t>
                                  </m:r>
                                </m:e>
                              </m:d>
                            </m:e>
                          </m:func>
                          <m:r>
                            <a:rPr lang="en-US" sz="2200" i="1">
                              <a:latin typeface="Cambria Math" panose="02040503050406030204" pitchFamily="18" charset="0"/>
                            </a:rPr>
                            <m:t>𝑑</m:t>
                          </m:r>
                          <m:r>
                            <a:rPr lang="en-US" sz="2200" i="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𝑤</m:t>
                              </m:r>
                            </m:e>
                            <m:sub>
                              <m:r>
                                <a:rPr lang="en-US" sz="2200" i="0">
                                  <a:latin typeface="Cambria Math" panose="02040503050406030204" pitchFamily="18" charset="0"/>
                                </a:rPr>
                                <m:t>1</m:t>
                              </m:r>
                            </m:sub>
                          </m:sSub>
                          <m:r>
                            <a:rPr lang="en-US" sz="2200" i="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𝑤</m:t>
                              </m:r>
                            </m:e>
                            <m:sub>
                              <m:r>
                                <a:rPr lang="en-US" sz="2200" i="0">
                                  <a:latin typeface="Cambria Math" panose="02040503050406030204" pitchFamily="18" charset="0"/>
                                </a:rPr>
                                <m:t>2</m:t>
                              </m:r>
                            </m:sub>
                          </m:sSub>
                          <m:r>
                            <a:rPr lang="en-US" sz="2200" i="0">
                              <a:latin typeface="Cambria Math" panose="02040503050406030204" pitchFamily="18" charset="0"/>
                            </a:rPr>
                            <m:t>,…,</m:t>
                          </m:r>
                          <m:sSub>
                            <m:sSubPr>
                              <m:ctrlPr>
                                <a:rPr lang="en-US" sz="2200" i="1">
                                  <a:latin typeface="Cambria Math" panose="02040503050406030204" pitchFamily="18" charset="0"/>
                                </a:rPr>
                              </m:ctrlPr>
                            </m:sSubPr>
                            <m:e>
                              <m:sSub>
                                <m:sSubPr>
                                  <m:ctrlPr>
                                    <a:rPr lang="en-US" sz="2200" i="1">
                                      <a:latin typeface="Cambria Math" panose="02040503050406030204" pitchFamily="18" charset="0"/>
                                    </a:rPr>
                                  </m:ctrlPr>
                                </m:sSubPr>
                                <m:e>
                                  <m:r>
                                    <a:rPr lang="en-US" sz="2200" i="1">
                                      <a:latin typeface="Cambria Math" panose="02040503050406030204" pitchFamily="18" charset="0"/>
                                    </a:rPr>
                                    <m:t>𝑤</m:t>
                                  </m:r>
                                </m:e>
                                <m:sub>
                                  <m:r>
                                    <a:rPr lang="en-US" sz="2200" i="1">
                                      <a:latin typeface="Cambria Math" panose="02040503050406030204" pitchFamily="18" charset="0"/>
                                    </a:rPr>
                                    <m:t>𝑁</m:t>
                                  </m:r>
                                </m:sub>
                              </m:sSub>
                            </m:e>
                            <m:sub>
                              <m:r>
                                <a:rPr lang="en-US" sz="2200" i="1">
                                  <a:latin typeface="Cambria Math" panose="02040503050406030204" pitchFamily="18" charset="0"/>
                                </a:rPr>
                                <m:t>𝑑</m:t>
                              </m:r>
                            </m:sub>
                          </m:sSub>
                          <m:r>
                            <a:rPr lang="en-US" sz="2200" i="0">
                              <a:latin typeface="Cambria Math" panose="02040503050406030204" pitchFamily="18" charset="0"/>
                            </a:rPr>
                            <m:t>, </m:t>
                          </m:r>
                          <m:r>
                            <a:rPr lang="en-US" sz="2200" i="1">
                              <a:latin typeface="Cambria Math" panose="02040503050406030204" pitchFamily="18" charset="0"/>
                            </a:rPr>
                            <m:t>𝜃</m:t>
                          </m:r>
                          <m:r>
                            <a:rPr lang="en-US" sz="2200" i="0">
                              <a:latin typeface="Cambria Math" panose="02040503050406030204" pitchFamily="18" charset="0"/>
                            </a:rPr>
                            <m:t>, </m:t>
                          </m:r>
                          <m:r>
                            <a:rPr lang="en-US" sz="2200" i="1">
                              <a:latin typeface="Cambria Math" panose="02040503050406030204" pitchFamily="18" charset="0"/>
                            </a:rPr>
                            <m:t>𝛽</m:t>
                          </m:r>
                          <m:r>
                            <a:rPr lang="en-US" sz="2200" i="0">
                              <a:latin typeface="Cambria Math" panose="02040503050406030204" pitchFamily="18" charset="0"/>
                            </a:rPr>
                            <m:t>, </m:t>
                          </m:r>
                          <m:r>
                            <a:rPr lang="en-US" sz="2200" i="1">
                              <a:latin typeface="Cambria Math" panose="02040503050406030204" pitchFamily="18" charset="0"/>
                            </a:rPr>
                            <m:t>𝜀</m:t>
                          </m:r>
                          <m:r>
                            <a:rPr lang="en-US" sz="2200" i="0">
                              <a:latin typeface="Cambria Math" panose="02040503050406030204" pitchFamily="18" charset="0"/>
                            </a:rPr>
                            <m:t>,</m:t>
                          </m:r>
                          <m:r>
                            <a:rPr lang="en-US" sz="2200" i="1">
                              <a:latin typeface="Cambria Math" panose="02040503050406030204" pitchFamily="18" charset="0"/>
                            </a:rPr>
                            <m:t>𝜎</m:t>
                          </m:r>
                        </m:e>
                      </m:d>
                    </m:oMath>
                  </m:oMathPara>
                </a14:m>
                <a:endParaRPr lang="en-US" sz="2200" dirty="0"/>
              </a:p>
            </p:txBody>
          </p:sp>
        </mc:Choice>
        <mc:Fallback xmlns="">
          <p:sp>
            <p:nvSpPr>
              <p:cNvPr id="4" name="Rectangle 3"/>
              <p:cNvSpPr>
                <a:spLocks noRot="1" noChangeAspect="1" noMove="1" noResize="1" noEditPoints="1" noAdjustHandles="1" noChangeArrowheads="1" noChangeShapeType="1" noTextEdit="1"/>
              </p:cNvSpPr>
              <p:nvPr/>
            </p:nvSpPr>
            <p:spPr>
              <a:xfrm>
                <a:off x="2680582" y="14180122"/>
                <a:ext cx="5168018" cy="488147"/>
              </a:xfrm>
              <a:prstGeom prst="rect">
                <a:avLst/>
              </a:prstGeom>
              <a:blipFill rotWithShape="0">
                <a:blip r:embed="rId7"/>
                <a:stretch>
                  <a:fillRect t="-160000" r="-14976" b="-231250"/>
                </a:stretch>
              </a:blipFill>
            </p:spPr>
            <p:txBody>
              <a:bodyPr/>
              <a:lstStyle/>
              <a:p>
                <a:r>
                  <a:rPr lang="en-US">
                    <a:noFill/>
                  </a:rPr>
                  <a:t> </a:t>
                </a:r>
              </a:p>
            </p:txBody>
          </p:sp>
        </mc:Fallback>
      </mc:AlternateContent>
    </p:spTree>
    <p:extLst>
      <p:ext uri="{BB962C8B-B14F-4D97-AF65-F5344CB8AC3E}">
        <p14:creationId xmlns:p14="http://schemas.microsoft.com/office/powerpoint/2010/main" val="12704047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1068</TotalTime>
  <Words>629</Words>
  <Application>Microsoft Office PowerPoint</Application>
  <PresentationFormat>Custom</PresentationFormat>
  <Paragraphs>159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to create a scientific poster</dc:title>
  <dc:subject>Free Research Poster</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Md. Mustafizur Rahman</cp:lastModifiedBy>
  <cp:revision>110</cp:revision>
  <cp:lastPrinted>2012-07-31T19:59:21Z</cp:lastPrinted>
  <dcterms:created xsi:type="dcterms:W3CDTF">2012-07-31T16:06:49Z</dcterms:created>
  <dcterms:modified xsi:type="dcterms:W3CDTF">2015-09-17T16:34:04Z</dcterms:modified>
  <cp:category>research posters template</cp:category>
</cp:coreProperties>
</file>