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424" r:id="rId3"/>
    <p:sldId id="417" r:id="rId4"/>
    <p:sldId id="426" r:id="rId5"/>
    <p:sldId id="409" r:id="rId6"/>
    <p:sldId id="411" r:id="rId7"/>
    <p:sldId id="427" r:id="rId8"/>
    <p:sldId id="367" r:id="rId9"/>
    <p:sldId id="373" r:id="rId10"/>
    <p:sldId id="376" r:id="rId11"/>
    <p:sldId id="428" r:id="rId12"/>
    <p:sldId id="425" r:id="rId13"/>
    <p:sldId id="378" r:id="rId14"/>
    <p:sldId id="429" r:id="rId15"/>
    <p:sldId id="403" r:id="rId16"/>
    <p:sldId id="380" r:id="rId17"/>
    <p:sldId id="381" r:id="rId18"/>
    <p:sldId id="384" r:id="rId19"/>
    <p:sldId id="406" r:id="rId20"/>
    <p:sldId id="385" r:id="rId21"/>
    <p:sldId id="421" r:id="rId22"/>
    <p:sldId id="423" r:id="rId23"/>
  </p:sldIdLst>
  <p:sldSz cx="9144000" cy="6858000" type="screen4x3"/>
  <p:notesSz cx="7188200" cy="944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579" autoAdjust="0"/>
    <p:restoredTop sz="74014" autoAdjust="0"/>
  </p:normalViewPr>
  <p:slideViewPr>
    <p:cSldViewPr>
      <p:cViewPr varScale="1">
        <p:scale>
          <a:sx n="53" d="100"/>
          <a:sy n="53" d="100"/>
        </p:scale>
        <p:origin x="-972" y="-90"/>
      </p:cViewPr>
      <p:guideLst>
        <p:guide orient="horz" pos="2160"/>
        <p:guide pos="2880"/>
      </p:guideLst>
    </p:cSldViewPr>
  </p:slideViewPr>
  <p:outlineViewPr>
    <p:cViewPr>
      <p:scale>
        <a:sx n="33" d="100"/>
        <a:sy n="33" d="100"/>
      </p:scale>
      <p:origin x="0" y="10152"/>
    </p:cViewPr>
  </p:outlin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14675" cy="47307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071939" y="1"/>
            <a:ext cx="3114675" cy="473075"/>
          </a:xfrm>
          <a:prstGeom prst="rect">
            <a:avLst/>
          </a:prstGeom>
        </p:spPr>
        <p:txBody>
          <a:bodyPr vert="horz" lIns="91430" tIns="45715" rIns="91430" bIns="45715" rtlCol="0"/>
          <a:lstStyle>
            <a:lvl1pPr algn="r">
              <a:defRPr sz="1200"/>
            </a:lvl1pPr>
          </a:lstStyle>
          <a:p>
            <a:fld id="{569F994D-8196-408A-B258-21C55022FF2C}" type="datetimeFigureOut">
              <a:rPr lang="en-US" smtClean="0"/>
              <a:pPr/>
              <a:t>4/7/2016</a:t>
            </a:fld>
            <a:endParaRPr lang="en-US"/>
          </a:p>
        </p:txBody>
      </p:sp>
      <p:sp>
        <p:nvSpPr>
          <p:cNvPr id="4" name="Footer Placeholder 3"/>
          <p:cNvSpPr>
            <a:spLocks noGrp="1"/>
          </p:cNvSpPr>
          <p:nvPr>
            <p:ph type="ftr" sz="quarter" idx="2"/>
          </p:nvPr>
        </p:nvSpPr>
        <p:spPr>
          <a:xfrm>
            <a:off x="0" y="8974139"/>
            <a:ext cx="3114675" cy="47307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071939" y="8974139"/>
            <a:ext cx="3114675" cy="473075"/>
          </a:xfrm>
          <a:prstGeom prst="rect">
            <a:avLst/>
          </a:prstGeom>
        </p:spPr>
        <p:txBody>
          <a:bodyPr vert="horz" lIns="91430" tIns="45715" rIns="91430" bIns="45715" rtlCol="0" anchor="b"/>
          <a:lstStyle>
            <a:lvl1pPr algn="r">
              <a:defRPr sz="1200"/>
            </a:lvl1pPr>
          </a:lstStyle>
          <a:p>
            <a:fld id="{4AEE8CE4-6662-43F9-92B1-171BB081F133}" type="slidenum">
              <a:rPr lang="en-US" smtClean="0"/>
              <a:pPr/>
              <a:t>‹#›</a:t>
            </a:fld>
            <a:endParaRPr lang="en-US"/>
          </a:p>
        </p:txBody>
      </p:sp>
    </p:spTree>
    <p:extLst>
      <p:ext uri="{BB962C8B-B14F-4D97-AF65-F5344CB8AC3E}">
        <p14:creationId xmlns:p14="http://schemas.microsoft.com/office/powerpoint/2010/main" xmlns="" val="607905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14887" cy="472440"/>
          </a:xfrm>
          <a:prstGeom prst="rect">
            <a:avLst/>
          </a:prstGeom>
        </p:spPr>
        <p:txBody>
          <a:bodyPr vert="horz" lIns="95051" tIns="47526" rIns="95051" bIns="47526" rtlCol="0"/>
          <a:lstStyle>
            <a:lvl1pPr algn="l">
              <a:defRPr sz="1200"/>
            </a:lvl1pPr>
          </a:lstStyle>
          <a:p>
            <a:endParaRPr lang="en-US"/>
          </a:p>
        </p:txBody>
      </p:sp>
      <p:sp>
        <p:nvSpPr>
          <p:cNvPr id="3" name="Date Placeholder 2"/>
          <p:cNvSpPr>
            <a:spLocks noGrp="1"/>
          </p:cNvSpPr>
          <p:nvPr>
            <p:ph type="dt" idx="1"/>
          </p:nvPr>
        </p:nvSpPr>
        <p:spPr>
          <a:xfrm>
            <a:off x="4071650" y="0"/>
            <a:ext cx="3114887" cy="472440"/>
          </a:xfrm>
          <a:prstGeom prst="rect">
            <a:avLst/>
          </a:prstGeom>
        </p:spPr>
        <p:txBody>
          <a:bodyPr vert="horz" lIns="95051" tIns="47526" rIns="95051" bIns="47526" rtlCol="0"/>
          <a:lstStyle>
            <a:lvl1pPr algn="r">
              <a:defRPr sz="1200"/>
            </a:lvl1pPr>
          </a:lstStyle>
          <a:p>
            <a:fld id="{83C645BF-D6A7-42AB-937C-D2B4D5F1FD70}" type="datetimeFigureOut">
              <a:rPr lang="en-US" smtClean="0"/>
              <a:pPr/>
              <a:t>4/7/2016</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51" tIns="47526" rIns="95051" bIns="47526" rtlCol="0" anchor="ctr"/>
          <a:lstStyle/>
          <a:p>
            <a:endParaRPr lang="en-US"/>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51" tIns="47526" rIns="95051" bIns="475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974720"/>
            <a:ext cx="3114887" cy="472440"/>
          </a:xfrm>
          <a:prstGeom prst="rect">
            <a:avLst/>
          </a:prstGeom>
        </p:spPr>
        <p:txBody>
          <a:bodyPr vert="horz" lIns="95051" tIns="47526" rIns="95051" bIns="47526" rtlCol="0" anchor="b"/>
          <a:lstStyle>
            <a:lvl1pPr algn="l">
              <a:defRPr sz="1200"/>
            </a:lvl1pPr>
          </a:lstStyle>
          <a:p>
            <a:endParaRPr lang="en-US"/>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51" tIns="47526" rIns="95051" bIns="47526" rtlCol="0" anchor="b"/>
          <a:lstStyle>
            <a:lvl1pPr algn="r">
              <a:defRPr sz="1200"/>
            </a:lvl1pPr>
          </a:lstStyle>
          <a:p>
            <a:fld id="{349A07B9-D2BD-4FF7-8683-1AC6B3F72C49}" type="slidenum">
              <a:rPr lang="en-US" smtClean="0"/>
              <a:pPr/>
              <a:t>‹#›</a:t>
            </a:fld>
            <a:endParaRPr lang="en-US"/>
          </a:p>
        </p:txBody>
      </p:sp>
    </p:spTree>
    <p:extLst>
      <p:ext uri="{BB962C8B-B14F-4D97-AF65-F5344CB8AC3E}">
        <p14:creationId xmlns:p14="http://schemas.microsoft.com/office/powerpoint/2010/main" xmlns="" val="22648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everyone, today I am going to</a:t>
            </a:r>
            <a:r>
              <a:rPr lang="en-US" baseline="0" dirty="0" smtClean="0"/>
              <a:t> present the hidden topic sentiment model which is a generative sentiment topic model to capture the topic and sentiment jointly from the unstructured text documents.</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a:t>
            </a:fld>
            <a:endParaRPr lang="en-US"/>
          </a:p>
        </p:txBody>
      </p:sp>
    </p:spTree>
    <p:extLst>
      <p:ext uri="{BB962C8B-B14F-4D97-AF65-F5344CB8AC3E}">
        <p14:creationId xmlns:p14="http://schemas.microsoft.com/office/powerpoint/2010/main" xmlns="" val="30428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the experimental evidence we have collected the review data from two different websites, Amazon and NewEgg.com. We have collected data for four different categories; camera, tablet, phone and </a:t>
            </a:r>
            <a:r>
              <a:rPr lang="en-US" baseline="0" dirty="0" err="1" smtClean="0"/>
              <a:t>tv</a:t>
            </a:r>
            <a:r>
              <a:rPr lang="en-US" baseline="0" dirty="0" smtClean="0"/>
              <a:t>. The number of reviews under each category is depicted in the Table 1. We have collected data from newEgg.com because this website provides reviews in pros and cons section, which is used as a ground truth in our sentiment classification experiment.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Since we need two kind of evaluation one is topic evaluation and another is sentiment classification we need two quantitatively measure. We measure perplexity to determine how well our model can predict a sample. According to the information theory, we can say perplexity is the number of bits required to compress the information, so the lower the perplexity the better the model is. </a:t>
            </a:r>
          </a:p>
          <a:p>
            <a:endParaRPr lang="en-US" baseline="0" dirty="0" smtClean="0"/>
          </a:p>
          <a:p>
            <a:r>
              <a:rPr lang="en-US" baseline="0" dirty="0" smtClean="0"/>
              <a:t>And for sentiment classification, we have used the standard F-1 measure which is defined in terms of precision and recall as depicted here.</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in the topic</a:t>
            </a:r>
            <a:r>
              <a:rPr lang="en-US" baseline="0" dirty="0" smtClean="0"/>
              <a:t> model,  we need the specify the number of topics. So we perform an empirical evaluation to set this parameter. We change the number of topics from 20 to 60 and calculate both perplexity and F-1 measure for all four different categories. From the Figure 3, we get an idea that once we exceed the number of topic 30, our model starts getting over-fitted i.e. higher perplexity and lower F-1 value. So from this empirical evaluation we have set the number of topics under each category as shown in Table 2.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order to measure how our model can predicts a sample we have used the perplexity. As a baseline here, we have used Latent </a:t>
            </a:r>
            <a:r>
              <a:rPr lang="en-US" baseline="0" dirty="0" err="1" smtClean="0"/>
              <a:t>Dirichlet</a:t>
            </a:r>
            <a:r>
              <a:rPr lang="en-US" baseline="0" dirty="0" smtClean="0"/>
              <a:t> Allocation (LDA), Hidden Topic Markov Model (HTMM), Joint Sentiment Topic Model (JST) and Aspect Sentiment Unification Model (ASUM). From the figure 4 we get the overview that our model outperforming the LDA, JST and ASUM by large margin for all the four categories. The only exception is HTMM, and it is to be noted that HTMM is a topic models whereas our model is a sentiment-topic models, as a result our models are assigning word under more number of topics than HTMM, which follows the slightly lower perplexity of HTMM</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compared our model against some state-of-the topic-sentiment model like JST, ASUM and EM-Naïve </a:t>
            </a:r>
            <a:r>
              <a:rPr lang="en-US" baseline="0" dirty="0" err="1" smtClean="0"/>
              <a:t>Bayes</a:t>
            </a:r>
            <a:r>
              <a:rPr lang="en-US" baseline="0" dirty="0" smtClean="0"/>
              <a:t>, a semi-supervised algorithm. In figure 5, the x-axis represents the number of reviews in the training set. As we can see at each point we increase the number of reviews from Amazon by 1000. However, all these point of on x-axis, also include the training data from </a:t>
            </a:r>
            <a:r>
              <a:rPr lang="en-US" baseline="0" dirty="0" err="1" smtClean="0"/>
              <a:t>newEgg</a:t>
            </a:r>
            <a:r>
              <a:rPr lang="en-US" baseline="0" dirty="0" smtClean="0"/>
              <a:t>. Finally we test against the data obtain from newEgg.com because in Amazon dataset we do not have the sentiment-level annotation. From the figure 5, it is evident that HTSM outperform the other model by a good margin almost 10% percentage of improvement over the existing models. </a:t>
            </a:r>
          </a:p>
          <a:p>
            <a:endParaRPr lang="en-US" baseline="0" dirty="0" smtClean="0"/>
          </a:p>
          <a:p>
            <a:r>
              <a:rPr lang="en-US" baseline="0" dirty="0" smtClean="0"/>
              <a:t>However, adding more and more Amazon data  has mixed impact on the performance. There is significantly no trends whether adding those un-annotated reviews really helps or not.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a:t>
            </a:r>
            <a:r>
              <a:rPr lang="en-US" baseline="0" dirty="0" smtClean="0"/>
              <a:t> we have performed quantitative experimental analysis, 1) perplexity for topic evaluation and 2) F-1 measure for sentiment classification. So we need to perform some qualitative analysis to understand how well our model is. </a:t>
            </a:r>
            <a:endParaRPr lang="en-US" dirty="0" smtClean="0"/>
          </a:p>
          <a:p>
            <a:r>
              <a:rPr lang="en-US" baseline="0" dirty="0" smtClean="0"/>
              <a:t>Here, now we want to know whether the topic identified by our model, is actually human interpretable or not, so we have decided to perform the word intrusion experiment. We identify the word which has relatively low probability as an intra-topic intruding word and a word which has a higher probability in other topic (topic 2 here) but not in the current topic as an inter-topic intruding word  for the topic 1. Then we randomly mix up these two kind of words with the top five words of topic 1 and present this to annotator. The job of the annotator is to identify these two intruding words and if he can successfully identify the word </a:t>
            </a:r>
            <a:r>
              <a:rPr lang="en-US" sz="1200" dirty="0" smtClean="0"/>
              <a:t>then it implies that the model (m) can generate topics that are human interpretable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performance</a:t>
            </a:r>
            <a:r>
              <a:rPr lang="en-US" baseline="0" dirty="0" smtClean="0"/>
              <a:t> metric we have used the metric shown here, where K is the number of topics and S is the number of annotators. From the table 3, we get the idea that our model HTSM is performing very goof across all the four categories for inter-topic intrusion measurement. However, for the intra-topic intrusion measurement, there is no single winner. We believe that the selection process of intra-topic intrusion word and the way annotators interpret this might be the contributing factors for relatively low performance of HTSM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want to know, how</a:t>
            </a:r>
            <a:r>
              <a:rPr lang="en-US" baseline="0" dirty="0" smtClean="0"/>
              <a:t> an user makes transition from one topic to another he write the review. So we have generated the topic transition diagram for Tablet category. For example, when users are happy about their product, it is likely that they usually start with something positive the price i.e. the tablet is worth of the money, then it is likely that they will discuss that the battery quality is pretty good, which might be followed by the customer service of tablet. Similarly when the users are not satisfied about the purchase, it is highly likely that they will complain about the price, then negative reviews of the battery charge is most likely and then next highly likely they will discuss the screen etc.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Another qualitative study, we have performed is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Aspect</a:t>
            </a:r>
            <a:r>
              <a:rPr lang="en-US" sz="1200" kern="1200" baseline="0" dirty="0" smtClean="0">
                <a:solidFill>
                  <a:schemeClr val="tx1"/>
                </a:solidFill>
                <a:latin typeface="+mn-lt"/>
                <a:ea typeface="+mn-ea"/>
                <a:cs typeface="+mn-cs"/>
              </a:rPr>
              <a:t>-Based</a:t>
            </a:r>
            <a:r>
              <a:rPr lang="en-US" sz="1200" kern="1200" dirty="0" smtClean="0">
                <a:solidFill>
                  <a:schemeClr val="tx1"/>
                </a:solidFill>
                <a:latin typeface="+mn-lt"/>
                <a:ea typeface="+mn-ea"/>
                <a:cs typeface="+mn-cs"/>
              </a:rPr>
              <a:t> Contrastive Summary</a:t>
            </a:r>
            <a:r>
              <a:rPr lang="en-US" sz="1200" kern="1200" baseline="0" dirty="0" smtClean="0">
                <a:solidFill>
                  <a:schemeClr val="tx1"/>
                </a:solidFill>
                <a:latin typeface="+mn-lt"/>
                <a:ea typeface="+mn-ea"/>
                <a:cs typeface="+mn-cs"/>
              </a:rPr>
              <a:t>. The idea is to pick the most likely sentence by a model, given the topic, sentiment and a set of reviews for a specific product. For example suppose that user care about the two products Samsung </a:t>
            </a:r>
            <a:r>
              <a:rPr lang="en-US" sz="1200" kern="1200" baseline="0" dirty="0" err="1" smtClean="0">
                <a:solidFill>
                  <a:schemeClr val="tx1"/>
                </a:solidFill>
                <a:latin typeface="+mn-lt"/>
                <a:ea typeface="+mn-ea"/>
                <a:cs typeface="+mn-cs"/>
              </a:rPr>
              <a:t>galaxity</a:t>
            </a:r>
            <a:r>
              <a:rPr lang="en-US" sz="1200" kern="1200" baseline="0" dirty="0" smtClean="0">
                <a:solidFill>
                  <a:schemeClr val="tx1"/>
                </a:solidFill>
                <a:latin typeface="+mn-lt"/>
                <a:ea typeface="+mn-ea"/>
                <a:cs typeface="+mn-cs"/>
              </a:rPr>
              <a:t> Note 10.1 and Amazon Kindle Fire HDX. Now before buying the tablet, he wants to know about the battery and sound aspect of the two tablets. So the input of the user will be two aspects (battery and sound) and a set of reviews fro each of the products. Then our model HTSM will pick the most likely sentences for each of the aspects from each product and present those to the user in the table format depicted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From the table 4, the user gets the idea that battery of Amazon is not that good as it is advertised by the company, however, the battery of Samsung Galaxy tab is good but it takes long time to charge. Based on this kind of contrastive summary the user can make informed decision about which product he should buy. </a:t>
            </a:r>
          </a:p>
        </p:txBody>
      </p:sp>
      <p:sp>
        <p:nvSpPr>
          <p:cNvPr id="4" name="Slide Number Placeholder 3"/>
          <p:cNvSpPr>
            <a:spLocks noGrp="1"/>
          </p:cNvSpPr>
          <p:nvPr>
            <p:ph type="sldNum" sz="quarter" idx="10"/>
          </p:nvPr>
        </p:nvSpPr>
        <p:spPr/>
        <p:txBody>
          <a:bodyPr/>
          <a:lstStyle/>
          <a:p>
            <a:fld id="{349A07B9-D2BD-4FF7-8683-1AC6B3F72C4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want</a:t>
            </a:r>
            <a:r>
              <a:rPr lang="en-US" baseline="0" dirty="0" smtClean="0"/>
              <a:t> to know whether the contrastive summary is actually helpful or not. So for this experiment we have used three models HTSM, HTMM and ASUM. Then we have selected the most likely 2 sentences from each of these three models for a specific product with specific aspect of interest. Then we interleave the generated six sentences to reduce the position and present those to the annotators. The job of the is pick two sentence those are most informative given the annotators are only provided the aspect and sentiment, he does not have any knowledge about which model generate which sentence. </a:t>
            </a:r>
          </a:p>
          <a:p>
            <a:endParaRPr lang="en-US" baseline="0" dirty="0" smtClean="0"/>
          </a:p>
          <a:p>
            <a:r>
              <a:rPr lang="en-US" baseline="0" dirty="0" smtClean="0"/>
              <a:t>If the annotators pick a sentence that is selected by model (m), that means that model m is generating more informative sentence than other models.  So based on this, we have defined the performance metric depicted here, where M is the number of models, K is the number of topics and S is the number of annotators.  From the table 5, it is evident that our model is clearly selecting more informative sentence the other two models. It is to be noted that ASUM is also a sentiment topic model, however since ASUM is not capturing the pair wise sentence level dependency to enforce the topic coherence and sentiment consistency their performance is the worst here, whereas HTMM is performing relatively better because HTMM is trying to capture the topic coherence by introducing binomial distribution in switching of topic between tow consecutive sentence.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take a look at this review of</a:t>
            </a:r>
            <a:r>
              <a:rPr lang="en-US" baseline="0" dirty="0" smtClean="0"/>
              <a:t> Amazon kindle. Here user is providing his experience of using the it. He is quite happy about the portability, </a:t>
            </a:r>
            <a:r>
              <a:rPr lang="en-US" baseline="0" dirty="0" err="1" smtClean="0"/>
              <a:t>harddisk</a:t>
            </a:r>
            <a:r>
              <a:rPr lang="en-US" baseline="0" dirty="0" smtClean="0"/>
              <a:t>, appearance but he is quite annoyed about the sound. So now the overall rating star of 4 only gives us the high level idea that kindle is good, but it does not give us the information which aspects of the kindle is good? And users are specially interested about those aspects.</a:t>
            </a:r>
          </a:p>
          <a:p>
            <a:endParaRPr lang="en-US" baseline="0" dirty="0" smtClean="0"/>
          </a:p>
          <a:p>
            <a:r>
              <a:rPr lang="en-US" baseline="0" dirty="0" smtClean="0"/>
              <a:t>So what we need? We need aspect level sentiment analysis. To identify the aspects/topic from this kind of unstructured text review documents, the topic models are very prominent tool. So based on the topic model,</a:t>
            </a:r>
          </a:p>
          <a:p>
            <a:r>
              <a:rPr lang="en-US" baseline="0" dirty="0" smtClean="0"/>
              <a:t>there are a lot of topic model based sentiment analysis emerged. The purpose of these models is to capture both the aspect and sentiment jointly.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here are</a:t>
            </a:r>
            <a:r>
              <a:rPr lang="en-US" baseline="0" dirty="0" smtClean="0"/>
              <a:t> the contribution of this paper. We have introduced the unified topic model which introduces the topic coherence and sentiment consistency in the generative settings of topic model thus capturing the sentiment and topic jointly better than existing state-of-the-art sentiment topic models. The topic coherence is enforced by </a:t>
            </a:r>
            <a:r>
              <a:rPr lang="en-US" dirty="0" smtClean="0"/>
              <a:t>the constraint that the sentence can have </a:t>
            </a:r>
            <a:r>
              <a:rPr lang="en-US" b="0" dirty="0" smtClean="0"/>
              <a:t>one</a:t>
            </a:r>
            <a:r>
              <a:rPr lang="en-US" dirty="0" smtClean="0"/>
              <a:t> topic</a:t>
            </a:r>
            <a:r>
              <a:rPr lang="en-US" baseline="0" dirty="0" smtClean="0"/>
              <a:t> which is further enhanced by the first order </a:t>
            </a:r>
            <a:r>
              <a:rPr lang="en-US" baseline="0" dirty="0" err="1" smtClean="0"/>
              <a:t>markov</a:t>
            </a:r>
            <a:r>
              <a:rPr lang="en-US" baseline="0" dirty="0" smtClean="0"/>
              <a:t> model structure. And sentiment consistency is ensured by the condition that </a:t>
            </a:r>
            <a:r>
              <a:rPr lang="en-US" dirty="0" smtClean="0"/>
              <a:t>the </a:t>
            </a:r>
            <a:r>
              <a:rPr lang="en-US" b="0" dirty="0" smtClean="0"/>
              <a:t>sentiment and topic of previous sentence affects the sentiment and topic of the next sentence. Besides, the our model is flexible</a:t>
            </a:r>
            <a:r>
              <a:rPr lang="en-US" b="0" baseline="0" dirty="0" smtClean="0"/>
              <a:t> enough to train in both </a:t>
            </a:r>
            <a:r>
              <a:rPr lang="en-US" b="0" dirty="0" smtClean="0"/>
              <a:t>unsupervised and semi-supervised </a:t>
            </a:r>
            <a:r>
              <a:rPr lang="en-US" b="0" dirty="0" err="1" smtClean="0"/>
              <a:t>setiings</a:t>
            </a:r>
            <a:r>
              <a:rPr lang="en-US" b="0" dirty="0" smtClean="0"/>
              <a:t>. </a:t>
            </a:r>
            <a:endParaRPr lang="en-US" b="0"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here are the possible future extension</a:t>
            </a:r>
            <a:r>
              <a:rPr lang="en-US" baseline="0" dirty="0" smtClean="0"/>
              <a:t> of our model. At first it is evident that our model HTSM currently cannot capture long-term dependency. Because capturing long term independency is computationally infeasible in the current setting. However, we can introduce the skip-chain to capture this long term dependency in some sense.</a:t>
            </a:r>
          </a:p>
          <a:p>
            <a:r>
              <a:rPr lang="en-US" baseline="0" dirty="0" smtClean="0"/>
              <a:t>And secondly, we have not utilized the document level overall rating to do the sentiment classification. However, based this document level ratings can be used as a feature weight to decide the topic and sentiment switch. Besides, if we perform rating analysis we can also infer the value of the aspect of a particular product the user care about, which can be incorporated in the future development of HTSM.</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first,</a:t>
            </a:r>
            <a:r>
              <a:rPr lang="en-US" baseline="0" dirty="0" smtClean="0"/>
              <a:t> let us discuss what are the assumption of existing sentiment topic models like joint sentiment topic model (JST) [1], and Aspect Sentiment Unification Model (ASUM) [2]. First assumption is that a document is a mixture of latent sentiment. For example user wants to cover 60% about positive sentiment and 40% about negative sentiment. Next assumption, each sentiment is a mixture of topics. For example, under positive sentiment user wants to cover the batter life and picture quality aspect of the camera he bought and under the negative sentiment he wants cover the customer service quality. And the final assumption is that given the sentiment label, the assignment of topic over the words are independent from each other.</a:t>
            </a:r>
            <a:endParaRPr lang="en-US" dirty="0" smtClean="0"/>
          </a:p>
          <a:p>
            <a:r>
              <a:rPr lang="en-US" dirty="0" smtClean="0"/>
              <a:t>Now let</a:t>
            </a:r>
            <a:r>
              <a:rPr lang="en-US" baseline="0" dirty="0" smtClean="0"/>
              <a:t> us a take a look, the application of existing sentiment-topic models[1][2] on this review. You can see that the many of the words are colored by different color, where each color basically indicate a topic. According the sentiment-topic model, a document is a mixture of sentiment under each sentiment the assignment of the topic are independent from each other. For these kind of overly simplified assumption these sentiment-topic models cannot capture the rich structure embedded in the text document, rather we can see from the highlighted line that the word weak come from one topic and the word low is assigned to another topic. However, actually these words should allocate under same topic which we called as topic coherence and existing models cannot handle it. </a:t>
            </a:r>
          </a:p>
          <a:p>
            <a:endParaRPr lang="en-US" baseline="0" dirty="0" smtClean="0"/>
          </a:p>
          <a:p>
            <a:r>
              <a:rPr lang="en-US" baseline="0" dirty="0" smtClean="0"/>
              <a:t>Besides, the simple topic-sentiment mixture assumptions prevents the existing models to capture the sentiment consistence i.e. users always express same kind of sentiment towards the same topic.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3</a:t>
            </a:fld>
            <a:endParaRPr lang="en-US"/>
          </a:p>
        </p:txBody>
      </p:sp>
    </p:spTree>
    <p:extLst>
      <p:ext uri="{BB962C8B-B14F-4D97-AF65-F5344CB8AC3E}">
        <p14:creationId xmlns:p14="http://schemas.microsoft.com/office/powerpoint/2010/main" xmlns="" val="342394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the observation of</a:t>
            </a:r>
            <a:r>
              <a:rPr lang="en-US" baseline="0" dirty="0" smtClean="0"/>
              <a:t> the previous example and in order to capture the topic coherence and sentiment consistency we have developed our model with some assumptions. </a:t>
            </a:r>
          </a:p>
          <a:p>
            <a:endParaRPr lang="en-US" baseline="0" dirty="0" smtClean="0"/>
          </a:p>
          <a:p>
            <a:r>
              <a:rPr lang="en-US" baseline="0" dirty="0" smtClean="0"/>
              <a:t>Since, we have noticed that document exhibits some kind of structure and sentence are related and coherent, so our first assumption is that sentence is the basic structure of the topic model. </a:t>
            </a:r>
          </a:p>
          <a:p>
            <a:endParaRPr lang="en-US" baseline="0" dirty="0" smtClean="0"/>
          </a:p>
          <a:p>
            <a:r>
              <a:rPr lang="en-US" baseline="0" dirty="0" smtClean="0"/>
              <a:t>Next, in order to ensure topic coherence i.e. words in close proximity share the same topic, we assume that the all the words in a sentence share the same topic.</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 final assumption is that </a:t>
            </a:r>
            <a:r>
              <a:rPr lang="en-US" dirty="0" smtClean="0"/>
              <a:t>Topic and sentiment of </a:t>
            </a:r>
            <a:r>
              <a:rPr lang="en-US" b="0" i="0" dirty="0" smtClean="0"/>
              <a:t>current</a:t>
            </a:r>
            <a:r>
              <a:rPr lang="en-US" b="0" dirty="0" smtClean="0"/>
              <a:t> sentence </a:t>
            </a:r>
            <a:r>
              <a:rPr lang="en-US" b="0" i="0" dirty="0" smtClean="0"/>
              <a:t>influence</a:t>
            </a:r>
            <a:r>
              <a:rPr lang="en-US" b="0" dirty="0" smtClean="0"/>
              <a:t> the topic and sentiment of the </a:t>
            </a:r>
            <a:r>
              <a:rPr lang="en-US" b="0" i="0" dirty="0" smtClean="0"/>
              <a:t>next</a:t>
            </a:r>
            <a:r>
              <a:rPr lang="en-US" b="0" dirty="0" smtClean="0"/>
              <a:t> sentence in this way we are making</a:t>
            </a:r>
            <a:r>
              <a:rPr lang="en-US" b="0" baseline="0" dirty="0" smtClean="0"/>
              <a:t> sure that user can express consistent sentiment towards the same topic which further enhances the topic coherence.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4</a:t>
            </a:fld>
            <a:endParaRPr lang="en-US"/>
          </a:p>
        </p:txBody>
      </p:sp>
    </p:spTree>
    <p:extLst>
      <p:ext uri="{BB962C8B-B14F-4D97-AF65-F5344CB8AC3E}">
        <p14:creationId xmlns="" xmlns:p14="http://schemas.microsoft.com/office/powerpoint/2010/main" val="85246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will take</a:t>
            </a:r>
            <a:r>
              <a:rPr lang="en-US" baseline="0" dirty="0" smtClean="0"/>
              <a:t> a look at the generative story of HTSM model. Before starting writing the review the user will set up something in their mind. At first he will decide which topics will be covered in the review. Here for example he wants to cover the positive about the portability, the positive about the appearance, and the negative about the sound. So he develop a word-topic </a:t>
            </a:r>
            <a:r>
              <a:rPr lang="en-US" baseline="0" dirty="0" err="1" smtClean="0"/>
              <a:t>probabilty</a:t>
            </a:r>
            <a:r>
              <a:rPr lang="en-US" baseline="0" dirty="0" smtClean="0"/>
              <a:t> \beta. Next the he also decides the document-topic proportion (\theta). </a:t>
            </a:r>
          </a:p>
          <a:p>
            <a:endParaRPr lang="en-US" baseline="0" dirty="0" smtClean="0"/>
          </a:p>
          <a:p>
            <a:r>
              <a:rPr lang="en-US" baseline="0" dirty="0" smtClean="0"/>
              <a:t>Now he will start generating sentence. During the first sentence generation he can randomly pick any of the three topics. Suppose he randomly pick the portability topic and sample the words from that topic to generate the first sentence I especially like its portability.  </a:t>
            </a:r>
          </a:p>
          <a:p>
            <a:endParaRPr lang="en-US" baseline="0" dirty="0" smtClean="0"/>
          </a:p>
          <a:p>
            <a:r>
              <a:rPr lang="en-US" baseline="0" dirty="0" smtClean="0"/>
              <a:t>Next, he has to generate the second sentence, he can transit to three different topics. However, in order to do so, he will consult to himself, more specifically he has two indicator variables \psi and \tau controlled by \epsilon and \sigma to decide about the whether he will keep the previous topic or sentiment, we can take a look at the table here. There are 3 rows of this table, because one possible combination of \psi and \tau that is 1 and 1 is invalid in our model, that is when user decides to change sentiment he has to change the topic also. So let us assume that user wants to change the topic but keep the previous sentiment. As a result at the second position he has only one option that appearance., so he picks that and randomly sample word from it to generate the second choice. </a:t>
            </a:r>
          </a:p>
          <a:p>
            <a:endParaRPr lang="en-US" baseline="0" dirty="0" smtClean="0"/>
          </a:p>
          <a:p>
            <a:r>
              <a:rPr lang="en-US" baseline="0" dirty="0" smtClean="0"/>
              <a:t>Now similarly for the third sentence, he again consult to \psi and \tau, and makes decision to change both topic and sentiment, so which leaves him with one option of sound with negative sentiment, so he generate the third sentence. So if we take a look at the second and third sentence, we will get an idea about how user are making consistent sentiment across to different topics. </a:t>
            </a:r>
          </a:p>
          <a:p>
            <a:endParaRPr lang="en-US" baseline="0" dirty="0" smtClean="0"/>
          </a:p>
          <a:p>
            <a:r>
              <a:rPr lang="en-US" baseline="0" dirty="0" smtClean="0"/>
              <a:t>Finally let us assume that user decides not to change the topic and sentiment, so he completes the fourth sentence by using the sound topic. Now we get an overall idea of the generative story of HTSM</a:t>
            </a:r>
          </a:p>
          <a:p>
            <a:endParaRPr lang="en-US" baseline="0" dirty="0" smtClean="0"/>
          </a:p>
          <a:p>
            <a:r>
              <a:rPr lang="en-US" baseline="0" dirty="0" smtClean="0"/>
              <a:t>If you notice among all these things, we can only observe the reviews generated by the users, we do not have any knowledge of all those parameters inside the reviewers mind. So the job of model, during the training phase is to estimate those parameters (\theta, \</a:t>
            </a:r>
            <a:r>
              <a:rPr lang="en-US" baseline="0" dirty="0" err="1" smtClean="0"/>
              <a:t>zi</a:t>
            </a:r>
            <a:r>
              <a:rPr lang="en-US" baseline="0" dirty="0" smtClean="0"/>
              <a:t>, \beta, \epsilon, \sigma). </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5</a:t>
            </a:fld>
            <a:endParaRPr lang="en-US"/>
          </a:p>
        </p:txBody>
      </p:sp>
    </p:spTree>
    <p:extLst>
      <p:ext uri="{BB962C8B-B14F-4D97-AF65-F5344CB8AC3E}">
        <p14:creationId xmlns:p14="http://schemas.microsoft.com/office/powerpoint/2010/main" xmlns="" val="417577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know</a:t>
            </a:r>
            <a:r>
              <a:rPr lang="en-US" baseline="0" dirty="0" smtClean="0"/>
              <a:t> that the user decides about the sentiment and topic switch controlled by two parameters \epsilon and \sigma. Here we will discuss why do we need these two parameters? Suppose in the easiest case user can do the coin tossing to make decision about the sentiment and topic switch. So if a head appears then switch or vice versa. But can we do better than coin tossing. </a:t>
            </a:r>
          </a:p>
          <a:p>
            <a:endParaRPr lang="en-US" baseline="0" dirty="0" smtClean="0"/>
          </a:p>
          <a:p>
            <a:r>
              <a:rPr lang="en-US" baseline="0" dirty="0" smtClean="0"/>
              <a:t>Of course, we can. We have the observable sentences, right? Now take a look at the two sentences, and we can find out the first sentence contains the sleek and the next sentence contains sucks. So definitely, these two sentences contain two different kind of sentiment. We can pass this information to </a:t>
            </a:r>
            <a:r>
              <a:rPr lang="en-US" baseline="0" dirty="0" err="1" smtClean="0"/>
              <a:t>SentiWordNet,a</a:t>
            </a:r>
            <a:r>
              <a:rPr lang="en-US" baseline="0" dirty="0" smtClean="0"/>
              <a:t> ontology of word which provides the sentiment score of the word, get that information. This is just one feature for sentiment transition, however, we can generate other features from observed sentences for both sentiment and topic transition as depicted in these table. Finally we can use a parameterized logistic regression to learn the parameter \epsilon and \sigma in a EM algorithm setting. </a:t>
            </a:r>
          </a:p>
          <a:p>
            <a:endParaRPr lang="en-US"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the figure, we represent our model in plate notation. The hyper-parameters are \alpha and \eta which are working as prior on document-topic proportion \theta and word-topic probability matrix \beta respectively.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As we can see the all the words in a sentence are sampled from the one topic </a:t>
            </a:r>
            <a:r>
              <a:rPr lang="en-US" b="0" baseline="0" dirty="0" err="1" smtClean="0"/>
              <a:t>z_i</a:t>
            </a:r>
            <a:r>
              <a:rPr lang="en-US" b="0" baseline="0" dirty="0" smtClean="0"/>
              <a:t> and in this way we are enforcing the first and second assumption. And we enforce our third assumption by introducing the first order </a:t>
            </a:r>
            <a:r>
              <a:rPr lang="en-US" b="0" baseline="0" dirty="0" err="1" smtClean="0"/>
              <a:t>markov</a:t>
            </a:r>
            <a:r>
              <a:rPr lang="en-US" b="0" baseline="0" dirty="0" smtClean="0"/>
              <a:t> model i.e. we can see the topic  z_2 of sentence 2 is getting influenced by the topic  z_1 of sentence 1 and so on. And finally to make informed decision about whether to switch from the topic and  sentiment of the previous sentence we have introduced the indicator variable \psi and \tau which are controlled by two other continues random variable \epsilon and \sigma.  </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5EE96B0-08D3-4191-998B-02A742314CBE}" type="slidenum">
              <a:rPr lang="en-US" smtClean="0"/>
              <a:pPr/>
              <a:t>7</a:t>
            </a:fld>
            <a:endParaRPr lang="en-US"/>
          </a:p>
        </p:txBody>
      </p:sp>
    </p:spTree>
    <p:extLst>
      <p:ext uri="{BB962C8B-B14F-4D97-AF65-F5344CB8AC3E}">
        <p14:creationId xmlns="" xmlns:p14="http://schemas.microsoft.com/office/powerpoint/2010/main" val="29307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inside each document,</a:t>
            </a:r>
            <a:r>
              <a:rPr lang="en-US" baseline="0" dirty="0" smtClean="0"/>
              <a:t> we have to infer the parameters \</a:t>
            </a:r>
            <a:r>
              <a:rPr lang="en-US" baseline="0" dirty="0" err="1" smtClean="0"/>
              <a:t>zi</a:t>
            </a:r>
            <a:r>
              <a:rPr lang="en-US" baseline="0" dirty="0" smtClean="0"/>
              <a:t> and \theta. However \</a:t>
            </a:r>
            <a:r>
              <a:rPr lang="en-US" baseline="0" dirty="0" err="1" smtClean="0"/>
              <a:t>zi</a:t>
            </a:r>
            <a:r>
              <a:rPr lang="en-US" baseline="0" dirty="0" smtClean="0"/>
              <a:t> is discrete random variable and \theta is a continues random variable and because of the parameter tying we exact posterior inference is not feasible. So standard procedure is to do approximate posterior inference using coordinate ascent method, where fix one parameter and try to optimize the others and next set the other optimize the current one.  And it is proved that they will converge to the local optima for the likelihood function of the document d</a:t>
            </a:r>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8</a:t>
            </a:fld>
            <a:endParaRPr lang="en-US"/>
          </a:p>
        </p:txBody>
      </p:sp>
    </p:spTree>
    <p:extLst>
      <p:ext uri="{BB962C8B-B14F-4D97-AF65-F5344CB8AC3E}">
        <p14:creationId xmlns:p14="http://schemas.microsoft.com/office/powerpoint/2010/main" xmlns="" val="422760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finally the model parameters are \beta,.</a:t>
            </a:r>
            <a:r>
              <a:rPr lang="en-US" baseline="0" dirty="0" smtClean="0"/>
              <a:t> \epsilon and \sigma. The standard procedure for parameter estimation in topic model is to use the Expectation-Maximization algorithm. Initially we set the parameter \beta, \epsilon and \sigma. Then, in the Expectation step, we compute the approximate posterior inference and collect the sufficient statistics and in the maximization steps, we use maximum likelihood estimate the new set of parameter \beta, \epsilon and \sigma. Now we plug in this value in the E-step again, do the procedure again. In this way we continue until we reach a local optima.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to be noted that some website like newegg.com provide the sentiment transition information explicitly, in that case we do not need to learn the \sigma parameter and we can train our model in a semi-supervised setting also.</a:t>
            </a: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EE7F55-10B0-4C30-9352-FCBB29052FEF}" type="datetime1">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EFE1D-C057-4539-A6EE-6106A9A69433}" type="datetime1">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DF171-DF22-43F5-B2E5-F2D2D72586D3}" type="datetime1">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0BD6E-7787-4794-95B6-DD94319727CE}" type="datetime1">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15EB6-6B49-4D4D-8E2E-9AA810386D0F}" type="datetime1">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D54C9C-EA57-486A-BF8F-20B0AFEDFEA9}" type="datetime1">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96FFD-8CA4-40C8-A668-652CC8C52E75}" type="datetime1">
              <a:rPr lang="en-US" smtClean="0"/>
              <a:pPr/>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A9BA7-AEF3-4073-A548-41CFA74834DB}" type="datetime1">
              <a:rPr lang="en-US" smtClean="0"/>
              <a:pPr/>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A070C-9465-4C27-8088-2FDF0160B8FA}" type="datetime1">
              <a:rPr lang="en-US" smtClean="0"/>
              <a:pPr/>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D1D-7616-4782-B1E6-CD03DBD95A4C}" type="datetime1">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77612-D32C-4F0B-BEC8-AE22E8AED708}" type="datetime1">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5D262-07B9-452F-A848-47DF6748C9D5}" type="datetime1">
              <a:rPr lang="en-US" smtClean="0"/>
              <a:pPr/>
              <a:t>4/7/2016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00200"/>
            <a:ext cx="7772400" cy="2514600"/>
          </a:xfrm>
        </p:spPr>
        <p:txBody>
          <a:bodyPr>
            <a:noAutofit/>
          </a:bodyPr>
          <a:lstStyle/>
          <a:p>
            <a:pPr algn="l"/>
            <a:r>
              <a:rPr lang="en-US" sz="4500" b="1" dirty="0" smtClean="0"/>
              <a:t>Hidden Topic Sentiment Model</a:t>
            </a:r>
            <a:r>
              <a:rPr lang="en-US" sz="3200" dirty="0" smtClean="0"/>
              <a:t/>
            </a:r>
            <a:br>
              <a:rPr lang="en-US" sz="3200" dirty="0" smtClean="0"/>
            </a:br>
            <a:r>
              <a:rPr lang="en-US" sz="3200" dirty="0" smtClean="0"/>
              <a:t/>
            </a:r>
            <a:br>
              <a:rPr lang="en-US" sz="3200" dirty="0" smtClean="0"/>
            </a:br>
            <a:endParaRPr lang="en-US" sz="2000" dirty="0"/>
          </a:p>
        </p:txBody>
      </p:sp>
      <p:sp>
        <p:nvSpPr>
          <p:cNvPr id="6" name="Subtitle 2"/>
          <p:cNvSpPr txBox="1">
            <a:spLocks/>
          </p:cNvSpPr>
          <p:nvPr/>
        </p:nvSpPr>
        <p:spPr>
          <a:xfrm>
            <a:off x="304800" y="4488873"/>
            <a:ext cx="64770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200" dirty="0" err="1" smtClean="0">
                <a:solidFill>
                  <a:schemeClr val="tx1"/>
                </a:solidFill>
              </a:rPr>
              <a:t>Md</a:t>
            </a:r>
            <a:r>
              <a:rPr lang="en-US" sz="2200" dirty="0" smtClean="0">
                <a:solidFill>
                  <a:schemeClr val="tx1"/>
                </a:solidFill>
              </a:rPr>
              <a:t> </a:t>
            </a:r>
            <a:r>
              <a:rPr lang="en-US" sz="2200" dirty="0" err="1" smtClean="0">
                <a:solidFill>
                  <a:schemeClr val="tx1"/>
                </a:solidFill>
              </a:rPr>
              <a:t>Mustafizur</a:t>
            </a:r>
            <a:r>
              <a:rPr lang="en-US" sz="2200" dirty="0" smtClean="0">
                <a:solidFill>
                  <a:schemeClr val="tx1"/>
                </a:solidFill>
              </a:rPr>
              <a:t> </a:t>
            </a:r>
            <a:r>
              <a:rPr lang="en-US" sz="2200" dirty="0" err="1" smtClean="0">
                <a:solidFill>
                  <a:schemeClr val="tx1"/>
                </a:solidFill>
              </a:rPr>
              <a:t>Rahman</a:t>
            </a:r>
            <a:r>
              <a:rPr lang="en-US" sz="2200" dirty="0" smtClean="0">
                <a:solidFill>
                  <a:schemeClr val="tx1"/>
                </a:solidFill>
              </a:rPr>
              <a:t> and </a:t>
            </a:r>
            <a:r>
              <a:rPr lang="en-US" sz="2200" dirty="0" err="1" smtClean="0">
                <a:solidFill>
                  <a:schemeClr val="tx1"/>
                </a:solidFill>
              </a:rPr>
              <a:t>Hongning</a:t>
            </a:r>
            <a:r>
              <a:rPr lang="en-US" sz="2200" dirty="0" smtClean="0">
                <a:solidFill>
                  <a:schemeClr val="tx1"/>
                </a:solidFill>
              </a:rPr>
              <a:t> Wang</a:t>
            </a:r>
          </a:p>
          <a:p>
            <a:pPr algn="l"/>
            <a:r>
              <a:rPr lang="en-US" sz="1800" dirty="0" smtClean="0">
                <a:solidFill>
                  <a:schemeClr val="tx1"/>
                </a:solidFill>
              </a:rPr>
              <a:t>Department of Computer Science</a:t>
            </a:r>
          </a:p>
          <a:p>
            <a:pPr algn="l"/>
            <a:r>
              <a:rPr lang="en-US" sz="1800" dirty="0" smtClean="0">
                <a:solidFill>
                  <a:schemeClr val="tx1"/>
                </a:solidFill>
              </a:rPr>
              <a:t>University of Virginia, Charlottesville,</a:t>
            </a:r>
          </a:p>
          <a:p>
            <a:pPr algn="l"/>
            <a:r>
              <a:rPr lang="en-US" sz="1800" dirty="0" smtClean="0">
                <a:solidFill>
                  <a:schemeClr val="tx1"/>
                </a:solidFill>
              </a:rPr>
              <a:t>Virginia, VA 22903</a:t>
            </a:r>
          </a:p>
          <a:p>
            <a:pPr algn="l"/>
            <a:endParaRPr lang="en-US" sz="1800" dirty="0" smtClean="0">
              <a:solidFill>
                <a:schemeClr val="tx1"/>
              </a:solidFill>
            </a:endParaRPr>
          </a:p>
        </p:txBody>
      </p:sp>
      <p:pic>
        <p:nvPicPr>
          <p:cNvPr id="7" name="Picture 2"/>
          <p:cNvPicPr>
            <a:picLocks noChangeAspect="1" noChangeArrowheads="1"/>
          </p:cNvPicPr>
          <p:nvPr/>
        </p:nvPicPr>
        <p:blipFill>
          <a:blip r:embed="rId3"/>
          <a:srcRect/>
          <a:stretch>
            <a:fillRect/>
          </a:stretch>
        </p:blipFill>
        <p:spPr bwMode="auto">
          <a:xfrm>
            <a:off x="0" y="76200"/>
            <a:ext cx="5314950"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438400"/>
          </a:xfrm>
        </p:spPr>
        <p:txBody>
          <a:bodyPr>
            <a:normAutofit lnSpcReduction="10000"/>
          </a:bodyPr>
          <a:lstStyle/>
          <a:p>
            <a:r>
              <a:rPr lang="en-US" dirty="0" smtClean="0"/>
              <a:t>Product review dataset from 2 different websites</a:t>
            </a:r>
          </a:p>
          <a:p>
            <a:pPr lvl="1"/>
            <a:r>
              <a:rPr lang="en-US" dirty="0" smtClean="0"/>
              <a:t> Amazon and </a:t>
            </a:r>
            <a:r>
              <a:rPr lang="en-US" dirty="0" err="1" smtClean="0"/>
              <a:t>NewEgg</a:t>
            </a:r>
            <a:r>
              <a:rPr lang="en-US" dirty="0" smtClean="0"/>
              <a:t> website</a:t>
            </a:r>
          </a:p>
          <a:p>
            <a:pPr lvl="1"/>
            <a:r>
              <a:rPr lang="en-US" dirty="0" smtClean="0"/>
              <a:t> Four (4) different products (Camera, Phone, Tablet, and TV)</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13" name="Title 13"/>
          <p:cNvSpPr>
            <a:spLocks noGrp="1"/>
          </p:cNvSpPr>
          <p:nvPr>
            <p:ph type="title"/>
          </p:nvPr>
        </p:nvSpPr>
        <p:spPr>
          <a:xfrm>
            <a:off x="304800" y="609600"/>
            <a:ext cx="8229600" cy="1143000"/>
          </a:xfrm>
        </p:spPr>
        <p:txBody>
          <a:bodyPr/>
          <a:lstStyle/>
          <a:p>
            <a:pPr algn="l"/>
            <a:r>
              <a:rPr lang="en-US" dirty="0" smtClean="0"/>
              <a:t>Dataset</a:t>
            </a:r>
            <a:endParaRPr lang="en-US" dirty="0"/>
          </a:p>
        </p:txBody>
      </p:sp>
      <p:graphicFrame>
        <p:nvGraphicFramePr>
          <p:cNvPr id="14" name="Table 13"/>
          <p:cNvGraphicFramePr>
            <a:graphicFrameLocks noGrp="1"/>
          </p:cNvGraphicFramePr>
          <p:nvPr/>
        </p:nvGraphicFramePr>
        <p:xfrm>
          <a:off x="1676400" y="4389120"/>
          <a:ext cx="6096000" cy="2468880"/>
        </p:xfrm>
        <a:graphic>
          <a:graphicData uri="http://schemas.openxmlformats.org/drawingml/2006/table">
            <a:tbl>
              <a:tblPr firstRow="1" bandRow="1">
                <a:tableStyleId>{9D7B26C5-4107-4FEC-AEDC-1716B250A1EF}</a:tableStyleId>
              </a:tblPr>
              <a:tblGrid>
                <a:gridCol w="1428750"/>
                <a:gridCol w="1428750"/>
                <a:gridCol w="1428750"/>
                <a:gridCol w="1809750"/>
              </a:tblGrid>
              <a:tr h="691444">
                <a:tc>
                  <a:txBody>
                    <a:bodyPr/>
                    <a:lstStyle/>
                    <a:p>
                      <a:r>
                        <a:rPr lang="en-US" sz="2200" dirty="0" smtClean="0"/>
                        <a:t>Dataset</a:t>
                      </a:r>
                      <a:endParaRPr lang="en-US" sz="2200" dirty="0"/>
                    </a:p>
                  </a:txBody>
                  <a:tcPr/>
                </a:tc>
                <a:tc>
                  <a:txBody>
                    <a:bodyPr/>
                    <a:lstStyle/>
                    <a:p>
                      <a:r>
                        <a:rPr lang="en-US" sz="2200" dirty="0" smtClean="0"/>
                        <a:t>Amazon</a:t>
                      </a:r>
                      <a:endParaRPr lang="en-US" sz="2200" dirty="0"/>
                    </a:p>
                  </a:txBody>
                  <a:tcPr/>
                </a:tc>
                <a:tc>
                  <a:txBody>
                    <a:bodyPr/>
                    <a:lstStyle/>
                    <a:p>
                      <a:r>
                        <a:rPr lang="en-US" sz="2200" dirty="0" err="1" smtClean="0"/>
                        <a:t>NewEgg</a:t>
                      </a:r>
                      <a:endParaRPr lang="en-US" sz="2200" dirty="0"/>
                    </a:p>
                  </a:txBody>
                  <a:tcPr/>
                </a:tc>
                <a:tc>
                  <a:txBody>
                    <a:bodyPr/>
                    <a:lstStyle/>
                    <a:p>
                      <a:r>
                        <a:rPr lang="en-US" sz="2200" dirty="0" smtClean="0"/>
                        <a:t>Vocabulary Size</a:t>
                      </a:r>
                      <a:endParaRPr lang="en-US" sz="2200" dirty="0"/>
                    </a:p>
                  </a:txBody>
                  <a:tcPr/>
                </a:tc>
              </a:tr>
              <a:tr h="387209">
                <a:tc>
                  <a:txBody>
                    <a:bodyPr/>
                    <a:lstStyle/>
                    <a:p>
                      <a:r>
                        <a:rPr lang="en-US" sz="2200" dirty="0" smtClean="0"/>
                        <a:t>Camera</a:t>
                      </a:r>
                      <a:endParaRPr lang="en-US" sz="2200" dirty="0"/>
                    </a:p>
                  </a:txBody>
                  <a:tcPr/>
                </a:tc>
                <a:tc>
                  <a:txBody>
                    <a:bodyPr/>
                    <a:lstStyle/>
                    <a:p>
                      <a:r>
                        <a:rPr lang="en-US" sz="2200" dirty="0" smtClean="0"/>
                        <a:t>6919</a:t>
                      </a:r>
                      <a:endParaRPr lang="en-US" sz="2200" dirty="0"/>
                    </a:p>
                  </a:txBody>
                  <a:tcPr/>
                </a:tc>
                <a:tc>
                  <a:txBody>
                    <a:bodyPr/>
                    <a:lstStyle/>
                    <a:p>
                      <a:r>
                        <a:rPr lang="en-US" sz="2200" dirty="0" smtClean="0"/>
                        <a:t>3020</a:t>
                      </a:r>
                      <a:endParaRPr lang="en-US" sz="2200" dirty="0"/>
                    </a:p>
                  </a:txBody>
                  <a:tcPr/>
                </a:tc>
                <a:tc>
                  <a:txBody>
                    <a:bodyPr/>
                    <a:lstStyle/>
                    <a:p>
                      <a:r>
                        <a:rPr lang="en-US" sz="2200" dirty="0" smtClean="0"/>
                        <a:t>1406</a:t>
                      </a:r>
                      <a:endParaRPr lang="en-US" sz="2200" dirty="0"/>
                    </a:p>
                  </a:txBody>
                  <a:tcPr/>
                </a:tc>
              </a:tr>
              <a:tr h="387209">
                <a:tc>
                  <a:txBody>
                    <a:bodyPr/>
                    <a:lstStyle/>
                    <a:p>
                      <a:r>
                        <a:rPr lang="en-US" sz="2200" dirty="0" err="1" smtClean="0"/>
                        <a:t>Tv</a:t>
                      </a:r>
                      <a:endParaRPr lang="en-US" sz="2200" dirty="0"/>
                    </a:p>
                  </a:txBody>
                  <a:tcPr/>
                </a:tc>
                <a:tc>
                  <a:txBody>
                    <a:bodyPr/>
                    <a:lstStyle/>
                    <a:p>
                      <a:r>
                        <a:rPr lang="en-US" sz="2200" dirty="0" smtClean="0"/>
                        <a:t>4729</a:t>
                      </a:r>
                      <a:endParaRPr lang="en-US" sz="2200" dirty="0"/>
                    </a:p>
                  </a:txBody>
                  <a:tcPr/>
                </a:tc>
                <a:tc>
                  <a:txBody>
                    <a:bodyPr/>
                    <a:lstStyle/>
                    <a:p>
                      <a:r>
                        <a:rPr lang="en-US" sz="2200" dirty="0" smtClean="0"/>
                        <a:t>1662</a:t>
                      </a:r>
                      <a:endParaRPr lang="en-US" sz="2200" dirty="0"/>
                    </a:p>
                  </a:txBody>
                  <a:tcPr/>
                </a:tc>
                <a:tc>
                  <a:txBody>
                    <a:bodyPr/>
                    <a:lstStyle/>
                    <a:p>
                      <a:r>
                        <a:rPr lang="en-US" sz="2200" dirty="0" smtClean="0"/>
                        <a:t>1410</a:t>
                      </a:r>
                      <a:endParaRPr lang="en-US" sz="2200" dirty="0"/>
                    </a:p>
                  </a:txBody>
                  <a:tcPr/>
                </a:tc>
              </a:tr>
              <a:tr h="387209">
                <a:tc>
                  <a:txBody>
                    <a:bodyPr/>
                    <a:lstStyle/>
                    <a:p>
                      <a:r>
                        <a:rPr lang="en-US" sz="2200" dirty="0" smtClean="0"/>
                        <a:t>Tablet</a:t>
                      </a:r>
                      <a:endParaRPr lang="en-US" sz="2200" dirty="0"/>
                    </a:p>
                  </a:txBody>
                  <a:tcPr/>
                </a:tc>
                <a:tc>
                  <a:txBody>
                    <a:bodyPr/>
                    <a:lstStyle/>
                    <a:p>
                      <a:r>
                        <a:rPr lang="en-US" sz="2200" dirty="0" smtClean="0"/>
                        <a:t>6147</a:t>
                      </a:r>
                      <a:endParaRPr lang="en-US" sz="2200" dirty="0"/>
                    </a:p>
                  </a:txBody>
                  <a:tcPr/>
                </a:tc>
                <a:tc>
                  <a:txBody>
                    <a:bodyPr/>
                    <a:lstStyle/>
                    <a:p>
                      <a:r>
                        <a:rPr lang="en-US" sz="2200" dirty="0" smtClean="0"/>
                        <a:t>407</a:t>
                      </a:r>
                      <a:endParaRPr lang="en-US" sz="2200" dirty="0"/>
                    </a:p>
                  </a:txBody>
                  <a:tcPr/>
                </a:tc>
                <a:tc>
                  <a:txBody>
                    <a:bodyPr/>
                    <a:lstStyle/>
                    <a:p>
                      <a:r>
                        <a:rPr lang="en-US" sz="2200" dirty="0" smtClean="0"/>
                        <a:t>1515</a:t>
                      </a:r>
                      <a:endParaRPr lang="en-US" sz="2200" dirty="0"/>
                    </a:p>
                  </a:txBody>
                  <a:tcPr/>
                </a:tc>
              </a:tr>
              <a:tr h="387209">
                <a:tc>
                  <a:txBody>
                    <a:bodyPr/>
                    <a:lstStyle/>
                    <a:p>
                      <a:r>
                        <a:rPr lang="en-US" sz="2200" dirty="0" smtClean="0"/>
                        <a:t>Phone</a:t>
                      </a:r>
                      <a:endParaRPr lang="en-US" sz="2200" dirty="0"/>
                    </a:p>
                  </a:txBody>
                  <a:tcPr/>
                </a:tc>
                <a:tc>
                  <a:txBody>
                    <a:bodyPr/>
                    <a:lstStyle/>
                    <a:p>
                      <a:r>
                        <a:rPr lang="en-US" sz="2200" dirty="0" smtClean="0"/>
                        <a:t>6899</a:t>
                      </a:r>
                      <a:endParaRPr lang="en-US" sz="2200" dirty="0"/>
                    </a:p>
                  </a:txBody>
                  <a:tcPr/>
                </a:tc>
                <a:tc>
                  <a:txBody>
                    <a:bodyPr/>
                    <a:lstStyle/>
                    <a:p>
                      <a:r>
                        <a:rPr lang="en-US" sz="2200" dirty="0" smtClean="0"/>
                        <a:t>268</a:t>
                      </a:r>
                      <a:endParaRPr lang="en-US" sz="2200" dirty="0"/>
                    </a:p>
                  </a:txBody>
                  <a:tcPr/>
                </a:tc>
                <a:tc>
                  <a:txBody>
                    <a:bodyPr/>
                    <a:lstStyle/>
                    <a:p>
                      <a:r>
                        <a:rPr lang="en-US" sz="2200" dirty="0" smtClean="0"/>
                        <a:t>1282</a:t>
                      </a:r>
                      <a:endParaRPr lang="en-US" sz="2200" dirty="0"/>
                    </a:p>
                  </a:txBody>
                  <a:tcPr/>
                </a:tc>
              </a:tr>
            </a:tbl>
          </a:graphicData>
        </a:graphic>
      </p:graphicFrame>
      <p:sp>
        <p:nvSpPr>
          <p:cNvPr id="15" name="TextBox 14"/>
          <p:cNvSpPr txBox="1"/>
          <p:nvPr/>
        </p:nvSpPr>
        <p:spPr>
          <a:xfrm>
            <a:off x="2890713" y="3962400"/>
            <a:ext cx="3106684" cy="369332"/>
          </a:xfrm>
          <a:prstGeom prst="rect">
            <a:avLst/>
          </a:prstGeom>
          <a:noFill/>
        </p:spPr>
        <p:txBody>
          <a:bodyPr wrap="none" rtlCol="0">
            <a:spAutoFit/>
          </a:bodyPr>
          <a:lstStyle/>
          <a:p>
            <a:r>
              <a:rPr lang="en-US" b="1" dirty="0" smtClean="0"/>
              <a:t>Table 1: Description of Dataset</a:t>
            </a:r>
            <a:endParaRPr lang="en-US" b="1" dirty="0"/>
          </a:p>
        </p:txBody>
      </p:sp>
      <p:sp>
        <p:nvSpPr>
          <p:cNvPr id="16"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7" name="Rectangle 16"/>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8" name="Rectangle 17"/>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9" name="Rectangle 18"/>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2" name="Pentagon 21"/>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3" name="Rectangle 22"/>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799"/>
          </a:xfrm>
        </p:spPr>
        <p:txBody>
          <a:bodyPr>
            <a:normAutofit/>
          </a:bodyPr>
          <a:lstStyle/>
          <a:p>
            <a:r>
              <a:rPr lang="en-US" dirty="0" smtClean="0"/>
              <a:t>Topic Model Evaluation</a:t>
            </a:r>
          </a:p>
          <a:p>
            <a:pPr lvl="1"/>
            <a:r>
              <a:rPr lang="en-US" dirty="0" smtClean="0"/>
              <a:t>Perplexity </a:t>
            </a:r>
          </a:p>
          <a:p>
            <a:pPr lvl="1">
              <a:defRPr/>
            </a:pPr>
            <a:r>
              <a:rPr lang="en-US" dirty="0" smtClean="0"/>
              <a:t>In Information theory, </a:t>
            </a:r>
            <a:r>
              <a:rPr lang="en-US" b="1" dirty="0" smtClean="0"/>
              <a:t>perplexity</a:t>
            </a:r>
            <a:r>
              <a:rPr lang="en-US" dirty="0" smtClean="0"/>
              <a:t> is a measurement of how well a probability distribution or probability model predicts a sample</a:t>
            </a:r>
          </a:p>
          <a:p>
            <a:r>
              <a:rPr lang="en-US" dirty="0" smtClean="0"/>
              <a:t>Sentiment Classification</a:t>
            </a:r>
          </a:p>
          <a:p>
            <a:pPr lvl="1"/>
            <a:r>
              <a:rPr lang="en-US" dirty="0" smtClean="0"/>
              <a:t>F-1 measure</a:t>
            </a:r>
          </a:p>
          <a:p>
            <a:pPr lvl="1">
              <a:defRPr/>
            </a:pPr>
            <a:endParaRPr lang="en-US" dirty="0" smtClean="0"/>
          </a:p>
          <a:p>
            <a:pPr lvl="1">
              <a:buNone/>
              <a:defRPr/>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13" name="Title 13"/>
          <p:cNvSpPr>
            <a:spLocks noGrp="1"/>
          </p:cNvSpPr>
          <p:nvPr>
            <p:ph type="title"/>
          </p:nvPr>
        </p:nvSpPr>
        <p:spPr>
          <a:xfrm>
            <a:off x="304800" y="533400"/>
            <a:ext cx="8229600" cy="1143000"/>
          </a:xfrm>
        </p:spPr>
        <p:txBody>
          <a:bodyPr/>
          <a:lstStyle/>
          <a:p>
            <a:pPr algn="l"/>
            <a:r>
              <a:rPr lang="en-US" dirty="0" smtClean="0"/>
              <a:t>Performance Metrics</a:t>
            </a:r>
            <a:endParaRPr lang="en-US" dirty="0"/>
          </a:p>
        </p:txBody>
      </p:sp>
      <p:sp>
        <p:nvSpPr>
          <p:cNvPr id="16"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7" name="Rectangle 16"/>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8" name="Rectangle 17"/>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9" name="Rectangle 18"/>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2" name="Pentagon 21"/>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3" name="Rectangle 22"/>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pic>
        <p:nvPicPr>
          <p:cNvPr id="20" name="Picture 2"/>
          <p:cNvPicPr>
            <a:picLocks noChangeAspect="1" noChangeArrowheads="1"/>
          </p:cNvPicPr>
          <p:nvPr/>
        </p:nvPicPr>
        <p:blipFill>
          <a:blip r:embed="rId3"/>
          <a:srcRect/>
          <a:stretch>
            <a:fillRect/>
          </a:stretch>
        </p:blipFill>
        <p:spPr bwMode="auto">
          <a:xfrm>
            <a:off x="2819400" y="2076178"/>
            <a:ext cx="4267200" cy="764793"/>
          </a:xfrm>
          <a:prstGeom prst="rect">
            <a:avLst/>
          </a:prstGeom>
          <a:noFill/>
          <a:ln w="9525">
            <a:noFill/>
            <a:miter lim="800000"/>
            <a:headEnd/>
            <a:tailEnd/>
          </a:ln>
          <a:effectLst/>
        </p:spPr>
      </p:pic>
      <p:pic>
        <p:nvPicPr>
          <p:cNvPr id="56322" name="Picture 2" descr="https://upload.wikimedia.org/math/9/9/1/991d55cc29b4867c88c6c22d438265f9.png"/>
          <p:cNvPicPr>
            <a:picLocks noChangeAspect="1" noChangeArrowheads="1"/>
          </p:cNvPicPr>
          <p:nvPr/>
        </p:nvPicPr>
        <p:blipFill>
          <a:blip r:embed="rId4"/>
          <a:srcRect/>
          <a:stretch>
            <a:fillRect/>
          </a:stretch>
        </p:blipFill>
        <p:spPr bwMode="auto">
          <a:xfrm>
            <a:off x="2819400" y="5562600"/>
            <a:ext cx="3429000" cy="72355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14" name="Title 13"/>
          <p:cNvSpPr txBox="1">
            <a:spLocks/>
          </p:cNvSpPr>
          <p:nvPr/>
        </p:nvSpPr>
        <p:spPr>
          <a:xfrm>
            <a:off x="304800" y="685800"/>
            <a:ext cx="8839200" cy="1143000"/>
          </a:xfrm>
          <a:prstGeom prst="rect">
            <a:avLst/>
          </a:prstGeom>
        </p:spPr>
        <p:txBody>
          <a:bodyPr vert="horz" lIns="91440" tIns="45720" rIns="91440" bIns="45720" rtlCol="0" anchor="ctr">
            <a:normAutofit/>
          </a:bodyPr>
          <a:lstStyle/>
          <a:p>
            <a:pPr>
              <a:spcBef>
                <a:spcPct val="0"/>
              </a:spcBef>
              <a:defRPr/>
            </a:pPr>
            <a:r>
              <a:rPr lang="en-US" sz="4400" dirty="0" smtClean="0">
                <a:latin typeface="+mj-lt"/>
                <a:ea typeface="+mj-ea"/>
                <a:cs typeface="+mj-cs"/>
              </a:rPr>
              <a:t>Number of Topics: Empirical Evidence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228600" y="4114800"/>
            <a:ext cx="8686800" cy="646331"/>
          </a:xfrm>
          <a:prstGeom prst="rect">
            <a:avLst/>
          </a:prstGeom>
        </p:spPr>
        <p:txBody>
          <a:bodyPr wrap="square">
            <a:spAutoFit/>
          </a:bodyPr>
          <a:lstStyle/>
          <a:p>
            <a:pPr algn="ctr"/>
            <a:r>
              <a:rPr lang="en-US" b="1" dirty="0" smtClean="0"/>
              <a:t>Figure 3: Effects of varying the number of topics on perplexity (left) and F-1 measure (right)</a:t>
            </a:r>
            <a:endParaRPr lang="en-US" b="1" dirty="0"/>
          </a:p>
        </p:txBody>
      </p:sp>
      <p:pic>
        <p:nvPicPr>
          <p:cNvPr id="191491" name="Picture 3"/>
          <p:cNvPicPr>
            <a:picLocks noChangeAspect="1" noChangeArrowheads="1"/>
          </p:cNvPicPr>
          <p:nvPr/>
        </p:nvPicPr>
        <p:blipFill>
          <a:blip r:embed="rId3"/>
          <a:srcRect/>
          <a:stretch>
            <a:fillRect/>
          </a:stretch>
        </p:blipFill>
        <p:spPr bwMode="auto">
          <a:xfrm>
            <a:off x="76200" y="1676400"/>
            <a:ext cx="4610100" cy="2428875"/>
          </a:xfrm>
          <a:prstGeom prst="rect">
            <a:avLst/>
          </a:prstGeom>
          <a:noFill/>
          <a:ln w="9525">
            <a:noFill/>
            <a:miter lim="800000"/>
            <a:headEnd/>
            <a:tailEnd/>
          </a:ln>
          <a:effectLst/>
        </p:spPr>
      </p:pic>
      <p:pic>
        <p:nvPicPr>
          <p:cNvPr id="191492" name="Picture 4"/>
          <p:cNvPicPr>
            <a:picLocks noChangeAspect="1" noChangeArrowheads="1"/>
          </p:cNvPicPr>
          <p:nvPr/>
        </p:nvPicPr>
        <p:blipFill>
          <a:blip r:embed="rId4"/>
          <a:srcRect/>
          <a:stretch>
            <a:fillRect/>
          </a:stretch>
        </p:blipFill>
        <p:spPr bwMode="auto">
          <a:xfrm>
            <a:off x="4400550" y="1676400"/>
            <a:ext cx="4743450" cy="2524125"/>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2286000" y="5466080"/>
          <a:ext cx="4495800" cy="1010920"/>
        </p:xfrm>
        <a:graphic>
          <a:graphicData uri="http://schemas.openxmlformats.org/drawingml/2006/table">
            <a:tbl>
              <a:tblPr firstRow="1" bandRow="1">
                <a:tableStyleId>{5940675A-B579-460E-94D1-54222C63F5DA}</a:tableStyleId>
              </a:tblPr>
              <a:tblGrid>
                <a:gridCol w="1142999"/>
                <a:gridCol w="990600"/>
                <a:gridCol w="838200"/>
                <a:gridCol w="813308"/>
                <a:gridCol w="710693"/>
              </a:tblGrid>
              <a:tr h="370840">
                <a:tc>
                  <a:txBody>
                    <a:bodyPr/>
                    <a:lstStyle/>
                    <a:p>
                      <a:r>
                        <a:rPr lang="en-US" b="1" dirty="0" smtClean="0"/>
                        <a:t>Category</a:t>
                      </a:r>
                      <a:endParaRPr lang="en-US" b="1" dirty="0"/>
                    </a:p>
                  </a:txBody>
                  <a:tcPr/>
                </a:tc>
                <a:tc>
                  <a:txBody>
                    <a:bodyPr/>
                    <a:lstStyle/>
                    <a:p>
                      <a:r>
                        <a:rPr lang="en-US" b="1" dirty="0" smtClean="0"/>
                        <a:t>Camera</a:t>
                      </a:r>
                      <a:endParaRPr lang="en-US" b="1" dirty="0"/>
                    </a:p>
                  </a:txBody>
                  <a:tcPr/>
                </a:tc>
                <a:tc>
                  <a:txBody>
                    <a:bodyPr/>
                    <a:lstStyle/>
                    <a:p>
                      <a:r>
                        <a:rPr lang="en-US" b="1" dirty="0" smtClean="0"/>
                        <a:t>Phone</a:t>
                      </a:r>
                      <a:endParaRPr lang="en-US" b="1" dirty="0"/>
                    </a:p>
                  </a:txBody>
                  <a:tcPr/>
                </a:tc>
                <a:tc>
                  <a:txBody>
                    <a:bodyPr/>
                    <a:lstStyle/>
                    <a:p>
                      <a:r>
                        <a:rPr lang="en-US" b="1" dirty="0" smtClean="0"/>
                        <a:t>Tablet</a:t>
                      </a:r>
                      <a:endParaRPr lang="en-US" b="1" dirty="0"/>
                    </a:p>
                  </a:txBody>
                  <a:tcPr/>
                </a:tc>
                <a:tc>
                  <a:txBody>
                    <a:bodyPr/>
                    <a:lstStyle/>
                    <a:p>
                      <a:r>
                        <a:rPr lang="en-US" b="1" dirty="0" err="1" smtClean="0"/>
                        <a:t>Tv</a:t>
                      </a:r>
                      <a:endParaRPr lang="en-US" b="1" dirty="0"/>
                    </a:p>
                  </a:txBody>
                  <a:tcPr/>
                </a:tc>
              </a:tr>
              <a:tr h="370840">
                <a:tc>
                  <a:txBody>
                    <a:bodyPr/>
                    <a:lstStyle/>
                    <a:p>
                      <a:r>
                        <a:rPr lang="en-US" dirty="0" smtClean="0"/>
                        <a:t>Number</a:t>
                      </a:r>
                      <a:r>
                        <a:rPr lang="en-US" baseline="0" dirty="0" smtClean="0"/>
                        <a:t> of topics</a:t>
                      </a:r>
                      <a:endParaRPr lang="en-US" dirty="0"/>
                    </a:p>
                  </a:txBody>
                  <a:tcPr/>
                </a:tc>
                <a:tc>
                  <a:txBody>
                    <a:bodyPr/>
                    <a:lstStyle/>
                    <a:p>
                      <a:r>
                        <a:rPr lang="en-US" dirty="0" smtClean="0"/>
                        <a:t>26</a:t>
                      </a:r>
                      <a:endParaRPr lang="en-US" dirty="0"/>
                    </a:p>
                  </a:txBody>
                  <a:tcPr/>
                </a:tc>
                <a:tc>
                  <a:txBody>
                    <a:bodyPr/>
                    <a:lstStyle/>
                    <a:p>
                      <a:r>
                        <a:rPr lang="en-US" dirty="0" smtClean="0"/>
                        <a:t>26</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r>
            </a:tbl>
          </a:graphicData>
        </a:graphic>
      </p:graphicFrame>
      <p:sp>
        <p:nvSpPr>
          <p:cNvPr id="17" name="Rectangle 16"/>
          <p:cNvSpPr/>
          <p:nvPr/>
        </p:nvSpPr>
        <p:spPr>
          <a:xfrm>
            <a:off x="381000" y="5020548"/>
            <a:ext cx="8305800" cy="369332"/>
          </a:xfrm>
          <a:prstGeom prst="rect">
            <a:avLst/>
          </a:prstGeom>
        </p:spPr>
        <p:txBody>
          <a:bodyPr wrap="square">
            <a:spAutoFit/>
          </a:bodyPr>
          <a:lstStyle/>
          <a:p>
            <a:pPr algn="ctr"/>
            <a:r>
              <a:rPr lang="en-US" b="1" dirty="0" smtClean="0"/>
              <a:t>Table 2 : Number of Topics </a:t>
            </a:r>
            <a:endParaRPr lang="en-US" b="1" dirty="0"/>
          </a:p>
        </p:txBody>
      </p:sp>
      <p:sp>
        <p:nvSpPr>
          <p:cNvPr id="18"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9" name="Rectangle 18"/>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0" name="Rectangle 19"/>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1" name="Rectangle 20"/>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2" name="Pentagon 21"/>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3" name="Rectangle 22"/>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14" name="Title 13"/>
          <p:cNvSpPr txBox="1">
            <a:spLocks/>
          </p:cNvSpPr>
          <p:nvPr/>
        </p:nvSpPr>
        <p:spPr>
          <a:xfrm>
            <a:off x="304800" y="6096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Topic Evaluation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762000" y="6287869"/>
            <a:ext cx="7924800" cy="646331"/>
          </a:xfrm>
          <a:prstGeom prst="rect">
            <a:avLst/>
          </a:prstGeom>
        </p:spPr>
        <p:txBody>
          <a:bodyPr wrap="square">
            <a:spAutoFit/>
          </a:bodyPr>
          <a:lstStyle/>
          <a:p>
            <a:pPr algn="ctr"/>
            <a:r>
              <a:rPr lang="en-US" b="1" dirty="0" smtClean="0"/>
              <a:t>Figure 4 : Perplexity with increasing training size on four different review document sets</a:t>
            </a:r>
            <a:endParaRPr lang="en-US" b="1" dirty="0"/>
          </a:p>
        </p:txBody>
      </p:sp>
      <p:sp>
        <p:nvSpPr>
          <p:cNvPr id="17" name="Content Placeholder 2"/>
          <p:cNvSpPr txBox="1">
            <a:spLocks/>
          </p:cNvSpPr>
          <p:nvPr/>
        </p:nvSpPr>
        <p:spPr>
          <a:xfrm>
            <a:off x="304800" y="1828801"/>
            <a:ext cx="8229600" cy="4724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2"/>
          <p:cNvPicPr>
            <a:picLocks noChangeAspect="1" noChangeArrowheads="1"/>
          </p:cNvPicPr>
          <p:nvPr/>
        </p:nvPicPr>
        <p:blipFill>
          <a:blip r:embed="rId4"/>
          <a:srcRect/>
          <a:stretch>
            <a:fillRect/>
          </a:stretch>
        </p:blipFill>
        <p:spPr bwMode="auto">
          <a:xfrm>
            <a:off x="533400" y="1447800"/>
            <a:ext cx="8296275" cy="4829175"/>
          </a:xfrm>
          <a:prstGeom prst="rect">
            <a:avLst/>
          </a:prstGeom>
          <a:noFill/>
          <a:ln w="9525">
            <a:noFill/>
            <a:miter lim="800000"/>
            <a:headEnd/>
            <a:tailEnd/>
          </a:ln>
          <a:effectLst/>
        </p:spPr>
      </p:pic>
      <p:sp>
        <p:nvSpPr>
          <p:cNvPr id="19"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0" name="Rectangle 19"/>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1" name="Rectangle 20"/>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2" name="Rectangle 21"/>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3" name="Pentagon 22"/>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4" name="Rectangle 23"/>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14" name="Title 13"/>
          <p:cNvSpPr txBox="1">
            <a:spLocks/>
          </p:cNvSpPr>
          <p:nvPr/>
        </p:nvSpPr>
        <p:spPr>
          <a:xfrm>
            <a:off x="304800" y="5334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Sentiment Classification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609600" y="6135469"/>
            <a:ext cx="8305800" cy="646331"/>
          </a:xfrm>
          <a:prstGeom prst="rect">
            <a:avLst/>
          </a:prstGeom>
        </p:spPr>
        <p:txBody>
          <a:bodyPr wrap="square">
            <a:spAutoFit/>
          </a:bodyPr>
          <a:lstStyle/>
          <a:p>
            <a:pPr algn="ctr"/>
            <a:r>
              <a:rPr lang="en-US" b="1" dirty="0" smtClean="0"/>
              <a:t>Figure 5 : Sentiment classification performance with increasing training size on four different review document sets</a:t>
            </a:r>
            <a:endParaRPr lang="en-US" b="1" dirty="0"/>
          </a:p>
        </p:txBody>
      </p:sp>
      <p:pic>
        <p:nvPicPr>
          <p:cNvPr id="189442" name="Picture 2"/>
          <p:cNvPicPr>
            <a:picLocks noChangeAspect="1" noChangeArrowheads="1"/>
          </p:cNvPicPr>
          <p:nvPr/>
        </p:nvPicPr>
        <p:blipFill>
          <a:blip r:embed="rId3"/>
          <a:srcRect/>
          <a:stretch>
            <a:fillRect/>
          </a:stretch>
        </p:blipFill>
        <p:spPr bwMode="auto">
          <a:xfrm>
            <a:off x="300038" y="1409700"/>
            <a:ext cx="8543925" cy="4838700"/>
          </a:xfrm>
          <a:prstGeom prst="rect">
            <a:avLst/>
          </a:prstGeom>
          <a:noFill/>
          <a:ln w="9525">
            <a:noFill/>
            <a:miter lim="800000"/>
            <a:headEnd/>
            <a:tailEnd/>
          </a:ln>
          <a:effectLst/>
        </p:spPr>
      </p:pic>
      <p:sp>
        <p:nvSpPr>
          <p:cNvPr id="16"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7" name="Rectangle 16"/>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8" name="Rectangle 17"/>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9" name="Rectangle 18"/>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0" name="Pentagon 19"/>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1" name="Rectangle 20"/>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4" name="Title 13"/>
          <p:cNvSpPr txBox="1">
            <a:spLocks/>
          </p:cNvSpPr>
          <p:nvPr/>
        </p:nvSpPr>
        <p:spPr>
          <a:xfrm>
            <a:off x="0" y="685800"/>
            <a:ext cx="9753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  Word Intrusion Experiment [4]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7" name="Table 16"/>
          <p:cNvGraphicFramePr>
            <a:graphicFrameLocks noGrp="1"/>
          </p:cNvGraphicFramePr>
          <p:nvPr/>
        </p:nvGraphicFramePr>
        <p:xfrm>
          <a:off x="304800" y="2057400"/>
          <a:ext cx="2438400" cy="2595880"/>
        </p:xfrm>
        <a:graphic>
          <a:graphicData uri="http://schemas.openxmlformats.org/drawingml/2006/table">
            <a:tbl>
              <a:tblPr firstRow="1" bandRow="1">
                <a:tableStyleId>{9D7B26C5-4107-4FEC-AEDC-1716B250A1EF}</a:tableStyleId>
              </a:tblPr>
              <a:tblGrid>
                <a:gridCol w="1219200"/>
                <a:gridCol w="1219200"/>
              </a:tblGrid>
              <a:tr h="370840">
                <a:tc>
                  <a:txBody>
                    <a:bodyPr/>
                    <a:lstStyle/>
                    <a:p>
                      <a:r>
                        <a:rPr lang="en-US" dirty="0" smtClean="0"/>
                        <a:t>Topic</a:t>
                      </a:r>
                      <a:r>
                        <a:rPr lang="en-US" baseline="0" dirty="0" smtClean="0"/>
                        <a:t> 1</a:t>
                      </a:r>
                      <a:endParaRPr lang="en-US" dirty="0"/>
                    </a:p>
                  </a:txBody>
                  <a:tcPr/>
                </a:tc>
                <a:tc>
                  <a:txBody>
                    <a:bodyPr/>
                    <a:lstStyle/>
                    <a:p>
                      <a:r>
                        <a:rPr lang="en-US" dirty="0" smtClean="0"/>
                        <a:t>Probability</a:t>
                      </a:r>
                      <a:endParaRPr lang="en-US" dirty="0"/>
                    </a:p>
                  </a:txBody>
                  <a:tcPr/>
                </a:tc>
              </a:tr>
              <a:tr h="370840">
                <a:tc>
                  <a:txBody>
                    <a:bodyPr/>
                    <a:lstStyle/>
                    <a:p>
                      <a:r>
                        <a:rPr lang="en-US" dirty="0" smtClean="0"/>
                        <a:t>Charge</a:t>
                      </a:r>
                      <a:endParaRPr lang="en-US" dirty="0"/>
                    </a:p>
                  </a:txBody>
                  <a:tcPr/>
                </a:tc>
                <a:tc>
                  <a:txBody>
                    <a:bodyPr/>
                    <a:lstStyle/>
                    <a:p>
                      <a:r>
                        <a:rPr lang="en-US" dirty="0" smtClean="0"/>
                        <a:t>0.150</a:t>
                      </a:r>
                      <a:endParaRPr lang="en-US" dirty="0"/>
                    </a:p>
                  </a:txBody>
                  <a:tcPr/>
                </a:tc>
              </a:tr>
              <a:tr h="370840">
                <a:tc>
                  <a:txBody>
                    <a:bodyPr/>
                    <a:lstStyle/>
                    <a:p>
                      <a:r>
                        <a:rPr lang="en-US" dirty="0" smtClean="0"/>
                        <a:t>Recharge</a:t>
                      </a:r>
                      <a:endParaRPr lang="en-US" dirty="0"/>
                    </a:p>
                  </a:txBody>
                  <a:tcPr/>
                </a:tc>
                <a:tc>
                  <a:txBody>
                    <a:bodyPr/>
                    <a:lstStyle/>
                    <a:p>
                      <a:r>
                        <a:rPr lang="en-US" dirty="0" smtClean="0"/>
                        <a:t>0.135</a:t>
                      </a:r>
                      <a:endParaRPr lang="en-US" dirty="0"/>
                    </a:p>
                  </a:txBody>
                  <a:tcPr/>
                </a:tc>
              </a:tr>
              <a:tr h="370840">
                <a:tc>
                  <a:txBody>
                    <a:bodyPr/>
                    <a:lstStyle/>
                    <a:p>
                      <a:r>
                        <a:rPr lang="en-US" dirty="0" smtClean="0"/>
                        <a:t>Battery</a:t>
                      </a:r>
                      <a:endParaRPr lang="en-US" dirty="0"/>
                    </a:p>
                  </a:txBody>
                  <a:tcPr/>
                </a:tc>
                <a:tc>
                  <a:txBody>
                    <a:bodyPr/>
                    <a:lstStyle/>
                    <a:p>
                      <a:r>
                        <a:rPr lang="en-US" dirty="0" smtClean="0"/>
                        <a:t>0.124</a:t>
                      </a:r>
                      <a:endParaRPr lang="en-US" dirty="0"/>
                    </a:p>
                  </a:txBody>
                  <a:tcPr/>
                </a:tc>
              </a:tr>
              <a:tr h="370840">
                <a:tc>
                  <a:txBody>
                    <a:bodyPr/>
                    <a:lstStyle/>
                    <a:p>
                      <a:r>
                        <a:rPr lang="en-US" dirty="0" smtClean="0"/>
                        <a:t>Life</a:t>
                      </a:r>
                      <a:endParaRPr lang="en-US" dirty="0"/>
                    </a:p>
                  </a:txBody>
                  <a:tcPr/>
                </a:tc>
                <a:tc>
                  <a:txBody>
                    <a:bodyPr/>
                    <a:lstStyle/>
                    <a:p>
                      <a:r>
                        <a:rPr lang="en-US" dirty="0" smtClean="0"/>
                        <a:t>0.105</a:t>
                      </a:r>
                      <a:endParaRPr lang="en-US" dirty="0"/>
                    </a:p>
                  </a:txBody>
                  <a:tcPr/>
                </a:tc>
              </a:tr>
              <a:tr h="370840">
                <a:tc>
                  <a:txBody>
                    <a:bodyPr/>
                    <a:lstStyle/>
                    <a:p>
                      <a:r>
                        <a:rPr lang="en-US" dirty="0" smtClean="0"/>
                        <a: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0.003</a:t>
                      </a:r>
                    </a:p>
                  </a:txBody>
                  <a:tcPr/>
                </a:tc>
              </a:tr>
            </a:tbl>
          </a:graphicData>
        </a:graphic>
      </p:graphicFrame>
      <p:graphicFrame>
        <p:nvGraphicFramePr>
          <p:cNvPr id="18" name="Table 17"/>
          <p:cNvGraphicFramePr>
            <a:graphicFrameLocks noGrp="1"/>
          </p:cNvGraphicFramePr>
          <p:nvPr/>
        </p:nvGraphicFramePr>
        <p:xfrm>
          <a:off x="2971800" y="2057400"/>
          <a:ext cx="2362200" cy="2225040"/>
        </p:xfrm>
        <a:graphic>
          <a:graphicData uri="http://schemas.openxmlformats.org/drawingml/2006/table">
            <a:tbl>
              <a:tblPr firstRow="1" bandRow="1">
                <a:tableStyleId>{9D7B26C5-4107-4FEC-AEDC-1716B250A1EF}</a:tableStyleId>
              </a:tblPr>
              <a:tblGrid>
                <a:gridCol w="959644"/>
                <a:gridCol w="1402556"/>
              </a:tblGrid>
              <a:tr h="370840">
                <a:tc>
                  <a:txBody>
                    <a:bodyPr/>
                    <a:lstStyle/>
                    <a:p>
                      <a:r>
                        <a:rPr lang="en-US" dirty="0" smtClean="0"/>
                        <a:t>Topic</a:t>
                      </a:r>
                      <a:r>
                        <a:rPr lang="en-US" baseline="0" dirty="0" smtClean="0"/>
                        <a:t> 2</a:t>
                      </a:r>
                      <a:endParaRPr lang="en-US" dirty="0"/>
                    </a:p>
                  </a:txBody>
                  <a:tcPr/>
                </a:tc>
                <a:tc>
                  <a:txBody>
                    <a:bodyPr/>
                    <a:lstStyle/>
                    <a:p>
                      <a:r>
                        <a:rPr lang="en-US" dirty="0" smtClean="0"/>
                        <a:t>Probability</a:t>
                      </a:r>
                      <a:endParaRPr lang="en-US" dirty="0"/>
                    </a:p>
                  </a:txBody>
                  <a:tcPr/>
                </a:tc>
              </a:tr>
              <a:tr h="370840">
                <a:tc>
                  <a:txBody>
                    <a:bodyPr/>
                    <a:lstStyle/>
                    <a:p>
                      <a:r>
                        <a:rPr lang="en-US" dirty="0" smtClean="0"/>
                        <a:t>Lens</a:t>
                      </a:r>
                      <a:endParaRPr lang="en-US" dirty="0"/>
                    </a:p>
                  </a:txBody>
                  <a:tcPr/>
                </a:tc>
                <a:tc>
                  <a:txBody>
                    <a:bodyPr/>
                    <a:lstStyle/>
                    <a:p>
                      <a:r>
                        <a:rPr lang="en-US" dirty="0" smtClean="0"/>
                        <a:t>0.161</a:t>
                      </a:r>
                      <a:endParaRPr lang="en-US" dirty="0"/>
                    </a:p>
                  </a:txBody>
                  <a:tcPr/>
                </a:tc>
              </a:tr>
              <a:tr h="370840">
                <a:tc>
                  <a:txBody>
                    <a:bodyPr/>
                    <a:lstStyle/>
                    <a:p>
                      <a:r>
                        <a:rPr lang="en-US" dirty="0" smtClean="0"/>
                        <a:t>Screen</a:t>
                      </a:r>
                      <a:endParaRPr lang="en-US" dirty="0"/>
                    </a:p>
                  </a:txBody>
                  <a:tcPr/>
                </a:tc>
                <a:tc>
                  <a:txBody>
                    <a:bodyPr/>
                    <a:lstStyle/>
                    <a:p>
                      <a:r>
                        <a:rPr lang="en-US" dirty="0" smtClean="0"/>
                        <a:t>0.159</a:t>
                      </a:r>
                      <a:endParaRPr lang="en-US" dirty="0"/>
                    </a:p>
                  </a:txBody>
                  <a:tcPr/>
                </a:tc>
              </a:tr>
              <a:tr h="370840">
                <a:tc>
                  <a:txBody>
                    <a:bodyPr/>
                    <a:lstStyle/>
                    <a:p>
                      <a:r>
                        <a:rPr lang="en-US" dirty="0" smtClean="0"/>
                        <a:t>Display</a:t>
                      </a:r>
                      <a:endParaRPr lang="en-US" dirty="0"/>
                    </a:p>
                  </a:txBody>
                  <a:tcPr/>
                </a:tc>
                <a:tc>
                  <a:txBody>
                    <a:bodyPr/>
                    <a:lstStyle/>
                    <a:p>
                      <a:r>
                        <a:rPr lang="en-US" dirty="0" smtClean="0"/>
                        <a:t>0.157</a:t>
                      </a:r>
                      <a:endParaRPr lang="en-US" dirty="0"/>
                    </a:p>
                  </a:txBody>
                  <a:tcPr/>
                </a:tc>
              </a:tr>
              <a:tr h="370840">
                <a:tc>
                  <a:txBody>
                    <a:bodyPr/>
                    <a:lstStyle/>
                    <a:p>
                      <a:r>
                        <a:rPr lang="en-US" dirty="0" smtClean="0"/>
                        <a:t>Touch</a:t>
                      </a:r>
                      <a:endParaRPr lang="en-US" dirty="0"/>
                    </a:p>
                  </a:txBody>
                  <a:tcPr/>
                </a:tc>
                <a:tc>
                  <a:txBody>
                    <a:bodyPr/>
                    <a:lstStyle/>
                    <a:p>
                      <a:r>
                        <a:rPr lang="en-US" dirty="0" smtClean="0"/>
                        <a:t>0.142</a:t>
                      </a:r>
                      <a:endParaRPr lang="en-US" dirty="0"/>
                    </a:p>
                  </a:txBody>
                  <a:tcPr/>
                </a:tc>
              </a:tr>
              <a:tr h="370840">
                <a:tc>
                  <a:txBody>
                    <a:bodyPr/>
                    <a:lstStyle/>
                    <a:p>
                      <a:r>
                        <a:rPr lang="en-US" dirty="0" smtClean="0"/>
                        <a:t>View</a:t>
                      </a:r>
                      <a:endParaRPr lang="en-US" dirty="0"/>
                    </a:p>
                  </a:txBody>
                  <a:tcPr/>
                </a:tc>
                <a:tc>
                  <a:txBody>
                    <a:bodyPr/>
                    <a:lstStyle/>
                    <a:p>
                      <a:r>
                        <a:rPr lang="en-US" dirty="0" smtClean="0"/>
                        <a:t>0.125</a:t>
                      </a:r>
                      <a:endParaRPr lang="en-US" dirty="0"/>
                    </a:p>
                  </a:txBody>
                  <a:tcPr/>
                </a:tc>
              </a:tr>
            </a:tbl>
          </a:graphicData>
        </a:graphic>
      </p:graphicFrame>
      <p:graphicFrame>
        <p:nvGraphicFramePr>
          <p:cNvPr id="19" name="Table 18"/>
          <p:cNvGraphicFramePr>
            <a:graphicFrameLocks noGrp="1"/>
          </p:cNvGraphicFramePr>
          <p:nvPr/>
        </p:nvGraphicFramePr>
        <p:xfrm>
          <a:off x="5562600" y="2057400"/>
          <a:ext cx="1295400" cy="2834640"/>
        </p:xfrm>
        <a:graphic>
          <a:graphicData uri="http://schemas.openxmlformats.org/drawingml/2006/table">
            <a:tbl>
              <a:tblPr firstRow="1" bandRow="1">
                <a:tableStyleId>{9D7B26C5-4107-4FEC-AEDC-1716B250A1EF}</a:tableStyleId>
              </a:tblPr>
              <a:tblGrid>
                <a:gridCol w="1295400"/>
              </a:tblGrid>
              <a:tr h="324465">
                <a:tc>
                  <a:txBody>
                    <a:bodyPr/>
                    <a:lstStyle/>
                    <a:p>
                      <a:r>
                        <a:rPr lang="en-US" dirty="0" smtClean="0"/>
                        <a:t>Topic</a:t>
                      </a:r>
                      <a:r>
                        <a:rPr lang="en-US" baseline="0" dirty="0" smtClean="0"/>
                        <a:t> 1</a:t>
                      </a:r>
                      <a:endParaRPr lang="en-US" dirty="0"/>
                    </a:p>
                  </a:txBody>
                  <a:tcPr/>
                </a:tc>
              </a:tr>
              <a:tr h="324465">
                <a:tc>
                  <a:txBody>
                    <a:bodyPr/>
                    <a:lstStyle/>
                    <a:p>
                      <a:r>
                        <a:rPr lang="en-US" dirty="0" smtClean="0"/>
                        <a:t>Battery</a:t>
                      </a:r>
                      <a:endParaRPr lang="en-US" dirty="0"/>
                    </a:p>
                  </a:txBody>
                  <a:tcPr/>
                </a:tc>
              </a:tr>
              <a:tr h="324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Dock</a:t>
                      </a:r>
                    </a:p>
                  </a:txBody>
                  <a:tcPr/>
                </a:tc>
              </a:tr>
              <a:tr h="324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Life</a:t>
                      </a:r>
                    </a:p>
                  </a:txBody>
                  <a:tcPr/>
                </a:tc>
              </a:tr>
              <a:tr h="324465">
                <a:tc>
                  <a:txBody>
                    <a:bodyPr/>
                    <a:lstStyle/>
                    <a:p>
                      <a:r>
                        <a:rPr lang="en-US" dirty="0" smtClean="0"/>
                        <a:t>Screen</a:t>
                      </a:r>
                      <a:endParaRPr lang="en-US" dirty="0"/>
                    </a:p>
                  </a:txBody>
                  <a:tcPr/>
                </a:tc>
              </a:tr>
              <a:tr h="324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Recharge</a:t>
                      </a:r>
                    </a:p>
                  </a:txBody>
                  <a:tcPr/>
                </a:tc>
              </a:tr>
              <a:tr h="5678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20" name="Oval 19"/>
          <p:cNvSpPr/>
          <p:nvPr/>
        </p:nvSpPr>
        <p:spPr>
          <a:xfrm>
            <a:off x="2971800" y="2819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4800" y="42672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0" idx="6"/>
          </p:cNvCxnSpPr>
          <p:nvPr/>
        </p:nvCxnSpPr>
        <p:spPr>
          <a:xfrm>
            <a:off x="3810000" y="3009900"/>
            <a:ext cx="1752600" cy="723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1" idx="6"/>
          </p:cNvCxnSpPr>
          <p:nvPr/>
        </p:nvCxnSpPr>
        <p:spPr>
          <a:xfrm flipV="1">
            <a:off x="1143000" y="3048000"/>
            <a:ext cx="4495800" cy="1409700"/>
          </a:xfrm>
          <a:prstGeom prst="curvedConnector3">
            <a:avLst>
              <a:gd name="adj1" fmla="val 50000"/>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5029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Intra-topic </a:t>
            </a:r>
          </a:p>
          <a:p>
            <a:pPr algn="ctr"/>
            <a:r>
              <a:rPr lang="en-US" dirty="0" smtClean="0"/>
              <a:t>Intruding Word</a:t>
            </a:r>
            <a:endParaRPr lang="en-US" dirty="0"/>
          </a:p>
        </p:txBody>
      </p:sp>
      <p:sp>
        <p:nvSpPr>
          <p:cNvPr id="31" name="Rectangle 30"/>
          <p:cNvSpPr/>
          <p:nvPr/>
        </p:nvSpPr>
        <p:spPr>
          <a:xfrm>
            <a:off x="2514600" y="4495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Inter-topic </a:t>
            </a:r>
          </a:p>
          <a:p>
            <a:pPr algn="ctr"/>
            <a:r>
              <a:rPr lang="en-US" dirty="0" smtClean="0"/>
              <a:t>Intruding Word</a:t>
            </a:r>
            <a:endParaRPr lang="en-US" dirty="0"/>
          </a:p>
        </p:txBody>
      </p:sp>
      <p:cxnSp>
        <p:nvCxnSpPr>
          <p:cNvPr id="33" name="Straight Arrow Connector 32"/>
          <p:cNvCxnSpPr>
            <a:stCxn id="21" idx="4"/>
          </p:cNvCxnSpPr>
          <p:nvPr/>
        </p:nvCxnSpPr>
        <p:spPr>
          <a:xfrm rot="16200000" flipH="1">
            <a:off x="590550" y="4781550"/>
            <a:ext cx="381000" cy="1143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hape 36"/>
          <p:cNvCxnSpPr>
            <a:stCxn id="20" idx="2"/>
            <a:endCxn id="31" idx="1"/>
          </p:cNvCxnSpPr>
          <p:nvPr/>
        </p:nvCxnSpPr>
        <p:spPr>
          <a:xfrm rot="10800000" flipV="1">
            <a:off x="2514600" y="3009900"/>
            <a:ext cx="457200" cy="1866900"/>
          </a:xfrm>
          <a:prstGeom prst="curvedConnector3">
            <a:avLst>
              <a:gd name="adj1" fmla="val 1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9600" y="1600200"/>
            <a:ext cx="3127075" cy="369332"/>
          </a:xfrm>
          <a:prstGeom prst="rect">
            <a:avLst/>
          </a:prstGeom>
          <a:noFill/>
        </p:spPr>
        <p:txBody>
          <a:bodyPr wrap="none" rtlCol="0">
            <a:spAutoFit/>
          </a:bodyPr>
          <a:lstStyle/>
          <a:p>
            <a:r>
              <a:rPr lang="en-US" dirty="0" smtClean="0"/>
              <a:t>Model (m) generates the topics</a:t>
            </a:r>
            <a:endParaRPr lang="en-US" dirty="0"/>
          </a:p>
        </p:txBody>
      </p:sp>
      <p:sp>
        <p:nvSpPr>
          <p:cNvPr id="41" name="Oval Callout 40"/>
          <p:cNvSpPr/>
          <p:nvPr/>
        </p:nvSpPr>
        <p:spPr>
          <a:xfrm>
            <a:off x="6858000" y="1828800"/>
            <a:ext cx="2286000" cy="1447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Annotators have to find out which two words are intruding?</a:t>
            </a:r>
            <a:endParaRPr lang="en-US" dirty="0"/>
          </a:p>
        </p:txBody>
      </p:sp>
      <p:pic>
        <p:nvPicPr>
          <p:cNvPr id="1026" name="Picture 2" descr="Image result for cartoon pictures question"/>
          <p:cNvPicPr>
            <a:picLocks noChangeAspect="1" noChangeArrowheads="1"/>
          </p:cNvPicPr>
          <p:nvPr/>
        </p:nvPicPr>
        <p:blipFill>
          <a:blip r:embed="rId3"/>
          <a:srcRect/>
          <a:stretch>
            <a:fillRect/>
          </a:stretch>
        </p:blipFill>
        <p:spPr bwMode="auto">
          <a:xfrm>
            <a:off x="6705600" y="3657600"/>
            <a:ext cx="1609725" cy="1609725"/>
          </a:xfrm>
          <a:prstGeom prst="rect">
            <a:avLst/>
          </a:prstGeom>
          <a:noFill/>
        </p:spPr>
      </p:pic>
      <p:sp>
        <p:nvSpPr>
          <p:cNvPr id="42" name="TextBox 41"/>
          <p:cNvSpPr txBox="1"/>
          <p:nvPr/>
        </p:nvSpPr>
        <p:spPr>
          <a:xfrm>
            <a:off x="4191000" y="5257800"/>
            <a:ext cx="4724400" cy="1569660"/>
          </a:xfrm>
          <a:prstGeom prst="rect">
            <a:avLst/>
          </a:prstGeom>
          <a:solidFill>
            <a:srgbClr val="FFFF00"/>
          </a:solidFill>
        </p:spPr>
        <p:txBody>
          <a:bodyPr wrap="square" rtlCol="0">
            <a:spAutoFit/>
          </a:bodyPr>
          <a:lstStyle/>
          <a:p>
            <a:r>
              <a:rPr lang="en-US" sz="2400" dirty="0" smtClean="0"/>
              <a:t>Successful identification of intruding words means the model (m) can generate topics that are human interpretable </a:t>
            </a:r>
            <a:endParaRPr lang="en-US" sz="2400" dirty="0"/>
          </a:p>
        </p:txBody>
      </p:sp>
      <p:sp>
        <p:nvSpPr>
          <p:cNvPr id="27"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8" name="Rectangle 27"/>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9" name="Rectangle 28"/>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32" name="Rectangle 31"/>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34" name="Pentagon 33"/>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35" name="Rectangle 34"/>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linds(horizontal)">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par>
                                <p:cTn id="41" presetID="3"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linds(horizontal)">
                                      <p:cBhvr>
                                        <p:cTn id="48" dur="500"/>
                                        <p:tgtEl>
                                          <p:spTgt spid="41"/>
                                        </p:tgtEl>
                                      </p:cBhvr>
                                    </p:animEffect>
                                  </p:childTnLst>
                                </p:cTn>
                              </p:par>
                              <p:par>
                                <p:cTn id="49" presetID="3" presetClass="entr" presetSubtype="10" fill="hold" nodeType="with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blinds(horizontal)">
                                      <p:cBhvr>
                                        <p:cTn id="51" dur="500"/>
                                        <p:tgtEl>
                                          <p:spTgt spid="102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linds(horizontal)">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0" grpId="0" animBg="1"/>
      <p:bldP spid="31" grpId="0" animBg="1"/>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4" name="Title 13"/>
          <p:cNvSpPr txBox="1">
            <a:spLocks/>
          </p:cNvSpPr>
          <p:nvPr/>
        </p:nvSpPr>
        <p:spPr>
          <a:xfrm>
            <a:off x="304800" y="762000"/>
            <a:ext cx="8229600" cy="1143000"/>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Topic Evaluation (Word Intrusion)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485102" y="2267634"/>
            <a:ext cx="7924800" cy="646331"/>
          </a:xfrm>
          <a:prstGeom prst="rect">
            <a:avLst/>
          </a:prstGeom>
        </p:spPr>
        <p:txBody>
          <a:bodyPr wrap="square">
            <a:spAutoFit/>
          </a:bodyPr>
          <a:lstStyle/>
          <a:p>
            <a:pPr algn="ctr"/>
            <a:r>
              <a:rPr lang="en-US" b="1" dirty="0" smtClean="0"/>
              <a:t>Table 3: Word intrusion measurement across different topic</a:t>
            </a:r>
          </a:p>
          <a:p>
            <a:pPr algn="ctr"/>
            <a:r>
              <a:rPr lang="en-US" b="1" dirty="0" smtClean="0"/>
              <a:t>models of four categories of product reviews</a:t>
            </a:r>
            <a:endParaRPr lang="en-US" b="1" dirty="0"/>
          </a:p>
        </p:txBody>
      </p:sp>
      <p:pic>
        <p:nvPicPr>
          <p:cNvPr id="16" name="Picture 4"/>
          <p:cNvPicPr>
            <a:picLocks noChangeAspect="1" noChangeArrowheads="1"/>
          </p:cNvPicPr>
          <p:nvPr/>
        </p:nvPicPr>
        <p:blipFill>
          <a:blip r:embed="rId3"/>
          <a:srcRect/>
          <a:stretch>
            <a:fillRect/>
          </a:stretch>
        </p:blipFill>
        <p:spPr bwMode="auto">
          <a:xfrm>
            <a:off x="3020089" y="1524000"/>
            <a:ext cx="3456911" cy="839814"/>
          </a:xfrm>
          <a:prstGeom prst="rect">
            <a:avLst/>
          </a:prstGeom>
          <a:noFill/>
          <a:ln w="9525">
            <a:noFill/>
            <a:miter lim="800000"/>
            <a:headEnd/>
            <a:tailEnd/>
          </a:ln>
          <a:effectLst/>
        </p:spPr>
      </p:pic>
      <p:sp>
        <p:nvSpPr>
          <p:cNvPr id="17" name="Content Placeholder 2"/>
          <p:cNvSpPr>
            <a:spLocks noGrp="1"/>
          </p:cNvSpPr>
          <p:nvPr>
            <p:ph idx="1"/>
          </p:nvPr>
        </p:nvSpPr>
        <p:spPr>
          <a:xfrm>
            <a:off x="304800" y="1752600"/>
            <a:ext cx="8229600" cy="533399"/>
          </a:xfrm>
        </p:spPr>
        <p:txBody>
          <a:bodyPr>
            <a:normAutofit/>
          </a:bodyPr>
          <a:lstStyle/>
          <a:p>
            <a:r>
              <a:rPr lang="en-US" sz="2400" dirty="0" smtClean="0"/>
              <a:t>Performance Metric</a:t>
            </a:r>
          </a:p>
          <a:p>
            <a:pPr lvl="1"/>
            <a:endParaRPr lang="en-US" dirty="0" smtClean="0"/>
          </a:p>
        </p:txBody>
      </p:sp>
      <p:graphicFrame>
        <p:nvGraphicFramePr>
          <p:cNvPr id="18" name="Table 17"/>
          <p:cNvGraphicFramePr>
            <a:graphicFrameLocks noGrp="1"/>
          </p:cNvGraphicFramePr>
          <p:nvPr>
            <p:extLst>
              <p:ext uri="{D42A27DB-BD31-4B8C-83A1-F6EECF244321}">
                <p14:modId xmlns:p14="http://schemas.microsoft.com/office/powerpoint/2010/main" xmlns="" val="2609649928"/>
              </p:ext>
            </p:extLst>
          </p:nvPr>
        </p:nvGraphicFramePr>
        <p:xfrm>
          <a:off x="1828800" y="2895600"/>
          <a:ext cx="5181600" cy="2011680"/>
        </p:xfrm>
        <a:graphic>
          <a:graphicData uri="http://schemas.openxmlformats.org/drawingml/2006/table">
            <a:tbl>
              <a:tblPr firstRow="1" bandRow="1">
                <a:tableStyleId>{9D7B26C5-4107-4FEC-AEDC-1716B250A1EF}</a:tableStyleId>
              </a:tblPr>
              <a:tblGrid>
                <a:gridCol w="1036320"/>
                <a:gridCol w="1036320"/>
                <a:gridCol w="1036320"/>
                <a:gridCol w="1036320"/>
                <a:gridCol w="1036320"/>
              </a:tblGrid>
              <a:tr h="327660">
                <a:tc gridSpan="5">
                  <a:txBody>
                    <a:bodyPr/>
                    <a:lstStyle/>
                    <a:p>
                      <a:pPr algn="ctr"/>
                      <a:r>
                        <a:rPr lang="en-US" sz="1600" dirty="0" smtClean="0"/>
                        <a:t>Inter-topic</a:t>
                      </a:r>
                      <a:r>
                        <a:rPr lang="en-US" sz="1600" baseline="0" dirty="0" smtClean="0"/>
                        <a:t> MR</a:t>
                      </a:r>
                      <a:endParaRPr lang="en-US" sz="16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7660">
                <a:tc>
                  <a:txBody>
                    <a:bodyPr/>
                    <a:lstStyle/>
                    <a:p>
                      <a:r>
                        <a:rPr lang="en-US" sz="1600" dirty="0" smtClean="0"/>
                        <a:t>Category</a:t>
                      </a:r>
                      <a:endParaRPr lang="en-US" sz="1600" dirty="0"/>
                    </a:p>
                  </a:txBody>
                  <a:tcPr/>
                </a:tc>
                <a:tc>
                  <a:txBody>
                    <a:bodyPr/>
                    <a:lstStyle/>
                    <a:p>
                      <a:r>
                        <a:rPr lang="en-US" sz="1600" dirty="0" smtClean="0"/>
                        <a:t>LDA</a:t>
                      </a:r>
                      <a:endParaRPr lang="en-US" sz="1600" dirty="0"/>
                    </a:p>
                  </a:txBody>
                  <a:tcPr/>
                </a:tc>
                <a:tc>
                  <a:txBody>
                    <a:bodyPr/>
                    <a:lstStyle/>
                    <a:p>
                      <a:r>
                        <a:rPr lang="en-US" sz="1600" dirty="0" smtClean="0"/>
                        <a:t>HTMM</a:t>
                      </a:r>
                      <a:endParaRPr lang="en-US" sz="1600" dirty="0"/>
                    </a:p>
                  </a:txBody>
                  <a:tcPr/>
                </a:tc>
                <a:tc>
                  <a:txBody>
                    <a:bodyPr/>
                    <a:lstStyle/>
                    <a:p>
                      <a:r>
                        <a:rPr lang="en-US" sz="1600" dirty="0" smtClean="0"/>
                        <a:t>ASUM</a:t>
                      </a:r>
                      <a:endParaRPr lang="en-US" sz="1600" dirty="0"/>
                    </a:p>
                  </a:txBody>
                  <a:tcPr/>
                </a:tc>
                <a:tc>
                  <a:txBody>
                    <a:bodyPr/>
                    <a:lstStyle/>
                    <a:p>
                      <a:r>
                        <a:rPr lang="en-US" sz="1600" dirty="0" smtClean="0"/>
                        <a:t>HTSM</a:t>
                      </a:r>
                      <a:endParaRPr lang="en-US" sz="1600" dirty="0"/>
                    </a:p>
                  </a:txBody>
                  <a:tcPr/>
                </a:tc>
              </a:tr>
              <a:tr h="327660">
                <a:tc>
                  <a:txBody>
                    <a:bodyPr/>
                    <a:lstStyle/>
                    <a:p>
                      <a:r>
                        <a:rPr lang="en-US" sz="1600" dirty="0" smtClean="0"/>
                        <a:t>Camera</a:t>
                      </a:r>
                      <a:endParaRPr lang="en-US" sz="1600" dirty="0"/>
                    </a:p>
                  </a:txBody>
                  <a:tcPr/>
                </a:tc>
                <a:tc>
                  <a:txBody>
                    <a:bodyPr/>
                    <a:lstStyle/>
                    <a:p>
                      <a:r>
                        <a:rPr lang="en-US" sz="1600" dirty="0" smtClean="0"/>
                        <a:t>0.167</a:t>
                      </a:r>
                      <a:endParaRPr lang="en-US" sz="1600" dirty="0"/>
                    </a:p>
                  </a:txBody>
                  <a:tcPr/>
                </a:tc>
                <a:tc>
                  <a:txBody>
                    <a:bodyPr/>
                    <a:lstStyle/>
                    <a:p>
                      <a:r>
                        <a:rPr lang="en-US" sz="1600" dirty="0" smtClean="0"/>
                        <a:t>0.218</a:t>
                      </a:r>
                      <a:endParaRPr lang="en-US" sz="1600" dirty="0"/>
                    </a:p>
                  </a:txBody>
                  <a:tcPr/>
                </a:tc>
                <a:tc>
                  <a:txBody>
                    <a:bodyPr/>
                    <a:lstStyle/>
                    <a:p>
                      <a:r>
                        <a:rPr lang="en-US" sz="1600" dirty="0" smtClean="0"/>
                        <a:t>0.218</a:t>
                      </a:r>
                      <a:endParaRPr lang="en-US" sz="1600" dirty="0"/>
                    </a:p>
                  </a:txBody>
                  <a:tcPr/>
                </a:tc>
                <a:tc>
                  <a:txBody>
                    <a:bodyPr/>
                    <a:lstStyle/>
                    <a:p>
                      <a:r>
                        <a:rPr lang="en-US" sz="1600" b="1" dirty="0" smtClean="0"/>
                        <a:t>0.282</a:t>
                      </a:r>
                      <a:endParaRPr lang="en-US" sz="1600" b="1" dirty="0"/>
                    </a:p>
                  </a:txBody>
                  <a:tcPr/>
                </a:tc>
              </a:tr>
              <a:tr h="327660">
                <a:tc>
                  <a:txBody>
                    <a:bodyPr/>
                    <a:lstStyle/>
                    <a:p>
                      <a:r>
                        <a:rPr lang="en-US" sz="1600" dirty="0" smtClean="0"/>
                        <a:t>Tablet</a:t>
                      </a:r>
                      <a:endParaRPr lang="en-US" sz="1600" dirty="0"/>
                    </a:p>
                  </a:txBody>
                  <a:tcPr/>
                </a:tc>
                <a:tc>
                  <a:txBody>
                    <a:bodyPr/>
                    <a:lstStyle/>
                    <a:p>
                      <a:r>
                        <a:rPr lang="en-US" sz="1600" dirty="0" smtClean="0"/>
                        <a:t>0.356</a:t>
                      </a:r>
                      <a:endParaRPr lang="en-US" sz="1600" dirty="0"/>
                    </a:p>
                  </a:txBody>
                  <a:tcPr/>
                </a:tc>
                <a:tc>
                  <a:txBody>
                    <a:bodyPr/>
                    <a:lstStyle/>
                    <a:p>
                      <a:r>
                        <a:rPr lang="en-US" sz="1600" dirty="0" smtClean="0"/>
                        <a:t>0.256</a:t>
                      </a:r>
                      <a:endParaRPr lang="en-US" sz="1600" dirty="0"/>
                    </a:p>
                  </a:txBody>
                  <a:tcPr/>
                </a:tc>
                <a:tc>
                  <a:txBody>
                    <a:bodyPr/>
                    <a:lstStyle/>
                    <a:p>
                      <a:r>
                        <a:rPr lang="en-US" sz="1600" dirty="0" smtClean="0"/>
                        <a:t>0.244</a:t>
                      </a:r>
                      <a:endParaRPr lang="en-US" sz="1600" dirty="0"/>
                    </a:p>
                  </a:txBody>
                  <a:tcPr/>
                </a:tc>
                <a:tc>
                  <a:txBody>
                    <a:bodyPr/>
                    <a:lstStyle/>
                    <a:p>
                      <a:r>
                        <a:rPr lang="en-US" sz="1600" b="1" dirty="0" smtClean="0"/>
                        <a:t>0.389</a:t>
                      </a:r>
                      <a:endParaRPr lang="en-US" sz="1600" b="1" dirty="0"/>
                    </a:p>
                  </a:txBody>
                  <a:tcPr/>
                </a:tc>
              </a:tr>
              <a:tr h="327660">
                <a:tc>
                  <a:txBody>
                    <a:bodyPr/>
                    <a:lstStyle/>
                    <a:p>
                      <a:r>
                        <a:rPr lang="en-US" sz="1600" dirty="0" smtClean="0"/>
                        <a:t>Phone</a:t>
                      </a:r>
                      <a:endParaRPr lang="en-US" sz="1600" dirty="0"/>
                    </a:p>
                  </a:txBody>
                  <a:tcPr/>
                </a:tc>
                <a:tc>
                  <a:txBody>
                    <a:bodyPr/>
                    <a:lstStyle/>
                    <a:p>
                      <a:r>
                        <a:rPr lang="en-US" sz="1600" dirty="0" smtClean="0"/>
                        <a:t>0.192</a:t>
                      </a:r>
                      <a:endParaRPr lang="en-US" sz="1600" dirty="0"/>
                    </a:p>
                  </a:txBody>
                  <a:tcPr/>
                </a:tc>
                <a:tc>
                  <a:txBody>
                    <a:bodyPr/>
                    <a:lstStyle/>
                    <a:p>
                      <a:r>
                        <a:rPr lang="en-US" sz="1600" dirty="0" smtClean="0"/>
                        <a:t>0.179</a:t>
                      </a:r>
                      <a:endParaRPr lang="en-US" sz="1600" dirty="0"/>
                    </a:p>
                  </a:txBody>
                  <a:tcPr/>
                </a:tc>
                <a:tc>
                  <a:txBody>
                    <a:bodyPr/>
                    <a:lstStyle/>
                    <a:p>
                      <a:r>
                        <a:rPr lang="en-US" sz="1600" dirty="0" smtClean="0"/>
                        <a:t>0.231</a:t>
                      </a:r>
                      <a:endParaRPr lang="en-US" sz="1600" dirty="0"/>
                    </a:p>
                  </a:txBody>
                  <a:tcPr/>
                </a:tc>
                <a:tc>
                  <a:txBody>
                    <a:bodyPr/>
                    <a:lstStyle/>
                    <a:p>
                      <a:r>
                        <a:rPr lang="en-US" sz="1600" b="1" dirty="0" smtClean="0"/>
                        <a:t>0.333</a:t>
                      </a:r>
                      <a:endParaRPr lang="en-US" sz="1600" b="1" dirty="0"/>
                    </a:p>
                  </a:txBody>
                  <a:tcPr/>
                </a:tc>
              </a:tr>
              <a:tr h="327660">
                <a:tc>
                  <a:txBody>
                    <a:bodyPr/>
                    <a:lstStyle/>
                    <a:p>
                      <a:r>
                        <a:rPr lang="en-US" sz="1600" dirty="0" err="1" smtClean="0"/>
                        <a:t>Tv</a:t>
                      </a:r>
                      <a:endParaRPr lang="en-US" sz="1600" dirty="0"/>
                    </a:p>
                  </a:txBody>
                  <a:tcPr/>
                </a:tc>
                <a:tc>
                  <a:txBody>
                    <a:bodyPr/>
                    <a:lstStyle/>
                    <a:p>
                      <a:r>
                        <a:rPr lang="en-US" sz="1600" dirty="0" smtClean="0"/>
                        <a:t>0.188</a:t>
                      </a:r>
                      <a:endParaRPr lang="en-US" sz="1600" dirty="0"/>
                    </a:p>
                  </a:txBody>
                  <a:tcPr/>
                </a:tc>
                <a:tc>
                  <a:txBody>
                    <a:bodyPr/>
                    <a:lstStyle/>
                    <a:p>
                      <a:r>
                        <a:rPr lang="en-US" sz="1600" dirty="0" smtClean="0"/>
                        <a:t>0.188</a:t>
                      </a:r>
                      <a:endParaRPr lang="en-US" sz="1600" dirty="0"/>
                    </a:p>
                  </a:txBody>
                  <a:tcPr/>
                </a:tc>
                <a:tc>
                  <a:txBody>
                    <a:bodyPr/>
                    <a:lstStyle/>
                    <a:p>
                      <a:r>
                        <a:rPr lang="en-US" sz="1600" dirty="0" smtClean="0"/>
                        <a:t>0.271</a:t>
                      </a:r>
                      <a:endParaRPr lang="en-US" sz="1600" dirty="0"/>
                    </a:p>
                  </a:txBody>
                  <a:tcPr/>
                </a:tc>
                <a:tc>
                  <a:txBody>
                    <a:bodyPr/>
                    <a:lstStyle/>
                    <a:p>
                      <a:r>
                        <a:rPr lang="en-US" sz="1600" b="1" dirty="0" smtClean="0"/>
                        <a:t>0.313</a:t>
                      </a:r>
                      <a:endParaRPr lang="en-US" sz="1600" b="1"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xmlns="" val="150304359"/>
              </p:ext>
            </p:extLst>
          </p:nvPr>
        </p:nvGraphicFramePr>
        <p:xfrm>
          <a:off x="1828800" y="4876800"/>
          <a:ext cx="5181600" cy="2011680"/>
        </p:xfrm>
        <a:graphic>
          <a:graphicData uri="http://schemas.openxmlformats.org/drawingml/2006/table">
            <a:tbl>
              <a:tblPr firstRow="1" bandRow="1">
                <a:tableStyleId>{9D7B26C5-4107-4FEC-AEDC-1716B250A1EF}</a:tableStyleId>
              </a:tblPr>
              <a:tblGrid>
                <a:gridCol w="1036320"/>
                <a:gridCol w="1036320"/>
                <a:gridCol w="1036320"/>
                <a:gridCol w="1036320"/>
                <a:gridCol w="1036320"/>
              </a:tblGrid>
              <a:tr h="317500">
                <a:tc gridSpan="5">
                  <a:txBody>
                    <a:bodyPr/>
                    <a:lstStyle/>
                    <a:p>
                      <a:pPr algn="ctr"/>
                      <a:r>
                        <a:rPr lang="en-US" sz="1600" dirty="0" smtClean="0"/>
                        <a:t>Intra-topic</a:t>
                      </a:r>
                      <a:r>
                        <a:rPr lang="en-US" sz="1600" baseline="0" dirty="0" smtClean="0"/>
                        <a:t> MR</a:t>
                      </a:r>
                      <a:endParaRPr lang="en-US" sz="16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7500">
                <a:tc>
                  <a:txBody>
                    <a:bodyPr/>
                    <a:lstStyle/>
                    <a:p>
                      <a:r>
                        <a:rPr lang="en-US" sz="1600" dirty="0" smtClean="0"/>
                        <a:t>Category</a:t>
                      </a:r>
                      <a:endParaRPr lang="en-US" sz="1600" dirty="0"/>
                    </a:p>
                  </a:txBody>
                  <a:tcPr/>
                </a:tc>
                <a:tc>
                  <a:txBody>
                    <a:bodyPr/>
                    <a:lstStyle/>
                    <a:p>
                      <a:r>
                        <a:rPr lang="en-US" sz="1600" dirty="0" smtClean="0"/>
                        <a:t>LDA</a:t>
                      </a:r>
                      <a:endParaRPr lang="en-US" sz="1600" dirty="0"/>
                    </a:p>
                  </a:txBody>
                  <a:tcPr/>
                </a:tc>
                <a:tc>
                  <a:txBody>
                    <a:bodyPr/>
                    <a:lstStyle/>
                    <a:p>
                      <a:r>
                        <a:rPr lang="en-US" sz="1600" dirty="0" smtClean="0"/>
                        <a:t>HTMM</a:t>
                      </a:r>
                      <a:endParaRPr lang="en-US" sz="1600" dirty="0"/>
                    </a:p>
                  </a:txBody>
                  <a:tcPr/>
                </a:tc>
                <a:tc>
                  <a:txBody>
                    <a:bodyPr/>
                    <a:lstStyle/>
                    <a:p>
                      <a:r>
                        <a:rPr lang="en-US" sz="1600" dirty="0" smtClean="0"/>
                        <a:t>ASUM</a:t>
                      </a:r>
                      <a:endParaRPr lang="en-US" sz="1600" dirty="0"/>
                    </a:p>
                  </a:txBody>
                  <a:tcPr/>
                </a:tc>
                <a:tc>
                  <a:txBody>
                    <a:bodyPr/>
                    <a:lstStyle/>
                    <a:p>
                      <a:r>
                        <a:rPr lang="en-US" sz="1600" dirty="0" smtClean="0"/>
                        <a:t>HTSM</a:t>
                      </a:r>
                      <a:endParaRPr lang="en-US" sz="1600" dirty="0"/>
                    </a:p>
                  </a:txBody>
                  <a:tcPr/>
                </a:tc>
              </a:tr>
              <a:tr h="317500">
                <a:tc>
                  <a:txBody>
                    <a:bodyPr/>
                    <a:lstStyle/>
                    <a:p>
                      <a:r>
                        <a:rPr lang="en-US" sz="1600" dirty="0" smtClean="0"/>
                        <a:t>Camera</a:t>
                      </a:r>
                      <a:endParaRPr lang="en-US" sz="1600" dirty="0"/>
                    </a:p>
                  </a:txBody>
                  <a:tcPr/>
                </a:tc>
                <a:tc>
                  <a:txBody>
                    <a:bodyPr/>
                    <a:lstStyle/>
                    <a:p>
                      <a:r>
                        <a:rPr lang="en-US" sz="1600" b="1" dirty="0" smtClean="0"/>
                        <a:t>0.474</a:t>
                      </a:r>
                      <a:endParaRPr lang="en-US" sz="1600" b="1" dirty="0"/>
                    </a:p>
                  </a:txBody>
                  <a:tcPr/>
                </a:tc>
                <a:tc>
                  <a:txBody>
                    <a:bodyPr/>
                    <a:lstStyle/>
                    <a:p>
                      <a:r>
                        <a:rPr lang="en-US" sz="1600" dirty="0" smtClean="0"/>
                        <a:t>0.385</a:t>
                      </a:r>
                      <a:endParaRPr lang="en-US" sz="1600" dirty="0"/>
                    </a:p>
                  </a:txBody>
                  <a:tcPr/>
                </a:tc>
                <a:tc>
                  <a:txBody>
                    <a:bodyPr/>
                    <a:lstStyle/>
                    <a:p>
                      <a:r>
                        <a:rPr lang="en-US" sz="1600" dirty="0" smtClean="0"/>
                        <a:t>0.436</a:t>
                      </a:r>
                      <a:endParaRPr lang="en-US" sz="1600" dirty="0"/>
                    </a:p>
                  </a:txBody>
                  <a:tcPr/>
                </a:tc>
                <a:tc>
                  <a:txBody>
                    <a:bodyPr/>
                    <a:lstStyle/>
                    <a:p>
                      <a:r>
                        <a:rPr lang="en-US" sz="1600" dirty="0" smtClean="0"/>
                        <a:t>0.346</a:t>
                      </a:r>
                      <a:endParaRPr lang="en-US" sz="1600" dirty="0"/>
                    </a:p>
                  </a:txBody>
                  <a:tcPr/>
                </a:tc>
              </a:tr>
              <a:tr h="317500">
                <a:tc>
                  <a:txBody>
                    <a:bodyPr/>
                    <a:lstStyle/>
                    <a:p>
                      <a:r>
                        <a:rPr lang="en-US" sz="1600" dirty="0" smtClean="0"/>
                        <a:t>Tablet</a:t>
                      </a:r>
                      <a:endParaRPr lang="en-US" sz="1600" dirty="0"/>
                    </a:p>
                  </a:txBody>
                  <a:tcPr/>
                </a:tc>
                <a:tc>
                  <a:txBody>
                    <a:bodyPr/>
                    <a:lstStyle/>
                    <a:p>
                      <a:r>
                        <a:rPr lang="en-US" sz="1600" dirty="0" smtClean="0"/>
                        <a:t>0.478</a:t>
                      </a:r>
                      <a:endParaRPr lang="en-US" sz="1600" dirty="0"/>
                    </a:p>
                  </a:txBody>
                  <a:tcPr/>
                </a:tc>
                <a:tc>
                  <a:txBody>
                    <a:bodyPr/>
                    <a:lstStyle/>
                    <a:p>
                      <a:r>
                        <a:rPr lang="en-US" sz="1600" b="1" dirty="0" smtClean="0"/>
                        <a:t>0.533</a:t>
                      </a:r>
                      <a:endParaRPr lang="en-US" sz="1600" b="1" dirty="0"/>
                    </a:p>
                  </a:txBody>
                  <a:tcPr/>
                </a:tc>
                <a:tc>
                  <a:txBody>
                    <a:bodyPr/>
                    <a:lstStyle/>
                    <a:p>
                      <a:r>
                        <a:rPr lang="en-US" sz="1600" dirty="0" smtClean="0"/>
                        <a:t>0.456</a:t>
                      </a:r>
                      <a:endParaRPr lang="en-US" sz="1600" dirty="0"/>
                    </a:p>
                  </a:txBody>
                  <a:tcPr/>
                </a:tc>
                <a:tc>
                  <a:txBody>
                    <a:bodyPr/>
                    <a:lstStyle/>
                    <a:p>
                      <a:r>
                        <a:rPr lang="en-US" sz="1600" dirty="0" smtClean="0"/>
                        <a:t>0.522</a:t>
                      </a:r>
                      <a:endParaRPr lang="en-US" sz="1600" dirty="0"/>
                    </a:p>
                  </a:txBody>
                  <a:tcPr/>
                </a:tc>
              </a:tr>
              <a:tr h="317500">
                <a:tc>
                  <a:txBody>
                    <a:bodyPr/>
                    <a:lstStyle/>
                    <a:p>
                      <a:r>
                        <a:rPr lang="en-US" sz="1600" dirty="0" smtClean="0"/>
                        <a:t>Phone</a:t>
                      </a:r>
                      <a:endParaRPr lang="en-US" sz="1600" dirty="0"/>
                    </a:p>
                  </a:txBody>
                  <a:tcPr/>
                </a:tc>
                <a:tc>
                  <a:txBody>
                    <a:bodyPr/>
                    <a:lstStyle/>
                    <a:p>
                      <a:r>
                        <a:rPr lang="en-US" sz="1600" b="1" dirty="0" smtClean="0"/>
                        <a:t>0.551</a:t>
                      </a:r>
                      <a:endParaRPr lang="en-US" sz="1600" b="1" dirty="0"/>
                    </a:p>
                  </a:txBody>
                  <a:tcPr/>
                </a:tc>
                <a:tc>
                  <a:txBody>
                    <a:bodyPr/>
                    <a:lstStyle/>
                    <a:p>
                      <a:r>
                        <a:rPr lang="en-US" sz="1600" dirty="0" smtClean="0"/>
                        <a:t>0.500</a:t>
                      </a:r>
                      <a:endParaRPr lang="en-US" sz="1600" dirty="0"/>
                    </a:p>
                  </a:txBody>
                  <a:tcPr/>
                </a:tc>
                <a:tc>
                  <a:txBody>
                    <a:bodyPr/>
                    <a:lstStyle/>
                    <a:p>
                      <a:r>
                        <a:rPr lang="en-US" sz="1600" dirty="0" smtClean="0"/>
                        <a:t>0.487</a:t>
                      </a:r>
                      <a:endParaRPr lang="en-US" sz="1600" dirty="0"/>
                    </a:p>
                  </a:txBody>
                  <a:tcPr/>
                </a:tc>
                <a:tc>
                  <a:txBody>
                    <a:bodyPr/>
                    <a:lstStyle/>
                    <a:p>
                      <a:r>
                        <a:rPr lang="en-US" sz="1600" dirty="0" smtClean="0"/>
                        <a:t>0.346</a:t>
                      </a:r>
                      <a:endParaRPr lang="en-US" sz="1600" dirty="0"/>
                    </a:p>
                  </a:txBody>
                  <a:tcPr/>
                </a:tc>
              </a:tr>
              <a:tr h="317500">
                <a:tc>
                  <a:txBody>
                    <a:bodyPr/>
                    <a:lstStyle/>
                    <a:p>
                      <a:r>
                        <a:rPr lang="en-US" sz="1600" dirty="0" err="1" smtClean="0"/>
                        <a:t>Tv</a:t>
                      </a:r>
                      <a:endParaRPr lang="en-US" sz="1600" dirty="0"/>
                    </a:p>
                  </a:txBody>
                  <a:tcPr/>
                </a:tc>
                <a:tc>
                  <a:txBody>
                    <a:bodyPr/>
                    <a:lstStyle/>
                    <a:p>
                      <a:r>
                        <a:rPr lang="en-US" sz="1600" dirty="0" smtClean="0"/>
                        <a:t>0.625</a:t>
                      </a:r>
                      <a:endParaRPr lang="en-US" sz="1600" b="0" dirty="0"/>
                    </a:p>
                  </a:txBody>
                  <a:tcPr/>
                </a:tc>
                <a:tc>
                  <a:txBody>
                    <a:bodyPr/>
                    <a:lstStyle/>
                    <a:p>
                      <a:r>
                        <a:rPr lang="en-US" sz="1600" b="1" dirty="0" smtClean="0"/>
                        <a:t>0.646</a:t>
                      </a:r>
                      <a:endParaRPr lang="en-US" sz="1600" b="1" dirty="0"/>
                    </a:p>
                  </a:txBody>
                  <a:tcPr/>
                </a:tc>
                <a:tc>
                  <a:txBody>
                    <a:bodyPr/>
                    <a:lstStyle/>
                    <a:p>
                      <a:r>
                        <a:rPr lang="en-US" sz="1600" dirty="0" smtClean="0"/>
                        <a:t>0.563</a:t>
                      </a:r>
                      <a:endParaRPr lang="en-US" sz="1600" dirty="0"/>
                    </a:p>
                  </a:txBody>
                  <a:tcPr/>
                </a:tc>
                <a:tc>
                  <a:txBody>
                    <a:bodyPr/>
                    <a:lstStyle/>
                    <a:p>
                      <a:r>
                        <a:rPr lang="en-US" sz="1600" dirty="0" smtClean="0"/>
                        <a:t>0.500</a:t>
                      </a:r>
                      <a:endParaRPr lang="en-US" sz="1600" dirty="0"/>
                    </a:p>
                  </a:txBody>
                  <a:tcPr/>
                </a:tc>
              </a:tr>
            </a:tbl>
          </a:graphicData>
        </a:graphic>
      </p:graphicFrame>
      <p:sp>
        <p:nvSpPr>
          <p:cNvPr id="20"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1" name="Rectangle 20"/>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2" name="Rectangle 21"/>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3" name="Rectangle 22"/>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4" name="Pentagon 23"/>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5" name="Rectangle 24"/>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blinds(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14" name="Title 13"/>
          <p:cNvSpPr txBox="1">
            <a:spLocks/>
          </p:cNvSpPr>
          <p:nvPr/>
        </p:nvSpPr>
        <p:spPr>
          <a:xfrm>
            <a:off x="304800" y="533400"/>
            <a:ext cx="8229600" cy="1143000"/>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Topic Evaluation (Topic Transition)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685800" y="6135469"/>
            <a:ext cx="8305800" cy="646331"/>
          </a:xfrm>
          <a:prstGeom prst="rect">
            <a:avLst/>
          </a:prstGeom>
        </p:spPr>
        <p:txBody>
          <a:bodyPr wrap="square">
            <a:spAutoFit/>
          </a:bodyPr>
          <a:lstStyle/>
          <a:p>
            <a:pPr algn="ctr"/>
            <a:r>
              <a:rPr lang="en-US" b="1" dirty="0" smtClean="0"/>
              <a:t>Figure 6 : Estimated topic transition and top words under selected topic on tablet data set</a:t>
            </a:r>
            <a:endParaRPr lang="en-US" b="1" dirty="0"/>
          </a:p>
        </p:txBody>
      </p:sp>
      <p:pic>
        <p:nvPicPr>
          <p:cNvPr id="188418" name="Picture 2"/>
          <p:cNvPicPr>
            <a:picLocks noChangeAspect="1" noChangeArrowheads="1"/>
          </p:cNvPicPr>
          <p:nvPr/>
        </p:nvPicPr>
        <p:blipFill>
          <a:blip r:embed="rId3"/>
          <a:srcRect/>
          <a:stretch>
            <a:fillRect/>
          </a:stretch>
        </p:blipFill>
        <p:spPr bwMode="auto">
          <a:xfrm>
            <a:off x="533400" y="1371600"/>
            <a:ext cx="7953375" cy="4867275"/>
          </a:xfrm>
          <a:prstGeom prst="rect">
            <a:avLst/>
          </a:prstGeom>
          <a:noFill/>
          <a:ln w="9525">
            <a:noFill/>
            <a:miter lim="800000"/>
            <a:headEnd/>
            <a:tailEnd/>
          </a:ln>
          <a:effectLst/>
        </p:spPr>
      </p:pic>
      <p:cxnSp>
        <p:nvCxnSpPr>
          <p:cNvPr id="19" name="Straight Arrow Connector 18"/>
          <p:cNvCxnSpPr/>
          <p:nvPr/>
        </p:nvCxnSpPr>
        <p:spPr>
          <a:xfrm rot="5400000">
            <a:off x="4344194" y="2590800"/>
            <a:ext cx="6096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3505200" y="3352800"/>
            <a:ext cx="914400" cy="762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57600" y="4495800"/>
            <a:ext cx="381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4914900" y="2324100"/>
            <a:ext cx="533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829300" y="34671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676900" y="47625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943600" y="5638800"/>
            <a:ext cx="381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1676400"/>
            <a:ext cx="1981199" cy="646331"/>
          </a:xfrm>
          <a:prstGeom prst="rect">
            <a:avLst/>
          </a:prstGeom>
          <a:noFill/>
        </p:spPr>
        <p:txBody>
          <a:bodyPr wrap="square" rtlCol="0">
            <a:spAutoFit/>
          </a:bodyPr>
          <a:lstStyle/>
          <a:p>
            <a:r>
              <a:rPr lang="en-US" dirty="0" smtClean="0"/>
              <a:t>When users have                         </a:t>
            </a:r>
            <a:r>
              <a:rPr lang="en-US" b="1" dirty="0" smtClean="0"/>
              <a:t>positive </a:t>
            </a:r>
            <a:r>
              <a:rPr lang="en-US" dirty="0" smtClean="0"/>
              <a:t>sentiment</a:t>
            </a:r>
            <a:endParaRPr lang="en-US" dirty="0"/>
          </a:p>
        </p:txBody>
      </p:sp>
      <p:sp>
        <p:nvSpPr>
          <p:cNvPr id="23" name="TextBox 22"/>
          <p:cNvSpPr txBox="1"/>
          <p:nvPr/>
        </p:nvSpPr>
        <p:spPr>
          <a:xfrm>
            <a:off x="5105400" y="1447800"/>
            <a:ext cx="2133600" cy="646331"/>
          </a:xfrm>
          <a:prstGeom prst="rect">
            <a:avLst/>
          </a:prstGeom>
          <a:noFill/>
        </p:spPr>
        <p:txBody>
          <a:bodyPr wrap="square" rtlCol="0">
            <a:spAutoFit/>
          </a:bodyPr>
          <a:lstStyle/>
          <a:p>
            <a:r>
              <a:rPr lang="en-US" dirty="0" smtClean="0"/>
              <a:t>When users have                         </a:t>
            </a:r>
            <a:r>
              <a:rPr lang="en-US" b="1" dirty="0" smtClean="0"/>
              <a:t>negative </a:t>
            </a:r>
            <a:r>
              <a:rPr lang="en-US" dirty="0" smtClean="0"/>
              <a:t>sentiment</a:t>
            </a:r>
            <a:endParaRPr lang="en-US" dirty="0"/>
          </a:p>
        </p:txBody>
      </p:sp>
      <p:sp>
        <p:nvSpPr>
          <p:cNvPr id="25"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6" name="Rectangle 25"/>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7" name="Rectangle 26"/>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8" name="Rectangle 27"/>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9" name="Pentagon 28"/>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31" name="Rectangle 30"/>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linds(horizontal)">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linds(horizontal)">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14" name="Title 13"/>
          <p:cNvSpPr txBox="1">
            <a:spLocks/>
          </p:cNvSpPr>
          <p:nvPr/>
        </p:nvSpPr>
        <p:spPr>
          <a:xfrm>
            <a:off x="304800" y="533400"/>
            <a:ext cx="8229600" cy="1143000"/>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Aspect</a:t>
            </a:r>
            <a:r>
              <a:rPr lang="en-US" sz="4400" baseline="0" dirty="0" smtClean="0">
                <a:latin typeface="+mj-lt"/>
                <a:ea typeface="+mj-ea"/>
                <a:cs typeface="+mj-cs"/>
              </a:rPr>
              <a:t>-Based</a:t>
            </a:r>
            <a:r>
              <a:rPr lang="en-US" sz="4400" dirty="0" smtClean="0">
                <a:latin typeface="+mj-lt"/>
                <a:ea typeface="+mj-ea"/>
                <a:cs typeface="+mj-cs"/>
              </a:rPr>
              <a:t> Contrastive Summary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ectangle 14"/>
          <p:cNvSpPr/>
          <p:nvPr/>
        </p:nvSpPr>
        <p:spPr>
          <a:xfrm>
            <a:off x="381000" y="1524000"/>
            <a:ext cx="8305800" cy="369332"/>
          </a:xfrm>
          <a:prstGeom prst="rect">
            <a:avLst/>
          </a:prstGeom>
        </p:spPr>
        <p:txBody>
          <a:bodyPr wrap="square">
            <a:spAutoFit/>
          </a:bodyPr>
          <a:lstStyle/>
          <a:p>
            <a:pPr algn="ctr"/>
            <a:r>
              <a:rPr lang="en-US" b="1" dirty="0" smtClean="0"/>
              <a:t>Table 4 : Aspect-based contrastive summarization on tablet dataset</a:t>
            </a:r>
            <a:endParaRPr lang="en-US" b="1" dirty="0"/>
          </a:p>
        </p:txBody>
      </p:sp>
      <p:graphicFrame>
        <p:nvGraphicFramePr>
          <p:cNvPr id="16" name="Table 15"/>
          <p:cNvGraphicFramePr>
            <a:graphicFrameLocks noGrp="1"/>
          </p:cNvGraphicFramePr>
          <p:nvPr/>
        </p:nvGraphicFramePr>
        <p:xfrm>
          <a:off x="304800" y="2006600"/>
          <a:ext cx="8534399" cy="4851400"/>
        </p:xfrm>
        <a:graphic>
          <a:graphicData uri="http://schemas.openxmlformats.org/drawingml/2006/table">
            <a:tbl>
              <a:tblPr firstRow="1" bandRow="1">
                <a:tableStyleId>{9D7B26C5-4107-4FEC-AEDC-1716B250A1EF}</a:tableStyleId>
              </a:tblPr>
              <a:tblGrid>
                <a:gridCol w="1371599"/>
                <a:gridCol w="3911601"/>
                <a:gridCol w="3251199"/>
              </a:tblGrid>
              <a:tr h="370840">
                <a:tc>
                  <a:txBody>
                    <a:bodyPr/>
                    <a:lstStyle/>
                    <a:p>
                      <a:r>
                        <a:rPr lang="en-US" dirty="0" smtClean="0"/>
                        <a:t>Topic</a:t>
                      </a:r>
                      <a:endParaRPr lang="en-US" dirty="0"/>
                    </a:p>
                  </a:txBody>
                  <a:tcPr/>
                </a:tc>
                <a:tc>
                  <a:txBody>
                    <a:bodyPr/>
                    <a:lstStyle/>
                    <a:p>
                      <a:r>
                        <a:rPr lang="en-US" dirty="0" smtClean="0"/>
                        <a:t>Samsung Galaxy Note 10.1</a:t>
                      </a:r>
                      <a:endParaRPr lang="en-US" dirty="0"/>
                    </a:p>
                  </a:txBody>
                  <a:tcPr/>
                </a:tc>
                <a:tc>
                  <a:txBody>
                    <a:bodyPr/>
                    <a:lstStyle/>
                    <a:p>
                      <a:r>
                        <a:rPr lang="en-US" dirty="0" smtClean="0"/>
                        <a:t>Amazon Kindle Fire HDX</a:t>
                      </a:r>
                      <a:endParaRPr lang="en-US" dirty="0"/>
                    </a:p>
                  </a:txBody>
                  <a:tcPr/>
                </a:tc>
              </a:tr>
              <a:tr h="370840">
                <a:tc>
                  <a:txBody>
                    <a:bodyPr/>
                    <a:lstStyle/>
                    <a:p>
                      <a:r>
                        <a:rPr lang="en-US" dirty="0" smtClean="0"/>
                        <a:t>(+, battery) </a:t>
                      </a:r>
                      <a:endParaRPr lang="en-US" dirty="0"/>
                    </a:p>
                  </a:txBody>
                  <a:tcPr/>
                </a:tc>
                <a:tc>
                  <a:txBody>
                    <a:bodyPr/>
                    <a:lstStyle/>
                    <a:p>
                      <a:r>
                        <a:rPr lang="en-US" dirty="0" smtClean="0"/>
                        <a:t>Battery life is very good, it is easily an all day device with </a:t>
                      </a:r>
                      <a:r>
                        <a:rPr lang="en-US" dirty="0" err="1" smtClean="0"/>
                        <a:t>wifi</a:t>
                      </a:r>
                      <a:r>
                        <a:rPr lang="en-US" dirty="0" smtClean="0"/>
                        <a:t> on and high brightness while taking notes </a:t>
                      </a:r>
                      <a:endParaRPr lang="en-US" dirty="0"/>
                    </a:p>
                  </a:txBody>
                  <a:tcPr/>
                </a:tc>
                <a:tc>
                  <a:txBody>
                    <a:bodyPr/>
                    <a:lstStyle/>
                    <a:p>
                      <a:r>
                        <a:rPr lang="en-US" dirty="0" smtClean="0"/>
                        <a:t>Battery life is ok - probably need to recharge every other day with normal use</a:t>
                      </a:r>
                      <a:endParaRPr lang="en-US" dirty="0"/>
                    </a:p>
                  </a:txBody>
                  <a:tcPr/>
                </a:tc>
              </a:tr>
              <a:tr h="370840">
                <a:tc>
                  <a:txBody>
                    <a:bodyPr/>
                    <a:lstStyle/>
                    <a:p>
                      <a:r>
                        <a:rPr lang="en-US" dirty="0" smtClean="0"/>
                        <a:t>(-, battery)</a:t>
                      </a:r>
                      <a:endParaRPr lang="en-US" dirty="0"/>
                    </a:p>
                  </a:txBody>
                  <a:tcPr/>
                </a:tc>
                <a:tc>
                  <a:txBody>
                    <a:bodyPr/>
                    <a:lstStyle/>
                    <a:p>
                      <a:r>
                        <a:rPr lang="en-US" dirty="0" smtClean="0"/>
                        <a:t>My only issue is that it takes a long time to take a full charge and does not charge rapidly enough to use while charging, but the battery life is not bad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 works great, but the battery life is not nearly as long as advertised</a:t>
                      </a:r>
                    </a:p>
                    <a:p>
                      <a:endParaRPr lang="en-US" dirty="0"/>
                    </a:p>
                  </a:txBody>
                  <a:tcPr/>
                </a:tc>
              </a:tr>
              <a:tr h="370840">
                <a:tc>
                  <a:txBody>
                    <a:bodyPr/>
                    <a:lstStyle/>
                    <a:p>
                      <a:r>
                        <a:rPr lang="en-US" dirty="0" smtClean="0"/>
                        <a:t>(+, sound)</a:t>
                      </a:r>
                      <a:endParaRPr lang="en-US" dirty="0"/>
                    </a:p>
                  </a:txBody>
                  <a:tcPr/>
                </a:tc>
                <a:tc>
                  <a:txBody>
                    <a:bodyPr/>
                    <a:lstStyle/>
                    <a:p>
                      <a:r>
                        <a:rPr lang="en-US" dirty="0" smtClean="0"/>
                        <a:t>it has pretty good battery life, it also has an excellent quality sounding speakers, which I wasn't expecting on any tablet</a:t>
                      </a:r>
                      <a:endParaRPr lang="en-US" dirty="0"/>
                    </a:p>
                  </a:txBody>
                  <a:tcPr/>
                </a:tc>
                <a:tc>
                  <a:txBody>
                    <a:bodyPr/>
                    <a:lstStyle/>
                    <a:p>
                      <a:r>
                        <a:rPr lang="en-US" dirty="0" smtClean="0"/>
                        <a:t>Sound is really good (not home theater quality or anything) but better than any phone I've heard</a:t>
                      </a:r>
                      <a:endParaRPr lang="en-US" dirty="0"/>
                    </a:p>
                  </a:txBody>
                  <a:tcPr/>
                </a:tc>
              </a:tr>
              <a:tr h="370840">
                <a:tc>
                  <a:txBody>
                    <a:bodyPr/>
                    <a:lstStyle/>
                    <a:p>
                      <a:r>
                        <a:rPr lang="en-US" dirty="0" smtClean="0"/>
                        <a:t>(-, sound)</a:t>
                      </a:r>
                      <a:endParaRPr lang="en-US" dirty="0"/>
                    </a:p>
                  </a:txBody>
                  <a:tcPr/>
                </a:tc>
                <a:tc>
                  <a:txBody>
                    <a:bodyPr/>
                    <a:lstStyle/>
                    <a:p>
                      <a:r>
                        <a:rPr lang="en-US" dirty="0" smtClean="0"/>
                        <a:t>The audio became occasionally inoperative and the headphone jack would crackle when using my ear buds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Users can get confused with volume buttons on the other side</a:t>
                      </a:r>
                    </a:p>
                    <a:p>
                      <a:endParaRPr lang="en-US" dirty="0"/>
                    </a:p>
                  </a:txBody>
                  <a:tcPr/>
                </a:tc>
              </a:tr>
            </a:tbl>
          </a:graphicData>
        </a:graphic>
      </p:graphicFrame>
      <p:sp>
        <p:nvSpPr>
          <p:cNvPr id="17"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8" name="Rectangle 17"/>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9" name="Rectangle 18"/>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0" name="Rectangle 19"/>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1" name="Pentagon 20"/>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2" name="Rectangle 21"/>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14" name="Title 13"/>
          <p:cNvSpPr txBox="1">
            <a:spLocks/>
          </p:cNvSpPr>
          <p:nvPr/>
        </p:nvSpPr>
        <p:spPr>
          <a:xfrm>
            <a:off x="304800" y="5334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User Study for Summarization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ntent Placeholder 2"/>
          <p:cNvSpPr>
            <a:spLocks noGrp="1"/>
          </p:cNvSpPr>
          <p:nvPr>
            <p:ph idx="1"/>
          </p:nvPr>
        </p:nvSpPr>
        <p:spPr>
          <a:xfrm>
            <a:off x="457200" y="1371600"/>
            <a:ext cx="8229600" cy="5181600"/>
          </a:xfrm>
        </p:spPr>
        <p:txBody>
          <a:bodyPr>
            <a:normAutofit/>
          </a:bodyPr>
          <a:lstStyle/>
          <a:p>
            <a:pPr lvl="1"/>
            <a:r>
              <a:rPr lang="en-US" dirty="0" smtClean="0"/>
              <a:t>Interleave the summarized sentences from all models</a:t>
            </a:r>
          </a:p>
          <a:p>
            <a:pPr lvl="2"/>
            <a:r>
              <a:rPr lang="en-US" dirty="0" smtClean="0"/>
              <a:t>Reduce position bias</a:t>
            </a:r>
          </a:p>
          <a:p>
            <a:pPr lvl="1"/>
            <a:r>
              <a:rPr lang="en-US" dirty="0" smtClean="0"/>
              <a:t> Ask annotators</a:t>
            </a:r>
          </a:p>
          <a:p>
            <a:pPr lvl="2"/>
            <a:r>
              <a:rPr lang="en-US" dirty="0" smtClean="0"/>
              <a:t>E.g</a:t>
            </a:r>
            <a:r>
              <a:rPr lang="en-US" dirty="0" smtClean="0"/>
              <a:t>. </a:t>
            </a:r>
            <a:r>
              <a:rPr lang="en-US" dirty="0" smtClean="0"/>
              <a:t>Pick </a:t>
            </a:r>
            <a:r>
              <a:rPr lang="en-US" dirty="0" smtClean="0"/>
              <a:t>two sentences POSITIVE about PRICE Aspect </a:t>
            </a:r>
            <a:endParaRPr lang="en-US" dirty="0" smtClean="0"/>
          </a:p>
          <a:p>
            <a:pPr lvl="1"/>
            <a:r>
              <a:rPr lang="en-US" dirty="0" smtClean="0"/>
              <a:t> Performance Metric</a:t>
            </a:r>
            <a:endParaRPr lang="en-US" dirty="0" smtClean="0"/>
          </a:p>
          <a:p>
            <a:pPr lvl="1"/>
            <a:endParaRPr lang="en-US" dirty="0" smtClean="0"/>
          </a:p>
        </p:txBody>
      </p:sp>
      <p:sp>
        <p:nvSpPr>
          <p:cNvPr id="32" name="TextBox 31"/>
          <p:cNvSpPr txBox="1"/>
          <p:nvPr/>
        </p:nvSpPr>
        <p:spPr>
          <a:xfrm>
            <a:off x="4343400" y="1923871"/>
            <a:ext cx="4724400" cy="1200329"/>
          </a:xfrm>
          <a:prstGeom prst="rect">
            <a:avLst/>
          </a:prstGeom>
          <a:solidFill>
            <a:srgbClr val="FFFF00"/>
          </a:solidFill>
        </p:spPr>
        <p:txBody>
          <a:bodyPr wrap="square" rtlCol="0">
            <a:spAutoFit/>
          </a:bodyPr>
          <a:lstStyle/>
          <a:p>
            <a:pPr lvl="1"/>
            <a:r>
              <a:rPr lang="en-US" dirty="0" smtClean="0"/>
              <a:t>Annotators selection of  a sentence generated from model (m), means </a:t>
            </a:r>
            <a:r>
              <a:rPr lang="en-US" dirty="0" smtClean="0"/>
              <a:t>it (model m) </a:t>
            </a:r>
            <a:r>
              <a:rPr lang="en-US" dirty="0" smtClean="0"/>
              <a:t>can pick more informative sentence than other models</a:t>
            </a:r>
          </a:p>
        </p:txBody>
      </p:sp>
      <p:sp>
        <p:nvSpPr>
          <p:cNvPr id="24"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5" name="Rectangle 24"/>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6" name="Rectangle 25"/>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7" name="Rectangle 26"/>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8" name="Pentagon 27"/>
          <p:cNvSpPr/>
          <p:nvPr/>
        </p:nvSpPr>
        <p:spPr>
          <a:xfrm>
            <a:off x="5334000" y="152400"/>
            <a:ext cx="16764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Experimental </a:t>
            </a:r>
          </a:p>
          <a:p>
            <a:pPr lvl="0">
              <a:defRPr/>
            </a:pPr>
            <a:r>
              <a:rPr lang="en-US" dirty="0" smtClean="0"/>
              <a:t>Analysis</a:t>
            </a:r>
          </a:p>
        </p:txBody>
      </p:sp>
      <p:sp>
        <p:nvSpPr>
          <p:cNvPr id="29" name="Rectangle 28"/>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pic>
        <p:nvPicPr>
          <p:cNvPr id="30" name="Picture 2"/>
          <p:cNvPicPr>
            <a:picLocks noChangeAspect="1" noChangeArrowheads="1"/>
          </p:cNvPicPr>
          <p:nvPr/>
        </p:nvPicPr>
        <p:blipFill>
          <a:blip r:embed="rId3"/>
          <a:srcRect/>
          <a:stretch>
            <a:fillRect/>
          </a:stretch>
        </p:blipFill>
        <p:spPr bwMode="auto">
          <a:xfrm>
            <a:off x="4267200" y="3629247"/>
            <a:ext cx="2971800" cy="714153"/>
          </a:xfrm>
          <a:prstGeom prst="rect">
            <a:avLst/>
          </a:prstGeom>
          <a:noFill/>
          <a:ln w="9525">
            <a:noFill/>
            <a:miter lim="800000"/>
            <a:headEnd/>
            <a:tailEnd/>
          </a:ln>
          <a:effectLst/>
        </p:spPr>
      </p:pic>
      <p:sp>
        <p:nvSpPr>
          <p:cNvPr id="31" name="Content Placeholder 2"/>
          <p:cNvSpPr txBox="1">
            <a:spLocks/>
          </p:cNvSpPr>
          <p:nvPr/>
        </p:nvSpPr>
        <p:spPr>
          <a:xfrm>
            <a:off x="304800" y="3886200"/>
            <a:ext cx="8229600" cy="838200"/>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 name="Rectangle 32"/>
          <p:cNvSpPr/>
          <p:nvPr/>
        </p:nvSpPr>
        <p:spPr>
          <a:xfrm>
            <a:off x="228600" y="4507468"/>
            <a:ext cx="8305800" cy="369332"/>
          </a:xfrm>
          <a:prstGeom prst="rect">
            <a:avLst/>
          </a:prstGeom>
        </p:spPr>
        <p:txBody>
          <a:bodyPr wrap="square">
            <a:spAutoFit/>
          </a:bodyPr>
          <a:lstStyle/>
          <a:p>
            <a:pPr algn="ctr"/>
            <a:r>
              <a:rPr lang="en-US" b="1" dirty="0" smtClean="0"/>
              <a:t>Table 5: Interleaved document summarization quality test</a:t>
            </a:r>
            <a:endParaRPr lang="en-US" b="1" dirty="0"/>
          </a:p>
        </p:txBody>
      </p:sp>
      <p:graphicFrame>
        <p:nvGraphicFramePr>
          <p:cNvPr id="36" name="Table 35"/>
          <p:cNvGraphicFramePr>
            <a:graphicFrameLocks noGrp="1"/>
          </p:cNvGraphicFramePr>
          <p:nvPr/>
        </p:nvGraphicFramePr>
        <p:xfrm>
          <a:off x="1524000" y="4876800"/>
          <a:ext cx="6096000" cy="1854200"/>
        </p:xfrm>
        <a:graphic>
          <a:graphicData uri="http://schemas.openxmlformats.org/drawingml/2006/table">
            <a:tbl>
              <a:tblPr firstRow="1" bandRow="1">
                <a:tableStyleId>{9D7B26C5-4107-4FEC-AEDC-1716B250A1EF}</a:tableStyleId>
              </a:tblPr>
              <a:tblGrid>
                <a:gridCol w="1524000"/>
                <a:gridCol w="1524000"/>
                <a:gridCol w="1524000"/>
                <a:gridCol w="1524000"/>
              </a:tblGrid>
              <a:tr h="370840">
                <a:tc>
                  <a:txBody>
                    <a:bodyPr/>
                    <a:lstStyle/>
                    <a:p>
                      <a:r>
                        <a:rPr lang="en-US" dirty="0" smtClean="0"/>
                        <a:t>Category</a:t>
                      </a:r>
                      <a:endParaRPr lang="en-US" dirty="0"/>
                    </a:p>
                  </a:txBody>
                  <a:tcPr/>
                </a:tc>
                <a:tc>
                  <a:txBody>
                    <a:bodyPr/>
                    <a:lstStyle/>
                    <a:p>
                      <a:r>
                        <a:rPr lang="en-US" dirty="0" smtClean="0"/>
                        <a:t>ASUM</a:t>
                      </a:r>
                      <a:endParaRPr lang="en-US" dirty="0"/>
                    </a:p>
                  </a:txBody>
                  <a:tcPr/>
                </a:tc>
                <a:tc>
                  <a:txBody>
                    <a:bodyPr/>
                    <a:lstStyle/>
                    <a:p>
                      <a:r>
                        <a:rPr lang="en-US" dirty="0" smtClean="0"/>
                        <a:t>HTMM</a:t>
                      </a:r>
                      <a:endParaRPr lang="en-US" dirty="0"/>
                    </a:p>
                  </a:txBody>
                  <a:tcPr/>
                </a:tc>
                <a:tc>
                  <a:txBody>
                    <a:bodyPr/>
                    <a:lstStyle/>
                    <a:p>
                      <a:r>
                        <a:rPr lang="en-US" b="1" dirty="0" smtClean="0"/>
                        <a:t>HTSM</a:t>
                      </a:r>
                      <a:endParaRPr lang="en-US" b="1" dirty="0"/>
                    </a:p>
                  </a:txBody>
                  <a:tcPr/>
                </a:tc>
              </a:tr>
              <a:tr h="370840">
                <a:tc>
                  <a:txBody>
                    <a:bodyPr/>
                    <a:lstStyle/>
                    <a:p>
                      <a:r>
                        <a:rPr lang="en-US" dirty="0" smtClean="0"/>
                        <a:t>Camera</a:t>
                      </a:r>
                      <a:endParaRPr lang="en-US" dirty="0"/>
                    </a:p>
                  </a:txBody>
                  <a:tcPr/>
                </a:tc>
                <a:tc>
                  <a:txBody>
                    <a:bodyPr/>
                    <a:lstStyle/>
                    <a:p>
                      <a:r>
                        <a:rPr lang="en-US" dirty="0" smtClean="0"/>
                        <a:t>0.078</a:t>
                      </a:r>
                      <a:endParaRPr lang="en-US" dirty="0"/>
                    </a:p>
                  </a:txBody>
                  <a:tcPr/>
                </a:tc>
                <a:tc>
                  <a:txBody>
                    <a:bodyPr/>
                    <a:lstStyle/>
                    <a:p>
                      <a:r>
                        <a:rPr lang="en-US" dirty="0" smtClean="0"/>
                        <a:t>0.362</a:t>
                      </a:r>
                      <a:endParaRPr lang="en-US" dirty="0"/>
                    </a:p>
                  </a:txBody>
                  <a:tcPr/>
                </a:tc>
                <a:tc>
                  <a:txBody>
                    <a:bodyPr/>
                    <a:lstStyle/>
                    <a:p>
                      <a:r>
                        <a:rPr lang="en-US" b="1" dirty="0" smtClean="0"/>
                        <a:t>0.560</a:t>
                      </a:r>
                      <a:endParaRPr lang="en-US" b="1" dirty="0"/>
                    </a:p>
                  </a:txBody>
                  <a:tcPr/>
                </a:tc>
              </a:tr>
              <a:tr h="370840">
                <a:tc>
                  <a:txBody>
                    <a:bodyPr/>
                    <a:lstStyle/>
                    <a:p>
                      <a:r>
                        <a:rPr lang="en-US" dirty="0" smtClean="0"/>
                        <a:t>Tablet</a:t>
                      </a:r>
                      <a:endParaRPr lang="en-US" dirty="0"/>
                    </a:p>
                  </a:txBody>
                  <a:tcPr/>
                </a:tc>
                <a:tc>
                  <a:txBody>
                    <a:bodyPr/>
                    <a:lstStyle/>
                    <a:p>
                      <a:r>
                        <a:rPr lang="en-US" dirty="0" smtClean="0"/>
                        <a:t>0.153</a:t>
                      </a:r>
                      <a:endParaRPr lang="en-US" dirty="0"/>
                    </a:p>
                  </a:txBody>
                  <a:tcPr/>
                </a:tc>
                <a:tc>
                  <a:txBody>
                    <a:bodyPr/>
                    <a:lstStyle/>
                    <a:p>
                      <a:r>
                        <a:rPr lang="en-US" dirty="0" smtClean="0"/>
                        <a:t>0.370</a:t>
                      </a:r>
                      <a:endParaRPr lang="en-US" dirty="0"/>
                    </a:p>
                  </a:txBody>
                  <a:tcPr/>
                </a:tc>
                <a:tc>
                  <a:txBody>
                    <a:bodyPr/>
                    <a:lstStyle/>
                    <a:p>
                      <a:r>
                        <a:rPr lang="en-US" b="1" dirty="0" smtClean="0"/>
                        <a:t>0.477</a:t>
                      </a:r>
                      <a:endParaRPr lang="en-US" b="1" dirty="0"/>
                    </a:p>
                  </a:txBody>
                  <a:tcPr/>
                </a:tc>
              </a:tr>
              <a:tr h="370840">
                <a:tc>
                  <a:txBody>
                    <a:bodyPr/>
                    <a:lstStyle/>
                    <a:p>
                      <a:r>
                        <a:rPr lang="en-US" dirty="0" smtClean="0"/>
                        <a:t>Phone</a:t>
                      </a:r>
                      <a:endParaRPr lang="en-US" dirty="0"/>
                    </a:p>
                  </a:txBody>
                  <a:tcPr/>
                </a:tc>
                <a:tc>
                  <a:txBody>
                    <a:bodyPr/>
                    <a:lstStyle/>
                    <a:p>
                      <a:r>
                        <a:rPr lang="en-US" dirty="0" smtClean="0"/>
                        <a:t>0.118</a:t>
                      </a:r>
                      <a:endParaRPr lang="en-US" dirty="0"/>
                    </a:p>
                  </a:txBody>
                  <a:tcPr/>
                </a:tc>
                <a:tc>
                  <a:txBody>
                    <a:bodyPr/>
                    <a:lstStyle/>
                    <a:p>
                      <a:r>
                        <a:rPr lang="en-US" dirty="0" smtClean="0"/>
                        <a:t>0.439</a:t>
                      </a:r>
                      <a:endParaRPr lang="en-US" dirty="0"/>
                    </a:p>
                  </a:txBody>
                  <a:tcPr/>
                </a:tc>
                <a:tc>
                  <a:txBody>
                    <a:bodyPr/>
                    <a:lstStyle/>
                    <a:p>
                      <a:r>
                        <a:rPr lang="en-US" b="1" dirty="0" smtClean="0"/>
                        <a:t>0.443</a:t>
                      </a:r>
                      <a:endParaRPr lang="en-US" b="1" dirty="0"/>
                    </a:p>
                  </a:txBody>
                  <a:tcPr/>
                </a:tc>
              </a:tr>
              <a:tr h="370840">
                <a:tc>
                  <a:txBody>
                    <a:bodyPr/>
                    <a:lstStyle/>
                    <a:p>
                      <a:r>
                        <a:rPr lang="en-US" dirty="0" err="1" smtClean="0"/>
                        <a:t>Tv</a:t>
                      </a:r>
                      <a:endParaRPr lang="en-US" dirty="0"/>
                    </a:p>
                  </a:txBody>
                  <a:tcPr/>
                </a:tc>
                <a:tc>
                  <a:txBody>
                    <a:bodyPr/>
                    <a:lstStyle/>
                    <a:p>
                      <a:r>
                        <a:rPr lang="en-US" dirty="0" smtClean="0"/>
                        <a:t>0.173</a:t>
                      </a:r>
                      <a:endParaRPr lang="en-US" dirty="0"/>
                    </a:p>
                  </a:txBody>
                  <a:tcPr/>
                </a:tc>
                <a:tc>
                  <a:txBody>
                    <a:bodyPr/>
                    <a:lstStyle/>
                    <a:p>
                      <a:r>
                        <a:rPr lang="en-US" dirty="0" smtClean="0"/>
                        <a:t>0.338</a:t>
                      </a:r>
                      <a:endParaRPr lang="en-US" dirty="0"/>
                    </a:p>
                  </a:txBody>
                  <a:tcPr/>
                </a:tc>
                <a:tc>
                  <a:txBody>
                    <a:bodyPr/>
                    <a:lstStyle/>
                    <a:p>
                      <a:r>
                        <a:rPr lang="en-US" b="1" dirty="0" smtClean="0"/>
                        <a:t>0.489</a:t>
                      </a:r>
                      <a:endParaRPr lang="en-US"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blinds(horizontal)">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blinds(horizontal)">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xEl>
                                              <p:pRg st="4" end="4"/>
                                            </p:txEl>
                                          </p:spTgt>
                                        </p:tgtEl>
                                        <p:attrNameLst>
                                          <p:attrName>style.visibility</p:attrName>
                                        </p:attrNameLst>
                                      </p:cBhvr>
                                      <p:to>
                                        <p:strVal val="visible"/>
                                      </p:to>
                                    </p:set>
                                    <p:animEffect transition="in" filter="blinds(horizontal)">
                                      <p:cBhvr>
                                        <p:cTn id="30" dur="500"/>
                                        <p:tgtEl>
                                          <p:spTgt spid="1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nodePh="1">
                                  <p:stCondLst>
                                    <p:cond delay="0"/>
                                  </p:stCondLst>
                                  <p:endCondLst>
                                    <p:cond evt="begin" delay="0">
                                      <p:tn val="33"/>
                                    </p:cond>
                                  </p:endCondLst>
                                  <p:childTnLst>
                                    <p:set>
                                      <p:cBhvr>
                                        <p:cTn id="34" dur="1" fill="hold">
                                          <p:stCondLst>
                                            <p:cond delay="0"/>
                                          </p:stCondLst>
                                        </p:cTn>
                                        <p:tgtEl>
                                          <p:spTgt spid="31"/>
                                        </p:tgtEl>
                                        <p:attrNameLst>
                                          <p:attrName>style.visibility</p:attrName>
                                        </p:attrNameLst>
                                      </p:cBhvr>
                                      <p:to>
                                        <p:strVal val="visible"/>
                                      </p:to>
                                    </p:set>
                                    <p:animEffect transition="in" filter="blinds(horizontal)">
                                      <p:cBhvr>
                                        <p:cTn id="35" dur="500"/>
                                        <p:tgtEl>
                                          <p:spTgt spid="31"/>
                                        </p:tgtEl>
                                      </p:cBhvr>
                                    </p:animEffect>
                                  </p:childTnLst>
                                </p:cTn>
                              </p:par>
                              <p:par>
                                <p:cTn id="36" presetID="3"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par>
                                <p:cTn id="44" presetID="3" presetClass="entr" presetSubtype="1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1026" name="Picture 2"/>
          <p:cNvPicPr>
            <a:picLocks noChangeAspect="1" noChangeArrowheads="1"/>
          </p:cNvPicPr>
          <p:nvPr/>
        </p:nvPicPr>
        <p:blipFill>
          <a:blip r:embed="rId3"/>
          <a:srcRect/>
          <a:stretch>
            <a:fillRect/>
          </a:stretch>
        </p:blipFill>
        <p:spPr bwMode="auto">
          <a:xfrm>
            <a:off x="762000" y="1752600"/>
            <a:ext cx="5831417" cy="762000"/>
          </a:xfrm>
          <a:prstGeom prst="rect">
            <a:avLst/>
          </a:prstGeom>
          <a:noFill/>
          <a:ln w="9525">
            <a:noFill/>
            <a:miter lim="800000"/>
            <a:headEnd/>
            <a:tailEnd/>
          </a:ln>
          <a:effectLst/>
        </p:spPr>
      </p:pic>
      <p:sp>
        <p:nvSpPr>
          <p:cNvPr id="6" name="Content Placeholder 2"/>
          <p:cNvSpPr txBox="1">
            <a:spLocks/>
          </p:cNvSpPr>
          <p:nvPr/>
        </p:nvSpPr>
        <p:spPr>
          <a:xfrm>
            <a:off x="685800" y="2514601"/>
            <a:ext cx="6400800" cy="3429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I especially like its </a:t>
            </a:r>
            <a:r>
              <a:rPr kumimoji="0" lang="en-US" sz="3300" b="0" i="0" u="none" strike="noStrike" kern="1200" cap="none" spc="0" normalizeH="0" baseline="0" noProof="0" dirty="0" smtClean="0">
                <a:ln>
                  <a:noFill/>
                </a:ln>
                <a:effectLst/>
                <a:uLnTx/>
                <a:uFillTx/>
                <a:latin typeface="+mn-lt"/>
                <a:ea typeface="+mn-ea"/>
                <a:cs typeface="+mn-cs"/>
              </a:rPr>
              <a:t>portability</a:t>
            </a:r>
            <a:r>
              <a:rPr kumimoji="0" lang="en-US" sz="3200" b="0" i="0" u="none" strike="noStrike" kern="1200" cap="none" spc="0" normalizeH="0" baseline="0" noProof="0" dirty="0" smtClean="0">
                <a:ln>
                  <a:noFill/>
                </a:ln>
                <a:effectLst/>
                <a:uLnTx/>
                <a:uFillTx/>
                <a:latin typeface="+mn-lt"/>
                <a:ea typeface="+mn-ea"/>
                <a:cs typeface="+mn-cs"/>
              </a:rPr>
              <a:t> (3 pounds with a </a:t>
            </a:r>
            <a:r>
              <a:rPr kumimoji="0" lang="en-US" sz="3300" b="0" i="0" u="none" strike="noStrike" kern="1200" cap="none" spc="0" normalizeH="0" baseline="0" noProof="0" dirty="0" smtClean="0">
                <a:ln>
                  <a:noFill/>
                </a:ln>
                <a:effectLst/>
                <a:uLnTx/>
                <a:uFillTx/>
                <a:latin typeface="+mn-lt"/>
                <a:ea typeface="+mn-ea"/>
                <a:cs typeface="+mn-cs"/>
              </a:rPr>
              <a:t>small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footprint) and the speed of its </a:t>
            </a:r>
            <a:r>
              <a:rPr kumimoji="0" lang="en-US" sz="3300" b="0" i="0" u="none" strike="noStrike" kern="1200" cap="none" spc="0" normalizeH="0" baseline="0" noProof="0" dirty="0" smtClean="0">
                <a:ln>
                  <a:noFill/>
                </a:ln>
                <a:effectLst/>
                <a:uLnTx/>
                <a:uFillTx/>
                <a:latin typeface="+mn-lt"/>
                <a:ea typeface="+mn-ea"/>
                <a:cs typeface="+mn-cs"/>
              </a:rPr>
              <a:t>solid</a:t>
            </a:r>
            <a:r>
              <a:rPr kumimoji="0" lang="en-US" sz="3200" b="0" i="0" u="none" strike="noStrike" kern="1200" cap="none" spc="0" normalizeH="0" baseline="0" noProof="0" dirty="0" smtClean="0">
                <a:ln>
                  <a:noFill/>
                </a:ln>
                <a:effectLst/>
                <a:uLnTx/>
                <a:uFillTx/>
                <a:latin typeface="+mn-lt"/>
                <a:ea typeface="+mn-ea"/>
                <a:cs typeface="+mn-cs"/>
              </a:rPr>
              <a:t> state drive. When it come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looks you have to give it to the </a:t>
            </a:r>
            <a:r>
              <a:rPr kumimoji="0" lang="en-US" sz="3200" b="0" i="0" u="none" strike="noStrike" kern="1200" cap="none" spc="0" normalizeH="0" baseline="0" noProof="0" dirty="0" err="1" smtClean="0">
                <a:ln>
                  <a:noFill/>
                </a:ln>
                <a:effectLst/>
                <a:uLnTx/>
                <a:uFillTx/>
                <a:latin typeface="+mn-lt"/>
                <a:ea typeface="+mn-ea"/>
                <a:cs typeface="+mn-cs"/>
              </a:rPr>
              <a:t>Inspiron</a:t>
            </a:r>
            <a:r>
              <a:rPr kumimoji="0" lang="en-US" sz="3200" b="0" i="0" u="none" strike="noStrike" kern="1200" cap="none" spc="0" normalizeH="0" baseline="0" noProof="0" dirty="0" smtClean="0">
                <a:ln>
                  <a:noFill/>
                </a:ln>
                <a:effectLst/>
                <a:uLnTx/>
                <a:uFillTx/>
                <a:latin typeface="+mn-lt"/>
                <a:ea typeface="+mn-ea"/>
                <a:cs typeface="+mn-cs"/>
              </a:rPr>
              <a:t>. It definitely has the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smtClean="0">
                <a:ln>
                  <a:noFill/>
                </a:ln>
                <a:effectLst/>
                <a:uLnTx/>
                <a:uFillTx/>
                <a:latin typeface="+mn-lt"/>
                <a:ea typeface="+mn-ea"/>
                <a:cs typeface="+mn-cs"/>
              </a:rPr>
              <a:t>sleek</a:t>
            </a:r>
            <a:r>
              <a:rPr kumimoji="0" lang="en-US" sz="3200" b="0" i="0" u="none" strike="noStrike" kern="1200" cap="none" spc="0" normalizeH="0" baseline="0" noProof="0" dirty="0" smtClean="0">
                <a:ln>
                  <a:noFill/>
                </a:ln>
                <a:effectLst/>
                <a:uLnTx/>
                <a:uFillTx/>
                <a:latin typeface="+mn-lt"/>
                <a:ea typeface="+mn-ea"/>
                <a:cs typeface="+mn-cs"/>
              </a:rPr>
              <a:t> look of an </a:t>
            </a:r>
            <a:r>
              <a:rPr kumimoji="0" lang="en-US" sz="3200" b="0" i="0" u="none" strike="noStrike" kern="1200" cap="none" spc="0" normalizeH="0" baseline="0" noProof="0" dirty="0" err="1" smtClean="0">
                <a:ln>
                  <a:noFill/>
                </a:ln>
                <a:effectLst/>
                <a:uLnTx/>
                <a:uFillTx/>
                <a:latin typeface="+mn-lt"/>
                <a:ea typeface="+mn-ea"/>
                <a:cs typeface="+mn-cs"/>
              </a:rPr>
              <a:t>ultrabook</a:t>
            </a:r>
            <a:r>
              <a:rPr kumimoji="0" lang="en-US" sz="3200" b="0" i="0" u="none" strike="noStrike" kern="1200" cap="none" spc="0" normalizeH="0" baseline="0" noProof="0" dirty="0" smtClean="0">
                <a:ln>
                  <a:noFill/>
                </a:ln>
                <a:effectLst/>
                <a:uLnTx/>
                <a:uFillTx/>
                <a:latin typeface="+mn-lt"/>
                <a:ea typeface="+mn-ea"/>
                <a:cs typeface="+mn-cs"/>
              </a:rPr>
              <a:t> . The </a:t>
            </a:r>
            <a:r>
              <a:rPr kumimoji="0" lang="en-US" sz="3300" b="0" i="0" u="none" strike="noStrike" kern="1200" cap="none" spc="0" normalizeH="0" baseline="0" noProof="0" dirty="0" smtClean="0">
                <a:ln>
                  <a:noFill/>
                </a:ln>
                <a:effectLst/>
                <a:uLnTx/>
                <a:uFillTx/>
                <a:latin typeface="+mn-lt"/>
                <a:ea typeface="+mn-ea"/>
                <a:cs typeface="+mn-cs"/>
              </a:rPr>
              <a:t>combination</a:t>
            </a:r>
            <a:r>
              <a:rPr kumimoji="0" lang="en-US" sz="3200" b="0" i="0" u="none" strike="noStrike" kern="1200" cap="none" spc="0" normalizeH="0" baseline="0" noProof="0" dirty="0" smtClean="0">
                <a:ln>
                  <a:noFill/>
                </a:ln>
                <a:effectLst/>
                <a:uLnTx/>
                <a:uFillTx/>
                <a:latin typeface="+mn-lt"/>
                <a:ea typeface="+mn-ea"/>
                <a:cs typeface="+mn-cs"/>
              </a:rPr>
              <a:t> of brushed aluminum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with </a:t>
            </a:r>
            <a:r>
              <a:rPr kumimoji="0" lang="en-US" sz="3300" b="0" i="0" u="none" strike="noStrike" kern="1200" cap="none" spc="0" normalizeH="0" baseline="0" noProof="0" dirty="0" smtClean="0">
                <a:ln>
                  <a:noFill/>
                </a:ln>
                <a:effectLst/>
                <a:uLnTx/>
                <a:uFillTx/>
                <a:latin typeface="+mn-lt"/>
                <a:ea typeface="+mn-ea"/>
                <a:cs typeface="+mn-cs"/>
              </a:rPr>
              <a:t>black</a:t>
            </a:r>
            <a:r>
              <a:rPr kumimoji="0" lang="en-US" sz="3200" b="0" i="0" u="none" strike="noStrike" kern="1200" cap="none" spc="0" normalizeH="0" baseline="0" noProof="0" dirty="0" smtClean="0">
                <a:ln>
                  <a:noFill/>
                </a:ln>
                <a:effectLst/>
                <a:uLnTx/>
                <a:uFillTx/>
                <a:latin typeface="+mn-lt"/>
                <a:ea typeface="+mn-ea"/>
                <a:cs typeface="+mn-cs"/>
              </a:rPr>
              <a:t> trim, keys and bezel make for a very classy,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“corporate” presence. The </a:t>
            </a:r>
            <a:r>
              <a:rPr kumimoji="0" lang="en-US" sz="3300" b="0" i="0" u="none" strike="noStrike" kern="1200" cap="none" spc="0" normalizeH="0" baseline="0" noProof="0" dirty="0" smtClean="0">
                <a:ln>
                  <a:noFill/>
                </a:ln>
                <a:effectLst/>
                <a:uLnTx/>
                <a:uFillTx/>
                <a:latin typeface="+mn-lt"/>
                <a:ea typeface="+mn-ea"/>
                <a:cs typeface="+mn-cs"/>
              </a:rPr>
              <a:t>fit</a:t>
            </a:r>
            <a:r>
              <a:rPr kumimoji="0" lang="en-US" sz="3200" b="0" i="0" u="none" strike="noStrike" kern="1200" cap="none" spc="0" normalizeH="0" baseline="0" noProof="0" dirty="0" smtClean="0">
                <a:ln>
                  <a:noFill/>
                </a:ln>
                <a:effectLst/>
                <a:uLnTx/>
                <a:uFillTx/>
                <a:latin typeface="+mn-lt"/>
                <a:ea typeface="+mn-ea"/>
                <a:cs typeface="+mn-cs"/>
              </a:rPr>
              <a:t> and finish are first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smtClean="0">
                <a:ln>
                  <a:noFill/>
                </a:ln>
                <a:effectLst/>
                <a:uLnTx/>
                <a:uFillTx/>
                <a:latin typeface="+mn-lt"/>
                <a:ea typeface="+mn-ea"/>
                <a:cs typeface="+mn-cs"/>
              </a:rPr>
              <a:t>rate</a:t>
            </a:r>
            <a:r>
              <a:rPr kumimoji="0" lang="en-US" sz="3200" b="0" i="0" u="none" strike="noStrike" kern="1200" cap="none" spc="0" normalizeH="0" baseline="0" noProof="0" dirty="0" smtClean="0">
                <a:ln>
                  <a:noFill/>
                </a:ln>
                <a:effectLst/>
                <a:uLnTx/>
                <a:uFillTx/>
                <a:latin typeface="+mn-lt"/>
                <a:ea typeface="+mn-ea"/>
                <a:cs typeface="+mn-cs"/>
              </a:rPr>
              <a:t>. However, the </a:t>
            </a:r>
            <a:r>
              <a:rPr kumimoji="0" lang="en-US" sz="3300" b="0" i="0" u="none" strike="noStrike" kern="1200" cap="none" spc="0" normalizeH="0" baseline="0" noProof="0" dirty="0" smtClean="0">
                <a:ln>
                  <a:noFill/>
                </a:ln>
                <a:effectLst/>
                <a:uLnTx/>
                <a:uFillTx/>
                <a:latin typeface="+mn-lt"/>
                <a:ea typeface="+mn-ea"/>
                <a:cs typeface="+mn-cs"/>
              </a:rPr>
              <a:t>sound</a:t>
            </a:r>
            <a:r>
              <a:rPr kumimoji="0" lang="en-US" sz="3200" b="0" i="0" u="none" strike="noStrike" kern="1200" cap="none" spc="0" normalizeH="0" baseline="0" noProof="0" dirty="0" smtClean="0">
                <a:ln>
                  <a:noFill/>
                </a:ln>
                <a:effectLst/>
                <a:uLnTx/>
                <a:uFillTx/>
                <a:latin typeface="+mn-lt"/>
                <a:ea typeface="+mn-ea"/>
                <a:cs typeface="+mn-cs"/>
              </a:rPr>
              <a:t> </a:t>
            </a:r>
            <a:r>
              <a:rPr kumimoji="0" lang="en-US" sz="3300" b="0" i="0" u="none" strike="noStrike" kern="1200" cap="none" spc="0" normalizeH="0" baseline="0" noProof="0" dirty="0" smtClean="0">
                <a:ln>
                  <a:noFill/>
                </a:ln>
                <a:effectLst/>
                <a:uLnTx/>
                <a:uFillTx/>
                <a:latin typeface="+mn-lt"/>
                <a:ea typeface="+mn-ea"/>
                <a:cs typeface="+mn-cs"/>
              </a:rPr>
              <a:t>sucks</a:t>
            </a:r>
            <a:r>
              <a:rPr kumimoji="0" lang="en-US" sz="3200" b="0" i="0" u="none" strike="noStrike" kern="1200" cap="none" spc="0" normalizeH="0" baseline="0" noProof="0" dirty="0" smtClean="0">
                <a:ln>
                  <a:noFill/>
                </a:ln>
                <a:effectLst/>
                <a:uLnTx/>
                <a:uFillTx/>
                <a:latin typeface="+mn-lt"/>
                <a:ea typeface="+mn-ea"/>
                <a:cs typeface="+mn-cs"/>
              </a:rPr>
              <a:t> . I have owned 10 notebook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and laptop </a:t>
            </a:r>
            <a:r>
              <a:rPr kumimoji="0" lang="en-US" sz="3300" b="0" i="0" u="none" strike="noStrike" kern="1200" cap="none" spc="0" normalizeH="0" baseline="0" noProof="0" dirty="0" smtClean="0">
                <a:ln>
                  <a:noFill/>
                </a:ln>
                <a:effectLst/>
                <a:uLnTx/>
                <a:uFillTx/>
                <a:latin typeface="+mn-lt"/>
                <a:ea typeface="+mn-ea"/>
                <a:cs typeface="+mn-cs"/>
              </a:rPr>
              <a:t>computers</a:t>
            </a:r>
            <a:r>
              <a:rPr kumimoji="0" lang="en-US" sz="3200" b="0" i="0" u="none" strike="noStrike" kern="1200" cap="none" spc="0" normalizeH="0" baseline="0" noProof="0" dirty="0" smtClean="0">
                <a:ln>
                  <a:noFill/>
                </a:ln>
                <a:effectLst/>
                <a:uLnTx/>
                <a:uFillTx/>
                <a:latin typeface="+mn-lt"/>
                <a:ea typeface="+mn-ea"/>
                <a:cs typeface="+mn-cs"/>
              </a:rPr>
              <a:t> over the past two decades and this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effectLst/>
                <a:uLnTx/>
                <a:uFillTx/>
                <a:latin typeface="+mn-lt"/>
                <a:ea typeface="+mn-ea"/>
                <a:cs typeface="+mn-cs"/>
              </a:rPr>
              <a:t>Inspiron</a:t>
            </a:r>
            <a:r>
              <a:rPr kumimoji="0" lang="en-US" sz="3200" b="0" i="0" u="none" strike="noStrike" kern="1200" cap="none" spc="0" normalizeH="0" baseline="0" noProof="0" dirty="0" smtClean="0">
                <a:ln>
                  <a:noFill/>
                </a:ln>
                <a:effectLst/>
                <a:uLnTx/>
                <a:uFillTx/>
                <a:latin typeface="+mn-lt"/>
                <a:ea typeface="+mn-ea"/>
                <a:cs typeface="+mn-cs"/>
              </a:rPr>
              <a:t> has the </a:t>
            </a:r>
            <a:r>
              <a:rPr kumimoji="0" lang="en-US" sz="3300" b="0" i="0" u="none" strike="noStrike" kern="1200" cap="none" spc="0" normalizeH="0" baseline="0" noProof="0" dirty="0" smtClean="0">
                <a:ln>
                  <a:noFill/>
                </a:ln>
                <a:effectLst/>
                <a:uLnTx/>
                <a:uFillTx/>
                <a:latin typeface="+mn-lt"/>
                <a:ea typeface="+mn-ea"/>
                <a:cs typeface="+mn-cs"/>
              </a:rPr>
              <a:t>worst</a:t>
            </a:r>
            <a:r>
              <a:rPr kumimoji="0" lang="en-US" sz="3200" b="0" i="0" u="none" strike="noStrike" kern="1200" cap="none" spc="0" normalizeH="0" baseline="0" noProof="0" dirty="0" smtClean="0">
                <a:ln>
                  <a:noFill/>
                </a:ln>
                <a:effectLst/>
                <a:uLnTx/>
                <a:uFillTx/>
                <a:latin typeface="+mn-lt"/>
                <a:ea typeface="+mn-ea"/>
                <a:cs typeface="+mn-cs"/>
              </a:rPr>
              <a:t> </a:t>
            </a:r>
            <a:r>
              <a:rPr kumimoji="0" lang="en-US" sz="3300" b="0" i="0" u="none" strike="noStrike" kern="1200" cap="none" spc="0" normalizeH="0" baseline="0" noProof="0" dirty="0" smtClean="0">
                <a:ln>
                  <a:noFill/>
                </a:ln>
                <a:effectLst/>
                <a:uLnTx/>
                <a:uFillTx/>
                <a:latin typeface="+mn-lt"/>
                <a:ea typeface="+mn-ea"/>
                <a:cs typeface="+mn-cs"/>
              </a:rPr>
              <a:t>sound</a:t>
            </a:r>
            <a:r>
              <a:rPr kumimoji="0" lang="en-US" sz="3200" b="0" i="0" u="none" strike="noStrike" kern="1200" cap="none" spc="0" normalizeH="0" baseline="0" noProof="0" dirty="0" smtClean="0">
                <a:ln>
                  <a:noFill/>
                </a:ln>
                <a:effectLst/>
                <a:uLnTx/>
                <a:uFillTx/>
                <a:latin typeface="+mn-lt"/>
                <a:ea typeface="+mn-ea"/>
                <a:cs typeface="+mn-cs"/>
              </a:rPr>
              <a:t> of any before it.  It is </a:t>
            </a:r>
            <a:r>
              <a:rPr kumimoji="0" lang="en-US" sz="3300" b="0" i="0" u="none" strike="noStrike" kern="1200" cap="none" spc="0" normalizeH="0" baseline="0" noProof="0" dirty="0" smtClean="0">
                <a:ln>
                  <a:noFill/>
                </a:ln>
                <a:effectLst/>
                <a:uLnTx/>
                <a:uFillTx/>
                <a:latin typeface="+mn-lt"/>
                <a:ea typeface="+mn-ea"/>
                <a:cs typeface="+mn-cs"/>
              </a:rPr>
              <a:t>weak</a:t>
            </a:r>
            <a:r>
              <a:rPr kumimoji="0" lang="en-US" sz="3200" b="0" i="0" u="none" strike="noStrike" kern="1200" cap="none" spc="0" normalizeH="0" baseline="0" noProof="0" dirty="0" smtClean="0">
                <a:ln>
                  <a:noFill/>
                </a:ln>
                <a:effectLst/>
                <a:uLnTx/>
                <a:uFillTx/>
                <a:latin typeface="+mn-lt"/>
                <a:ea typeface="+mn-ea"/>
                <a:cs typeface="+mn-cs"/>
              </a:rPr>
              <a:t>, tinny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and what </a:t>
            </a:r>
            <a:r>
              <a:rPr kumimoji="0" lang="en-US" sz="3300" b="0" i="0" u="none" strike="noStrike" kern="1200" cap="none" spc="0" normalizeH="0" baseline="0" noProof="0" dirty="0" smtClean="0">
                <a:ln>
                  <a:noFill/>
                </a:ln>
                <a:effectLst/>
                <a:uLnTx/>
                <a:uFillTx/>
                <a:latin typeface="+mn-lt"/>
                <a:ea typeface="+mn-ea"/>
                <a:cs typeface="+mn-cs"/>
              </a:rPr>
              <a:t>low</a:t>
            </a:r>
            <a:r>
              <a:rPr kumimoji="0" lang="en-US" sz="3200" b="0" i="0" u="none" strike="noStrike" kern="1200" cap="none" spc="0" normalizeH="0" baseline="0" noProof="0" dirty="0" smtClean="0">
                <a:ln>
                  <a:noFill/>
                </a:ln>
                <a:effectLst/>
                <a:uLnTx/>
                <a:uFillTx/>
                <a:latin typeface="+mn-lt"/>
                <a:ea typeface="+mn-ea"/>
                <a:cs typeface="+mn-cs"/>
              </a:rPr>
              <a:t> end it has is muddy and indistinct. While we’ve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all come to expect pretty lousy </a:t>
            </a:r>
            <a:r>
              <a:rPr kumimoji="0" lang="en-US" sz="3300" b="0" i="0" u="none" strike="noStrike" kern="1200" cap="none" spc="0" normalizeH="0" baseline="0" noProof="0" dirty="0" smtClean="0">
                <a:ln>
                  <a:noFill/>
                </a:ln>
                <a:effectLst/>
                <a:uLnTx/>
                <a:uFillTx/>
                <a:latin typeface="+mn-lt"/>
                <a:ea typeface="+mn-ea"/>
                <a:cs typeface="+mn-cs"/>
              </a:rPr>
              <a:t>sound</a:t>
            </a:r>
            <a:r>
              <a:rPr kumimoji="0" lang="en-US" sz="3200" b="0" i="0" u="none" strike="noStrike" kern="1200" cap="none" spc="0" normalizeH="0" baseline="0" noProof="0" dirty="0" smtClean="0">
                <a:ln>
                  <a:noFill/>
                </a:ln>
                <a:effectLst/>
                <a:uLnTx/>
                <a:uFillTx/>
                <a:latin typeface="+mn-lt"/>
                <a:ea typeface="+mn-ea"/>
                <a:cs typeface="+mn-cs"/>
              </a:rPr>
              <a:t> from notebooks, this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 is subpar even considering those </a:t>
            </a:r>
            <a:r>
              <a:rPr kumimoji="0" lang="en-US" sz="3300" b="0" i="0" u="none" strike="noStrike" kern="1200" cap="none" spc="0" normalizeH="0" baseline="0" noProof="0" dirty="0" smtClean="0">
                <a:ln>
                  <a:noFill/>
                </a:ln>
                <a:effectLst/>
                <a:uLnTx/>
                <a:uFillTx/>
                <a:latin typeface="+mn-lt"/>
                <a:ea typeface="+mn-ea"/>
                <a:cs typeface="+mn-cs"/>
              </a:rPr>
              <a:t>low</a:t>
            </a:r>
            <a:r>
              <a:rPr kumimoji="0" lang="en-US" sz="3200" b="0" i="0" u="none" strike="noStrike" kern="1200" cap="none" spc="0" normalizeH="0" baseline="0" noProof="0" dirty="0" smtClean="0">
                <a:ln>
                  <a:noFill/>
                </a:ln>
                <a:effectLst/>
                <a:uLnTx/>
                <a:uFillTx/>
                <a:latin typeface="+mn-lt"/>
                <a:ea typeface="+mn-ea"/>
                <a:cs typeface="+mn-cs"/>
              </a:rPr>
              <a:t> </a:t>
            </a:r>
            <a:r>
              <a:rPr kumimoji="0" lang="en-US" sz="3300" b="0" i="0" u="none" strike="noStrike" kern="1200" cap="none" spc="0" normalizeH="0" baseline="0" noProof="0" dirty="0" smtClean="0">
                <a:ln>
                  <a:noFill/>
                </a:ln>
                <a:effectLst/>
                <a:uLnTx/>
                <a:uFillTx/>
                <a:latin typeface="+mn-lt"/>
                <a:ea typeface="+mn-ea"/>
                <a:cs typeface="+mn-cs"/>
              </a:rPr>
              <a:t>standards</a:t>
            </a:r>
            <a:r>
              <a:rPr kumimoji="0" lang="en-US" sz="3200" b="0" i="0" u="none" strike="noStrike" kern="1200" cap="none" spc="0" normalizeH="0" baseline="0" noProof="0" dirty="0" smtClean="0">
                <a:ln>
                  <a:noFill/>
                </a:ln>
                <a:effectLst/>
                <a:uLnTx/>
                <a:uFillTx/>
                <a:latin typeface="+mn-lt"/>
                <a:ea typeface="+mn-ea"/>
                <a:cs typeface="+mn-cs"/>
              </a:rPr>
              <a:t>.</a:t>
            </a:r>
            <a:endParaRPr kumimoji="0" lang="en-US" sz="3200" b="0" i="0" u="none" strike="noStrike" kern="1200" cap="none" spc="0" normalizeH="0" baseline="0" noProof="0" dirty="0">
              <a:ln>
                <a:noFill/>
              </a:ln>
              <a:effectLst/>
              <a:uLnTx/>
              <a:uFillTx/>
              <a:latin typeface="+mn-lt"/>
              <a:ea typeface="+mn-ea"/>
              <a:cs typeface="+mn-cs"/>
            </a:endParaRPr>
          </a:p>
        </p:txBody>
      </p:sp>
      <p:sp>
        <p:nvSpPr>
          <p:cNvPr id="7" name="Rectangle 6"/>
          <p:cNvSpPr/>
          <p:nvPr/>
        </p:nvSpPr>
        <p:spPr>
          <a:xfrm>
            <a:off x="685800" y="1600200"/>
            <a:ext cx="64008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1981200"/>
            <a:ext cx="685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93857" y="914399"/>
            <a:ext cx="1973943" cy="1600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Overall Rating or classification</a:t>
            </a:r>
          </a:p>
          <a:p>
            <a:pPr algn="ctr"/>
            <a:r>
              <a:rPr lang="en-US" dirty="0" smtClean="0">
                <a:solidFill>
                  <a:srgbClr val="FF0000"/>
                </a:solidFill>
              </a:rPr>
              <a:t>does not give enough information</a:t>
            </a:r>
            <a:endParaRPr lang="en-US" dirty="0">
              <a:solidFill>
                <a:srgbClr val="FF0000"/>
              </a:solidFill>
            </a:endParaRPr>
          </a:p>
        </p:txBody>
      </p:sp>
      <p:cxnSp>
        <p:nvCxnSpPr>
          <p:cNvPr id="11" name="Straight Arrow Connector 10"/>
          <p:cNvCxnSpPr/>
          <p:nvPr/>
        </p:nvCxnSpPr>
        <p:spPr>
          <a:xfrm flipV="1">
            <a:off x="1524000" y="1447800"/>
            <a:ext cx="56388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28" name="AutoShape 4" descr="Image result for what we ne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what we ne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jpeg;base64,/9j/4AAQSkZJRgABAQAAAQABAAD/2wCEAAkGBxMPEBAPEhAQDhAXEBAQFhASDxAQEBAQFhEXGBUYFhMYHiggGBonGxUVITEhJSkrLi4uGCAzODUtNygtLisBCgoKDg0OGhAQGi0lICUrLS0uLS8tLSstLS0vLS0tLS0tLS0tLS0tKy0tLS0tLS0tLS0tLS0tLS0tLSstLS0tLf/AABEIAOEA4QMBEQACEQEDEQH/xAAcAAEAAQUBAQAAAAAAAAAAAAAABgEDBAUHAgj/xAA/EAACAQICBwUEBwUJAAAAAAAAAQIDEQQhBQYSEzFBUQdhcYGRIjKhsRRCYnKCwdEjQ1Ki4SRTY3SSssLS8f/EABsBAQACAwEBAAAAAAAAAAAAAAABAgMEBQYH/8QANBEBAAICAQIEAgkBCQAAAAAAAAECAxEEEiEFMUFRE2EGIjJCcYGRodEUFSMkMzRyseHx/9oADAMBAAIRAxEAPwDuIAAAAAAAAAAAAAAAAAAAAAAAAAAAAAAAAAAAAAAAAAAAAAAAAKNgeHWS5k6RtRV11sNSbXEyEqgAAAAAAAAAAAAAAAAAAAAAAAAAAA8zkkrvgBrq2Kv4dC8QptYdYkeXWAuUMY4vquhEwRLbQmpJNZplF3oAAAAAAAAAAAAAAAAAAAAAAAAAANdpavbZj5/oWqrLVSqlkPDrAeHWApvgNzoKvtRlHo0/J/8AhSy0NoQkAAAAAAAAAAAAAAAAAAAAAAAAAGg0/PZqR+4vmy1US1Eq5KHh1gPDrAeXXA3mq0ryqvuiviyLJhIiqQAAAAAAAAAAAAAAAAAAAAAAAAARbXDH0obpOSU3NwXR3XC/XJFoQj8qzs5KLcVxatl5cWShbWIvmnkEm/IHl1wJzq1g3SopyVpTe21zS+qvTPzIlLbEAAAAAAAAAAAAAAAAAAAAAAAAAYOlcXu4cbN/ImES5t2g0XWoRnHNwmm7ck1a/wAi0ohZweOW6g7u2fvXylxavzauvgQswaeL2ZThfJSvH7rz+DuvIDMwqqVns0qc6r+zFtLxfBATLV7VZwaq4izks1SWcYvrJ8G+7h4kTIlpAAAAAAAAAAAAAAAAAAAAAAAAAACHa2VXObguCyLQrKHwxjoydOpeVGWV3nsX/IlLc6MnGlhcTg7J7bVSnLjtQlZSXisvUjRtJtN6pUcTTilFUa0IKMKsEk8lkpL60b/0sVSv6n4qVXCQ3jvUg5Upfeg7ZiRuwAAAAAAAAAAAAAAAAAAAAAAAAAAARDTcP2tTxv6q5aFZRXSVB1ZbuEdqb5dF1b5IkZ2B0dVoKntThUUZRlsbLzSknsqV8lkuQE10jpuNLB1cYouShTlPY4PaXJ+ZRZqtUdIbUppqKdWUqz2VZbx5ysu8mYQlZCQAAAAAAAAAAAAAAAAAAAAAAAAAAI1rLR/aRkvrRt+KL/Rr0Jg0jVXFRwylmnUbvJ9OiXgTsiu2PofWCOIlOk8pRt5p9BE7Tamu7L03pCpTwtWjDY2aqlTblf2XKNrryTQmFYZfZ3gpZ1J1I3irKnFttXy2m2uFvmRKU8RAAAAAAAAAAAAAAAAAAAAAAAAKXAXAo5pcWl4uwkiJnyabWJ0a9GVN1lTn70Jx9pwmlk7Lis2mujKTaGemDJM76XANY9LVaNWVGTjUab9ulLbi/wA0+55kdUNicVo9JYOjtMyozjUSkpJ34PPrcnqiGOcV/Z0jFaTjiMBv08rQnnlZ7STv6syb3G2vNJi2pXNU9M7ucZJ/o10ETtFq6dXw9dVIxnHg1chVdAAAAAAAAAAAAAAAAAAAAAAs4rEwpQlUqSjThFOUpyajGKXVsiZiO8rUpa8xWsbmXOtP9qUYuUMJS3rWW+q3VO/WMF7T87GrflRHar0HE8AvaItmnUe0ef8ACF6Q10x9d+1iqlNfw0rUo/y5/E1rZ8k+rs4vCuJjjtTfznz/AIaWtiqk851as39qpOXzZjm0+7drhx18qx+kLaqNcJSX4mRuV+mvstuK6ImLTDHbDS3nCuxF8cu/kZIyNW/Cr91L9WMZQqU5YHEQUYyhsWu1CrHrF397nbib2LJW0aeX53Ey4b9f7o9jsPPR2IqRozdajGV1Fu8lFpNK/VXt5FJy9NumWevBnNgjLSPy/hPNB67TlhluWm3LZlde1TfVL4ZmxFtuVbDNbTEuiaAqznQjUqSU3L2lZp2i+GfNk7YbRNZ1LZBAAAAAAAAAAAAAAAAAAAPFWainJtJJNtvgkuLBEbnThmu+tc9IVnGLccLBvdwzW39uS5t8lyRzM+abzqPJ7jwzw6vGx9Vo+vPn8vkjBgdVRgAhQCjAAXKNVLKS2oX4dO9d5MTMeStqVtGphtZJOK2Umnz7hNt+aa4q1jVfJawmF3U5TjJx2laSXB9/iZIy2iNNPJwMVskZJju6F2c6dcKn0Ob9id3Tu/dqc4+D+a7zPxsvfolyvHeDE1+PSO8ef4e7pKN55VUAAAAAAAAAAAAAAAAAAQvtV0q6GC3UXszrTVO647tZ1PVez+I1+Tfpp+LseCceMvJi0+Ve/wCfo4uc17VQCgACgQAUAAZmjq9nsPg814hMS2FwmWRhakoThUjk4yjNPvi7r5ExOp2xZaRkpNJ9Y07tgq6qU6dRcJQjNeEkn+Z2IncbfOclOi819p0vEqAAAAAAAAAAAAAAAACjA5L2x19rE4anyjRnLznNf9DQ5c94h6v6O01jvb3mP23/AC58zUeiUAJE6VtaKxuVupUUeL9MzYrg93Iy+KTE/Ur2W4YhSduBW+HXeGbjeIRknpvGl4wOkoAARlZp9MwN9Ss0n3XBMsiCLQxzZ2TVO/0LC3/uYelsjqYvsQ8Hz9f1N9e7bGRpgAAAAAAAAAAAAAAACjA452uL+3w/y0P98zn8v7cfg9h9H/8AT2/3IOarugGFpSdoWWV2ZMcd2lzbax6aelVs7N5G3DgXjaaar6i43HWlGk6FF576teEWvsx96Xkrd5bomzBPKx4vXcsbSWE3FatQ2lPd1J09tKyk4yavblwNG8atMPWcfJOXDW8+sbYpRmAAG90er04eBaIYb202+CwbnKMUrttJLvbsjJWu+zUy54pE2l2TAYdUqVOkuEYRh6Kx04jUaeHyX67zb3lkEqAAAAAAAAAAAAAAAAABHNY9T8PpCcalXexnGGwnCeyrXbzVu8xZMNb95b/E8RzcWJrj8p90cr9lFF+5iq0PvQpzXwsYZ4lfSXRr9Isv3qRP6tdW7J6q9zGU5feoTh8pMpPEn3bNfpFX72Ofylrq3ZJiqsowlXoU6d23UW3OS8IWV/VE041onvLHyvG8WWmq1nacasdnOBwGzNUvpFdfvq1ptP7MPdj5K/ebVaRDg5eTkyectnrdrBDR+GlVdnUd4Uofx1LZeS4tkZckUrtk4PEtyssUjy9Z9ofP9WblKUpO8pSlJvrJu7fq2cqZ33fQK1isRWPR5ISoAYEz0No5uEI2z2V6metXMz54iZdE1W0Eqdq0ln9Vd/U3MWPXeXm/EOZ1/Ur+aUozuUAAAAAAAAAAAAAAAAAAAAAAAMTSmkKeFpTr1ZbFOEbt9eiS5tvJIi1orG5ZMWK+W8UpG5lwLWfT1TSGIlXn7Mc406d7qnTvkvHm31OVlyTe23vODw6cXFFI8/WfeWpMbcUAAbbVjQ8sXXUUrwjaU3ytyXm/hcyY6TaWry+RGGnfzl2jQugowSlJeXU6FMenj+VzZt2hIErGZzVQAAAAAAAAAAAAAAAAAAAAAAFGwOL9pmsjxWIeGhL9hRk1k8qlZe831SzS8zn8nJ1T0w9j4LwYw4/i2+1b9oQo1nbCBQC7hcO6s4wVk2+LvaK5t25ImI3KmS8UrNpdn1M0bRowjQo+09lVKlRq0pNrn0b5LkkdHFWI7Q8d4hnyXnrv+UJkkbDjqgAAAAAAAAAAAAAAAAAAAAAAAGBp3GfR8NiK64wpVJrxUXb4lbTqsyy4MfxMtae8w+cV35vm3m2+bOO+j612gAoB6p03JqKzbJ0rNumNykGEjHDxys5cW/4nyv3dxmiNQ597Tknu6F2XVt5HFSbvLeQ8bbL/AKm1x53EuB41TpvSPknRsuIAAAAAAAAAAAAAAAAAAAAAAAAGl1ypbej8ZFcfo9X4Rv8AkY8sbpMNnhW6eRSfnD58OS+hz5hIoQhmYKKS2nnfK3Ky69S9Wvm+tOm50HoqWNqqG8p0oK21UqTjFRXcm/afcjJSk3lpcrk141N63PpDsOrujsPhKapUJQd85S24ynUlbi2vlwR0KVrWNQ8lys2bPfryf+NwXawAAAAAAAAAAAAAAAAAAAAAAAAWcXRVSnOm+EoSg/Bpr8yJ7xpak9Non2cVl2b6QivcoOy4quuXikc7+mu9lHjvFnz3+n/aLYug6U5Qk4Np2bhJTjfuksmY/hW23I52GaxMzrfuxKmKhHjJLxHwreyY5uD0tD09K04xSUlJ58LtLPmXpjn1a3J5tY/y+8q4bEbx2Utp+BltMRDSxRkyWSvU6rusdhZf4sYt9004/wDIx47f3kNrm4P8JePXTuqOk8UqAAAAAAAAAAAAAAAAAAAAAAAAUYQ45rzrlVr1KuFjtYelCc6cor3qji7PakuWXD1uaOTPO+l6ng+E1ilcu9zMb/BAsUm17Ob78kikZYht24F5amejpt3eb63J+LDH/Z913D6Lbdvj0InKyU4Mw32Ew0aasvN82YZnboUxRSNQzMNW3c4VFxjKM/8AS0/yET3iTJXqpaPeJ/4fQtOV0muDSfqdeHzyY1OnsAAAAAAAAAAAAAAAAAAAAAAAAoBwXtDwu60nilylKFVeE6cb/wAykczkV1kl7jwjJ18Ony3H7o4zC6agQuYd+0gSzLkqKhEO6asYze4TDT60ad/FRs/ijqUtusPCcvF0Zr1+ctxGRkasw9BAAAAAAAAAAAAAAAAAAAAAAB5lKwTEbcf7YKNsVQqr69GUW++E/wBJmhyvtRL1fgNtYrV+aBGq7ygFYSs14gZrkSpK/o/CTr1FTh5y5RXVmSlOqWnyuTGCu/X0dd1eboUoUVnGKsr8erN6vaNQ8tmn4lptbzlIKNe5eJatqMuEizDMPZKoAAAAAAAAAAAAAAAAAAAACzWiysslJhzXtbwz3FGq17lVq/RSj+sUavIjtD0Hg2SIyWr7w5btrqaT0mzaBsuEthhaEq04wgrydvJdX3GSlJtOmryc9cNJtZ0fV/QioQUUryecpc5M3a1iI1DzGbNbJbqsk+Fw9i7WmzaUadi0MVrMqnEtDBaV4lQAAAAAAAAAAAAAAAAAAAAB5mQmGux1FTi4tJro1dMrLYx9kdxerGHn72HpP8EV8ikxDarkmvlLV1tQsLL9y4/dnOPwuU+HWfOGevNzV8ryxZdmNKXu1KtPzUvmROCssseK56+cxP5JDoDUqjhFlKVSb4zkknbpZcEZKYorHZpcjnXzW6rJBSwEVwLxVrTlZMMMkTpjnIvRp2J0pNnpIlVUAAAAAAAAAAAAAAAAAAAAACjQFqVMrpkiy26A0t1qrDjSPiLkaRMQrNnpQCu3pIlCoAAAAAAAAAAAAAAAAAAAAAAAAAAAAAAAAAAAAAAAAAAAAAAAAP/Z"/>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http://i0.wp.com/thinkingfutures.net/wp-content/uploads/2010/10/questions-2.jpg"/>
          <p:cNvPicPr>
            <a:picLocks noChangeAspect="1" noChangeArrowheads="1"/>
          </p:cNvPicPr>
          <p:nvPr/>
        </p:nvPicPr>
        <p:blipFill>
          <a:blip r:embed="rId4"/>
          <a:srcRect/>
          <a:stretch>
            <a:fillRect/>
          </a:stretch>
        </p:blipFill>
        <p:spPr bwMode="auto">
          <a:xfrm>
            <a:off x="7467600" y="2819400"/>
            <a:ext cx="1162051" cy="1162051"/>
          </a:xfrm>
          <a:prstGeom prst="rect">
            <a:avLst/>
          </a:prstGeom>
          <a:noFill/>
        </p:spPr>
      </p:pic>
      <p:cxnSp>
        <p:nvCxnSpPr>
          <p:cNvPr id="18" name="Straight Connector 17"/>
          <p:cNvCxnSpPr/>
          <p:nvPr/>
        </p:nvCxnSpPr>
        <p:spPr>
          <a:xfrm>
            <a:off x="5181600" y="3048000"/>
            <a:ext cx="12954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62000" y="3352800"/>
            <a:ext cx="36576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95400" y="4419600"/>
            <a:ext cx="5029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 y="4724400"/>
            <a:ext cx="55626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0" y="4953000"/>
            <a:ext cx="4191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39000" y="4495800"/>
            <a:ext cx="1752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Aspect Level Sentiment Analysis</a:t>
            </a:r>
            <a:endParaRPr lang="en-US" dirty="0">
              <a:solidFill>
                <a:schemeClr val="tx1"/>
              </a:solidFill>
            </a:endParaRPr>
          </a:p>
        </p:txBody>
      </p:sp>
      <p:sp>
        <p:nvSpPr>
          <p:cNvPr id="28" name="TextBox 27"/>
          <p:cNvSpPr txBox="1"/>
          <p:nvPr/>
        </p:nvSpPr>
        <p:spPr>
          <a:xfrm>
            <a:off x="7162800" y="3962400"/>
            <a:ext cx="1959832" cy="369332"/>
          </a:xfrm>
          <a:prstGeom prst="rect">
            <a:avLst/>
          </a:prstGeom>
          <a:noFill/>
        </p:spPr>
        <p:txBody>
          <a:bodyPr wrap="none" rtlCol="0">
            <a:spAutoFit/>
          </a:bodyPr>
          <a:lstStyle/>
          <a:p>
            <a:r>
              <a:rPr lang="en-US" dirty="0" smtClean="0"/>
              <a:t>What do we need?</a:t>
            </a:r>
            <a:endParaRPr lang="en-US" dirty="0"/>
          </a:p>
        </p:txBody>
      </p:sp>
      <p:sp>
        <p:nvSpPr>
          <p:cNvPr id="37"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38" name="Rectangle 37"/>
          <p:cNvSpPr/>
          <p:nvPr/>
        </p:nvSpPr>
        <p:spPr>
          <a:xfrm>
            <a:off x="460105" y="76200"/>
            <a:ext cx="1216295" cy="563231"/>
          </a:xfrm>
          <a:prstGeom prst="rect">
            <a:avLst/>
          </a:prstGeom>
        </p:spPr>
        <p:txBody>
          <a:bodyPr wrap="none">
            <a:spAutoFit/>
          </a:bodyPr>
          <a:lstStyle/>
          <a:p>
            <a:pPr lvl="0">
              <a:lnSpc>
                <a:spcPct val="170000"/>
              </a:lnSpc>
              <a:spcBef>
                <a:spcPct val="20000"/>
              </a:spcBef>
              <a:defRPr/>
            </a:pPr>
            <a:r>
              <a:rPr lang="en-US" dirty="0" smtClean="0"/>
              <a:t>Motivation</a:t>
            </a:r>
          </a:p>
        </p:txBody>
      </p:sp>
      <p:sp>
        <p:nvSpPr>
          <p:cNvPr id="40" name="Rectangle 39"/>
          <p:cNvSpPr/>
          <p:nvPr/>
        </p:nvSpPr>
        <p:spPr>
          <a:xfrm>
            <a:off x="2362200" y="76200"/>
            <a:ext cx="1318450" cy="563231"/>
          </a:xfrm>
          <a:prstGeom prst="rect">
            <a:avLst/>
          </a:prstGeom>
        </p:spPr>
        <p:txBody>
          <a:bodyPr wrap="square">
            <a:spAutoFit/>
          </a:bodyPr>
          <a:lstStyle/>
          <a:p>
            <a:pPr lvl="0">
              <a:lnSpc>
                <a:spcPct val="170000"/>
              </a:lnSpc>
              <a:spcBef>
                <a:spcPct val="20000"/>
              </a:spcBef>
              <a:defRPr/>
            </a:pPr>
            <a:r>
              <a:rPr lang="en-US" dirty="0" smtClean="0"/>
              <a:t>Observation</a:t>
            </a:r>
          </a:p>
        </p:txBody>
      </p:sp>
      <p:sp>
        <p:nvSpPr>
          <p:cNvPr id="41" name="Rectangle 40"/>
          <p:cNvSpPr/>
          <p:nvPr/>
        </p:nvSpPr>
        <p:spPr>
          <a:xfrm>
            <a:off x="4343400"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
        <p:nvSpPr>
          <p:cNvPr id="42" name="Rectangle 41"/>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43" name="Rectangle 42"/>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46" name="TextBox 45"/>
          <p:cNvSpPr txBox="1"/>
          <p:nvPr/>
        </p:nvSpPr>
        <p:spPr>
          <a:xfrm>
            <a:off x="2133600" y="4491335"/>
            <a:ext cx="3276600" cy="461665"/>
          </a:xfrm>
          <a:prstGeom prst="rect">
            <a:avLst/>
          </a:prstGeom>
          <a:solidFill>
            <a:srgbClr val="FFFF00"/>
          </a:solidFill>
        </p:spPr>
        <p:txBody>
          <a:bodyPr wrap="square" rtlCol="0">
            <a:spAutoFit/>
          </a:bodyPr>
          <a:lstStyle/>
          <a:p>
            <a:r>
              <a:rPr lang="en-US" sz="2400" dirty="0" smtClean="0"/>
              <a:t>Sentiment topic models</a:t>
            </a:r>
            <a:endParaRPr lang="en-US" sz="2400" dirty="0"/>
          </a:p>
        </p:txBody>
      </p:sp>
      <p:sp>
        <p:nvSpPr>
          <p:cNvPr id="30" name="Pentagon 29"/>
          <p:cNvSpPr/>
          <p:nvPr/>
        </p:nvSpPr>
        <p:spPr>
          <a:xfrm>
            <a:off x="533400" y="152400"/>
            <a:ext cx="13716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Motivation</a:t>
            </a:r>
            <a:endParaRPr lang="en-US" dirty="0"/>
          </a:p>
        </p:txBody>
      </p:sp>
      <p:sp>
        <p:nvSpPr>
          <p:cNvPr id="31" name="Rectangle 30"/>
          <p:cNvSpPr/>
          <p:nvPr/>
        </p:nvSpPr>
        <p:spPr>
          <a:xfrm>
            <a:off x="1143000" y="6096000"/>
            <a:ext cx="6324600" cy="369332"/>
          </a:xfrm>
          <a:prstGeom prst="rect">
            <a:avLst/>
          </a:prstGeom>
        </p:spPr>
        <p:txBody>
          <a:bodyPr wrap="square">
            <a:spAutoFit/>
          </a:bodyPr>
          <a:lstStyle/>
          <a:p>
            <a:r>
              <a:rPr lang="en-US" b="1" dirty="0" smtClean="0"/>
              <a:t>               Figure 1: A review from Amazon</a:t>
            </a:r>
            <a:endParaRPr lang="en-US" b="1" dirty="0"/>
          </a:p>
        </p:txBody>
      </p:sp>
      <p:pic>
        <p:nvPicPr>
          <p:cNvPr id="38916" name="Picture 4" descr="http://blog.ebta.nu/wp-content/uploads/2012/05/solution_forstoringsglas3.jpg"/>
          <p:cNvPicPr>
            <a:picLocks noChangeAspect="1" noChangeArrowheads="1"/>
          </p:cNvPicPr>
          <p:nvPr/>
        </p:nvPicPr>
        <p:blipFill>
          <a:blip r:embed="rId5" cstate="print"/>
          <a:srcRect/>
          <a:stretch>
            <a:fillRect/>
          </a:stretch>
        </p:blipFill>
        <p:spPr bwMode="auto">
          <a:xfrm>
            <a:off x="2590800" y="2209800"/>
            <a:ext cx="22098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34"/>
                                        </p:tgtEl>
                                        <p:attrNameLst>
                                          <p:attrName>style.visibility</p:attrName>
                                        </p:attrNameLst>
                                      </p:cBhvr>
                                      <p:to>
                                        <p:strVal val="visible"/>
                                      </p:to>
                                    </p:set>
                                    <p:animEffect transition="in" filter="blinds(horizontal)">
                                      <p:cBhvr>
                                        <p:cTn id="18" dur="500"/>
                                        <p:tgtEl>
                                          <p:spTgt spid="10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par>
                                <p:cTn id="30" presetID="3" presetClass="entr" presetSubtype="1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par>
                                <p:cTn id="33" presetID="3" presetClass="entr" presetSubtype="1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par>
                                <p:cTn id="36" presetID="3" presetClass="entr" presetSubtype="1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8916"/>
                                        </p:tgtEl>
                                        <p:attrNameLst>
                                          <p:attrName>style.visibility</p:attrName>
                                        </p:attrNameLst>
                                      </p:cBhvr>
                                      <p:to>
                                        <p:strVal val="visible"/>
                                      </p:to>
                                    </p:set>
                                    <p:animEffect transition="in" filter="blinds(horizontal)">
                                      <p:cBhvr>
                                        <p:cTn id="46" dur="500"/>
                                        <p:tgtEl>
                                          <p:spTgt spid="389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 grpId="0" animBg="1"/>
      <p:bldP spid="28" grpId="0"/>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8" name="Rectangle 7"/>
          <p:cNvSpPr/>
          <p:nvPr/>
        </p:nvSpPr>
        <p:spPr>
          <a:xfrm>
            <a:off x="5334000" y="76200"/>
            <a:ext cx="1476558" cy="646331"/>
          </a:xfrm>
          <a:prstGeom prst="rect">
            <a:avLst/>
          </a:prstGeom>
        </p:spPr>
        <p:txBody>
          <a:bodyPr wrap="none">
            <a:spAutoFit/>
          </a:bodyPr>
          <a:lstStyle/>
          <a:p>
            <a:pPr lvl="0">
              <a:defRPr/>
            </a:pPr>
            <a:r>
              <a:rPr lang="en-US" dirty="0" smtClean="0"/>
              <a:t>Experimental </a:t>
            </a:r>
          </a:p>
          <a:p>
            <a:pPr lvl="0">
              <a:defRPr/>
            </a:pPr>
            <a:r>
              <a:rPr lang="en-US" dirty="0" smtClean="0"/>
              <a:t>Analysis</a:t>
            </a:r>
          </a:p>
        </p:txBody>
      </p:sp>
      <p:sp>
        <p:nvSpPr>
          <p:cNvPr id="12" name="Pentagon 11"/>
          <p:cNvSpPr/>
          <p:nvPr/>
        </p:nvSpPr>
        <p:spPr>
          <a:xfrm>
            <a:off x="7391400" y="152400"/>
            <a:ext cx="13716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Conclusion</a:t>
            </a:r>
          </a:p>
        </p:txBody>
      </p:sp>
      <p:sp>
        <p:nvSpPr>
          <p:cNvPr id="13" name="Title 13"/>
          <p:cNvSpPr txBox="1">
            <a:spLocks/>
          </p:cNvSpPr>
          <p:nvPr/>
        </p:nvSpPr>
        <p:spPr>
          <a:xfrm>
            <a:off x="304800" y="533400"/>
            <a:ext cx="8229600" cy="1143000"/>
          </a:xfrm>
          <a:prstGeom prst="rect">
            <a:avLst/>
          </a:prstGeom>
        </p:spPr>
        <p:txBody>
          <a:bodyPr vert="horz" lIns="91440" tIns="45720" rIns="91440" bIns="45720" rtlCol="0" anchor="ctr">
            <a:normAutofit/>
          </a:bodyPr>
          <a:lstStyle/>
          <a:p>
            <a:pPr lvl="0">
              <a:spcBef>
                <a:spcPct val="0"/>
              </a:spcBef>
              <a:defRPr/>
            </a:pPr>
            <a:r>
              <a:rPr lang="en-US" sz="4400" dirty="0" smtClean="0"/>
              <a:t>Summary of Contributions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Content Placeholder 2"/>
          <p:cNvSpPr>
            <a:spLocks noGrp="1"/>
          </p:cNvSpPr>
          <p:nvPr>
            <p:ph idx="1"/>
          </p:nvPr>
        </p:nvSpPr>
        <p:spPr>
          <a:xfrm>
            <a:off x="457200" y="1676400"/>
            <a:ext cx="8229600" cy="4525963"/>
          </a:xfrm>
        </p:spPr>
        <p:txBody>
          <a:bodyPr>
            <a:normAutofit fontScale="85000" lnSpcReduction="10000"/>
          </a:bodyPr>
          <a:lstStyle/>
          <a:p>
            <a:r>
              <a:rPr lang="en-US" dirty="0" smtClean="0"/>
              <a:t>A unified topic model to explicitly capture</a:t>
            </a:r>
          </a:p>
          <a:p>
            <a:pPr lvl="1"/>
            <a:r>
              <a:rPr lang="en-US" b="1" dirty="0" smtClean="0"/>
              <a:t>topic coherence</a:t>
            </a:r>
          </a:p>
          <a:p>
            <a:pPr lvl="2"/>
            <a:r>
              <a:rPr lang="en-US" dirty="0" smtClean="0"/>
              <a:t>By enforcing the constraint that the sentence can have </a:t>
            </a:r>
            <a:r>
              <a:rPr lang="en-US" b="1" dirty="0" smtClean="0"/>
              <a:t>one</a:t>
            </a:r>
            <a:r>
              <a:rPr lang="en-US" dirty="0" smtClean="0"/>
              <a:t> topic</a:t>
            </a:r>
          </a:p>
          <a:p>
            <a:pPr lvl="1"/>
            <a:r>
              <a:rPr lang="en-US" b="1" dirty="0" smtClean="0"/>
              <a:t>sentiment consistency </a:t>
            </a:r>
          </a:p>
          <a:p>
            <a:pPr lvl="2"/>
            <a:r>
              <a:rPr lang="en-US" dirty="0" smtClean="0"/>
              <a:t>Using the constraint that the </a:t>
            </a:r>
            <a:r>
              <a:rPr lang="en-US" b="1" dirty="0" smtClean="0"/>
              <a:t>sentiment</a:t>
            </a:r>
            <a:r>
              <a:rPr lang="en-US" dirty="0" smtClean="0"/>
              <a:t> and </a:t>
            </a:r>
            <a:r>
              <a:rPr lang="en-US" b="1" dirty="0" smtClean="0"/>
              <a:t>topic</a:t>
            </a:r>
            <a:r>
              <a:rPr lang="en-US" dirty="0" smtClean="0"/>
              <a:t> of </a:t>
            </a:r>
            <a:r>
              <a:rPr lang="en-US" b="1" dirty="0" smtClean="0"/>
              <a:t>previous sentence </a:t>
            </a:r>
            <a:r>
              <a:rPr lang="en-US" dirty="0" smtClean="0"/>
              <a:t>affects the sentiment and topic of the </a:t>
            </a:r>
            <a:r>
              <a:rPr lang="en-US" b="1" dirty="0" smtClean="0"/>
              <a:t>next sentence</a:t>
            </a:r>
          </a:p>
          <a:p>
            <a:pPr lvl="1"/>
            <a:r>
              <a:rPr lang="en-US" dirty="0" smtClean="0"/>
              <a:t>capture the </a:t>
            </a:r>
            <a:r>
              <a:rPr lang="en-US" b="1" dirty="0" smtClean="0"/>
              <a:t>sentiment</a:t>
            </a:r>
            <a:r>
              <a:rPr lang="en-US" dirty="0" smtClean="0"/>
              <a:t> and </a:t>
            </a:r>
            <a:r>
              <a:rPr lang="en-US" b="1" dirty="0" smtClean="0"/>
              <a:t>topic</a:t>
            </a:r>
            <a:r>
              <a:rPr lang="en-US" dirty="0" smtClean="0"/>
              <a:t> switch from observable text reviews</a:t>
            </a:r>
          </a:p>
          <a:p>
            <a:r>
              <a:rPr lang="en-US" dirty="0" smtClean="0"/>
              <a:t>Flexible modeling assumption enables both </a:t>
            </a:r>
            <a:r>
              <a:rPr lang="en-US" b="1" dirty="0" smtClean="0"/>
              <a:t>unsupervised</a:t>
            </a:r>
            <a:r>
              <a:rPr lang="en-US" dirty="0" smtClean="0"/>
              <a:t> and </a:t>
            </a:r>
            <a:r>
              <a:rPr lang="en-US" b="1" dirty="0" smtClean="0"/>
              <a:t>semi-supervised</a:t>
            </a:r>
            <a:r>
              <a:rPr lang="en-US" dirty="0" smtClean="0"/>
              <a:t> estimation of model parameters</a:t>
            </a:r>
          </a:p>
        </p:txBody>
      </p:sp>
      <p:sp>
        <p:nvSpPr>
          <p:cNvPr id="15" name="Rectangle 14"/>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6" name="Rectangle 15"/>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8" name="Rectangle 17"/>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blinds(horizontal)">
                                      <p:cBhvr>
                                        <p:cTn id="10" dur="500"/>
                                        <p:tgtEl>
                                          <p:spTgt spid="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blinds(horizontal)">
                                      <p:cBhvr>
                                        <p:cTn id="15" dur="500"/>
                                        <p:tgtEl>
                                          <p:spTgt spid="1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xEl>
                                              <p:pRg st="4" end="4"/>
                                            </p:txEl>
                                          </p:spTgt>
                                        </p:tgtEl>
                                        <p:attrNameLst>
                                          <p:attrName>style.visibility</p:attrName>
                                        </p:attrNameLst>
                                      </p:cBhvr>
                                      <p:to>
                                        <p:strVal val="visible"/>
                                      </p:to>
                                    </p:set>
                                    <p:animEffect transition="in" filter="blinds(horizontal)">
                                      <p:cBhvr>
                                        <p:cTn id="18" dur="500"/>
                                        <p:tgtEl>
                                          <p:spTgt spid="1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blinds(horizontal)">
                                      <p:cBhvr>
                                        <p:cTn id="23" dur="5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blinds(horizontal)">
                                      <p:cBhvr>
                                        <p:cTn id="28"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3" name="Title 13"/>
          <p:cNvSpPr txBox="1">
            <a:spLocks/>
          </p:cNvSpPr>
          <p:nvPr/>
        </p:nvSpPr>
        <p:spPr>
          <a:xfrm>
            <a:off x="304800" y="533400"/>
            <a:ext cx="8229600" cy="1143000"/>
          </a:xfrm>
          <a:prstGeom prst="rect">
            <a:avLst/>
          </a:prstGeom>
        </p:spPr>
        <p:txBody>
          <a:bodyPr vert="horz" lIns="91440" tIns="45720" rIns="91440" bIns="45720" rtlCol="0" anchor="ctr">
            <a:normAutofit/>
          </a:bodyPr>
          <a:lstStyle/>
          <a:p>
            <a:pPr lvl="0">
              <a:spcBef>
                <a:spcPct val="0"/>
              </a:spcBef>
              <a:defRPr/>
            </a:pPr>
            <a:r>
              <a:rPr lang="en-US" sz="4400" dirty="0" smtClean="0"/>
              <a:t>Future Works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Content Placeholder 2"/>
          <p:cNvSpPr>
            <a:spLocks noGrp="1"/>
          </p:cNvSpPr>
          <p:nvPr>
            <p:ph idx="1"/>
          </p:nvPr>
        </p:nvSpPr>
        <p:spPr>
          <a:xfrm>
            <a:off x="457200" y="1676400"/>
            <a:ext cx="8229600" cy="4525963"/>
          </a:xfrm>
        </p:spPr>
        <p:txBody>
          <a:bodyPr>
            <a:normAutofit/>
          </a:bodyPr>
          <a:lstStyle/>
          <a:p>
            <a:r>
              <a:rPr lang="en-US" dirty="0" smtClean="0"/>
              <a:t>Capture </a:t>
            </a:r>
            <a:r>
              <a:rPr lang="en-US" b="1" dirty="0" smtClean="0"/>
              <a:t>long-term dependency</a:t>
            </a:r>
          </a:p>
          <a:p>
            <a:pPr lvl="1"/>
            <a:r>
              <a:rPr lang="en-US" b="1" dirty="0" smtClean="0"/>
              <a:t>Skip-chain</a:t>
            </a:r>
          </a:p>
          <a:p>
            <a:pPr lvl="1"/>
            <a:endParaRPr lang="en-US" dirty="0" smtClean="0"/>
          </a:p>
          <a:p>
            <a:r>
              <a:rPr lang="en-US" dirty="0" smtClean="0"/>
              <a:t>Incorporate </a:t>
            </a:r>
            <a:r>
              <a:rPr lang="en-US" b="1" dirty="0" smtClean="0"/>
              <a:t>document-level rating</a:t>
            </a:r>
          </a:p>
          <a:p>
            <a:pPr lvl="1"/>
            <a:r>
              <a:rPr lang="en-US" dirty="0" smtClean="0"/>
              <a:t>Overall rating from 1 to 5 star rating</a:t>
            </a:r>
          </a:p>
          <a:p>
            <a:pPr lvl="1"/>
            <a:r>
              <a:rPr lang="en-US" dirty="0" smtClean="0"/>
              <a:t>Value of the product user care about</a:t>
            </a:r>
          </a:p>
          <a:p>
            <a:pPr lvl="1"/>
            <a:endParaRPr lang="en-US" b="1" dirty="0" smtClean="0"/>
          </a:p>
          <a:p>
            <a:pPr lvl="1">
              <a:buNone/>
            </a:pPr>
            <a:endParaRPr lang="en-US" b="1" dirty="0" smtClean="0"/>
          </a:p>
          <a:p>
            <a:pPr lvl="1"/>
            <a:endParaRPr lang="en-US" b="1" dirty="0" smtClean="0"/>
          </a:p>
          <a:p>
            <a:pPr lvl="1"/>
            <a:endParaRPr lang="en-US" b="1" dirty="0" smtClean="0"/>
          </a:p>
          <a:p>
            <a:pPr lvl="1"/>
            <a:endParaRPr lang="en-US" dirty="0" smtClean="0"/>
          </a:p>
        </p:txBody>
      </p:sp>
      <p:sp>
        <p:nvSpPr>
          <p:cNvPr id="15" name="Rectangle 14"/>
          <p:cNvSpPr/>
          <p:nvPr/>
        </p:nvSpPr>
        <p:spPr>
          <a:xfrm>
            <a:off x="5334000" y="76200"/>
            <a:ext cx="1476558" cy="646331"/>
          </a:xfrm>
          <a:prstGeom prst="rect">
            <a:avLst/>
          </a:prstGeom>
        </p:spPr>
        <p:txBody>
          <a:bodyPr wrap="none">
            <a:spAutoFit/>
          </a:bodyPr>
          <a:lstStyle/>
          <a:p>
            <a:pPr lvl="0">
              <a:defRPr/>
            </a:pPr>
            <a:r>
              <a:rPr lang="en-US" dirty="0" smtClean="0"/>
              <a:t>Experimental </a:t>
            </a:r>
          </a:p>
          <a:p>
            <a:pPr lvl="0">
              <a:defRPr/>
            </a:pPr>
            <a:r>
              <a:rPr lang="en-US" dirty="0" smtClean="0"/>
              <a:t>Analysis</a:t>
            </a:r>
          </a:p>
        </p:txBody>
      </p:sp>
      <p:sp>
        <p:nvSpPr>
          <p:cNvPr id="16" name="Pentagon 15"/>
          <p:cNvSpPr/>
          <p:nvPr/>
        </p:nvSpPr>
        <p:spPr>
          <a:xfrm>
            <a:off x="7391400" y="152400"/>
            <a:ext cx="13716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t>Conclusion</a:t>
            </a:r>
          </a:p>
        </p:txBody>
      </p:sp>
      <p:sp>
        <p:nvSpPr>
          <p:cNvPr id="17" name="Rectangle 16"/>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8" name="Rectangle 17"/>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9" name="Rectangle 18"/>
          <p:cNvSpPr/>
          <p:nvPr/>
        </p:nvSpPr>
        <p:spPr>
          <a:xfrm>
            <a:off x="3777536"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blinds(horizontal)">
                                      <p:cBhvr>
                                        <p:cTn id="7" dur="500"/>
                                        <p:tgtEl>
                                          <p:spTgt spid="1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
                                            <p:txEl>
                                              <p:pRg st="4" end="4"/>
                                            </p:txEl>
                                          </p:spTgt>
                                        </p:tgtEl>
                                        <p:attrNameLst>
                                          <p:attrName>style.visibility</p:attrName>
                                        </p:attrNameLst>
                                      </p:cBhvr>
                                      <p:to>
                                        <p:strVal val="visible"/>
                                      </p:to>
                                    </p:set>
                                    <p:animEffect transition="in" filter="blinds(horizontal)">
                                      <p:cBhvr>
                                        <p:cTn id="10" dur="500"/>
                                        <p:tgtEl>
                                          <p:spTgt spid="1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blinds(horizontal)">
                                      <p:cBhvr>
                                        <p:cTn id="13"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199"/>
            <a:ext cx="8458200" cy="5121275"/>
          </a:xfrm>
        </p:spPr>
        <p:txBody>
          <a:bodyPr>
            <a:normAutofit fontScale="47500" lnSpcReduction="20000"/>
          </a:bodyPr>
          <a:lstStyle/>
          <a:p>
            <a:pPr>
              <a:buNone/>
            </a:pPr>
            <a:endParaRPr lang="en-US" dirty="0" smtClean="0"/>
          </a:p>
          <a:p>
            <a:pPr>
              <a:buNone/>
            </a:pPr>
            <a:r>
              <a:rPr lang="en-US" b="1" dirty="0" smtClean="0"/>
              <a:t>     </a:t>
            </a:r>
            <a:r>
              <a:rPr lang="en-US" dirty="0" smtClean="0"/>
              <a:t>[1] C. Lin and Y. He. Joint sentiment/topic model for sentiment analysis. In Proceedings of the 18th   ACM conference on Information and knowledge management , pages 375–384. ACM, 2009.</a:t>
            </a:r>
          </a:p>
          <a:p>
            <a:pPr>
              <a:buNone/>
            </a:pPr>
            <a:r>
              <a:rPr lang="en-US" dirty="0" smtClean="0"/>
              <a:t>     [2] Y. Jo and A. H. Oh. Aspect and sentiment unification model for online review analysis. In Proceedings of the fourth ACM international conference on Web search and data mining , pages 815–824. ACM, 2011.</a:t>
            </a:r>
          </a:p>
          <a:p>
            <a:pPr>
              <a:buNone/>
            </a:pPr>
            <a:r>
              <a:rPr lang="en-US" dirty="0" smtClean="0"/>
              <a:t>     [3] D. M. </a:t>
            </a:r>
            <a:r>
              <a:rPr lang="en-US" dirty="0" err="1" smtClean="0"/>
              <a:t>Blei</a:t>
            </a:r>
            <a:r>
              <a:rPr lang="en-US" dirty="0" smtClean="0"/>
              <a:t>, A. Y. Ng, and M. I. Jordan. Latent </a:t>
            </a:r>
            <a:r>
              <a:rPr lang="en-US" dirty="0" err="1" smtClean="0"/>
              <a:t>dirichlet</a:t>
            </a:r>
            <a:r>
              <a:rPr lang="en-US" dirty="0" smtClean="0"/>
              <a:t> allocation. the Journal of machine Learning research, 3:993–1022, 2003.  </a:t>
            </a:r>
          </a:p>
          <a:p>
            <a:pPr>
              <a:buNone/>
            </a:pPr>
            <a:r>
              <a:rPr lang="en-US" dirty="0" smtClean="0"/>
              <a:t>     [4] J. Chang, S. </a:t>
            </a:r>
            <a:r>
              <a:rPr lang="en-US" dirty="0" err="1" smtClean="0"/>
              <a:t>Gerrish</a:t>
            </a:r>
            <a:r>
              <a:rPr lang="en-US" dirty="0" smtClean="0"/>
              <a:t>, C. Wang, J. L. Boyd-Graber, and D. M. </a:t>
            </a:r>
            <a:r>
              <a:rPr lang="en-US" dirty="0" err="1" smtClean="0"/>
              <a:t>Blei</a:t>
            </a:r>
            <a:r>
              <a:rPr lang="en-US" dirty="0" smtClean="0"/>
              <a:t>. Reading tea leaves: How humans interpret topic models. In Advances in neural information processing systems, pages 288–296, 2009.</a:t>
            </a:r>
          </a:p>
          <a:p>
            <a:pPr>
              <a:buNone/>
            </a:pPr>
            <a:r>
              <a:rPr lang="en-US" dirty="0" smtClean="0"/>
              <a:t>     [5] A. Gruber, Y. Weiss, and M. Rosen-</a:t>
            </a:r>
            <a:r>
              <a:rPr lang="en-US" dirty="0" err="1" smtClean="0"/>
              <a:t>Zvi</a:t>
            </a:r>
            <a:r>
              <a:rPr lang="en-US" dirty="0" smtClean="0"/>
              <a:t>. Hidden topic </a:t>
            </a:r>
            <a:r>
              <a:rPr lang="en-US" dirty="0" err="1" smtClean="0"/>
              <a:t>markov</a:t>
            </a:r>
            <a:r>
              <a:rPr lang="en-US" dirty="0" smtClean="0"/>
              <a:t> models. In International Conference on Artificial Intelligence and Statistics , pages 163–170, 2007</a:t>
            </a:r>
          </a:p>
          <a:p>
            <a:pPr>
              <a:buNone/>
            </a:pPr>
            <a:r>
              <a:rPr lang="en-US" dirty="0" smtClean="0"/>
              <a:t>     [6] T. Hofmann. Probabilistic latent semantic analysis. In Proceedings of the Fifteenth conference on Uncertainty in artificial intelligence , pages 289–296. Morgan Kaufmann Publishers Inc., 1999</a:t>
            </a:r>
          </a:p>
          <a:p>
            <a:pPr>
              <a:buNone/>
            </a:pPr>
            <a:r>
              <a:rPr lang="en-US" dirty="0"/>
              <a:t> </a:t>
            </a:r>
            <a:r>
              <a:rPr lang="en-US" dirty="0" smtClean="0"/>
              <a:t>    [7] </a:t>
            </a:r>
            <a:r>
              <a:rPr lang="en-US" dirty="0"/>
              <a:t>Mei, </a:t>
            </a:r>
            <a:r>
              <a:rPr lang="en-US" dirty="0" err="1"/>
              <a:t>Qiaozhu</a:t>
            </a:r>
            <a:r>
              <a:rPr lang="en-US" dirty="0"/>
              <a:t>, et al. "Topic sentiment mixture: modeling facets and opinions in weblogs." </a:t>
            </a:r>
            <a:r>
              <a:rPr lang="en-US" i="1" dirty="0"/>
              <a:t>Proceedings of the 16th international conference on World Wide Web</a:t>
            </a:r>
            <a:r>
              <a:rPr lang="en-US" dirty="0"/>
              <a:t>. ACM, 2007.</a:t>
            </a:r>
            <a:endParaRPr lang="en-US" dirty="0" smtClean="0"/>
          </a:p>
          <a:p>
            <a:pPr>
              <a:buNone/>
            </a:pPr>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3702387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B6F15528-21DE-4FAA-801E-634DDDAF4B2B}" type="slidenum">
              <a:rPr lang="en-US" smtClean="0"/>
              <a:pPr/>
              <a:t>3</a:t>
            </a:fld>
            <a:endParaRPr lang="en-US" dirty="0"/>
          </a:p>
        </p:txBody>
      </p:sp>
      <p:sp>
        <p:nvSpPr>
          <p:cNvPr id="17" name="Rectangle 16"/>
          <p:cNvSpPr/>
          <p:nvPr/>
        </p:nvSpPr>
        <p:spPr>
          <a:xfrm>
            <a:off x="-304800" y="6400800"/>
            <a:ext cx="6477000" cy="369332"/>
          </a:xfrm>
          <a:prstGeom prst="rect">
            <a:avLst/>
          </a:prstGeom>
        </p:spPr>
        <p:txBody>
          <a:bodyPr wrap="square">
            <a:spAutoFit/>
          </a:bodyPr>
          <a:lstStyle/>
          <a:p>
            <a:r>
              <a:rPr lang="en-US" b="1" dirty="0" smtClean="0"/>
              <a:t>            Figure 2: Result of applying  Joint Sentiment Topic model [1]  </a:t>
            </a:r>
            <a:endParaRPr lang="en-US" b="1" dirty="0"/>
          </a:p>
        </p:txBody>
      </p:sp>
      <p:sp>
        <p:nvSpPr>
          <p:cNvPr id="38" name="Pentagon 37"/>
          <p:cNvSpPr/>
          <p:nvPr/>
        </p:nvSpPr>
        <p:spPr>
          <a:xfrm>
            <a:off x="3886200" y="152400"/>
            <a:ext cx="13716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858000" y="1219200"/>
            <a:ext cx="914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Topic 1</a:t>
            </a:r>
            <a:endParaRPr lang="en-US" dirty="0" smtClean="0">
              <a:solidFill>
                <a:srgbClr val="FFC000"/>
              </a:solidFill>
            </a:endParaRPr>
          </a:p>
          <a:p>
            <a:pPr algn="ctr"/>
            <a:r>
              <a:rPr lang="en-US" sz="1500" dirty="0" smtClean="0">
                <a:solidFill>
                  <a:srgbClr val="FFC000"/>
                </a:solidFill>
              </a:rPr>
              <a:t>sleek</a:t>
            </a:r>
          </a:p>
          <a:p>
            <a:pPr algn="ctr"/>
            <a:r>
              <a:rPr lang="en-US" sz="1500" dirty="0" smtClean="0">
                <a:solidFill>
                  <a:srgbClr val="FFC000"/>
                </a:solidFill>
              </a:rPr>
              <a:t>fit</a:t>
            </a:r>
          </a:p>
          <a:p>
            <a:pPr algn="ctr"/>
            <a:r>
              <a:rPr lang="en-US" sz="1500" dirty="0" smtClean="0">
                <a:solidFill>
                  <a:srgbClr val="FFC000"/>
                </a:solidFill>
              </a:rPr>
              <a:t>low</a:t>
            </a:r>
          </a:p>
        </p:txBody>
      </p:sp>
      <p:sp>
        <p:nvSpPr>
          <p:cNvPr id="23" name="Rectangle 22"/>
          <p:cNvSpPr/>
          <p:nvPr/>
        </p:nvSpPr>
        <p:spPr>
          <a:xfrm>
            <a:off x="8077200" y="1219200"/>
            <a:ext cx="838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Topic 2</a:t>
            </a:r>
          </a:p>
          <a:p>
            <a:pPr algn="ctr"/>
            <a:r>
              <a:rPr lang="en-US" sz="1500" dirty="0" smtClean="0">
                <a:solidFill>
                  <a:srgbClr val="00B050"/>
                </a:solidFill>
              </a:rPr>
              <a:t>worst </a:t>
            </a:r>
          </a:p>
          <a:p>
            <a:pPr algn="ctr"/>
            <a:r>
              <a:rPr lang="en-US" sz="1500" dirty="0" smtClean="0">
                <a:solidFill>
                  <a:srgbClr val="00B050"/>
                </a:solidFill>
              </a:rPr>
              <a:t>solid</a:t>
            </a:r>
          </a:p>
          <a:p>
            <a:pPr algn="ctr"/>
            <a:r>
              <a:rPr lang="en-US" sz="1500" dirty="0" smtClean="0">
                <a:solidFill>
                  <a:srgbClr val="00B050"/>
                </a:solidFill>
              </a:rPr>
              <a:t>sound </a:t>
            </a:r>
          </a:p>
        </p:txBody>
      </p:sp>
      <p:sp>
        <p:nvSpPr>
          <p:cNvPr id="18" name="Rectangle 17"/>
          <p:cNvSpPr/>
          <p:nvPr/>
        </p:nvSpPr>
        <p:spPr>
          <a:xfrm>
            <a:off x="6858000" y="2895600"/>
            <a:ext cx="914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Topic 3</a:t>
            </a:r>
          </a:p>
          <a:p>
            <a:pPr algn="ctr"/>
            <a:r>
              <a:rPr lang="en-US" sz="1500" dirty="0" smtClean="0">
                <a:solidFill>
                  <a:srgbClr val="FF0000"/>
                </a:solidFill>
              </a:rPr>
              <a:t>weak </a:t>
            </a:r>
          </a:p>
          <a:p>
            <a:pPr algn="ctr"/>
            <a:r>
              <a:rPr lang="en-US" sz="1500" dirty="0" err="1" smtClean="0">
                <a:solidFill>
                  <a:srgbClr val="FF0000"/>
                </a:solidFill>
              </a:rPr>
              <a:t>comput</a:t>
            </a:r>
            <a:endParaRPr lang="en-US" sz="1500" dirty="0" smtClean="0">
              <a:solidFill>
                <a:srgbClr val="FF0000"/>
              </a:solidFill>
            </a:endParaRPr>
          </a:p>
          <a:p>
            <a:pPr algn="ctr"/>
            <a:r>
              <a:rPr lang="en-US" sz="1500" dirty="0" smtClean="0">
                <a:solidFill>
                  <a:srgbClr val="FF0000"/>
                </a:solidFill>
              </a:rPr>
              <a:t>small </a:t>
            </a:r>
          </a:p>
        </p:txBody>
      </p:sp>
      <p:sp>
        <p:nvSpPr>
          <p:cNvPr id="19" name="Rectangle 18"/>
          <p:cNvSpPr/>
          <p:nvPr/>
        </p:nvSpPr>
        <p:spPr>
          <a:xfrm>
            <a:off x="8077200" y="2895600"/>
            <a:ext cx="838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Topic 4</a:t>
            </a:r>
          </a:p>
          <a:p>
            <a:pPr algn="ctr"/>
            <a:r>
              <a:rPr lang="en-US" sz="1500" dirty="0" smtClean="0">
                <a:solidFill>
                  <a:schemeClr val="tx2">
                    <a:lumMod val="60000"/>
                    <a:lumOff val="40000"/>
                  </a:schemeClr>
                </a:solidFill>
              </a:rPr>
              <a:t>suck</a:t>
            </a:r>
          </a:p>
          <a:p>
            <a:pPr algn="ctr"/>
            <a:r>
              <a:rPr lang="en-US" sz="1500" dirty="0" smtClean="0">
                <a:solidFill>
                  <a:schemeClr val="tx2">
                    <a:lumMod val="60000"/>
                    <a:lumOff val="40000"/>
                  </a:schemeClr>
                </a:solidFill>
              </a:rPr>
              <a:t>movie        </a:t>
            </a:r>
          </a:p>
          <a:p>
            <a:pPr algn="ctr"/>
            <a:r>
              <a:rPr lang="en-US" sz="1500" dirty="0" smtClean="0">
                <a:solidFill>
                  <a:schemeClr val="tx2">
                    <a:lumMod val="60000"/>
                    <a:lumOff val="40000"/>
                  </a:schemeClr>
                </a:solidFill>
              </a:rPr>
              <a:t>half </a:t>
            </a:r>
            <a:r>
              <a:rPr lang="en-US" sz="1500" dirty="0" smtClean="0">
                <a:solidFill>
                  <a:srgbClr val="FF0000"/>
                </a:solidFill>
              </a:rPr>
              <a:t>        </a:t>
            </a:r>
            <a:endParaRPr lang="en-US" sz="1500" dirty="0" smtClean="0">
              <a:solidFill>
                <a:srgbClr val="00B050"/>
              </a:solidFill>
            </a:endParaRPr>
          </a:p>
        </p:txBody>
      </p:sp>
      <p:cxnSp>
        <p:nvCxnSpPr>
          <p:cNvPr id="21" name="Straight Connector 20"/>
          <p:cNvCxnSpPr/>
          <p:nvPr/>
        </p:nvCxnSpPr>
        <p:spPr>
          <a:xfrm>
            <a:off x="4419600" y="55626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 y="5791200"/>
            <a:ext cx="44958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6" name="Rectangle 25"/>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7" name="Rectangle 26"/>
          <p:cNvSpPr/>
          <p:nvPr/>
        </p:nvSpPr>
        <p:spPr>
          <a:xfrm>
            <a:off x="4114800" y="76200"/>
            <a:ext cx="938462" cy="506421"/>
          </a:xfrm>
          <a:prstGeom prst="rect">
            <a:avLst/>
          </a:prstGeom>
        </p:spPr>
        <p:txBody>
          <a:bodyPr wrap="none">
            <a:spAutoFit/>
          </a:bodyPr>
          <a:lstStyle/>
          <a:p>
            <a:pPr lvl="0">
              <a:lnSpc>
                <a:spcPct val="170000"/>
              </a:lnSpc>
              <a:spcBef>
                <a:spcPct val="20000"/>
              </a:spcBef>
              <a:defRPr/>
            </a:pPr>
            <a:r>
              <a:rPr lang="en-US" dirty="0" smtClean="0"/>
              <a:t>Method</a:t>
            </a:r>
          </a:p>
        </p:txBody>
      </p:sp>
      <p:sp>
        <p:nvSpPr>
          <p:cNvPr id="28" name="Rectangle 27"/>
          <p:cNvSpPr/>
          <p:nvPr/>
        </p:nvSpPr>
        <p:spPr>
          <a:xfrm>
            <a:off x="74676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9" name="Rectangle 28"/>
          <p:cNvSpPr/>
          <p:nvPr/>
        </p:nvSpPr>
        <p:spPr>
          <a:xfrm>
            <a:off x="55626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30" name="Pentagon 29"/>
          <p:cNvSpPr/>
          <p:nvPr/>
        </p:nvSpPr>
        <p:spPr>
          <a:xfrm>
            <a:off x="21336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Observation</a:t>
            </a:r>
            <a:endParaRPr lang="en-US" dirty="0"/>
          </a:p>
        </p:txBody>
      </p:sp>
      <p:sp>
        <p:nvSpPr>
          <p:cNvPr id="20" name="Content Placeholder 2"/>
          <p:cNvSpPr txBox="1">
            <a:spLocks/>
          </p:cNvSpPr>
          <p:nvPr/>
        </p:nvSpPr>
        <p:spPr>
          <a:xfrm>
            <a:off x="0" y="1295400"/>
            <a:ext cx="8229600" cy="2895600"/>
          </a:xfrm>
          <a:prstGeom prst="rect">
            <a:avLst/>
          </a:prstGeom>
        </p:spPr>
        <p:txBody>
          <a:bodyPr vert="horz" lIns="91440" tIns="45720" rIns="91440" bIns="45720" rtlCol="0">
            <a:normAutofit/>
          </a:bodyPr>
          <a:lstStyle/>
          <a:p>
            <a:pPr marL="742950" lvl="1" indent="-285750">
              <a:spcBef>
                <a:spcPct val="200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mn-lt"/>
                <a:ea typeface="+mn-ea"/>
                <a:cs typeface="+mn-cs"/>
              </a:rPr>
              <a:t>A document is a mixture of </a:t>
            </a:r>
            <a:r>
              <a:rPr kumimoji="0" lang="en-US" b="1" i="1" u="none" strike="noStrike" kern="1200" cap="none" spc="0" normalizeH="0" baseline="0" noProof="0" dirty="0" smtClean="0">
                <a:ln>
                  <a:noFill/>
                </a:ln>
                <a:solidFill>
                  <a:schemeClr val="tx1"/>
                </a:solidFill>
                <a:effectLst/>
                <a:uLnTx/>
                <a:uFillTx/>
                <a:latin typeface="+mn-lt"/>
                <a:ea typeface="+mn-ea"/>
                <a:cs typeface="+mn-cs"/>
              </a:rPr>
              <a:t>latent </a:t>
            </a:r>
            <a:r>
              <a:rPr kumimoji="0" lang="en-US" b="1" i="0" u="none" strike="noStrike" kern="1200" cap="none" spc="0" normalizeH="0" baseline="0" noProof="0" dirty="0" smtClean="0">
                <a:ln>
                  <a:noFill/>
                </a:ln>
                <a:solidFill>
                  <a:schemeClr val="tx1"/>
                </a:solidFill>
                <a:effectLst/>
                <a:uLnTx/>
                <a:uFillTx/>
                <a:latin typeface="+mn-lt"/>
                <a:ea typeface="+mn-ea"/>
                <a:cs typeface="+mn-cs"/>
              </a:rPr>
              <a:t>sentiment</a:t>
            </a:r>
            <a:r>
              <a:rPr lang="en-US" dirty="0" smtClean="0"/>
              <a:t> [1][2]</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mn-lt"/>
                <a:ea typeface="+mn-ea"/>
                <a:cs typeface="+mn-cs"/>
              </a:rPr>
              <a:t>Each sentiment is a mixture of </a:t>
            </a:r>
            <a:r>
              <a:rPr kumimoji="0" lang="en-US" b="1" i="1" u="none" strike="noStrike" kern="1200" cap="none" spc="0" normalizeH="0" baseline="0" noProof="0" dirty="0" smtClean="0">
                <a:ln>
                  <a:noFill/>
                </a:ln>
                <a:solidFill>
                  <a:schemeClr val="tx1"/>
                </a:solidFill>
                <a:effectLst/>
                <a:uLnTx/>
                <a:uFillTx/>
                <a:latin typeface="+mn-lt"/>
                <a:ea typeface="+mn-ea"/>
                <a:cs typeface="+mn-cs"/>
              </a:rPr>
              <a:t>latent topics </a:t>
            </a:r>
            <a:r>
              <a:rPr lang="en-US" dirty="0" smtClean="0"/>
              <a:t>[1][2]</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Given the </a:t>
            </a:r>
            <a:r>
              <a:rPr kumimoji="0" lang="en-US" b="1" i="1" u="none" strike="noStrike" kern="1200" cap="none" spc="0" normalizeH="0" baseline="0" noProof="0" dirty="0" smtClean="0">
                <a:ln>
                  <a:noFill/>
                </a:ln>
                <a:solidFill>
                  <a:schemeClr val="tx1"/>
                </a:solidFill>
                <a:effectLst/>
                <a:uLnTx/>
                <a:uFillTx/>
                <a:latin typeface="+mn-lt"/>
                <a:ea typeface="+mn-ea"/>
                <a:cs typeface="+mn-cs"/>
              </a:rPr>
              <a:t>sentiment label,</a:t>
            </a:r>
            <a:r>
              <a:rPr kumimoji="0" lang="en-US" b="0" i="0" u="none" strike="noStrike" kern="1200" cap="none" spc="0" normalizeH="0" baseline="0" noProof="0" dirty="0" smtClean="0">
                <a:ln>
                  <a:noFill/>
                </a:ln>
                <a:solidFill>
                  <a:schemeClr val="tx1"/>
                </a:solidFill>
                <a:effectLst/>
                <a:uLnTx/>
                <a:uFillTx/>
                <a:latin typeface="+mn-lt"/>
                <a:ea typeface="+mn-ea"/>
                <a:cs typeface="+mn-cs"/>
              </a:rPr>
              <a:t> selection of the topics are </a:t>
            </a:r>
          </a:p>
          <a:p>
            <a:pPr marL="742950" marR="0" lvl="1" indent="-285750" algn="l" defTabSz="914400" rtl="0" eaLnBrk="1" fontAlgn="auto" latinLnBrk="0" hangingPunct="1">
              <a:lnSpc>
                <a:spcPct val="100000"/>
              </a:lnSpc>
              <a:spcBef>
                <a:spcPct val="20000"/>
              </a:spcBef>
              <a:spcAft>
                <a:spcPts val="0"/>
              </a:spcAft>
              <a:buClrTx/>
              <a:buSzTx/>
              <a:tabLst/>
              <a:defRPr/>
            </a:pPr>
            <a:r>
              <a:rPr lang="en-US" dirty="0" smtClean="0"/>
              <a:t>       </a:t>
            </a:r>
            <a:r>
              <a:rPr kumimoji="0" lang="en-US" b="1" i="1" u="none" strike="noStrike" kern="1200" cap="none" spc="0" normalizeH="0" baseline="0" noProof="0" dirty="0" smtClean="0">
                <a:ln>
                  <a:noFill/>
                </a:ln>
                <a:solidFill>
                  <a:schemeClr val="tx1"/>
                </a:solidFill>
                <a:effectLst/>
                <a:uLnTx/>
                <a:uFillTx/>
                <a:latin typeface="+mn-lt"/>
                <a:ea typeface="+mn-ea"/>
                <a:cs typeface="+mn-cs"/>
              </a:rPr>
              <a:t>independent</a:t>
            </a:r>
            <a:r>
              <a:rPr kumimoji="0" lang="en-US" b="0" i="0" u="none" strike="noStrike" kern="1200" cap="none" spc="0" normalizeH="0" baseline="0" noProof="0" dirty="0" smtClean="0">
                <a:ln>
                  <a:noFill/>
                </a:ln>
                <a:solidFill>
                  <a:schemeClr val="tx1"/>
                </a:solidFill>
                <a:effectLst/>
                <a:uLnTx/>
                <a:uFillTx/>
                <a:latin typeface="+mn-lt"/>
                <a:ea typeface="+mn-ea"/>
                <a:cs typeface="+mn-cs"/>
              </a:rPr>
              <a:t> over words [1][2]</a:t>
            </a:r>
          </a:p>
        </p:txBody>
      </p:sp>
      <p:sp>
        <p:nvSpPr>
          <p:cNvPr id="31" name="Title 1"/>
          <p:cNvSpPr>
            <a:spLocks noGrp="1"/>
          </p:cNvSpPr>
          <p:nvPr>
            <p:ph type="title"/>
          </p:nvPr>
        </p:nvSpPr>
        <p:spPr>
          <a:xfrm>
            <a:off x="0" y="685800"/>
            <a:ext cx="8229600" cy="838200"/>
          </a:xfrm>
        </p:spPr>
        <p:txBody>
          <a:bodyPr>
            <a:normAutofit/>
          </a:bodyPr>
          <a:lstStyle/>
          <a:p>
            <a:pPr algn="l"/>
            <a:r>
              <a:rPr lang="en-US" sz="2200" dirty="0" smtClean="0"/>
              <a:t>Sentiment-Topic Models : Assumptions</a:t>
            </a:r>
          </a:p>
        </p:txBody>
      </p:sp>
      <p:sp>
        <p:nvSpPr>
          <p:cNvPr id="36" name="Rectangle 35"/>
          <p:cNvSpPr/>
          <p:nvPr/>
        </p:nvSpPr>
        <p:spPr>
          <a:xfrm>
            <a:off x="76200" y="2743200"/>
            <a:ext cx="64008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b="1" dirty="0" smtClean="0">
              <a:solidFill>
                <a:schemeClr val="tx1"/>
              </a:solidFill>
            </a:endParaRPr>
          </a:p>
          <a:p>
            <a:pPr>
              <a:buNone/>
            </a:pPr>
            <a:endParaRPr lang="en-US" b="1" dirty="0" smtClean="0">
              <a:solidFill>
                <a:schemeClr val="tx1"/>
              </a:solidFill>
            </a:endParaRPr>
          </a:p>
          <a:p>
            <a:pPr>
              <a:buNone/>
            </a:pPr>
            <a:r>
              <a:rPr lang="en-US" b="1" dirty="0" smtClean="0">
                <a:solidFill>
                  <a:schemeClr val="tx1"/>
                </a:solidFill>
              </a:rPr>
              <a:t>By: </a:t>
            </a:r>
            <a:r>
              <a:rPr lang="en-US" dirty="0" smtClean="0">
                <a:solidFill>
                  <a:schemeClr val="tx1"/>
                </a:solidFill>
              </a:rPr>
              <a:t>Kindle Customer                                         Date: June 25, 2014</a:t>
            </a:r>
          </a:p>
          <a:p>
            <a:pPr>
              <a:buNone/>
            </a:pPr>
            <a:r>
              <a:rPr lang="en-US" dirty="0" smtClean="0">
                <a:solidFill>
                  <a:schemeClr val="tx1"/>
                </a:solidFill>
              </a:rPr>
              <a:t>I especially like its portability (3 pounds with a </a:t>
            </a:r>
            <a:r>
              <a:rPr lang="en-US" dirty="0" smtClean="0">
                <a:solidFill>
                  <a:srgbClr val="FF0000"/>
                </a:solidFill>
              </a:rPr>
              <a:t>small</a:t>
            </a:r>
            <a:endParaRPr lang="en-US" dirty="0" smtClean="0">
              <a:solidFill>
                <a:schemeClr val="tx1"/>
              </a:solidFill>
            </a:endParaRPr>
          </a:p>
          <a:p>
            <a:pPr>
              <a:buNone/>
            </a:pPr>
            <a:r>
              <a:rPr lang="en-US" dirty="0" smtClean="0">
                <a:solidFill>
                  <a:schemeClr val="tx1"/>
                </a:solidFill>
              </a:rPr>
              <a:t>footprint) and the speed of its </a:t>
            </a:r>
            <a:r>
              <a:rPr lang="en-US" dirty="0" smtClean="0">
                <a:solidFill>
                  <a:srgbClr val="00B050"/>
                </a:solidFill>
              </a:rPr>
              <a:t>solid</a:t>
            </a:r>
            <a:r>
              <a:rPr lang="en-US" dirty="0" smtClean="0">
                <a:solidFill>
                  <a:schemeClr val="tx1"/>
                </a:solidFill>
              </a:rPr>
              <a:t> state drive. When it come</a:t>
            </a:r>
          </a:p>
          <a:p>
            <a:pPr>
              <a:buNone/>
            </a:pPr>
            <a:r>
              <a:rPr lang="en-US" dirty="0" smtClean="0">
                <a:solidFill>
                  <a:schemeClr val="tx1"/>
                </a:solidFill>
              </a:rPr>
              <a:t>looks you have to give it to the </a:t>
            </a:r>
            <a:r>
              <a:rPr lang="en-US" dirty="0" err="1" smtClean="0">
                <a:solidFill>
                  <a:schemeClr val="tx1"/>
                </a:solidFill>
              </a:rPr>
              <a:t>Inspiron</a:t>
            </a:r>
            <a:r>
              <a:rPr lang="en-US" dirty="0" smtClean="0">
                <a:solidFill>
                  <a:schemeClr val="tx1"/>
                </a:solidFill>
              </a:rPr>
              <a:t>. It definitely has the </a:t>
            </a:r>
          </a:p>
          <a:p>
            <a:pPr>
              <a:buNone/>
            </a:pPr>
            <a:r>
              <a:rPr lang="en-US" dirty="0" smtClean="0">
                <a:solidFill>
                  <a:srgbClr val="FFC000"/>
                </a:solidFill>
              </a:rPr>
              <a:t>sleek</a:t>
            </a:r>
            <a:r>
              <a:rPr lang="en-US" dirty="0" smtClean="0"/>
              <a:t> </a:t>
            </a:r>
            <a:r>
              <a:rPr lang="en-US" dirty="0" smtClean="0">
                <a:solidFill>
                  <a:srgbClr val="00B050"/>
                </a:solidFill>
              </a:rPr>
              <a:t>look</a:t>
            </a:r>
            <a:r>
              <a:rPr lang="en-US" dirty="0" smtClean="0">
                <a:solidFill>
                  <a:schemeClr val="tx1"/>
                </a:solidFill>
              </a:rPr>
              <a:t> of an </a:t>
            </a:r>
            <a:r>
              <a:rPr lang="en-US" dirty="0" err="1" smtClean="0">
                <a:solidFill>
                  <a:schemeClr val="tx1"/>
                </a:solidFill>
              </a:rPr>
              <a:t>ultrabook</a:t>
            </a:r>
            <a:r>
              <a:rPr lang="en-US" dirty="0" smtClean="0">
                <a:solidFill>
                  <a:schemeClr val="tx1"/>
                </a:solidFill>
              </a:rPr>
              <a:t> . The combination of brushed aluminum</a:t>
            </a:r>
          </a:p>
          <a:p>
            <a:pPr>
              <a:buNone/>
            </a:pPr>
            <a:r>
              <a:rPr lang="en-US" dirty="0" smtClean="0">
                <a:solidFill>
                  <a:schemeClr val="tx1"/>
                </a:solidFill>
              </a:rPr>
              <a:t>with black trim, keys and bezel make for a very classy, </a:t>
            </a:r>
          </a:p>
          <a:p>
            <a:pPr>
              <a:buNone/>
            </a:pPr>
            <a:r>
              <a:rPr lang="en-US" dirty="0" smtClean="0">
                <a:solidFill>
                  <a:schemeClr val="tx1"/>
                </a:solidFill>
              </a:rPr>
              <a:t>“corporate” presence. The</a:t>
            </a:r>
            <a:r>
              <a:rPr lang="en-US" dirty="0" smtClean="0"/>
              <a:t> </a:t>
            </a:r>
            <a:r>
              <a:rPr lang="en-US" dirty="0" smtClean="0">
                <a:solidFill>
                  <a:srgbClr val="FFC000"/>
                </a:solidFill>
              </a:rPr>
              <a:t>fit</a:t>
            </a:r>
            <a:r>
              <a:rPr lang="en-US" dirty="0" smtClean="0"/>
              <a:t> </a:t>
            </a:r>
            <a:r>
              <a:rPr lang="en-US" dirty="0" smtClean="0">
                <a:solidFill>
                  <a:schemeClr val="tx1"/>
                </a:solidFill>
              </a:rPr>
              <a:t>and finish are first </a:t>
            </a:r>
          </a:p>
          <a:p>
            <a:pPr>
              <a:buNone/>
            </a:pPr>
            <a:r>
              <a:rPr lang="en-US" dirty="0" smtClean="0">
                <a:solidFill>
                  <a:schemeClr val="tx1"/>
                </a:solidFill>
              </a:rPr>
              <a:t>rate. However, the </a:t>
            </a:r>
            <a:r>
              <a:rPr lang="en-US" dirty="0" smtClean="0">
                <a:solidFill>
                  <a:srgbClr val="00B050"/>
                </a:solidFill>
              </a:rPr>
              <a:t>sound</a:t>
            </a:r>
            <a:r>
              <a:rPr lang="en-US" dirty="0" smtClean="0"/>
              <a:t> </a:t>
            </a:r>
            <a:r>
              <a:rPr lang="en-US" dirty="0" smtClean="0">
                <a:solidFill>
                  <a:schemeClr val="tx2">
                    <a:lumMod val="60000"/>
                    <a:lumOff val="40000"/>
                  </a:schemeClr>
                </a:solidFill>
              </a:rPr>
              <a:t>sucks</a:t>
            </a:r>
            <a:r>
              <a:rPr lang="en-US" dirty="0" smtClean="0"/>
              <a:t> .</a:t>
            </a:r>
            <a:r>
              <a:rPr lang="en-US" dirty="0" smtClean="0">
                <a:solidFill>
                  <a:schemeClr val="tx1"/>
                </a:solidFill>
              </a:rPr>
              <a:t> I have owned 10 notebook </a:t>
            </a:r>
          </a:p>
          <a:p>
            <a:pPr>
              <a:buNone/>
            </a:pPr>
            <a:r>
              <a:rPr lang="en-US" dirty="0" smtClean="0">
                <a:solidFill>
                  <a:schemeClr val="tx1"/>
                </a:solidFill>
              </a:rPr>
              <a:t>and laptop </a:t>
            </a:r>
            <a:r>
              <a:rPr lang="en-US" dirty="0" smtClean="0">
                <a:solidFill>
                  <a:srgbClr val="FF0000"/>
                </a:solidFill>
              </a:rPr>
              <a:t>computers</a:t>
            </a:r>
            <a:r>
              <a:rPr lang="en-US" dirty="0" smtClean="0">
                <a:solidFill>
                  <a:schemeClr val="tx1"/>
                </a:solidFill>
              </a:rPr>
              <a:t> over the past two decades and this </a:t>
            </a:r>
          </a:p>
          <a:p>
            <a:pPr>
              <a:buNone/>
            </a:pPr>
            <a:r>
              <a:rPr lang="en-US" dirty="0" err="1" smtClean="0">
                <a:solidFill>
                  <a:schemeClr val="tx1"/>
                </a:solidFill>
              </a:rPr>
              <a:t>Inspiron</a:t>
            </a:r>
            <a:r>
              <a:rPr lang="en-US" dirty="0" smtClean="0">
                <a:solidFill>
                  <a:schemeClr val="tx1"/>
                </a:solidFill>
              </a:rPr>
              <a:t> has the</a:t>
            </a:r>
            <a:r>
              <a:rPr lang="en-US" dirty="0" smtClean="0"/>
              <a:t> </a:t>
            </a:r>
            <a:r>
              <a:rPr lang="en-US" dirty="0" smtClean="0">
                <a:solidFill>
                  <a:srgbClr val="00B050"/>
                </a:solidFill>
              </a:rPr>
              <a:t>worst</a:t>
            </a:r>
            <a:r>
              <a:rPr lang="en-US" dirty="0" smtClean="0"/>
              <a:t> </a:t>
            </a:r>
            <a:r>
              <a:rPr lang="en-US" dirty="0" smtClean="0">
                <a:solidFill>
                  <a:srgbClr val="00B050"/>
                </a:solidFill>
              </a:rPr>
              <a:t>sound</a:t>
            </a:r>
            <a:r>
              <a:rPr lang="en-US" dirty="0" smtClean="0"/>
              <a:t> </a:t>
            </a:r>
            <a:r>
              <a:rPr lang="en-US" dirty="0" smtClean="0">
                <a:solidFill>
                  <a:schemeClr val="tx1"/>
                </a:solidFill>
              </a:rPr>
              <a:t>of any before it.  It is </a:t>
            </a:r>
            <a:r>
              <a:rPr lang="en-US" dirty="0" smtClean="0">
                <a:solidFill>
                  <a:srgbClr val="FF0000"/>
                </a:solidFill>
              </a:rPr>
              <a:t>weak</a:t>
            </a:r>
            <a:r>
              <a:rPr lang="en-US" dirty="0" smtClean="0">
                <a:solidFill>
                  <a:schemeClr val="tx1"/>
                </a:solidFill>
              </a:rPr>
              <a:t>, tinny </a:t>
            </a:r>
          </a:p>
          <a:p>
            <a:pPr>
              <a:buNone/>
            </a:pPr>
            <a:r>
              <a:rPr lang="en-US" dirty="0" smtClean="0">
                <a:solidFill>
                  <a:schemeClr val="tx1"/>
                </a:solidFill>
              </a:rPr>
              <a:t>and what </a:t>
            </a:r>
            <a:r>
              <a:rPr lang="en-US" dirty="0" smtClean="0">
                <a:solidFill>
                  <a:srgbClr val="FFC000"/>
                </a:solidFill>
              </a:rPr>
              <a:t>low</a:t>
            </a:r>
            <a:r>
              <a:rPr lang="en-US" dirty="0" smtClean="0"/>
              <a:t> </a:t>
            </a:r>
            <a:r>
              <a:rPr lang="en-US" dirty="0" smtClean="0">
                <a:solidFill>
                  <a:schemeClr val="tx1"/>
                </a:solidFill>
              </a:rPr>
              <a:t>end it has is muddy and indistinct. While we’ve </a:t>
            </a:r>
          </a:p>
          <a:p>
            <a:pPr>
              <a:buNone/>
            </a:pPr>
            <a:r>
              <a:rPr lang="en-US" dirty="0" smtClean="0">
                <a:solidFill>
                  <a:schemeClr val="tx1"/>
                </a:solidFill>
              </a:rPr>
              <a:t>all come to expect pretty lousy </a:t>
            </a:r>
            <a:r>
              <a:rPr lang="en-US" dirty="0" smtClean="0">
                <a:solidFill>
                  <a:srgbClr val="00B050"/>
                </a:solidFill>
              </a:rPr>
              <a:t>sound</a:t>
            </a:r>
            <a:r>
              <a:rPr lang="en-US" dirty="0" smtClean="0"/>
              <a:t> </a:t>
            </a:r>
            <a:r>
              <a:rPr lang="en-US" dirty="0" smtClean="0">
                <a:solidFill>
                  <a:schemeClr val="tx1"/>
                </a:solidFill>
              </a:rPr>
              <a:t>from notebooks, this</a:t>
            </a:r>
          </a:p>
          <a:p>
            <a:pPr>
              <a:buNone/>
            </a:pPr>
            <a:r>
              <a:rPr lang="en-US" dirty="0" smtClean="0">
                <a:solidFill>
                  <a:schemeClr val="tx1"/>
                </a:solidFill>
              </a:rPr>
              <a:t> is subpar even considering those </a:t>
            </a:r>
            <a:r>
              <a:rPr lang="en-US" dirty="0" smtClean="0">
                <a:solidFill>
                  <a:srgbClr val="FFC000"/>
                </a:solidFill>
              </a:rPr>
              <a:t>low</a:t>
            </a:r>
            <a:r>
              <a:rPr lang="en-US" dirty="0" smtClean="0"/>
              <a:t> </a:t>
            </a:r>
            <a:r>
              <a:rPr lang="en-US" dirty="0" smtClean="0">
                <a:solidFill>
                  <a:schemeClr val="tx1"/>
                </a:solidFill>
              </a:rPr>
              <a:t>standards.</a:t>
            </a:r>
          </a:p>
          <a:p>
            <a:pPr>
              <a:buNone/>
            </a:pPr>
            <a:endParaRPr lang="en-US" dirty="0" smtClean="0"/>
          </a:p>
          <a:p>
            <a:pPr algn="ctr"/>
            <a:endParaRPr lang="en-US" dirty="0">
              <a:solidFill>
                <a:schemeClr val="tx1"/>
              </a:solidFill>
            </a:endParaRPr>
          </a:p>
        </p:txBody>
      </p:sp>
      <p:sp>
        <p:nvSpPr>
          <p:cNvPr id="37" name="TextBox 36"/>
          <p:cNvSpPr txBox="1"/>
          <p:nvPr/>
        </p:nvSpPr>
        <p:spPr>
          <a:xfrm>
            <a:off x="4267200" y="4180344"/>
            <a:ext cx="4876800" cy="2677656"/>
          </a:xfrm>
          <a:prstGeom prst="rect">
            <a:avLst/>
          </a:prstGeom>
          <a:solidFill>
            <a:srgbClr val="FFFF00"/>
          </a:solidFill>
        </p:spPr>
        <p:txBody>
          <a:bodyPr wrap="square" rtlCol="0">
            <a:spAutoFit/>
          </a:bodyPr>
          <a:lstStyle/>
          <a:p>
            <a:r>
              <a:rPr lang="en-US" sz="2400" dirty="0" smtClean="0">
                <a:solidFill>
                  <a:srgbClr val="FF0000"/>
                </a:solidFill>
              </a:rPr>
              <a:t>Limitations</a:t>
            </a:r>
          </a:p>
          <a:p>
            <a:r>
              <a:rPr lang="en-US" sz="2400" dirty="0" smtClean="0"/>
              <a:t>Sentence is </a:t>
            </a:r>
            <a:r>
              <a:rPr lang="en-US" sz="2400" b="1" dirty="0" smtClean="0"/>
              <a:t>structured</a:t>
            </a:r>
            <a:r>
              <a:rPr lang="en-US" sz="2400" dirty="0" smtClean="0"/>
              <a:t> &amp; </a:t>
            </a:r>
            <a:r>
              <a:rPr lang="en-US" sz="2400" b="1" dirty="0" smtClean="0"/>
              <a:t>coherent</a:t>
            </a:r>
          </a:p>
          <a:p>
            <a:pPr marL="457200" indent="-457200">
              <a:buAutoNum type="arabicPeriod"/>
            </a:pPr>
            <a:r>
              <a:rPr lang="en-US" sz="2400" b="1" dirty="0" smtClean="0"/>
              <a:t>Topic independency assumption fails to capture </a:t>
            </a:r>
            <a:r>
              <a:rPr lang="en-US" sz="2400" b="1" i="1" dirty="0" smtClean="0"/>
              <a:t>topic coherence</a:t>
            </a:r>
          </a:p>
          <a:p>
            <a:pPr marL="457200" indent="-457200">
              <a:buAutoNum type="arabicPeriod"/>
            </a:pPr>
            <a:r>
              <a:rPr lang="en-US" sz="2400" b="1" dirty="0" smtClean="0"/>
              <a:t>Sentence independency assumptions cannot handle </a:t>
            </a:r>
            <a:r>
              <a:rPr lang="en-US" sz="2400" b="1" i="1" dirty="0" smtClean="0"/>
              <a:t>sentiment consistency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linds(horizontal)">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0" grpId="0"/>
      <p:bldP spid="31"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a:spLocks noGrp="1"/>
          </p:cNvSpPr>
          <p:nvPr>
            <p:ph idx="1"/>
          </p:nvPr>
        </p:nvSpPr>
        <p:spPr>
          <a:xfrm>
            <a:off x="457200" y="1600200"/>
            <a:ext cx="8229600" cy="4525963"/>
          </a:xfrm>
        </p:spPr>
        <p:txBody>
          <a:bodyPr>
            <a:normAutofit/>
          </a:bodyPr>
          <a:lstStyle/>
          <a:p>
            <a:r>
              <a:rPr lang="en-US" dirty="0" smtClean="0"/>
              <a:t>Assumptions</a:t>
            </a:r>
          </a:p>
          <a:p>
            <a:pPr lvl="1"/>
            <a:r>
              <a:rPr lang="en-US" sz="2400" dirty="0" smtClean="0"/>
              <a:t> </a:t>
            </a:r>
            <a:r>
              <a:rPr lang="en-US" dirty="0" smtClean="0"/>
              <a:t>Sentence is the basic </a:t>
            </a:r>
            <a:r>
              <a:rPr lang="en-US" b="1" dirty="0" smtClean="0"/>
              <a:t>structure</a:t>
            </a:r>
            <a:r>
              <a:rPr lang="en-US" dirty="0" smtClean="0"/>
              <a:t> unit</a:t>
            </a:r>
          </a:p>
          <a:p>
            <a:pPr lvl="1"/>
            <a:r>
              <a:rPr lang="en-US" dirty="0" smtClean="0"/>
              <a:t> All the words in a sentence share the </a:t>
            </a:r>
            <a:r>
              <a:rPr lang="en-US" b="1" dirty="0" smtClean="0"/>
              <a:t>same</a:t>
            </a:r>
            <a:r>
              <a:rPr lang="en-US" dirty="0" smtClean="0"/>
              <a:t> topic</a:t>
            </a:r>
          </a:p>
          <a:p>
            <a:pPr lvl="2"/>
            <a:r>
              <a:rPr lang="en-US" dirty="0" smtClean="0"/>
              <a:t>Enforces </a:t>
            </a:r>
            <a:r>
              <a:rPr lang="en-US" b="1" i="1" dirty="0" smtClean="0"/>
              <a:t>topic coherence</a:t>
            </a:r>
          </a:p>
          <a:p>
            <a:pPr lvl="2">
              <a:buNone/>
            </a:pPr>
            <a:endParaRPr lang="en-US" b="1" i="1" dirty="0" smtClean="0"/>
          </a:p>
          <a:p>
            <a:pPr lvl="1"/>
            <a:r>
              <a:rPr lang="en-US" dirty="0" smtClean="0"/>
              <a:t>Topic and sentiment of </a:t>
            </a:r>
            <a:r>
              <a:rPr lang="en-US" b="1" i="1" dirty="0" smtClean="0"/>
              <a:t>current</a:t>
            </a:r>
            <a:r>
              <a:rPr lang="en-US" dirty="0" smtClean="0"/>
              <a:t> sentence </a:t>
            </a:r>
            <a:r>
              <a:rPr lang="en-US" b="1" i="1" dirty="0" smtClean="0"/>
              <a:t>influence</a:t>
            </a:r>
            <a:r>
              <a:rPr lang="en-US" dirty="0" smtClean="0"/>
              <a:t> the topic and sentiment of the </a:t>
            </a:r>
            <a:r>
              <a:rPr lang="en-US" b="1" i="1" dirty="0" smtClean="0"/>
              <a:t>next</a:t>
            </a:r>
            <a:r>
              <a:rPr lang="en-US" dirty="0" smtClean="0"/>
              <a:t> sentence </a:t>
            </a:r>
          </a:p>
          <a:p>
            <a:pPr lvl="2"/>
            <a:r>
              <a:rPr lang="en-US" dirty="0" smtClean="0"/>
              <a:t>Enhances </a:t>
            </a:r>
            <a:r>
              <a:rPr lang="en-US" b="1" i="1" dirty="0" smtClean="0"/>
              <a:t>topic coherence</a:t>
            </a:r>
          </a:p>
          <a:p>
            <a:pPr lvl="2"/>
            <a:r>
              <a:rPr lang="en-US" dirty="0" smtClean="0"/>
              <a:t>Captures </a:t>
            </a:r>
            <a:r>
              <a:rPr lang="en-US" b="1" i="1" dirty="0" smtClean="0"/>
              <a:t>sentiment consistency </a:t>
            </a:r>
          </a:p>
          <a:p>
            <a:pPr lvl="2"/>
            <a:endParaRPr lang="en-US" b="1" i="1" dirty="0" smtClean="0"/>
          </a:p>
          <a:p>
            <a:pPr lvl="1">
              <a:buNone/>
            </a:pPr>
            <a:endParaRPr lang="en-US" b="1" dirty="0"/>
          </a:p>
        </p:txBody>
      </p:sp>
      <p:sp>
        <p:nvSpPr>
          <p:cNvPr id="13" name="Title 1"/>
          <p:cNvSpPr>
            <a:spLocks noGrp="1"/>
          </p:cNvSpPr>
          <p:nvPr>
            <p:ph type="title"/>
          </p:nvPr>
        </p:nvSpPr>
        <p:spPr>
          <a:xfrm>
            <a:off x="-76200" y="685800"/>
            <a:ext cx="8229600" cy="1143000"/>
          </a:xfrm>
        </p:spPr>
        <p:txBody>
          <a:bodyPr/>
          <a:lstStyle/>
          <a:p>
            <a:r>
              <a:rPr lang="en-US" dirty="0" smtClean="0"/>
              <a:t>Hidden Topic Sentiment Model</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4</a:t>
            </a:fld>
            <a:endParaRPr lang="en-US"/>
          </a:p>
        </p:txBody>
      </p:sp>
      <p:sp>
        <p:nvSpPr>
          <p:cNvPr id="15"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6" name="Rectangle 15"/>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7" name="Rectangle 16"/>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8" name="Rectangle 17"/>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19" name="Rectangle 18"/>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20" name="Pentagon 19"/>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Effect transition="in" filter="blinds(horizontal)">
                                      <p:cBhvr>
                                        <p:cTn id="7" dur="500"/>
                                        <p:tgtEl>
                                          <p:spTgt spid="2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
                                            <p:txEl>
                                              <p:pRg st="3" end="3"/>
                                            </p:txEl>
                                          </p:spTgt>
                                        </p:tgtEl>
                                        <p:attrNameLst>
                                          <p:attrName>style.visibility</p:attrName>
                                        </p:attrNameLst>
                                      </p:cBhvr>
                                      <p:to>
                                        <p:strVal val="visible"/>
                                      </p:to>
                                    </p:set>
                                    <p:animEffect transition="in" filter="blinds(horizontal)">
                                      <p:cBhvr>
                                        <p:cTn id="10" dur="500"/>
                                        <p:tgtEl>
                                          <p:spTgt spid="2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
                                            <p:txEl>
                                              <p:pRg st="5" end="5"/>
                                            </p:txEl>
                                          </p:spTgt>
                                        </p:tgtEl>
                                        <p:attrNameLst>
                                          <p:attrName>style.visibility</p:attrName>
                                        </p:attrNameLst>
                                      </p:cBhvr>
                                      <p:to>
                                        <p:strVal val="visible"/>
                                      </p:to>
                                    </p:set>
                                    <p:animEffect transition="in" filter="blinds(horizontal)">
                                      <p:cBhvr>
                                        <p:cTn id="15" dur="500"/>
                                        <p:tgtEl>
                                          <p:spTgt spid="2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
                                            <p:txEl>
                                              <p:pRg st="6" end="6"/>
                                            </p:txEl>
                                          </p:spTgt>
                                        </p:tgtEl>
                                        <p:attrNameLst>
                                          <p:attrName>style.visibility</p:attrName>
                                        </p:attrNameLst>
                                      </p:cBhvr>
                                      <p:to>
                                        <p:strVal val="visible"/>
                                      </p:to>
                                    </p:set>
                                    <p:animEffect transition="in" filter="blinds(horizontal)">
                                      <p:cBhvr>
                                        <p:cTn id="18" dur="500"/>
                                        <p:tgtEl>
                                          <p:spTgt spid="25">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
                                            <p:txEl>
                                              <p:pRg st="7" end="7"/>
                                            </p:txEl>
                                          </p:spTgt>
                                        </p:tgtEl>
                                        <p:attrNameLst>
                                          <p:attrName>style.visibility</p:attrName>
                                        </p:attrNameLst>
                                      </p:cBhvr>
                                      <p:to>
                                        <p:strVal val="visible"/>
                                      </p:to>
                                    </p:set>
                                    <p:animEffect transition="in" filter="blinds(horizontal)">
                                      <p:cBhvr>
                                        <p:cTn id="21" dur="500"/>
                                        <p:tgtEl>
                                          <p:spTgt spid="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5</a:t>
            </a:fld>
            <a:endParaRPr lang="en-US" dirty="0"/>
          </a:p>
        </p:txBody>
      </p:sp>
      <p:sp>
        <p:nvSpPr>
          <p:cNvPr id="18" name="Rectangle 17"/>
          <p:cNvSpPr/>
          <p:nvPr/>
        </p:nvSpPr>
        <p:spPr>
          <a:xfrm>
            <a:off x="1143000" y="1295400"/>
            <a:ext cx="1143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Portability,+</a:t>
            </a:r>
          </a:p>
          <a:p>
            <a:pPr algn="ctr"/>
            <a:r>
              <a:rPr lang="en-US" sz="1500" dirty="0" smtClean="0">
                <a:solidFill>
                  <a:srgbClr val="00B050"/>
                </a:solidFill>
              </a:rPr>
              <a:t>Portability</a:t>
            </a:r>
          </a:p>
          <a:p>
            <a:pPr algn="ctr"/>
            <a:r>
              <a:rPr lang="en-US" sz="1500" dirty="0" smtClean="0">
                <a:solidFill>
                  <a:srgbClr val="00B050"/>
                </a:solidFill>
              </a:rPr>
              <a:t>Small</a:t>
            </a:r>
          </a:p>
          <a:p>
            <a:pPr algn="ctr"/>
            <a:r>
              <a:rPr lang="en-US" sz="1500" dirty="0" smtClean="0">
                <a:solidFill>
                  <a:schemeClr val="tx1"/>
                </a:solidFill>
              </a:rPr>
              <a:t>…</a:t>
            </a:r>
            <a:endParaRPr lang="en-US" sz="1500" dirty="0">
              <a:solidFill>
                <a:schemeClr val="tx1"/>
              </a:solidFill>
            </a:endParaRPr>
          </a:p>
        </p:txBody>
      </p:sp>
      <p:sp>
        <p:nvSpPr>
          <p:cNvPr id="21" name="Rectangle 20"/>
          <p:cNvSpPr/>
          <p:nvPr/>
        </p:nvSpPr>
        <p:spPr>
          <a:xfrm>
            <a:off x="2362200" y="12954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chemeClr val="accent5">
                    <a:lumMod val="50000"/>
                  </a:schemeClr>
                </a:solidFill>
              </a:rPr>
              <a:t>Appearance,+</a:t>
            </a:r>
          </a:p>
          <a:p>
            <a:pPr algn="ctr"/>
            <a:r>
              <a:rPr lang="en-US" sz="1500" dirty="0" smtClean="0">
                <a:solidFill>
                  <a:schemeClr val="accent5">
                    <a:lumMod val="50000"/>
                  </a:schemeClr>
                </a:solidFill>
              </a:rPr>
              <a:t>look</a:t>
            </a:r>
          </a:p>
          <a:p>
            <a:pPr algn="ctr"/>
            <a:r>
              <a:rPr lang="en-US" sz="1500" dirty="0" smtClean="0">
                <a:solidFill>
                  <a:schemeClr val="accent5">
                    <a:lumMod val="50000"/>
                  </a:schemeClr>
                </a:solidFill>
              </a:rPr>
              <a:t>classy</a:t>
            </a:r>
          </a:p>
          <a:p>
            <a:pPr algn="ctr"/>
            <a:r>
              <a:rPr lang="en-US" sz="1500" dirty="0" smtClean="0">
                <a:solidFill>
                  <a:schemeClr val="accent5">
                    <a:lumMod val="50000"/>
                  </a:schemeClr>
                </a:solidFill>
              </a:rPr>
              <a:t>...</a:t>
            </a:r>
          </a:p>
        </p:txBody>
      </p:sp>
      <p:sp>
        <p:nvSpPr>
          <p:cNvPr id="22" name="Rectangle 21"/>
          <p:cNvSpPr/>
          <p:nvPr/>
        </p:nvSpPr>
        <p:spPr>
          <a:xfrm>
            <a:off x="3733800" y="1295400"/>
            <a:ext cx="990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FF0000"/>
                </a:solidFill>
              </a:rPr>
              <a:t>Sound,-</a:t>
            </a:r>
          </a:p>
          <a:p>
            <a:pPr algn="ctr"/>
            <a:r>
              <a:rPr lang="en-US" sz="1500" dirty="0" smtClean="0">
                <a:solidFill>
                  <a:srgbClr val="FF0000"/>
                </a:solidFill>
              </a:rPr>
              <a:t>sound</a:t>
            </a:r>
          </a:p>
          <a:p>
            <a:pPr algn="ctr"/>
            <a:r>
              <a:rPr lang="en-US" sz="1500" dirty="0" smtClean="0">
                <a:solidFill>
                  <a:srgbClr val="FF0000"/>
                </a:solidFill>
              </a:rPr>
              <a:t>Worst</a:t>
            </a:r>
          </a:p>
          <a:p>
            <a:pPr algn="ctr"/>
            <a:r>
              <a:rPr lang="en-US" sz="1500" dirty="0" smtClean="0">
                <a:solidFill>
                  <a:srgbClr val="FF0000"/>
                </a:solidFill>
              </a:rPr>
              <a:t>…</a:t>
            </a:r>
          </a:p>
        </p:txBody>
      </p:sp>
      <p:graphicFrame>
        <p:nvGraphicFramePr>
          <p:cNvPr id="23" name="Table 22"/>
          <p:cNvGraphicFramePr>
            <a:graphicFrameLocks noGrp="1"/>
          </p:cNvGraphicFramePr>
          <p:nvPr/>
        </p:nvGraphicFramePr>
        <p:xfrm>
          <a:off x="5334000" y="914401"/>
          <a:ext cx="3200400" cy="960119"/>
        </p:xfrm>
        <a:graphic>
          <a:graphicData uri="http://schemas.openxmlformats.org/drawingml/2006/table">
            <a:tbl>
              <a:tblPr firstRow="1" bandRow="1">
                <a:tableStyleId>{5940675A-B579-460E-94D1-54222C63F5DA}</a:tableStyleId>
              </a:tblPr>
              <a:tblGrid>
                <a:gridCol w="1066800"/>
                <a:gridCol w="1066800"/>
                <a:gridCol w="1066800"/>
              </a:tblGrid>
              <a:tr h="370257">
                <a:tc gridSpan="3">
                  <a:txBody>
                    <a:bodyPr/>
                    <a:lstStyle/>
                    <a:p>
                      <a:r>
                        <a:rPr lang="en-US" sz="1200" dirty="0" smtClean="0"/>
                        <a:t>Document-topic</a:t>
                      </a:r>
                      <a:r>
                        <a:rPr lang="en-US" sz="1200" baseline="0" dirty="0" smtClean="0"/>
                        <a:t> proportion </a:t>
                      </a:r>
                      <a:r>
                        <a:rPr lang="el-GR" sz="1200" baseline="0" dirty="0" smtClean="0"/>
                        <a:t>θ</a:t>
                      </a:r>
                      <a:endParaRPr lang="en-US" sz="1200" dirty="0"/>
                    </a:p>
                  </a:txBody>
                  <a:tcPr/>
                </a:tc>
                <a:tc hMerge="1">
                  <a:txBody>
                    <a:bodyPr/>
                    <a:lstStyle/>
                    <a:p>
                      <a:endParaRPr lang="en-US"/>
                    </a:p>
                  </a:txBody>
                  <a:tcPr/>
                </a:tc>
                <a:tc hMerge="1">
                  <a:txBody>
                    <a:bodyPr/>
                    <a:lstStyle/>
                    <a:p>
                      <a:endParaRPr lang="en-US" dirty="0"/>
                    </a:p>
                  </a:txBody>
                  <a:tcPr/>
                </a:tc>
              </a:tr>
              <a:tr h="315542">
                <a:tc>
                  <a:txBody>
                    <a:bodyPr/>
                    <a:lstStyle/>
                    <a:p>
                      <a:r>
                        <a:rPr lang="en-US" sz="1200" dirty="0" smtClean="0"/>
                        <a:t>Portability,+</a:t>
                      </a:r>
                      <a:endParaRPr lang="en-US" sz="1200" dirty="0"/>
                    </a:p>
                  </a:txBody>
                  <a:tcPr/>
                </a:tc>
                <a:tc>
                  <a:txBody>
                    <a:bodyPr/>
                    <a:lstStyle/>
                    <a:p>
                      <a:r>
                        <a:rPr lang="en-US" sz="1200" u="none" dirty="0" smtClean="0"/>
                        <a:t>Appearance,+</a:t>
                      </a:r>
                      <a:endParaRPr lang="en-US" sz="1200" u="none" dirty="0"/>
                    </a:p>
                  </a:txBody>
                  <a:tcPr/>
                </a:tc>
                <a:tc>
                  <a:txBody>
                    <a:bodyPr/>
                    <a:lstStyle/>
                    <a:p>
                      <a:r>
                        <a:rPr lang="en-US" sz="1200" u="none" dirty="0" smtClean="0"/>
                        <a:t>Sound,-</a:t>
                      </a:r>
                      <a:endParaRPr lang="en-US" sz="1200" u="none" dirty="0"/>
                    </a:p>
                  </a:txBody>
                  <a:tcPr/>
                </a:tc>
              </a:tr>
              <a:tr h="250085">
                <a:tc>
                  <a:txBody>
                    <a:bodyPr/>
                    <a:lstStyle/>
                    <a:p>
                      <a:r>
                        <a:rPr lang="en-US" sz="1200" dirty="0" smtClean="0"/>
                        <a:t>0.25</a:t>
                      </a:r>
                      <a:endParaRPr lang="en-US" sz="1200" dirty="0"/>
                    </a:p>
                  </a:txBody>
                  <a:tcPr/>
                </a:tc>
                <a:tc>
                  <a:txBody>
                    <a:bodyPr/>
                    <a:lstStyle/>
                    <a:p>
                      <a:r>
                        <a:rPr lang="en-US" sz="1200" dirty="0" smtClean="0"/>
                        <a:t>0.25</a:t>
                      </a:r>
                      <a:endParaRPr lang="en-US" sz="1200" dirty="0"/>
                    </a:p>
                  </a:txBody>
                  <a:tcPr/>
                </a:tc>
                <a:tc>
                  <a:txBody>
                    <a:bodyPr/>
                    <a:lstStyle/>
                    <a:p>
                      <a:r>
                        <a:rPr lang="en-US" sz="1200" dirty="0" smtClean="0"/>
                        <a:t>0.50</a:t>
                      </a:r>
                      <a:endParaRPr lang="en-US" sz="1200" dirty="0"/>
                    </a:p>
                  </a:txBody>
                  <a:tcPr/>
                </a:tc>
              </a:tr>
            </a:tbl>
          </a:graphicData>
        </a:graphic>
      </p:graphicFrame>
      <p:sp>
        <p:nvSpPr>
          <p:cNvPr id="26" name="Rectangle 25"/>
          <p:cNvSpPr/>
          <p:nvPr/>
        </p:nvSpPr>
        <p:spPr>
          <a:xfrm>
            <a:off x="76200" y="1524000"/>
            <a:ext cx="990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cs typeface="Calibri"/>
              </a:rPr>
              <a:t>P(</a:t>
            </a:r>
            <a:r>
              <a:rPr lang="en-US" dirty="0" err="1" smtClean="0">
                <a:solidFill>
                  <a:schemeClr val="tx1"/>
                </a:solidFill>
                <a:latin typeface="+mj-lt"/>
                <a:cs typeface="Calibri"/>
              </a:rPr>
              <a:t>w|z</a:t>
            </a:r>
            <a:r>
              <a:rPr lang="en-US" dirty="0" smtClean="0">
                <a:solidFill>
                  <a:schemeClr val="tx1"/>
                </a:solidFill>
                <a:latin typeface="+mj-lt"/>
                <a:cs typeface="Calibri"/>
              </a:rPr>
              <a:t>,</a:t>
            </a:r>
            <a:r>
              <a:rPr lang="el-GR" dirty="0" smtClean="0">
                <a:solidFill>
                  <a:schemeClr val="tx1"/>
                </a:solidFill>
                <a:latin typeface="Calibri"/>
                <a:cs typeface="Calibri"/>
              </a:rPr>
              <a:t>β</a:t>
            </a:r>
            <a:r>
              <a:rPr lang="en-US" dirty="0" smtClean="0">
                <a:solidFill>
                  <a:schemeClr val="tx1"/>
                </a:solidFill>
                <a:latin typeface="+mj-lt"/>
                <a:cs typeface="Calibri"/>
              </a:rPr>
              <a:t>)</a:t>
            </a:r>
            <a:endParaRPr lang="en-US" dirty="0" smtClean="0">
              <a:solidFill>
                <a:schemeClr val="tx1"/>
              </a:solidFill>
              <a:latin typeface="+mj-lt"/>
            </a:endParaRPr>
          </a:p>
        </p:txBody>
      </p:sp>
      <p:sp>
        <p:nvSpPr>
          <p:cNvPr id="27" name="Rectangle 26"/>
          <p:cNvSpPr/>
          <p:nvPr/>
        </p:nvSpPr>
        <p:spPr>
          <a:xfrm>
            <a:off x="228600" y="41909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cxnSp>
        <p:nvCxnSpPr>
          <p:cNvPr id="28" name="Straight Connector 27"/>
          <p:cNvCxnSpPr/>
          <p:nvPr/>
        </p:nvCxnSpPr>
        <p:spPr>
          <a:xfrm rot="5400000">
            <a:off x="-342107" y="5066504"/>
            <a:ext cx="2667003"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600" y="49529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sp>
        <p:nvSpPr>
          <p:cNvPr id="31" name="Rectangle 30"/>
          <p:cNvSpPr/>
          <p:nvPr/>
        </p:nvSpPr>
        <p:spPr>
          <a:xfrm>
            <a:off x="228600" y="56387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cxnSp>
        <p:nvCxnSpPr>
          <p:cNvPr id="32" name="Straight Arrow Connector 31"/>
          <p:cNvCxnSpPr/>
          <p:nvPr/>
        </p:nvCxnSpPr>
        <p:spPr>
          <a:xfrm flipV="1">
            <a:off x="304800" y="6324600"/>
            <a:ext cx="3810000" cy="11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6412468"/>
            <a:ext cx="1916102" cy="369332"/>
          </a:xfrm>
          <a:prstGeom prst="rect">
            <a:avLst/>
          </a:prstGeom>
          <a:noFill/>
        </p:spPr>
        <p:txBody>
          <a:bodyPr wrap="none" rtlCol="0">
            <a:spAutoFit/>
          </a:bodyPr>
          <a:lstStyle/>
          <a:p>
            <a:r>
              <a:rPr lang="en-US" dirty="0" smtClean="0"/>
              <a:t>Sentence position</a:t>
            </a:r>
            <a:endParaRPr lang="en-US" b="1" dirty="0"/>
          </a:p>
        </p:txBody>
      </p:sp>
      <p:sp>
        <p:nvSpPr>
          <p:cNvPr id="43" name="Rectangle 42"/>
          <p:cNvSpPr/>
          <p:nvPr/>
        </p:nvSpPr>
        <p:spPr>
          <a:xfrm>
            <a:off x="1141412" y="4190999"/>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cxnSp>
        <p:nvCxnSpPr>
          <p:cNvPr id="44" name="Straight Connector 43"/>
          <p:cNvCxnSpPr/>
          <p:nvPr/>
        </p:nvCxnSpPr>
        <p:spPr>
          <a:xfrm rot="5400000">
            <a:off x="609599" y="5029199"/>
            <a:ext cx="2590802"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141412" y="49529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sp>
        <p:nvSpPr>
          <p:cNvPr id="46" name="Rectangle 45"/>
          <p:cNvSpPr/>
          <p:nvPr/>
        </p:nvSpPr>
        <p:spPr>
          <a:xfrm>
            <a:off x="1141412" y="56387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sp>
        <p:nvSpPr>
          <p:cNvPr id="47" name="Rectangle 46"/>
          <p:cNvSpPr/>
          <p:nvPr/>
        </p:nvSpPr>
        <p:spPr>
          <a:xfrm>
            <a:off x="2133600" y="4190999"/>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cxnSp>
        <p:nvCxnSpPr>
          <p:cNvPr id="48" name="Straight Connector 47"/>
          <p:cNvCxnSpPr/>
          <p:nvPr/>
        </p:nvCxnSpPr>
        <p:spPr>
          <a:xfrm rot="5400000">
            <a:off x="1600993" y="5028405"/>
            <a:ext cx="2590802"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133600" y="49529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sp>
        <p:nvSpPr>
          <p:cNvPr id="50" name="Rectangle 49"/>
          <p:cNvSpPr/>
          <p:nvPr/>
        </p:nvSpPr>
        <p:spPr>
          <a:xfrm>
            <a:off x="2133600" y="56387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sp>
        <p:nvSpPr>
          <p:cNvPr id="51" name="Rectangle 50"/>
          <p:cNvSpPr/>
          <p:nvPr/>
        </p:nvSpPr>
        <p:spPr>
          <a:xfrm>
            <a:off x="3048000" y="4190999"/>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sp>
        <p:nvSpPr>
          <p:cNvPr id="53" name="Rectangle 52"/>
          <p:cNvSpPr/>
          <p:nvPr/>
        </p:nvSpPr>
        <p:spPr>
          <a:xfrm>
            <a:off x="3048000" y="49529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sp>
        <p:nvSpPr>
          <p:cNvPr id="54" name="Rectangle 53"/>
          <p:cNvSpPr/>
          <p:nvPr/>
        </p:nvSpPr>
        <p:spPr>
          <a:xfrm>
            <a:off x="3048000" y="5638798"/>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sp>
        <p:nvSpPr>
          <p:cNvPr id="56" name="Rectangle 55"/>
          <p:cNvSpPr/>
          <p:nvPr/>
        </p:nvSpPr>
        <p:spPr>
          <a:xfrm>
            <a:off x="4876799" y="3886200"/>
            <a:ext cx="4131365" cy="461665"/>
          </a:xfrm>
          <a:prstGeom prst="rect">
            <a:avLst/>
          </a:prstGeom>
        </p:spPr>
        <p:txBody>
          <a:bodyPr wrap="square">
            <a:spAutoFit/>
          </a:bodyPr>
          <a:lstStyle/>
          <a:p>
            <a:pPr lvl="0" indent="-342900">
              <a:defRPr/>
            </a:pPr>
            <a:r>
              <a:rPr lang="en-US" sz="1200" dirty="0" smtClean="0">
                <a:solidFill>
                  <a:srgbClr val="00B050"/>
                </a:solidFill>
              </a:rPr>
              <a:t>I especially like its portability (3 pounds with a small</a:t>
            </a:r>
          </a:p>
          <a:p>
            <a:pPr lvl="0" indent="-342900">
              <a:defRPr/>
            </a:pPr>
            <a:r>
              <a:rPr lang="en-US" sz="1200" dirty="0" smtClean="0">
                <a:solidFill>
                  <a:srgbClr val="00B050"/>
                </a:solidFill>
              </a:rPr>
              <a:t>footprint) </a:t>
            </a:r>
            <a:r>
              <a:rPr lang="en-US" sz="1200" baseline="30000" dirty="0" smtClean="0">
                <a:solidFill>
                  <a:srgbClr val="00B050"/>
                </a:solidFill>
              </a:rPr>
              <a:t>{portability,+}</a:t>
            </a:r>
            <a:r>
              <a:rPr lang="en-US" sz="1200" baseline="30000" dirty="0" smtClean="0">
                <a:solidFill>
                  <a:srgbClr val="0070C0"/>
                </a:solidFill>
              </a:rPr>
              <a:t> </a:t>
            </a:r>
            <a:r>
              <a:rPr lang="en-US" sz="1200" dirty="0" smtClean="0">
                <a:solidFill>
                  <a:schemeClr val="accent5">
                    <a:lumMod val="50000"/>
                  </a:schemeClr>
                </a:solidFill>
              </a:rPr>
              <a:t>.                                                                        </a:t>
            </a:r>
            <a:endParaRPr lang="en-US" sz="1200" dirty="0"/>
          </a:p>
        </p:txBody>
      </p:sp>
      <p:cxnSp>
        <p:nvCxnSpPr>
          <p:cNvPr id="57" name="Straight Arrow Connector 56"/>
          <p:cNvCxnSpPr>
            <a:stCxn id="27" idx="3"/>
            <a:endCxn id="45" idx="1"/>
          </p:cNvCxnSpPr>
          <p:nvPr/>
        </p:nvCxnSpPr>
        <p:spPr>
          <a:xfrm>
            <a:off x="762000" y="4381498"/>
            <a:ext cx="379412"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5" idx="3"/>
            <a:endCxn id="50" idx="1"/>
          </p:cNvCxnSpPr>
          <p:nvPr/>
        </p:nvCxnSpPr>
        <p:spPr>
          <a:xfrm>
            <a:off x="1674812" y="5143498"/>
            <a:ext cx="458788"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54" idx="1"/>
          </p:cNvCxnSpPr>
          <p:nvPr/>
        </p:nvCxnSpPr>
        <p:spPr>
          <a:xfrm>
            <a:off x="2667000" y="5829298"/>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62000" y="2819400"/>
            <a:ext cx="1600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a:cs typeface="Calibri"/>
              </a:rPr>
              <a:t>Aspect switch </a:t>
            </a:r>
            <a:r>
              <a:rPr lang="el-GR" b="1" dirty="0" smtClean="0">
                <a:solidFill>
                  <a:schemeClr val="tx1"/>
                </a:solidFill>
                <a:latin typeface="Calibri"/>
                <a:cs typeface="Calibri"/>
              </a:rPr>
              <a:t>ψ</a:t>
            </a:r>
            <a:endParaRPr lang="en-US" b="1" dirty="0">
              <a:solidFill>
                <a:schemeClr val="tx1"/>
              </a:solidFill>
            </a:endParaRPr>
          </a:p>
        </p:txBody>
      </p:sp>
      <p:sp>
        <p:nvSpPr>
          <p:cNvPr id="76" name="Oval 75"/>
          <p:cNvSpPr/>
          <p:nvPr/>
        </p:nvSpPr>
        <p:spPr>
          <a:xfrm>
            <a:off x="2438400" y="2819400"/>
            <a:ext cx="1642533"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a:cs typeface="Calibri"/>
              </a:rPr>
              <a:t>Sentiment switch  </a:t>
            </a:r>
            <a:r>
              <a:rPr lang="el-GR" b="1" dirty="0" smtClean="0">
                <a:solidFill>
                  <a:schemeClr val="tx1"/>
                </a:solidFill>
                <a:latin typeface="Calibri"/>
                <a:cs typeface="Calibri"/>
              </a:rPr>
              <a:t>τ</a:t>
            </a:r>
            <a:endParaRPr lang="en-US" b="1" dirty="0">
              <a:solidFill>
                <a:schemeClr val="tx1"/>
              </a:solidFill>
            </a:endParaRPr>
          </a:p>
        </p:txBody>
      </p:sp>
      <p:cxnSp>
        <p:nvCxnSpPr>
          <p:cNvPr id="77" name="Shape 36"/>
          <p:cNvCxnSpPr>
            <a:stCxn id="75" idx="4"/>
            <a:endCxn id="27" idx="3"/>
          </p:cNvCxnSpPr>
          <p:nvPr/>
        </p:nvCxnSpPr>
        <p:spPr>
          <a:xfrm rot="5400000">
            <a:off x="685801" y="3505199"/>
            <a:ext cx="952498" cy="800100"/>
          </a:xfrm>
          <a:prstGeom prst="curvedConnector2">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1" name="Shape 36"/>
          <p:cNvCxnSpPr>
            <a:stCxn id="76" idx="4"/>
          </p:cNvCxnSpPr>
          <p:nvPr/>
        </p:nvCxnSpPr>
        <p:spPr>
          <a:xfrm rot="5400000">
            <a:off x="1553633" y="2713568"/>
            <a:ext cx="990602" cy="2421467"/>
          </a:xfrm>
          <a:prstGeom prst="curvedConnector2">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4" name="Table 93"/>
          <p:cNvGraphicFramePr>
            <a:graphicFrameLocks noGrp="1"/>
          </p:cNvGraphicFramePr>
          <p:nvPr/>
        </p:nvGraphicFramePr>
        <p:xfrm>
          <a:off x="5791200" y="2209800"/>
          <a:ext cx="2814162" cy="1371600"/>
        </p:xfrm>
        <a:graphic>
          <a:graphicData uri="http://schemas.openxmlformats.org/drawingml/2006/table">
            <a:tbl>
              <a:tblPr>
                <a:tableStyleId>{616DA210-FB5B-4158-B5E0-FEB733F419BA}</a:tableStyleId>
              </a:tblPr>
              <a:tblGrid>
                <a:gridCol w="911543"/>
                <a:gridCol w="1902619"/>
              </a:tblGrid>
              <a:tr h="345440">
                <a:tc>
                  <a:txBody>
                    <a:bodyPr/>
                    <a:lstStyle/>
                    <a:p>
                      <a:r>
                        <a:rPr lang="el-GR" sz="1200" dirty="0" smtClean="0"/>
                        <a:t>Ψ</a:t>
                      </a:r>
                      <a:r>
                        <a:rPr lang="en-US" sz="1200" dirty="0" smtClean="0"/>
                        <a:t> = 0, </a:t>
                      </a:r>
                      <a:r>
                        <a:rPr lang="el-GR" sz="1200" dirty="0" smtClean="0"/>
                        <a:t>τ</a:t>
                      </a:r>
                      <a:r>
                        <a:rPr lang="en-US" sz="1200" dirty="0" smtClean="0"/>
                        <a:t> = 0</a:t>
                      </a:r>
                      <a:endParaRPr lang="en-US" sz="1200" b="0" dirty="0"/>
                    </a:p>
                  </a:txBody>
                  <a:tcPr/>
                </a:tc>
                <a:tc>
                  <a:txBody>
                    <a:bodyPr/>
                    <a:lstStyle/>
                    <a:p>
                      <a:r>
                        <a:rPr lang="en-US" sz="1200" dirty="0" smtClean="0"/>
                        <a:t>Keep same topic and sentiment</a:t>
                      </a:r>
                      <a:endParaRPr lang="en-US" sz="1200" b="0" dirty="0"/>
                    </a:p>
                  </a:txBody>
                  <a:tcPr/>
                </a:tc>
              </a:tr>
              <a:tr h="345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smtClean="0"/>
                        <a:t>Ψ</a:t>
                      </a:r>
                      <a:r>
                        <a:rPr lang="en-US" sz="1200" dirty="0" smtClean="0"/>
                        <a:t> = 0, </a:t>
                      </a:r>
                      <a:r>
                        <a:rPr lang="el-GR" sz="1200" dirty="0" smtClean="0"/>
                        <a:t>τ</a:t>
                      </a:r>
                      <a:r>
                        <a:rPr lang="en-US" sz="1200" dirty="0" smtClean="0"/>
                        <a:t> = 1</a:t>
                      </a:r>
                    </a:p>
                    <a:p>
                      <a:endParaRPr lang="en-US" sz="1200" dirty="0"/>
                    </a:p>
                  </a:txBody>
                  <a:tcPr/>
                </a:tc>
                <a:tc>
                  <a:txBody>
                    <a:bodyPr/>
                    <a:lstStyle/>
                    <a:p>
                      <a:r>
                        <a:rPr lang="en-US" sz="1200" dirty="0" smtClean="0"/>
                        <a:t>Keep previous</a:t>
                      </a:r>
                      <a:r>
                        <a:rPr lang="en-US" sz="1200" baseline="0" dirty="0" smtClean="0"/>
                        <a:t> sentiment, change topic</a:t>
                      </a:r>
                      <a:endParaRPr lang="en-US" sz="1200" dirty="0"/>
                    </a:p>
                  </a:txBody>
                  <a:tcPr/>
                </a:tc>
              </a:tr>
              <a:tr h="345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smtClean="0"/>
                        <a:t>Ψ</a:t>
                      </a:r>
                      <a:r>
                        <a:rPr lang="en-US" sz="1200" dirty="0" smtClean="0"/>
                        <a:t> = 1, </a:t>
                      </a:r>
                      <a:r>
                        <a:rPr lang="el-GR" sz="1200" dirty="0" smtClean="0"/>
                        <a:t>τ</a:t>
                      </a:r>
                      <a:r>
                        <a:rPr lang="en-US" sz="1200" dirty="0" smtClean="0"/>
                        <a:t> = 1</a:t>
                      </a:r>
                    </a:p>
                    <a:p>
                      <a:endParaRPr lang="en-US" sz="1200" dirty="0"/>
                    </a:p>
                  </a:txBody>
                  <a:tcPr/>
                </a:tc>
                <a:tc>
                  <a:txBody>
                    <a:bodyPr/>
                    <a:lstStyle/>
                    <a:p>
                      <a:r>
                        <a:rPr lang="en-US" sz="1200" dirty="0" smtClean="0"/>
                        <a:t>Change both topic and sentiment</a:t>
                      </a:r>
                      <a:endParaRPr lang="en-US" sz="1200" dirty="0"/>
                    </a:p>
                  </a:txBody>
                  <a:tcPr/>
                </a:tc>
              </a:tr>
            </a:tbl>
          </a:graphicData>
        </a:graphic>
      </p:graphicFrame>
      <p:sp>
        <p:nvSpPr>
          <p:cNvPr id="96" name="TextBox 95"/>
          <p:cNvSpPr txBox="1"/>
          <p:nvPr/>
        </p:nvSpPr>
        <p:spPr>
          <a:xfrm>
            <a:off x="228600" y="849868"/>
            <a:ext cx="3891706" cy="430887"/>
          </a:xfrm>
          <a:prstGeom prst="rect">
            <a:avLst/>
          </a:prstGeom>
          <a:noFill/>
        </p:spPr>
        <p:txBody>
          <a:bodyPr wrap="none" rtlCol="0">
            <a:spAutoFit/>
          </a:bodyPr>
          <a:lstStyle/>
          <a:p>
            <a:r>
              <a:rPr lang="en-US" sz="2200" dirty="0" smtClean="0"/>
              <a:t>Generative Explanation of HTSM</a:t>
            </a:r>
            <a:endParaRPr lang="en-US" sz="2200" dirty="0"/>
          </a:p>
        </p:txBody>
      </p:sp>
      <p:sp>
        <p:nvSpPr>
          <p:cNvPr id="99" name="TextBox 98"/>
          <p:cNvSpPr txBox="1"/>
          <p:nvPr/>
        </p:nvSpPr>
        <p:spPr>
          <a:xfrm>
            <a:off x="4876800" y="4343400"/>
            <a:ext cx="2400209" cy="461665"/>
          </a:xfrm>
          <a:prstGeom prst="rect">
            <a:avLst/>
          </a:prstGeom>
          <a:noFill/>
        </p:spPr>
        <p:txBody>
          <a:bodyPr wrap="none" rtlCol="0">
            <a:spAutoFit/>
          </a:bodyPr>
          <a:lstStyle/>
          <a:p>
            <a:pPr lvl="0" indent="-342900">
              <a:defRPr/>
            </a:pPr>
            <a:r>
              <a:rPr lang="en-US" sz="1200" dirty="0" smtClean="0">
                <a:solidFill>
                  <a:schemeClr val="accent5">
                    <a:lumMod val="50000"/>
                  </a:schemeClr>
                </a:solidFill>
              </a:rPr>
              <a:t>It definitely has the sleek look of an</a:t>
            </a:r>
          </a:p>
          <a:p>
            <a:pPr lvl="0" indent="-342900">
              <a:defRPr/>
            </a:pPr>
            <a:r>
              <a:rPr lang="en-US" sz="1200" dirty="0" err="1" smtClean="0">
                <a:solidFill>
                  <a:schemeClr val="accent5">
                    <a:lumMod val="50000"/>
                  </a:schemeClr>
                </a:solidFill>
              </a:rPr>
              <a:t>ultrabook</a:t>
            </a:r>
            <a:r>
              <a:rPr lang="en-US" sz="1200" dirty="0" smtClean="0">
                <a:solidFill>
                  <a:schemeClr val="accent5">
                    <a:lumMod val="50000"/>
                  </a:schemeClr>
                </a:solidFill>
              </a:rPr>
              <a:t> </a:t>
            </a:r>
            <a:r>
              <a:rPr lang="en-US" sz="1200" baseline="30000" dirty="0" smtClean="0">
                <a:solidFill>
                  <a:schemeClr val="accent5">
                    <a:lumMod val="50000"/>
                  </a:schemeClr>
                </a:solidFill>
              </a:rPr>
              <a:t>{appearance,+} </a:t>
            </a:r>
            <a:r>
              <a:rPr lang="en-US" sz="1200" dirty="0" smtClean="0">
                <a:solidFill>
                  <a:schemeClr val="accent5">
                    <a:lumMod val="50000"/>
                  </a:schemeClr>
                </a:solidFill>
              </a:rPr>
              <a:t>.</a:t>
            </a:r>
            <a:endParaRPr lang="en-US" sz="1200" dirty="0"/>
          </a:p>
        </p:txBody>
      </p:sp>
      <p:sp>
        <p:nvSpPr>
          <p:cNvPr id="100" name="TextBox 99"/>
          <p:cNvSpPr txBox="1"/>
          <p:nvPr/>
        </p:nvSpPr>
        <p:spPr>
          <a:xfrm>
            <a:off x="4888228" y="4800600"/>
            <a:ext cx="2350772" cy="276999"/>
          </a:xfrm>
          <a:prstGeom prst="rect">
            <a:avLst/>
          </a:prstGeom>
          <a:noFill/>
        </p:spPr>
        <p:txBody>
          <a:bodyPr wrap="none" rtlCol="0">
            <a:spAutoFit/>
          </a:bodyPr>
          <a:lstStyle/>
          <a:p>
            <a:pPr lvl="0"/>
            <a:r>
              <a:rPr lang="en-US" sz="1200" dirty="0" smtClean="0">
                <a:solidFill>
                  <a:schemeClr val="accent5">
                    <a:lumMod val="50000"/>
                  </a:schemeClr>
                </a:solidFill>
              </a:rPr>
              <a:t> </a:t>
            </a:r>
            <a:r>
              <a:rPr lang="en-US" sz="1200" dirty="0" smtClean="0">
                <a:solidFill>
                  <a:srgbClr val="FF0000"/>
                </a:solidFill>
              </a:rPr>
              <a:t>However, the sound sucks </a:t>
            </a:r>
            <a:r>
              <a:rPr lang="en-US" sz="1200" baseline="30000" dirty="0" smtClean="0">
                <a:solidFill>
                  <a:srgbClr val="FF0000"/>
                </a:solidFill>
              </a:rPr>
              <a:t>{sound,-} </a:t>
            </a:r>
            <a:r>
              <a:rPr lang="en-US" sz="1200" dirty="0" smtClean="0">
                <a:solidFill>
                  <a:srgbClr val="FF0000"/>
                </a:solidFill>
              </a:rPr>
              <a:t>. </a:t>
            </a:r>
            <a:endParaRPr lang="en-US" sz="1200" dirty="0"/>
          </a:p>
        </p:txBody>
      </p:sp>
      <p:sp>
        <p:nvSpPr>
          <p:cNvPr id="101" name="Rectangle 100"/>
          <p:cNvSpPr/>
          <p:nvPr/>
        </p:nvSpPr>
        <p:spPr>
          <a:xfrm>
            <a:off x="4876800" y="5029200"/>
            <a:ext cx="3581400" cy="646331"/>
          </a:xfrm>
          <a:prstGeom prst="rect">
            <a:avLst/>
          </a:prstGeom>
        </p:spPr>
        <p:txBody>
          <a:bodyPr wrap="square">
            <a:spAutoFit/>
          </a:bodyPr>
          <a:lstStyle/>
          <a:p>
            <a:pPr lvl="0"/>
            <a:r>
              <a:rPr lang="en-US" sz="1200" dirty="0" smtClean="0">
                <a:solidFill>
                  <a:srgbClr val="FF0000"/>
                </a:solidFill>
              </a:rPr>
              <a:t>I have owned 10 notebook and laptop computers over                          the past two decades and this </a:t>
            </a:r>
            <a:r>
              <a:rPr lang="en-US" sz="1200" dirty="0" err="1" smtClean="0">
                <a:solidFill>
                  <a:srgbClr val="FF0000"/>
                </a:solidFill>
              </a:rPr>
              <a:t>Inspiron</a:t>
            </a:r>
            <a:r>
              <a:rPr lang="en-US" sz="1200" dirty="0" smtClean="0">
                <a:solidFill>
                  <a:srgbClr val="FF0000"/>
                </a:solidFill>
              </a:rPr>
              <a:t> has the worst                             sound of any before it </a:t>
            </a:r>
            <a:r>
              <a:rPr lang="en-US" sz="1200" baseline="30000" dirty="0" smtClean="0">
                <a:solidFill>
                  <a:srgbClr val="FF0000"/>
                </a:solidFill>
              </a:rPr>
              <a:t>{sound,-} </a:t>
            </a:r>
            <a:r>
              <a:rPr lang="en-US" sz="1200" dirty="0" smtClean="0">
                <a:solidFill>
                  <a:srgbClr val="FF0000"/>
                </a:solidFill>
              </a:rPr>
              <a:t>. </a:t>
            </a:r>
            <a:endParaRPr lang="en-US" sz="1200" dirty="0" smtClean="0"/>
          </a:p>
        </p:txBody>
      </p:sp>
      <p:sp>
        <p:nvSpPr>
          <p:cNvPr id="107" name="Freeform 106"/>
          <p:cNvSpPr/>
          <p:nvPr/>
        </p:nvSpPr>
        <p:spPr>
          <a:xfrm>
            <a:off x="533400" y="3620908"/>
            <a:ext cx="4419600" cy="646292"/>
          </a:xfrm>
          <a:custGeom>
            <a:avLst/>
            <a:gdLst>
              <a:gd name="connsiteX0" fmla="*/ 0 w 4157330"/>
              <a:gd name="connsiteY0" fmla="*/ 568319 h 664012"/>
              <a:gd name="connsiteX1" fmla="*/ 42530 w 4157330"/>
              <a:gd name="connsiteY1" fmla="*/ 547054 h 664012"/>
              <a:gd name="connsiteX2" fmla="*/ 74428 w 4157330"/>
              <a:gd name="connsiteY2" fmla="*/ 504524 h 664012"/>
              <a:gd name="connsiteX3" fmla="*/ 116958 w 4157330"/>
              <a:gd name="connsiteY3" fmla="*/ 461993 h 664012"/>
              <a:gd name="connsiteX4" fmla="*/ 180753 w 4157330"/>
              <a:gd name="connsiteY4" fmla="*/ 419463 h 664012"/>
              <a:gd name="connsiteX5" fmla="*/ 223284 w 4157330"/>
              <a:gd name="connsiteY5" fmla="*/ 387565 h 664012"/>
              <a:gd name="connsiteX6" fmla="*/ 287079 w 4157330"/>
              <a:gd name="connsiteY6" fmla="*/ 366300 h 664012"/>
              <a:gd name="connsiteX7" fmla="*/ 425302 w 4157330"/>
              <a:gd name="connsiteY7" fmla="*/ 281240 h 664012"/>
              <a:gd name="connsiteX8" fmla="*/ 489098 w 4157330"/>
              <a:gd name="connsiteY8" fmla="*/ 249342 h 664012"/>
              <a:gd name="connsiteX9" fmla="*/ 520995 w 4157330"/>
              <a:gd name="connsiteY9" fmla="*/ 228077 h 664012"/>
              <a:gd name="connsiteX10" fmla="*/ 627321 w 4157330"/>
              <a:gd name="connsiteY10" fmla="*/ 196179 h 664012"/>
              <a:gd name="connsiteX11" fmla="*/ 723014 w 4157330"/>
              <a:gd name="connsiteY11" fmla="*/ 164282 h 664012"/>
              <a:gd name="connsiteX12" fmla="*/ 786809 w 4157330"/>
              <a:gd name="connsiteY12" fmla="*/ 132384 h 664012"/>
              <a:gd name="connsiteX13" fmla="*/ 871870 w 4157330"/>
              <a:gd name="connsiteY13" fmla="*/ 121751 h 664012"/>
              <a:gd name="connsiteX14" fmla="*/ 1052623 w 4157330"/>
              <a:gd name="connsiteY14" fmla="*/ 111119 h 664012"/>
              <a:gd name="connsiteX15" fmla="*/ 1201479 w 4157330"/>
              <a:gd name="connsiteY15" fmla="*/ 79221 h 664012"/>
              <a:gd name="connsiteX16" fmla="*/ 1244009 w 4157330"/>
              <a:gd name="connsiteY16" fmla="*/ 57956 h 664012"/>
              <a:gd name="connsiteX17" fmla="*/ 1435395 w 4157330"/>
              <a:gd name="connsiteY17" fmla="*/ 36691 h 664012"/>
              <a:gd name="connsiteX18" fmla="*/ 1509823 w 4157330"/>
              <a:gd name="connsiteY18" fmla="*/ 26058 h 664012"/>
              <a:gd name="connsiteX19" fmla="*/ 1573619 w 4157330"/>
              <a:gd name="connsiteY19" fmla="*/ 15426 h 664012"/>
              <a:gd name="connsiteX20" fmla="*/ 1722474 w 4157330"/>
              <a:gd name="connsiteY20" fmla="*/ 4793 h 664012"/>
              <a:gd name="connsiteX21" fmla="*/ 2477386 w 4157330"/>
              <a:gd name="connsiteY21" fmla="*/ 26058 h 664012"/>
              <a:gd name="connsiteX22" fmla="*/ 2530549 w 4157330"/>
              <a:gd name="connsiteY22" fmla="*/ 36691 h 664012"/>
              <a:gd name="connsiteX23" fmla="*/ 2604977 w 4157330"/>
              <a:gd name="connsiteY23" fmla="*/ 57956 h 664012"/>
              <a:gd name="connsiteX24" fmla="*/ 2764465 w 4157330"/>
              <a:gd name="connsiteY24" fmla="*/ 89854 h 664012"/>
              <a:gd name="connsiteX25" fmla="*/ 2828260 w 4157330"/>
              <a:gd name="connsiteY25" fmla="*/ 100486 h 664012"/>
              <a:gd name="connsiteX26" fmla="*/ 2870791 w 4157330"/>
              <a:gd name="connsiteY26" fmla="*/ 111119 h 664012"/>
              <a:gd name="connsiteX27" fmla="*/ 2966484 w 4157330"/>
              <a:gd name="connsiteY27" fmla="*/ 121751 h 664012"/>
              <a:gd name="connsiteX28" fmla="*/ 2998381 w 4157330"/>
              <a:gd name="connsiteY28" fmla="*/ 132384 h 664012"/>
              <a:gd name="connsiteX29" fmla="*/ 3200400 w 4157330"/>
              <a:gd name="connsiteY29" fmla="*/ 174914 h 664012"/>
              <a:gd name="connsiteX30" fmla="*/ 3317358 w 4157330"/>
              <a:gd name="connsiteY30" fmla="*/ 185547 h 664012"/>
              <a:gd name="connsiteX31" fmla="*/ 3402419 w 4157330"/>
              <a:gd name="connsiteY31" fmla="*/ 196179 h 664012"/>
              <a:gd name="connsiteX32" fmla="*/ 3508744 w 4157330"/>
              <a:gd name="connsiteY32" fmla="*/ 228077 h 664012"/>
              <a:gd name="connsiteX33" fmla="*/ 3583172 w 4157330"/>
              <a:gd name="connsiteY33" fmla="*/ 270607 h 664012"/>
              <a:gd name="connsiteX34" fmla="*/ 3657600 w 4157330"/>
              <a:gd name="connsiteY34" fmla="*/ 291872 h 664012"/>
              <a:gd name="connsiteX35" fmla="*/ 3689498 w 4157330"/>
              <a:gd name="connsiteY35" fmla="*/ 313138 h 664012"/>
              <a:gd name="connsiteX36" fmla="*/ 3753293 w 4157330"/>
              <a:gd name="connsiteY36" fmla="*/ 376933 h 664012"/>
              <a:gd name="connsiteX37" fmla="*/ 3785191 w 4157330"/>
              <a:gd name="connsiteY37" fmla="*/ 387565 h 664012"/>
              <a:gd name="connsiteX38" fmla="*/ 3870251 w 4157330"/>
              <a:gd name="connsiteY38" fmla="*/ 430096 h 664012"/>
              <a:gd name="connsiteX39" fmla="*/ 3912781 w 4157330"/>
              <a:gd name="connsiteY39" fmla="*/ 461993 h 664012"/>
              <a:gd name="connsiteX40" fmla="*/ 4019107 w 4157330"/>
              <a:gd name="connsiteY40" fmla="*/ 525789 h 664012"/>
              <a:gd name="connsiteX41" fmla="*/ 4061637 w 4157330"/>
              <a:gd name="connsiteY41" fmla="*/ 568319 h 664012"/>
              <a:gd name="connsiteX42" fmla="*/ 4082902 w 4157330"/>
              <a:gd name="connsiteY42" fmla="*/ 600217 h 664012"/>
              <a:gd name="connsiteX43" fmla="*/ 4125433 w 4157330"/>
              <a:gd name="connsiteY43" fmla="*/ 632114 h 664012"/>
              <a:gd name="connsiteX44" fmla="*/ 4157330 w 4157330"/>
              <a:gd name="connsiteY44" fmla="*/ 664012 h 66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57330" h="664012">
                <a:moveTo>
                  <a:pt x="0" y="568319"/>
                </a:moveTo>
                <a:cubicBezTo>
                  <a:pt x="14177" y="561231"/>
                  <a:pt x="30496" y="557369"/>
                  <a:pt x="42530" y="547054"/>
                </a:cubicBezTo>
                <a:cubicBezTo>
                  <a:pt x="55985" y="535521"/>
                  <a:pt x="62759" y="517860"/>
                  <a:pt x="74428" y="504524"/>
                </a:cubicBezTo>
                <a:cubicBezTo>
                  <a:pt x="87630" y="489436"/>
                  <a:pt x="101302" y="474518"/>
                  <a:pt x="116958" y="461993"/>
                </a:cubicBezTo>
                <a:cubicBezTo>
                  <a:pt x="136915" y="446027"/>
                  <a:pt x="159816" y="434119"/>
                  <a:pt x="180753" y="419463"/>
                </a:cubicBezTo>
                <a:cubicBezTo>
                  <a:pt x="195271" y="409301"/>
                  <a:pt x="207434" y="395490"/>
                  <a:pt x="223284" y="387565"/>
                </a:cubicBezTo>
                <a:cubicBezTo>
                  <a:pt x="243333" y="377541"/>
                  <a:pt x="265814" y="373388"/>
                  <a:pt x="287079" y="366300"/>
                </a:cubicBezTo>
                <a:cubicBezTo>
                  <a:pt x="369721" y="283660"/>
                  <a:pt x="245642" y="401011"/>
                  <a:pt x="425302" y="281240"/>
                </a:cubicBezTo>
                <a:cubicBezTo>
                  <a:pt x="516722" y="220295"/>
                  <a:pt x="401052" y="293366"/>
                  <a:pt x="489098" y="249342"/>
                </a:cubicBezTo>
                <a:cubicBezTo>
                  <a:pt x="500527" y="243627"/>
                  <a:pt x="509566" y="233792"/>
                  <a:pt x="520995" y="228077"/>
                </a:cubicBezTo>
                <a:cubicBezTo>
                  <a:pt x="567622" y="204764"/>
                  <a:pt x="577519" y="206140"/>
                  <a:pt x="627321" y="196179"/>
                </a:cubicBezTo>
                <a:cubicBezTo>
                  <a:pt x="758328" y="130675"/>
                  <a:pt x="571859" y="219247"/>
                  <a:pt x="723014" y="164282"/>
                </a:cubicBezTo>
                <a:cubicBezTo>
                  <a:pt x="745358" y="156157"/>
                  <a:pt x="763949" y="138916"/>
                  <a:pt x="786809" y="132384"/>
                </a:cubicBezTo>
                <a:cubicBezTo>
                  <a:pt x="814284" y="124534"/>
                  <a:pt x="843387" y="124030"/>
                  <a:pt x="871870" y="121751"/>
                </a:cubicBezTo>
                <a:cubicBezTo>
                  <a:pt x="932033" y="116938"/>
                  <a:pt x="992372" y="114663"/>
                  <a:pt x="1052623" y="111119"/>
                </a:cubicBezTo>
                <a:cubicBezTo>
                  <a:pt x="1148744" y="63058"/>
                  <a:pt x="1030543" y="115850"/>
                  <a:pt x="1201479" y="79221"/>
                </a:cubicBezTo>
                <a:cubicBezTo>
                  <a:pt x="1216977" y="75900"/>
                  <a:pt x="1228717" y="62126"/>
                  <a:pt x="1244009" y="57956"/>
                </a:cubicBezTo>
                <a:cubicBezTo>
                  <a:pt x="1277592" y="48797"/>
                  <a:pt x="1417816" y="38644"/>
                  <a:pt x="1435395" y="36691"/>
                </a:cubicBezTo>
                <a:cubicBezTo>
                  <a:pt x="1460303" y="33923"/>
                  <a:pt x="1485053" y="29869"/>
                  <a:pt x="1509823" y="26058"/>
                </a:cubicBezTo>
                <a:cubicBezTo>
                  <a:pt x="1531131" y="22780"/>
                  <a:pt x="1552167" y="17571"/>
                  <a:pt x="1573619" y="15426"/>
                </a:cubicBezTo>
                <a:cubicBezTo>
                  <a:pt x="1623117" y="10476"/>
                  <a:pt x="1672856" y="8337"/>
                  <a:pt x="1722474" y="4793"/>
                </a:cubicBezTo>
                <a:cubicBezTo>
                  <a:pt x="1831320" y="6638"/>
                  <a:pt x="2255891" y="0"/>
                  <a:pt x="2477386" y="26058"/>
                </a:cubicBezTo>
                <a:cubicBezTo>
                  <a:pt x="2495334" y="28170"/>
                  <a:pt x="2513017" y="32308"/>
                  <a:pt x="2530549" y="36691"/>
                </a:cubicBezTo>
                <a:cubicBezTo>
                  <a:pt x="2631958" y="62044"/>
                  <a:pt x="2479020" y="31439"/>
                  <a:pt x="2604977" y="57956"/>
                </a:cubicBezTo>
                <a:cubicBezTo>
                  <a:pt x="2658030" y="69125"/>
                  <a:pt x="2710987" y="80941"/>
                  <a:pt x="2764465" y="89854"/>
                </a:cubicBezTo>
                <a:cubicBezTo>
                  <a:pt x="2785730" y="93398"/>
                  <a:pt x="2807120" y="96258"/>
                  <a:pt x="2828260" y="100486"/>
                </a:cubicBezTo>
                <a:cubicBezTo>
                  <a:pt x="2842590" y="103352"/>
                  <a:pt x="2856348" y="108897"/>
                  <a:pt x="2870791" y="111119"/>
                </a:cubicBezTo>
                <a:cubicBezTo>
                  <a:pt x="2902512" y="115999"/>
                  <a:pt x="2934586" y="118207"/>
                  <a:pt x="2966484" y="121751"/>
                </a:cubicBezTo>
                <a:cubicBezTo>
                  <a:pt x="2977116" y="125295"/>
                  <a:pt x="2987568" y="129435"/>
                  <a:pt x="2998381" y="132384"/>
                </a:cubicBezTo>
                <a:cubicBezTo>
                  <a:pt x="3065473" y="150682"/>
                  <a:pt x="3131170" y="165473"/>
                  <a:pt x="3200400" y="174914"/>
                </a:cubicBezTo>
                <a:cubicBezTo>
                  <a:pt x="3239188" y="180203"/>
                  <a:pt x="3278426" y="181449"/>
                  <a:pt x="3317358" y="185547"/>
                </a:cubicBezTo>
                <a:cubicBezTo>
                  <a:pt x="3345775" y="188538"/>
                  <a:pt x="3374065" y="192635"/>
                  <a:pt x="3402419" y="196179"/>
                </a:cubicBezTo>
                <a:cubicBezTo>
                  <a:pt x="3426192" y="202123"/>
                  <a:pt x="3493214" y="217724"/>
                  <a:pt x="3508744" y="228077"/>
                </a:cubicBezTo>
                <a:cubicBezTo>
                  <a:pt x="3540779" y="249433"/>
                  <a:pt x="3545400" y="254419"/>
                  <a:pt x="3583172" y="270607"/>
                </a:cubicBezTo>
                <a:cubicBezTo>
                  <a:pt x="3604531" y="279761"/>
                  <a:pt x="3636012" y="286475"/>
                  <a:pt x="3657600" y="291872"/>
                </a:cubicBezTo>
                <a:cubicBezTo>
                  <a:pt x="3668233" y="298961"/>
                  <a:pt x="3679947" y="304648"/>
                  <a:pt x="3689498" y="313138"/>
                </a:cubicBezTo>
                <a:cubicBezTo>
                  <a:pt x="3711975" y="333118"/>
                  <a:pt x="3724763" y="367424"/>
                  <a:pt x="3753293" y="376933"/>
                </a:cubicBezTo>
                <a:lnTo>
                  <a:pt x="3785191" y="387565"/>
                </a:lnTo>
                <a:cubicBezTo>
                  <a:pt x="3893893" y="460037"/>
                  <a:pt x="3714228" y="343418"/>
                  <a:pt x="3870251" y="430096"/>
                </a:cubicBezTo>
                <a:cubicBezTo>
                  <a:pt x="3885742" y="438702"/>
                  <a:pt x="3897754" y="452601"/>
                  <a:pt x="3912781" y="461993"/>
                </a:cubicBezTo>
                <a:cubicBezTo>
                  <a:pt x="3957532" y="489962"/>
                  <a:pt x="3975403" y="482085"/>
                  <a:pt x="4019107" y="525789"/>
                </a:cubicBezTo>
                <a:cubicBezTo>
                  <a:pt x="4033284" y="539966"/>
                  <a:pt x="4048589" y="553097"/>
                  <a:pt x="4061637" y="568319"/>
                </a:cubicBezTo>
                <a:cubicBezTo>
                  <a:pt x="4069953" y="578021"/>
                  <a:pt x="4073866" y="591181"/>
                  <a:pt x="4082902" y="600217"/>
                </a:cubicBezTo>
                <a:cubicBezTo>
                  <a:pt x="4095433" y="612748"/>
                  <a:pt x="4111978" y="620581"/>
                  <a:pt x="4125433" y="632114"/>
                </a:cubicBezTo>
                <a:cubicBezTo>
                  <a:pt x="4136850" y="641900"/>
                  <a:pt x="4157330" y="664012"/>
                  <a:pt x="4157330" y="664012"/>
                </a:cubicBezTo>
              </a:path>
            </a:pathLst>
          </a:cu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8" name="Straight Arrow Connector 107"/>
          <p:cNvCxnSpPr>
            <a:stCxn id="27" idx="3"/>
            <a:endCxn id="46" idx="1"/>
          </p:cNvCxnSpPr>
          <p:nvPr/>
        </p:nvCxnSpPr>
        <p:spPr>
          <a:xfrm>
            <a:off x="762000" y="4381498"/>
            <a:ext cx="379412" cy="144780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7" idx="3"/>
            <a:endCxn id="43" idx="1"/>
          </p:cNvCxnSpPr>
          <p:nvPr/>
        </p:nvCxnSpPr>
        <p:spPr>
          <a:xfrm>
            <a:off x="762000" y="4381498"/>
            <a:ext cx="379412" cy="1"/>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5791200" y="2667000"/>
            <a:ext cx="2819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1447800" y="3810000"/>
            <a:ext cx="3429000" cy="685800"/>
          </a:xfrm>
          <a:custGeom>
            <a:avLst/>
            <a:gdLst>
              <a:gd name="connsiteX0" fmla="*/ 0 w 4157330"/>
              <a:gd name="connsiteY0" fmla="*/ 568319 h 664012"/>
              <a:gd name="connsiteX1" fmla="*/ 42530 w 4157330"/>
              <a:gd name="connsiteY1" fmla="*/ 547054 h 664012"/>
              <a:gd name="connsiteX2" fmla="*/ 74428 w 4157330"/>
              <a:gd name="connsiteY2" fmla="*/ 504524 h 664012"/>
              <a:gd name="connsiteX3" fmla="*/ 116958 w 4157330"/>
              <a:gd name="connsiteY3" fmla="*/ 461993 h 664012"/>
              <a:gd name="connsiteX4" fmla="*/ 180753 w 4157330"/>
              <a:gd name="connsiteY4" fmla="*/ 419463 h 664012"/>
              <a:gd name="connsiteX5" fmla="*/ 223284 w 4157330"/>
              <a:gd name="connsiteY5" fmla="*/ 387565 h 664012"/>
              <a:gd name="connsiteX6" fmla="*/ 287079 w 4157330"/>
              <a:gd name="connsiteY6" fmla="*/ 366300 h 664012"/>
              <a:gd name="connsiteX7" fmla="*/ 425302 w 4157330"/>
              <a:gd name="connsiteY7" fmla="*/ 281240 h 664012"/>
              <a:gd name="connsiteX8" fmla="*/ 489098 w 4157330"/>
              <a:gd name="connsiteY8" fmla="*/ 249342 h 664012"/>
              <a:gd name="connsiteX9" fmla="*/ 520995 w 4157330"/>
              <a:gd name="connsiteY9" fmla="*/ 228077 h 664012"/>
              <a:gd name="connsiteX10" fmla="*/ 627321 w 4157330"/>
              <a:gd name="connsiteY10" fmla="*/ 196179 h 664012"/>
              <a:gd name="connsiteX11" fmla="*/ 723014 w 4157330"/>
              <a:gd name="connsiteY11" fmla="*/ 164282 h 664012"/>
              <a:gd name="connsiteX12" fmla="*/ 786809 w 4157330"/>
              <a:gd name="connsiteY12" fmla="*/ 132384 h 664012"/>
              <a:gd name="connsiteX13" fmla="*/ 871870 w 4157330"/>
              <a:gd name="connsiteY13" fmla="*/ 121751 h 664012"/>
              <a:gd name="connsiteX14" fmla="*/ 1052623 w 4157330"/>
              <a:gd name="connsiteY14" fmla="*/ 111119 h 664012"/>
              <a:gd name="connsiteX15" fmla="*/ 1201479 w 4157330"/>
              <a:gd name="connsiteY15" fmla="*/ 79221 h 664012"/>
              <a:gd name="connsiteX16" fmla="*/ 1244009 w 4157330"/>
              <a:gd name="connsiteY16" fmla="*/ 57956 h 664012"/>
              <a:gd name="connsiteX17" fmla="*/ 1435395 w 4157330"/>
              <a:gd name="connsiteY17" fmla="*/ 36691 h 664012"/>
              <a:gd name="connsiteX18" fmla="*/ 1509823 w 4157330"/>
              <a:gd name="connsiteY18" fmla="*/ 26058 h 664012"/>
              <a:gd name="connsiteX19" fmla="*/ 1573619 w 4157330"/>
              <a:gd name="connsiteY19" fmla="*/ 15426 h 664012"/>
              <a:gd name="connsiteX20" fmla="*/ 1722474 w 4157330"/>
              <a:gd name="connsiteY20" fmla="*/ 4793 h 664012"/>
              <a:gd name="connsiteX21" fmla="*/ 2477386 w 4157330"/>
              <a:gd name="connsiteY21" fmla="*/ 26058 h 664012"/>
              <a:gd name="connsiteX22" fmla="*/ 2530549 w 4157330"/>
              <a:gd name="connsiteY22" fmla="*/ 36691 h 664012"/>
              <a:gd name="connsiteX23" fmla="*/ 2604977 w 4157330"/>
              <a:gd name="connsiteY23" fmla="*/ 57956 h 664012"/>
              <a:gd name="connsiteX24" fmla="*/ 2764465 w 4157330"/>
              <a:gd name="connsiteY24" fmla="*/ 89854 h 664012"/>
              <a:gd name="connsiteX25" fmla="*/ 2828260 w 4157330"/>
              <a:gd name="connsiteY25" fmla="*/ 100486 h 664012"/>
              <a:gd name="connsiteX26" fmla="*/ 2870791 w 4157330"/>
              <a:gd name="connsiteY26" fmla="*/ 111119 h 664012"/>
              <a:gd name="connsiteX27" fmla="*/ 2966484 w 4157330"/>
              <a:gd name="connsiteY27" fmla="*/ 121751 h 664012"/>
              <a:gd name="connsiteX28" fmla="*/ 2998381 w 4157330"/>
              <a:gd name="connsiteY28" fmla="*/ 132384 h 664012"/>
              <a:gd name="connsiteX29" fmla="*/ 3200400 w 4157330"/>
              <a:gd name="connsiteY29" fmla="*/ 174914 h 664012"/>
              <a:gd name="connsiteX30" fmla="*/ 3317358 w 4157330"/>
              <a:gd name="connsiteY30" fmla="*/ 185547 h 664012"/>
              <a:gd name="connsiteX31" fmla="*/ 3402419 w 4157330"/>
              <a:gd name="connsiteY31" fmla="*/ 196179 h 664012"/>
              <a:gd name="connsiteX32" fmla="*/ 3508744 w 4157330"/>
              <a:gd name="connsiteY32" fmla="*/ 228077 h 664012"/>
              <a:gd name="connsiteX33" fmla="*/ 3583172 w 4157330"/>
              <a:gd name="connsiteY33" fmla="*/ 270607 h 664012"/>
              <a:gd name="connsiteX34" fmla="*/ 3657600 w 4157330"/>
              <a:gd name="connsiteY34" fmla="*/ 291872 h 664012"/>
              <a:gd name="connsiteX35" fmla="*/ 3689498 w 4157330"/>
              <a:gd name="connsiteY35" fmla="*/ 313138 h 664012"/>
              <a:gd name="connsiteX36" fmla="*/ 3753293 w 4157330"/>
              <a:gd name="connsiteY36" fmla="*/ 376933 h 664012"/>
              <a:gd name="connsiteX37" fmla="*/ 3785191 w 4157330"/>
              <a:gd name="connsiteY37" fmla="*/ 387565 h 664012"/>
              <a:gd name="connsiteX38" fmla="*/ 3870251 w 4157330"/>
              <a:gd name="connsiteY38" fmla="*/ 430096 h 664012"/>
              <a:gd name="connsiteX39" fmla="*/ 3912781 w 4157330"/>
              <a:gd name="connsiteY39" fmla="*/ 461993 h 664012"/>
              <a:gd name="connsiteX40" fmla="*/ 4019107 w 4157330"/>
              <a:gd name="connsiteY40" fmla="*/ 525789 h 664012"/>
              <a:gd name="connsiteX41" fmla="*/ 4061637 w 4157330"/>
              <a:gd name="connsiteY41" fmla="*/ 568319 h 664012"/>
              <a:gd name="connsiteX42" fmla="*/ 4082902 w 4157330"/>
              <a:gd name="connsiteY42" fmla="*/ 600217 h 664012"/>
              <a:gd name="connsiteX43" fmla="*/ 4125433 w 4157330"/>
              <a:gd name="connsiteY43" fmla="*/ 632114 h 664012"/>
              <a:gd name="connsiteX44" fmla="*/ 4157330 w 4157330"/>
              <a:gd name="connsiteY44" fmla="*/ 664012 h 66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57330" h="664012">
                <a:moveTo>
                  <a:pt x="0" y="568319"/>
                </a:moveTo>
                <a:cubicBezTo>
                  <a:pt x="14177" y="561231"/>
                  <a:pt x="30496" y="557369"/>
                  <a:pt x="42530" y="547054"/>
                </a:cubicBezTo>
                <a:cubicBezTo>
                  <a:pt x="55985" y="535521"/>
                  <a:pt x="62759" y="517860"/>
                  <a:pt x="74428" y="504524"/>
                </a:cubicBezTo>
                <a:cubicBezTo>
                  <a:pt x="87630" y="489436"/>
                  <a:pt x="101302" y="474518"/>
                  <a:pt x="116958" y="461993"/>
                </a:cubicBezTo>
                <a:cubicBezTo>
                  <a:pt x="136915" y="446027"/>
                  <a:pt x="159816" y="434119"/>
                  <a:pt x="180753" y="419463"/>
                </a:cubicBezTo>
                <a:cubicBezTo>
                  <a:pt x="195271" y="409301"/>
                  <a:pt x="207434" y="395490"/>
                  <a:pt x="223284" y="387565"/>
                </a:cubicBezTo>
                <a:cubicBezTo>
                  <a:pt x="243333" y="377541"/>
                  <a:pt x="265814" y="373388"/>
                  <a:pt x="287079" y="366300"/>
                </a:cubicBezTo>
                <a:cubicBezTo>
                  <a:pt x="369721" y="283660"/>
                  <a:pt x="245642" y="401011"/>
                  <a:pt x="425302" y="281240"/>
                </a:cubicBezTo>
                <a:cubicBezTo>
                  <a:pt x="516722" y="220295"/>
                  <a:pt x="401052" y="293366"/>
                  <a:pt x="489098" y="249342"/>
                </a:cubicBezTo>
                <a:cubicBezTo>
                  <a:pt x="500527" y="243627"/>
                  <a:pt x="509566" y="233792"/>
                  <a:pt x="520995" y="228077"/>
                </a:cubicBezTo>
                <a:cubicBezTo>
                  <a:pt x="567622" y="204764"/>
                  <a:pt x="577519" y="206140"/>
                  <a:pt x="627321" y="196179"/>
                </a:cubicBezTo>
                <a:cubicBezTo>
                  <a:pt x="758328" y="130675"/>
                  <a:pt x="571859" y="219247"/>
                  <a:pt x="723014" y="164282"/>
                </a:cubicBezTo>
                <a:cubicBezTo>
                  <a:pt x="745358" y="156157"/>
                  <a:pt x="763949" y="138916"/>
                  <a:pt x="786809" y="132384"/>
                </a:cubicBezTo>
                <a:cubicBezTo>
                  <a:pt x="814284" y="124534"/>
                  <a:pt x="843387" y="124030"/>
                  <a:pt x="871870" y="121751"/>
                </a:cubicBezTo>
                <a:cubicBezTo>
                  <a:pt x="932033" y="116938"/>
                  <a:pt x="992372" y="114663"/>
                  <a:pt x="1052623" y="111119"/>
                </a:cubicBezTo>
                <a:cubicBezTo>
                  <a:pt x="1148744" y="63058"/>
                  <a:pt x="1030543" y="115850"/>
                  <a:pt x="1201479" y="79221"/>
                </a:cubicBezTo>
                <a:cubicBezTo>
                  <a:pt x="1216977" y="75900"/>
                  <a:pt x="1228717" y="62126"/>
                  <a:pt x="1244009" y="57956"/>
                </a:cubicBezTo>
                <a:cubicBezTo>
                  <a:pt x="1277592" y="48797"/>
                  <a:pt x="1417816" y="38644"/>
                  <a:pt x="1435395" y="36691"/>
                </a:cubicBezTo>
                <a:cubicBezTo>
                  <a:pt x="1460303" y="33923"/>
                  <a:pt x="1485053" y="29869"/>
                  <a:pt x="1509823" y="26058"/>
                </a:cubicBezTo>
                <a:cubicBezTo>
                  <a:pt x="1531131" y="22780"/>
                  <a:pt x="1552167" y="17571"/>
                  <a:pt x="1573619" y="15426"/>
                </a:cubicBezTo>
                <a:cubicBezTo>
                  <a:pt x="1623117" y="10476"/>
                  <a:pt x="1672856" y="8337"/>
                  <a:pt x="1722474" y="4793"/>
                </a:cubicBezTo>
                <a:cubicBezTo>
                  <a:pt x="1831320" y="6638"/>
                  <a:pt x="2255891" y="0"/>
                  <a:pt x="2477386" y="26058"/>
                </a:cubicBezTo>
                <a:cubicBezTo>
                  <a:pt x="2495334" y="28170"/>
                  <a:pt x="2513017" y="32308"/>
                  <a:pt x="2530549" y="36691"/>
                </a:cubicBezTo>
                <a:cubicBezTo>
                  <a:pt x="2631958" y="62044"/>
                  <a:pt x="2479020" y="31439"/>
                  <a:pt x="2604977" y="57956"/>
                </a:cubicBezTo>
                <a:cubicBezTo>
                  <a:pt x="2658030" y="69125"/>
                  <a:pt x="2710987" y="80941"/>
                  <a:pt x="2764465" y="89854"/>
                </a:cubicBezTo>
                <a:cubicBezTo>
                  <a:pt x="2785730" y="93398"/>
                  <a:pt x="2807120" y="96258"/>
                  <a:pt x="2828260" y="100486"/>
                </a:cubicBezTo>
                <a:cubicBezTo>
                  <a:pt x="2842590" y="103352"/>
                  <a:pt x="2856348" y="108897"/>
                  <a:pt x="2870791" y="111119"/>
                </a:cubicBezTo>
                <a:cubicBezTo>
                  <a:pt x="2902512" y="115999"/>
                  <a:pt x="2934586" y="118207"/>
                  <a:pt x="2966484" y="121751"/>
                </a:cubicBezTo>
                <a:cubicBezTo>
                  <a:pt x="2977116" y="125295"/>
                  <a:pt x="2987568" y="129435"/>
                  <a:pt x="2998381" y="132384"/>
                </a:cubicBezTo>
                <a:cubicBezTo>
                  <a:pt x="3065473" y="150682"/>
                  <a:pt x="3131170" y="165473"/>
                  <a:pt x="3200400" y="174914"/>
                </a:cubicBezTo>
                <a:cubicBezTo>
                  <a:pt x="3239188" y="180203"/>
                  <a:pt x="3278426" y="181449"/>
                  <a:pt x="3317358" y="185547"/>
                </a:cubicBezTo>
                <a:cubicBezTo>
                  <a:pt x="3345775" y="188538"/>
                  <a:pt x="3374065" y="192635"/>
                  <a:pt x="3402419" y="196179"/>
                </a:cubicBezTo>
                <a:cubicBezTo>
                  <a:pt x="3426192" y="202123"/>
                  <a:pt x="3493214" y="217724"/>
                  <a:pt x="3508744" y="228077"/>
                </a:cubicBezTo>
                <a:cubicBezTo>
                  <a:pt x="3540779" y="249433"/>
                  <a:pt x="3545400" y="254419"/>
                  <a:pt x="3583172" y="270607"/>
                </a:cubicBezTo>
                <a:cubicBezTo>
                  <a:pt x="3604531" y="279761"/>
                  <a:pt x="3636012" y="286475"/>
                  <a:pt x="3657600" y="291872"/>
                </a:cubicBezTo>
                <a:cubicBezTo>
                  <a:pt x="3668233" y="298961"/>
                  <a:pt x="3679947" y="304648"/>
                  <a:pt x="3689498" y="313138"/>
                </a:cubicBezTo>
                <a:cubicBezTo>
                  <a:pt x="3711975" y="333118"/>
                  <a:pt x="3724763" y="367424"/>
                  <a:pt x="3753293" y="376933"/>
                </a:cubicBezTo>
                <a:lnTo>
                  <a:pt x="3785191" y="387565"/>
                </a:lnTo>
                <a:cubicBezTo>
                  <a:pt x="3893893" y="460037"/>
                  <a:pt x="3714228" y="343418"/>
                  <a:pt x="3870251" y="430096"/>
                </a:cubicBezTo>
                <a:cubicBezTo>
                  <a:pt x="3885742" y="438702"/>
                  <a:pt x="3897754" y="452601"/>
                  <a:pt x="3912781" y="461993"/>
                </a:cubicBezTo>
                <a:cubicBezTo>
                  <a:pt x="3957532" y="489962"/>
                  <a:pt x="3975403" y="482085"/>
                  <a:pt x="4019107" y="525789"/>
                </a:cubicBezTo>
                <a:cubicBezTo>
                  <a:pt x="4033284" y="539966"/>
                  <a:pt x="4048589" y="553097"/>
                  <a:pt x="4061637" y="568319"/>
                </a:cubicBezTo>
                <a:cubicBezTo>
                  <a:pt x="4069953" y="578021"/>
                  <a:pt x="4073866" y="591181"/>
                  <a:pt x="4082902" y="600217"/>
                </a:cubicBezTo>
                <a:cubicBezTo>
                  <a:pt x="4095433" y="612748"/>
                  <a:pt x="4111978" y="620581"/>
                  <a:pt x="4125433" y="632114"/>
                </a:cubicBezTo>
                <a:cubicBezTo>
                  <a:pt x="4136850" y="641900"/>
                  <a:pt x="4157330" y="664012"/>
                  <a:pt x="4157330" y="664012"/>
                </a:cubicBezTo>
              </a:path>
            </a:pathLst>
          </a:cu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0" name="Straight Arrow Connector 119"/>
          <p:cNvCxnSpPr>
            <a:stCxn id="45" idx="3"/>
            <a:endCxn id="47" idx="1"/>
          </p:cNvCxnSpPr>
          <p:nvPr/>
        </p:nvCxnSpPr>
        <p:spPr>
          <a:xfrm flipV="1">
            <a:off x="1674812" y="4381499"/>
            <a:ext cx="458788" cy="761999"/>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45" idx="3"/>
            <a:endCxn id="49" idx="1"/>
          </p:cNvCxnSpPr>
          <p:nvPr/>
        </p:nvCxnSpPr>
        <p:spPr>
          <a:xfrm>
            <a:off x="1674812" y="5143498"/>
            <a:ext cx="458788" cy="1588"/>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5791200" y="3124200"/>
            <a:ext cx="2819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stCxn id="50" idx="0"/>
            <a:endCxn id="100" idx="1"/>
          </p:cNvCxnSpPr>
          <p:nvPr/>
        </p:nvCxnSpPr>
        <p:spPr>
          <a:xfrm rot="5400000" flipH="1" flipV="1">
            <a:off x="3294415" y="4044985"/>
            <a:ext cx="699698" cy="248792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0" idx="3"/>
            <a:endCxn id="51" idx="1"/>
          </p:cNvCxnSpPr>
          <p:nvPr/>
        </p:nvCxnSpPr>
        <p:spPr>
          <a:xfrm flipV="1">
            <a:off x="2667000" y="4381499"/>
            <a:ext cx="381000" cy="1447799"/>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50" idx="3"/>
            <a:endCxn id="53" idx="1"/>
          </p:cNvCxnSpPr>
          <p:nvPr/>
        </p:nvCxnSpPr>
        <p:spPr>
          <a:xfrm flipV="1">
            <a:off x="2667000" y="5143498"/>
            <a:ext cx="381000" cy="68580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791200" y="2133600"/>
            <a:ext cx="2819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a:stCxn id="54" idx="3"/>
          </p:cNvCxnSpPr>
          <p:nvPr/>
        </p:nvCxnSpPr>
        <p:spPr>
          <a:xfrm flipV="1">
            <a:off x="3581400" y="5562600"/>
            <a:ext cx="1295400" cy="26669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4" name="Rounded Rectangle 143"/>
          <p:cNvSpPr/>
          <p:nvPr/>
        </p:nvSpPr>
        <p:spPr>
          <a:xfrm>
            <a:off x="0" y="1219200"/>
            <a:ext cx="4648200" cy="51816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81000" y="3733800"/>
            <a:ext cx="370614" cy="369332"/>
          </a:xfrm>
          <a:prstGeom prst="rect">
            <a:avLst/>
          </a:prstGeom>
          <a:noFill/>
        </p:spPr>
        <p:txBody>
          <a:bodyPr wrap="none" rtlCol="0">
            <a:spAutoFit/>
          </a:bodyPr>
          <a:lstStyle/>
          <a:p>
            <a:r>
              <a:rPr lang="en-US" dirty="0" smtClean="0"/>
              <a:t>Z</a:t>
            </a:r>
            <a:r>
              <a:rPr lang="en-US" baseline="-25000" dirty="0" smtClean="0"/>
              <a:t>1</a:t>
            </a:r>
            <a:endParaRPr lang="en-US" baseline="-25000" dirty="0"/>
          </a:p>
        </p:txBody>
      </p:sp>
      <p:sp>
        <p:nvSpPr>
          <p:cNvPr id="146" name="TextBox 145"/>
          <p:cNvSpPr txBox="1"/>
          <p:nvPr/>
        </p:nvSpPr>
        <p:spPr>
          <a:xfrm>
            <a:off x="1295400" y="3733800"/>
            <a:ext cx="370614" cy="369332"/>
          </a:xfrm>
          <a:prstGeom prst="rect">
            <a:avLst/>
          </a:prstGeom>
          <a:noFill/>
        </p:spPr>
        <p:txBody>
          <a:bodyPr wrap="none" rtlCol="0">
            <a:spAutoFit/>
          </a:bodyPr>
          <a:lstStyle/>
          <a:p>
            <a:r>
              <a:rPr lang="en-US" dirty="0" smtClean="0"/>
              <a:t>Z</a:t>
            </a:r>
            <a:r>
              <a:rPr lang="en-US" baseline="-25000" dirty="0" smtClean="0"/>
              <a:t>2</a:t>
            </a:r>
            <a:endParaRPr lang="en-US" baseline="-25000" dirty="0"/>
          </a:p>
        </p:txBody>
      </p:sp>
      <p:sp>
        <p:nvSpPr>
          <p:cNvPr id="147" name="TextBox 146"/>
          <p:cNvSpPr txBox="1"/>
          <p:nvPr/>
        </p:nvSpPr>
        <p:spPr>
          <a:xfrm>
            <a:off x="2133600" y="3733800"/>
            <a:ext cx="370614" cy="369332"/>
          </a:xfrm>
          <a:prstGeom prst="rect">
            <a:avLst/>
          </a:prstGeom>
          <a:noFill/>
        </p:spPr>
        <p:txBody>
          <a:bodyPr wrap="none" rtlCol="0">
            <a:spAutoFit/>
          </a:bodyPr>
          <a:lstStyle/>
          <a:p>
            <a:r>
              <a:rPr lang="en-US" dirty="0" smtClean="0"/>
              <a:t>Z</a:t>
            </a:r>
            <a:r>
              <a:rPr lang="en-US" baseline="-25000" dirty="0" smtClean="0"/>
              <a:t>3</a:t>
            </a:r>
            <a:endParaRPr lang="en-US" baseline="-25000" dirty="0"/>
          </a:p>
        </p:txBody>
      </p:sp>
      <p:sp>
        <p:nvSpPr>
          <p:cNvPr id="148" name="TextBox 147"/>
          <p:cNvSpPr txBox="1"/>
          <p:nvPr/>
        </p:nvSpPr>
        <p:spPr>
          <a:xfrm>
            <a:off x="3124200" y="3733800"/>
            <a:ext cx="370614" cy="369332"/>
          </a:xfrm>
          <a:prstGeom prst="rect">
            <a:avLst/>
          </a:prstGeom>
          <a:noFill/>
        </p:spPr>
        <p:txBody>
          <a:bodyPr wrap="none" rtlCol="0">
            <a:spAutoFit/>
          </a:bodyPr>
          <a:lstStyle/>
          <a:p>
            <a:r>
              <a:rPr lang="en-US" dirty="0" smtClean="0"/>
              <a:t>Z</a:t>
            </a:r>
            <a:r>
              <a:rPr lang="en-US" baseline="-25000" dirty="0" smtClean="0"/>
              <a:t>4</a:t>
            </a:r>
            <a:endParaRPr lang="en-US" baseline="-25000" dirty="0"/>
          </a:p>
        </p:txBody>
      </p:sp>
      <p:sp>
        <p:nvSpPr>
          <p:cNvPr id="150" name="Rectangle 149"/>
          <p:cNvSpPr/>
          <p:nvPr/>
        </p:nvSpPr>
        <p:spPr>
          <a:xfrm>
            <a:off x="4800600" y="3886200"/>
            <a:ext cx="3657600" cy="17526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rot="10800000">
            <a:off x="7086600" y="4495800"/>
            <a:ext cx="457200" cy="322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0800000" flipV="1">
            <a:off x="7086600" y="4528066"/>
            <a:ext cx="457200" cy="4249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543800" y="4343400"/>
            <a:ext cx="1447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Sentiment   Consistency</a:t>
            </a:r>
          </a:p>
        </p:txBody>
      </p:sp>
      <p:sp>
        <p:nvSpPr>
          <p:cNvPr id="158" name="Rectangle 157"/>
          <p:cNvSpPr/>
          <p:nvPr/>
        </p:nvSpPr>
        <p:spPr>
          <a:xfrm>
            <a:off x="7467600" y="5791200"/>
            <a:ext cx="1447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Topic Coherence</a:t>
            </a:r>
          </a:p>
        </p:txBody>
      </p:sp>
      <p:cxnSp>
        <p:nvCxnSpPr>
          <p:cNvPr id="159" name="Straight Arrow Connector 158"/>
          <p:cNvCxnSpPr>
            <a:stCxn id="158" idx="0"/>
          </p:cNvCxnSpPr>
          <p:nvPr/>
        </p:nvCxnSpPr>
        <p:spPr>
          <a:xfrm rot="16200000" flipV="1">
            <a:off x="7181850" y="4781550"/>
            <a:ext cx="838200" cy="11811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8" idx="0"/>
          </p:cNvCxnSpPr>
          <p:nvPr/>
        </p:nvCxnSpPr>
        <p:spPr>
          <a:xfrm rot="16200000" flipV="1">
            <a:off x="7372350" y="4972050"/>
            <a:ext cx="228600" cy="1409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152400" y="2438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ε</a:t>
            </a:r>
            <a:endParaRPr lang="en-US" b="1" dirty="0">
              <a:solidFill>
                <a:schemeClr val="tx1"/>
              </a:solidFill>
            </a:endParaRPr>
          </a:p>
        </p:txBody>
      </p:sp>
      <p:sp>
        <p:nvSpPr>
          <p:cNvPr id="165" name="Oval 164"/>
          <p:cNvSpPr/>
          <p:nvPr/>
        </p:nvSpPr>
        <p:spPr>
          <a:xfrm>
            <a:off x="4191000" y="2438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σ</a:t>
            </a:r>
            <a:endParaRPr lang="en-US" b="1" dirty="0">
              <a:solidFill>
                <a:schemeClr val="tx1"/>
              </a:solidFill>
            </a:endParaRPr>
          </a:p>
        </p:txBody>
      </p:sp>
      <p:cxnSp>
        <p:nvCxnSpPr>
          <p:cNvPr id="166" name="Straight Arrow Connector 165"/>
          <p:cNvCxnSpPr>
            <a:stCxn id="164" idx="6"/>
            <a:endCxn id="75" idx="2"/>
          </p:cNvCxnSpPr>
          <p:nvPr/>
        </p:nvCxnSpPr>
        <p:spPr>
          <a:xfrm>
            <a:off x="609600" y="2667000"/>
            <a:ext cx="1524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65" idx="2"/>
            <a:endCxn id="76" idx="6"/>
          </p:cNvCxnSpPr>
          <p:nvPr/>
        </p:nvCxnSpPr>
        <p:spPr>
          <a:xfrm rot="10800000" flipV="1">
            <a:off x="4080934" y="2628900"/>
            <a:ext cx="110067" cy="495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80" name="Rectangle 79"/>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82" name="Rectangle 81"/>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83" name="Rectangle 82"/>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84" name="Rectangle 83"/>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85" name="Pentagon 84"/>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sp>
        <p:nvSpPr>
          <p:cNvPr id="88" name="Rounded Rectangle 87"/>
          <p:cNvSpPr/>
          <p:nvPr/>
        </p:nvSpPr>
        <p:spPr>
          <a:xfrm>
            <a:off x="4876800" y="838200"/>
            <a:ext cx="4267200" cy="28194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791200" y="5726668"/>
            <a:ext cx="1246623" cy="369332"/>
          </a:xfrm>
          <a:prstGeom prst="rect">
            <a:avLst/>
          </a:prstGeom>
          <a:noFill/>
        </p:spPr>
        <p:txBody>
          <a:bodyPr wrap="none" rtlCol="0">
            <a:spAutoFit/>
          </a:bodyPr>
          <a:lstStyle/>
          <a:p>
            <a:r>
              <a:rPr lang="en-US" dirty="0" smtClean="0">
                <a:solidFill>
                  <a:srgbClr val="FF0000"/>
                </a:solidFill>
              </a:rPr>
              <a:t>Observable</a:t>
            </a:r>
            <a:endParaRPr lang="en-US" dirty="0">
              <a:solidFill>
                <a:srgbClr val="FF0000"/>
              </a:solidFill>
            </a:endParaRPr>
          </a:p>
        </p:txBody>
      </p:sp>
      <p:sp>
        <p:nvSpPr>
          <p:cNvPr id="90" name="TextBox 89"/>
          <p:cNvSpPr txBox="1"/>
          <p:nvPr/>
        </p:nvSpPr>
        <p:spPr>
          <a:xfrm>
            <a:off x="6019800" y="3581400"/>
            <a:ext cx="862737" cy="369332"/>
          </a:xfrm>
          <a:prstGeom prst="rect">
            <a:avLst/>
          </a:prstGeom>
          <a:noFill/>
        </p:spPr>
        <p:txBody>
          <a:bodyPr wrap="none" rtlCol="0">
            <a:spAutoFit/>
          </a:bodyPr>
          <a:lstStyle/>
          <a:p>
            <a:r>
              <a:rPr lang="en-US" dirty="0" smtClean="0">
                <a:solidFill>
                  <a:srgbClr val="FF0000"/>
                </a:solidFill>
              </a:rPr>
              <a:t>Hidden</a:t>
            </a:r>
            <a:endParaRPr lang="en-US" dirty="0">
              <a:solidFill>
                <a:srgbClr val="FF0000"/>
              </a:solidFill>
            </a:endParaRPr>
          </a:p>
        </p:txBody>
      </p:sp>
      <p:sp>
        <p:nvSpPr>
          <p:cNvPr id="95" name="TextBox 94"/>
          <p:cNvSpPr txBox="1"/>
          <p:nvPr/>
        </p:nvSpPr>
        <p:spPr>
          <a:xfrm>
            <a:off x="3048000" y="6400800"/>
            <a:ext cx="862737" cy="369332"/>
          </a:xfrm>
          <a:prstGeom prst="rect">
            <a:avLst/>
          </a:prstGeom>
          <a:noFill/>
        </p:spPr>
        <p:txBody>
          <a:bodyPr wrap="none" rtlCol="0">
            <a:spAutoFit/>
          </a:bodyPr>
          <a:lstStyle/>
          <a:p>
            <a:r>
              <a:rPr lang="en-US" dirty="0" smtClean="0">
                <a:solidFill>
                  <a:srgbClr val="FF0000"/>
                </a:solidFill>
              </a:rPr>
              <a:t>Hidden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linds(horizontal)">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blinds(horizontal)">
                                      <p:cBhvr>
                                        <p:cTn id="53" dur="500"/>
                                        <p:tgtEl>
                                          <p:spTgt spid="10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linds(horizontal)">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linds(horizontal)">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linds(horizontal)">
                                      <p:cBhvr>
                                        <p:cTn id="66" dur="500"/>
                                        <p:tgtEl>
                                          <p:spTgt spid="4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blinds(horizontal)">
                                      <p:cBhvr>
                                        <p:cTn id="69" dur="500"/>
                                        <p:tgtEl>
                                          <p:spTgt spid="4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linds(horizontal)">
                                      <p:cBhvr>
                                        <p:cTn id="72" dur="500"/>
                                        <p:tgtEl>
                                          <p:spTgt spid="46"/>
                                        </p:tgtEl>
                                      </p:cBhvr>
                                    </p:animEffect>
                                  </p:childTnLst>
                                </p:cTn>
                              </p:par>
                              <p:par>
                                <p:cTn id="73" presetID="3" presetClass="entr" presetSubtype="10" fill="hold" nodeType="with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blinds(horizontal)">
                                      <p:cBhvr>
                                        <p:cTn id="75" dur="500"/>
                                        <p:tgtEl>
                                          <p:spTgt spid="108"/>
                                        </p:tgtEl>
                                      </p:cBhvr>
                                    </p:animEffect>
                                  </p:childTnLst>
                                </p:cTn>
                              </p:par>
                              <p:par>
                                <p:cTn id="76" presetID="3" presetClass="entr" presetSubtype="1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blinds(horizontal)">
                                      <p:cBhvr>
                                        <p:cTn id="78" dur="500"/>
                                        <p:tgtEl>
                                          <p:spTgt spid="57"/>
                                        </p:tgtEl>
                                      </p:cBhvr>
                                    </p:animEffect>
                                  </p:childTnLst>
                                </p:cTn>
                              </p:par>
                              <p:par>
                                <p:cTn id="79" presetID="3" presetClass="entr" presetSubtype="10" fill="hold" nodeType="withEffect">
                                  <p:stCondLst>
                                    <p:cond delay="0"/>
                                  </p:stCondLst>
                                  <p:childTnLst>
                                    <p:set>
                                      <p:cBhvr>
                                        <p:cTn id="80" dur="1" fill="hold">
                                          <p:stCondLst>
                                            <p:cond delay="0"/>
                                          </p:stCondLst>
                                        </p:cTn>
                                        <p:tgtEl>
                                          <p:spTgt spid="111"/>
                                        </p:tgtEl>
                                        <p:attrNameLst>
                                          <p:attrName>style.visibility</p:attrName>
                                        </p:attrNameLst>
                                      </p:cBhvr>
                                      <p:to>
                                        <p:strVal val="visible"/>
                                      </p:to>
                                    </p:set>
                                    <p:animEffect transition="in" filter="blinds(horizontal)">
                                      <p:cBhvr>
                                        <p:cTn id="81" dur="500"/>
                                        <p:tgtEl>
                                          <p:spTgt spid="11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blinds(horizontal)">
                                      <p:cBhvr>
                                        <p:cTn id="86" dur="500"/>
                                        <p:tgtEl>
                                          <p:spTgt spid="7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blinds(horizontal)">
                                      <p:cBhvr>
                                        <p:cTn id="89" dur="500"/>
                                        <p:tgtEl>
                                          <p:spTgt spid="75"/>
                                        </p:tgtEl>
                                      </p:cBhvr>
                                    </p:animEffect>
                                  </p:childTnLst>
                                </p:cTn>
                              </p:par>
                              <p:par>
                                <p:cTn id="90" presetID="3" presetClass="entr" presetSubtype="10" fill="hold"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blinds(horizontal)">
                                      <p:cBhvr>
                                        <p:cTn id="97" dur="500"/>
                                        <p:tgtEl>
                                          <p:spTgt spid="164"/>
                                        </p:tgtEl>
                                      </p:cBhvr>
                                    </p:animEffect>
                                  </p:childTnLst>
                                </p:cTn>
                              </p:par>
                              <p:par>
                                <p:cTn id="98" presetID="3" presetClass="entr" presetSubtype="10" fill="hold" nodeType="withEffect">
                                  <p:stCondLst>
                                    <p:cond delay="0"/>
                                  </p:stCondLst>
                                  <p:childTnLst>
                                    <p:set>
                                      <p:cBhvr>
                                        <p:cTn id="99" dur="1" fill="hold">
                                          <p:stCondLst>
                                            <p:cond delay="0"/>
                                          </p:stCondLst>
                                        </p:cTn>
                                        <p:tgtEl>
                                          <p:spTgt spid="166"/>
                                        </p:tgtEl>
                                        <p:attrNameLst>
                                          <p:attrName>style.visibility</p:attrName>
                                        </p:attrNameLst>
                                      </p:cBhvr>
                                      <p:to>
                                        <p:strVal val="visible"/>
                                      </p:to>
                                    </p:set>
                                    <p:animEffect transition="in" filter="blinds(horizontal)">
                                      <p:cBhvr>
                                        <p:cTn id="100" dur="500"/>
                                        <p:tgtEl>
                                          <p:spTgt spid="166"/>
                                        </p:tgtEl>
                                      </p:cBhvr>
                                    </p:animEffect>
                                  </p:childTnLst>
                                </p:cTn>
                              </p:par>
                              <p:par>
                                <p:cTn id="101" presetID="3" presetClass="entr" presetSubtype="10" fill="hold" nodeType="withEffect">
                                  <p:stCondLst>
                                    <p:cond delay="0"/>
                                  </p:stCondLst>
                                  <p:childTnLst>
                                    <p:set>
                                      <p:cBhvr>
                                        <p:cTn id="102" dur="1" fill="hold">
                                          <p:stCondLst>
                                            <p:cond delay="0"/>
                                          </p:stCondLst>
                                        </p:cTn>
                                        <p:tgtEl>
                                          <p:spTgt spid="167"/>
                                        </p:tgtEl>
                                        <p:attrNameLst>
                                          <p:attrName>style.visibility</p:attrName>
                                        </p:attrNameLst>
                                      </p:cBhvr>
                                      <p:to>
                                        <p:strVal val="visible"/>
                                      </p:to>
                                    </p:set>
                                    <p:animEffect transition="in" filter="blinds(horizontal)">
                                      <p:cBhvr>
                                        <p:cTn id="103" dur="500"/>
                                        <p:tgtEl>
                                          <p:spTgt spid="16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65"/>
                                        </p:tgtEl>
                                        <p:attrNameLst>
                                          <p:attrName>style.visibility</p:attrName>
                                        </p:attrNameLst>
                                      </p:cBhvr>
                                      <p:to>
                                        <p:strVal val="visible"/>
                                      </p:to>
                                    </p:set>
                                    <p:animEffect transition="in" filter="blinds(horizontal)">
                                      <p:cBhvr>
                                        <p:cTn id="106" dur="500"/>
                                        <p:tgtEl>
                                          <p:spTgt spid="16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blinds(horizontal)">
                                      <p:cBhvr>
                                        <p:cTn id="111" dur="500"/>
                                        <p:tgtEl>
                                          <p:spTgt spid="77"/>
                                        </p:tgtEl>
                                      </p:cBhvr>
                                    </p:animEffect>
                                  </p:childTnLst>
                                </p:cTn>
                              </p:par>
                              <p:par>
                                <p:cTn id="112" presetID="3" presetClass="entr" presetSubtype="10" fill="hold" nodeType="withEffect">
                                  <p:stCondLst>
                                    <p:cond delay="0"/>
                                  </p:stCondLst>
                                  <p:childTnLst>
                                    <p:set>
                                      <p:cBhvr>
                                        <p:cTn id="113" dur="1" fill="hold">
                                          <p:stCondLst>
                                            <p:cond delay="0"/>
                                          </p:stCondLst>
                                        </p:cTn>
                                        <p:tgtEl>
                                          <p:spTgt spid="81"/>
                                        </p:tgtEl>
                                        <p:attrNameLst>
                                          <p:attrName>style.visibility</p:attrName>
                                        </p:attrNameLst>
                                      </p:cBhvr>
                                      <p:to>
                                        <p:strVal val="visible"/>
                                      </p:to>
                                    </p:set>
                                    <p:animEffect transition="in" filter="blinds(horizontal)">
                                      <p:cBhvr>
                                        <p:cTn id="114" dur="500"/>
                                        <p:tgtEl>
                                          <p:spTgt spid="8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blinds(horizontal)">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xit" presetSubtype="4" fill="hold" nodeType="clickEffect">
                                  <p:stCondLst>
                                    <p:cond delay="0"/>
                                  </p:stCondLst>
                                  <p:childTnLst>
                                    <p:anim calcmode="lin" valueType="num">
                                      <p:cBhvr additive="base">
                                        <p:cTn id="121" dur="500"/>
                                        <p:tgtEl>
                                          <p:spTgt spid="111"/>
                                        </p:tgtEl>
                                        <p:attrNameLst>
                                          <p:attrName>ppt_x</p:attrName>
                                        </p:attrNameLst>
                                      </p:cBhvr>
                                      <p:tavLst>
                                        <p:tav tm="0">
                                          <p:val>
                                            <p:strVal val="ppt_x"/>
                                          </p:val>
                                        </p:tav>
                                        <p:tav tm="100000">
                                          <p:val>
                                            <p:strVal val="ppt_x"/>
                                          </p:val>
                                        </p:tav>
                                      </p:tavLst>
                                    </p:anim>
                                    <p:anim calcmode="lin" valueType="num">
                                      <p:cBhvr additive="base">
                                        <p:cTn id="122" dur="500"/>
                                        <p:tgtEl>
                                          <p:spTgt spid="111"/>
                                        </p:tgtEl>
                                        <p:attrNameLst>
                                          <p:attrName>ppt_y</p:attrName>
                                        </p:attrNameLst>
                                      </p:cBhvr>
                                      <p:tavLst>
                                        <p:tav tm="0">
                                          <p:val>
                                            <p:strVal val="ppt_y"/>
                                          </p:val>
                                        </p:tav>
                                        <p:tav tm="100000">
                                          <p:val>
                                            <p:strVal val="1+ppt_h/2"/>
                                          </p:val>
                                        </p:tav>
                                      </p:tavLst>
                                    </p:anim>
                                    <p:set>
                                      <p:cBhvr>
                                        <p:cTn id="123" dur="1" fill="hold">
                                          <p:stCondLst>
                                            <p:cond delay="499"/>
                                          </p:stCondLst>
                                        </p:cTn>
                                        <p:tgtEl>
                                          <p:spTgt spid="111"/>
                                        </p:tgtEl>
                                        <p:attrNameLst>
                                          <p:attrName>style.visibility</p:attrName>
                                        </p:attrNameLst>
                                      </p:cBhvr>
                                      <p:to>
                                        <p:strVal val="hidden"/>
                                      </p:to>
                                    </p:set>
                                  </p:childTnLst>
                                </p:cTn>
                              </p:par>
                              <p:par>
                                <p:cTn id="124" presetID="2" presetClass="exit" presetSubtype="4" fill="hold" grpId="1" nodeType="withEffect">
                                  <p:stCondLst>
                                    <p:cond delay="0"/>
                                  </p:stCondLst>
                                  <p:childTnLst>
                                    <p:anim calcmode="lin" valueType="num">
                                      <p:cBhvr additive="base">
                                        <p:cTn id="125" dur="500"/>
                                        <p:tgtEl>
                                          <p:spTgt spid="43"/>
                                        </p:tgtEl>
                                        <p:attrNameLst>
                                          <p:attrName>ppt_x</p:attrName>
                                        </p:attrNameLst>
                                      </p:cBhvr>
                                      <p:tavLst>
                                        <p:tav tm="0">
                                          <p:val>
                                            <p:strVal val="ppt_x"/>
                                          </p:val>
                                        </p:tav>
                                        <p:tav tm="100000">
                                          <p:val>
                                            <p:strVal val="ppt_x"/>
                                          </p:val>
                                        </p:tav>
                                      </p:tavLst>
                                    </p:anim>
                                    <p:anim calcmode="lin" valueType="num">
                                      <p:cBhvr additive="base">
                                        <p:cTn id="126" dur="500"/>
                                        <p:tgtEl>
                                          <p:spTgt spid="43"/>
                                        </p:tgtEl>
                                        <p:attrNameLst>
                                          <p:attrName>ppt_y</p:attrName>
                                        </p:attrNameLst>
                                      </p:cBhvr>
                                      <p:tavLst>
                                        <p:tav tm="0">
                                          <p:val>
                                            <p:strVal val="ppt_y"/>
                                          </p:val>
                                        </p:tav>
                                        <p:tav tm="100000">
                                          <p:val>
                                            <p:strVal val="1+ppt_h/2"/>
                                          </p:val>
                                        </p:tav>
                                      </p:tavLst>
                                    </p:anim>
                                    <p:set>
                                      <p:cBhvr>
                                        <p:cTn id="127" dur="1" fill="hold">
                                          <p:stCondLst>
                                            <p:cond delay="499"/>
                                          </p:stCondLst>
                                        </p:cTn>
                                        <p:tgtEl>
                                          <p:spTgt spid="43"/>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46"/>
                                        </p:tgtEl>
                                        <p:attrNameLst>
                                          <p:attrName>ppt_x</p:attrName>
                                        </p:attrNameLst>
                                      </p:cBhvr>
                                      <p:tavLst>
                                        <p:tav tm="0">
                                          <p:val>
                                            <p:strVal val="ppt_x"/>
                                          </p:val>
                                        </p:tav>
                                        <p:tav tm="100000">
                                          <p:val>
                                            <p:strVal val="ppt_x"/>
                                          </p:val>
                                        </p:tav>
                                      </p:tavLst>
                                    </p:anim>
                                    <p:anim calcmode="lin" valueType="num">
                                      <p:cBhvr additive="base">
                                        <p:cTn id="130" dur="500"/>
                                        <p:tgtEl>
                                          <p:spTgt spid="46"/>
                                        </p:tgtEl>
                                        <p:attrNameLst>
                                          <p:attrName>ppt_y</p:attrName>
                                        </p:attrNameLst>
                                      </p:cBhvr>
                                      <p:tavLst>
                                        <p:tav tm="0">
                                          <p:val>
                                            <p:strVal val="ppt_y"/>
                                          </p:val>
                                        </p:tav>
                                        <p:tav tm="100000">
                                          <p:val>
                                            <p:strVal val="1+ppt_h/2"/>
                                          </p:val>
                                        </p:tav>
                                      </p:tavLst>
                                    </p:anim>
                                    <p:set>
                                      <p:cBhvr>
                                        <p:cTn id="131" dur="1" fill="hold">
                                          <p:stCondLst>
                                            <p:cond delay="499"/>
                                          </p:stCondLst>
                                        </p:cTn>
                                        <p:tgtEl>
                                          <p:spTgt spid="46"/>
                                        </p:tgtEl>
                                        <p:attrNameLst>
                                          <p:attrName>style.visibility</p:attrName>
                                        </p:attrNameLst>
                                      </p:cBhvr>
                                      <p:to>
                                        <p:strVal val="hidden"/>
                                      </p:to>
                                    </p:set>
                                  </p:childTnLst>
                                </p:cTn>
                              </p:par>
                              <p:par>
                                <p:cTn id="132" presetID="2" presetClass="exit" presetSubtype="4" fill="hold" nodeType="withEffect">
                                  <p:stCondLst>
                                    <p:cond delay="0"/>
                                  </p:stCondLst>
                                  <p:childTnLst>
                                    <p:anim calcmode="lin" valueType="num">
                                      <p:cBhvr additive="base">
                                        <p:cTn id="133" dur="500"/>
                                        <p:tgtEl>
                                          <p:spTgt spid="108"/>
                                        </p:tgtEl>
                                        <p:attrNameLst>
                                          <p:attrName>ppt_x</p:attrName>
                                        </p:attrNameLst>
                                      </p:cBhvr>
                                      <p:tavLst>
                                        <p:tav tm="0">
                                          <p:val>
                                            <p:strVal val="ppt_x"/>
                                          </p:val>
                                        </p:tav>
                                        <p:tav tm="100000">
                                          <p:val>
                                            <p:strVal val="ppt_x"/>
                                          </p:val>
                                        </p:tav>
                                      </p:tavLst>
                                    </p:anim>
                                    <p:anim calcmode="lin" valueType="num">
                                      <p:cBhvr additive="base">
                                        <p:cTn id="134" dur="500"/>
                                        <p:tgtEl>
                                          <p:spTgt spid="108"/>
                                        </p:tgtEl>
                                        <p:attrNameLst>
                                          <p:attrName>ppt_y</p:attrName>
                                        </p:attrNameLst>
                                      </p:cBhvr>
                                      <p:tavLst>
                                        <p:tav tm="0">
                                          <p:val>
                                            <p:strVal val="ppt_y"/>
                                          </p:val>
                                        </p:tav>
                                        <p:tav tm="100000">
                                          <p:val>
                                            <p:strVal val="1+ppt_h/2"/>
                                          </p:val>
                                        </p:tav>
                                      </p:tavLst>
                                    </p:anim>
                                    <p:set>
                                      <p:cBhvr>
                                        <p:cTn id="135" dur="1" fill="hold">
                                          <p:stCondLst>
                                            <p:cond delay="499"/>
                                          </p:stCondLst>
                                        </p:cTn>
                                        <p:tgtEl>
                                          <p:spTgt spid="10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1" nodeType="clickEffect">
                                  <p:stCondLst>
                                    <p:cond delay="0"/>
                                  </p:stCondLst>
                                  <p:childTnLst>
                                    <p:set>
                                      <p:cBhvr>
                                        <p:cTn id="139" dur="1" fill="hold">
                                          <p:stCondLst>
                                            <p:cond delay="0"/>
                                          </p:stCondLst>
                                        </p:cTn>
                                        <p:tgtEl>
                                          <p:spTgt spid="117"/>
                                        </p:tgtEl>
                                        <p:attrNameLst>
                                          <p:attrName>style.visibility</p:attrName>
                                        </p:attrNameLst>
                                      </p:cBhvr>
                                      <p:to>
                                        <p:strVal val="visible"/>
                                      </p:to>
                                    </p:set>
                                    <p:animEffect transition="in" filter="blinds(horizontal)">
                                      <p:cBhvr>
                                        <p:cTn id="140" dur="500"/>
                                        <p:tgtEl>
                                          <p:spTgt spid="117"/>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99"/>
                                        </p:tgtEl>
                                        <p:attrNameLst>
                                          <p:attrName>style.visibility</p:attrName>
                                        </p:attrNameLst>
                                      </p:cBhvr>
                                      <p:to>
                                        <p:strVal val="visible"/>
                                      </p:to>
                                    </p:set>
                                    <p:animEffect transition="in" filter="blinds(horizontal)">
                                      <p:cBhvr>
                                        <p:cTn id="143" dur="500"/>
                                        <p:tgtEl>
                                          <p:spTgt spid="99"/>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blinds(horizontal)">
                                      <p:cBhvr>
                                        <p:cTn id="148" dur="500"/>
                                        <p:tgtEl>
                                          <p:spTgt spid="44"/>
                                        </p:tgtEl>
                                      </p:cBhvr>
                                    </p:animEffect>
                                  </p:childTnLst>
                                </p:cTn>
                              </p:par>
                              <p:par>
                                <p:cTn id="149" presetID="3" presetClass="entr" presetSubtype="10" fill="hold" nodeType="withEffect">
                                  <p:stCondLst>
                                    <p:cond delay="0"/>
                                  </p:stCondLst>
                                  <p:childTnLst>
                                    <p:set>
                                      <p:cBhvr>
                                        <p:cTn id="150" dur="1" fill="hold">
                                          <p:stCondLst>
                                            <p:cond delay="0"/>
                                          </p:stCondLst>
                                        </p:cTn>
                                        <p:tgtEl>
                                          <p:spTgt spid="120"/>
                                        </p:tgtEl>
                                        <p:attrNameLst>
                                          <p:attrName>style.visibility</p:attrName>
                                        </p:attrNameLst>
                                      </p:cBhvr>
                                      <p:to>
                                        <p:strVal val="visible"/>
                                      </p:to>
                                    </p:set>
                                    <p:animEffect transition="in" filter="blinds(horizontal)">
                                      <p:cBhvr>
                                        <p:cTn id="151" dur="500"/>
                                        <p:tgtEl>
                                          <p:spTgt spid="120"/>
                                        </p:tgtEl>
                                      </p:cBhvr>
                                    </p:animEffect>
                                  </p:childTnLst>
                                </p:cTn>
                              </p:par>
                              <p:par>
                                <p:cTn id="152" presetID="3" presetClass="entr" presetSubtype="10" fill="hold"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blinds(horizontal)">
                                      <p:cBhvr>
                                        <p:cTn id="154" dur="500"/>
                                        <p:tgtEl>
                                          <p:spTgt spid="123"/>
                                        </p:tgtEl>
                                      </p:cBhvr>
                                    </p:animEffect>
                                  </p:childTnLst>
                                </p:cTn>
                              </p:par>
                              <p:par>
                                <p:cTn id="155" presetID="3" presetClass="entr" presetSubtype="10" fill="hold" nodeType="withEffect">
                                  <p:stCondLst>
                                    <p:cond delay="0"/>
                                  </p:stCondLst>
                                  <p:childTnLst>
                                    <p:set>
                                      <p:cBhvr>
                                        <p:cTn id="156" dur="1" fill="hold">
                                          <p:stCondLst>
                                            <p:cond delay="0"/>
                                          </p:stCondLst>
                                        </p:cTn>
                                        <p:tgtEl>
                                          <p:spTgt spid="60"/>
                                        </p:tgtEl>
                                        <p:attrNameLst>
                                          <p:attrName>style.visibility</p:attrName>
                                        </p:attrNameLst>
                                      </p:cBhvr>
                                      <p:to>
                                        <p:strVal val="visible"/>
                                      </p:to>
                                    </p:set>
                                    <p:animEffect transition="in" filter="blinds(horizontal)">
                                      <p:cBhvr>
                                        <p:cTn id="157" dur="500"/>
                                        <p:tgtEl>
                                          <p:spTgt spid="60"/>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blinds(horizontal)">
                                      <p:cBhvr>
                                        <p:cTn id="160" dur="500"/>
                                        <p:tgtEl>
                                          <p:spTgt spid="47"/>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Effect transition="in" filter="blinds(horizontal)">
                                      <p:cBhvr>
                                        <p:cTn id="163" dur="500"/>
                                        <p:tgtEl>
                                          <p:spTgt spid="4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blinds(horizontal)">
                                      <p:cBhvr>
                                        <p:cTn id="166" dur="500"/>
                                        <p:tgtEl>
                                          <p:spTgt spid="50"/>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xit" presetSubtype="4" fill="hold" grpId="1" nodeType="clickEffect">
                                  <p:stCondLst>
                                    <p:cond delay="0"/>
                                  </p:stCondLst>
                                  <p:childTnLst>
                                    <p:anim calcmode="lin" valueType="num">
                                      <p:cBhvr additive="base">
                                        <p:cTn id="170" dur="500"/>
                                        <p:tgtEl>
                                          <p:spTgt spid="116"/>
                                        </p:tgtEl>
                                        <p:attrNameLst>
                                          <p:attrName>ppt_x</p:attrName>
                                        </p:attrNameLst>
                                      </p:cBhvr>
                                      <p:tavLst>
                                        <p:tav tm="0">
                                          <p:val>
                                            <p:strVal val="ppt_x"/>
                                          </p:val>
                                        </p:tav>
                                        <p:tav tm="100000">
                                          <p:val>
                                            <p:strVal val="ppt_x"/>
                                          </p:val>
                                        </p:tav>
                                      </p:tavLst>
                                    </p:anim>
                                    <p:anim calcmode="lin" valueType="num">
                                      <p:cBhvr additive="base">
                                        <p:cTn id="171" dur="500"/>
                                        <p:tgtEl>
                                          <p:spTgt spid="116"/>
                                        </p:tgtEl>
                                        <p:attrNameLst>
                                          <p:attrName>ppt_y</p:attrName>
                                        </p:attrNameLst>
                                      </p:cBhvr>
                                      <p:tavLst>
                                        <p:tav tm="0">
                                          <p:val>
                                            <p:strVal val="ppt_y"/>
                                          </p:val>
                                        </p:tav>
                                        <p:tav tm="100000">
                                          <p:val>
                                            <p:strVal val="1+ppt_h/2"/>
                                          </p:val>
                                        </p:tav>
                                      </p:tavLst>
                                    </p:anim>
                                    <p:set>
                                      <p:cBhvr>
                                        <p:cTn id="172" dur="1" fill="hold">
                                          <p:stCondLst>
                                            <p:cond delay="499"/>
                                          </p:stCondLst>
                                        </p:cTn>
                                        <p:tgtEl>
                                          <p:spTgt spid="11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26"/>
                                        </p:tgtEl>
                                        <p:attrNameLst>
                                          <p:attrName>style.visibility</p:attrName>
                                        </p:attrNameLst>
                                      </p:cBhvr>
                                      <p:to>
                                        <p:strVal val="visible"/>
                                      </p:to>
                                    </p:set>
                                    <p:anim calcmode="lin" valueType="num">
                                      <p:cBhvr additive="base">
                                        <p:cTn id="177" dur="500" fill="hold"/>
                                        <p:tgtEl>
                                          <p:spTgt spid="126"/>
                                        </p:tgtEl>
                                        <p:attrNameLst>
                                          <p:attrName>ppt_x</p:attrName>
                                        </p:attrNameLst>
                                      </p:cBhvr>
                                      <p:tavLst>
                                        <p:tav tm="0">
                                          <p:val>
                                            <p:strVal val="#ppt_x"/>
                                          </p:val>
                                        </p:tav>
                                        <p:tav tm="100000">
                                          <p:val>
                                            <p:strVal val="#ppt_x"/>
                                          </p:val>
                                        </p:tav>
                                      </p:tavLst>
                                    </p:anim>
                                    <p:anim calcmode="lin" valueType="num">
                                      <p:cBhvr additive="base">
                                        <p:cTn id="17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xit" presetSubtype="4" fill="hold" grpId="1" nodeType="clickEffect">
                                  <p:stCondLst>
                                    <p:cond delay="0"/>
                                  </p:stCondLst>
                                  <p:childTnLst>
                                    <p:anim calcmode="lin" valueType="num">
                                      <p:cBhvr additive="base">
                                        <p:cTn id="182" dur="500"/>
                                        <p:tgtEl>
                                          <p:spTgt spid="47"/>
                                        </p:tgtEl>
                                        <p:attrNameLst>
                                          <p:attrName>ppt_x</p:attrName>
                                        </p:attrNameLst>
                                      </p:cBhvr>
                                      <p:tavLst>
                                        <p:tav tm="0">
                                          <p:val>
                                            <p:strVal val="ppt_x"/>
                                          </p:val>
                                        </p:tav>
                                        <p:tav tm="100000">
                                          <p:val>
                                            <p:strVal val="ppt_x"/>
                                          </p:val>
                                        </p:tav>
                                      </p:tavLst>
                                    </p:anim>
                                    <p:anim calcmode="lin" valueType="num">
                                      <p:cBhvr additive="base">
                                        <p:cTn id="183" dur="500"/>
                                        <p:tgtEl>
                                          <p:spTgt spid="47"/>
                                        </p:tgtEl>
                                        <p:attrNameLst>
                                          <p:attrName>ppt_y</p:attrName>
                                        </p:attrNameLst>
                                      </p:cBhvr>
                                      <p:tavLst>
                                        <p:tav tm="0">
                                          <p:val>
                                            <p:strVal val="ppt_y"/>
                                          </p:val>
                                        </p:tav>
                                        <p:tav tm="100000">
                                          <p:val>
                                            <p:strVal val="1+ppt_h/2"/>
                                          </p:val>
                                        </p:tav>
                                      </p:tavLst>
                                    </p:anim>
                                    <p:set>
                                      <p:cBhvr>
                                        <p:cTn id="184" dur="1" fill="hold">
                                          <p:stCondLst>
                                            <p:cond delay="499"/>
                                          </p:stCondLst>
                                        </p:cTn>
                                        <p:tgtEl>
                                          <p:spTgt spid="47"/>
                                        </p:tgtEl>
                                        <p:attrNameLst>
                                          <p:attrName>style.visibility</p:attrName>
                                        </p:attrNameLst>
                                      </p:cBhvr>
                                      <p:to>
                                        <p:strVal val="hidden"/>
                                      </p:to>
                                    </p:set>
                                  </p:childTnLst>
                                </p:cTn>
                              </p:par>
                              <p:par>
                                <p:cTn id="185" presetID="2" presetClass="exit" presetSubtype="4" fill="hold" grpId="1" nodeType="withEffect">
                                  <p:stCondLst>
                                    <p:cond delay="0"/>
                                  </p:stCondLst>
                                  <p:childTnLst>
                                    <p:anim calcmode="lin" valueType="num">
                                      <p:cBhvr additive="base">
                                        <p:cTn id="186" dur="500"/>
                                        <p:tgtEl>
                                          <p:spTgt spid="49"/>
                                        </p:tgtEl>
                                        <p:attrNameLst>
                                          <p:attrName>ppt_x</p:attrName>
                                        </p:attrNameLst>
                                      </p:cBhvr>
                                      <p:tavLst>
                                        <p:tav tm="0">
                                          <p:val>
                                            <p:strVal val="ppt_x"/>
                                          </p:val>
                                        </p:tav>
                                        <p:tav tm="100000">
                                          <p:val>
                                            <p:strVal val="ppt_x"/>
                                          </p:val>
                                        </p:tav>
                                      </p:tavLst>
                                    </p:anim>
                                    <p:anim calcmode="lin" valueType="num">
                                      <p:cBhvr additive="base">
                                        <p:cTn id="187" dur="500"/>
                                        <p:tgtEl>
                                          <p:spTgt spid="49"/>
                                        </p:tgtEl>
                                        <p:attrNameLst>
                                          <p:attrName>ppt_y</p:attrName>
                                        </p:attrNameLst>
                                      </p:cBhvr>
                                      <p:tavLst>
                                        <p:tav tm="0">
                                          <p:val>
                                            <p:strVal val="ppt_y"/>
                                          </p:val>
                                        </p:tav>
                                        <p:tav tm="100000">
                                          <p:val>
                                            <p:strVal val="1+ppt_h/2"/>
                                          </p:val>
                                        </p:tav>
                                      </p:tavLst>
                                    </p:anim>
                                    <p:set>
                                      <p:cBhvr>
                                        <p:cTn id="188" dur="1" fill="hold">
                                          <p:stCondLst>
                                            <p:cond delay="499"/>
                                          </p:stCondLst>
                                        </p:cTn>
                                        <p:tgtEl>
                                          <p:spTgt spid="49"/>
                                        </p:tgtEl>
                                        <p:attrNameLst>
                                          <p:attrName>style.visibility</p:attrName>
                                        </p:attrNameLst>
                                      </p:cBhvr>
                                      <p:to>
                                        <p:strVal val="hidden"/>
                                      </p:to>
                                    </p:set>
                                  </p:childTnLst>
                                </p:cTn>
                              </p:par>
                              <p:par>
                                <p:cTn id="189" presetID="2" presetClass="exit" presetSubtype="4" fill="hold" nodeType="withEffect">
                                  <p:stCondLst>
                                    <p:cond delay="0"/>
                                  </p:stCondLst>
                                  <p:childTnLst>
                                    <p:anim calcmode="lin" valueType="num">
                                      <p:cBhvr additive="base">
                                        <p:cTn id="190" dur="500"/>
                                        <p:tgtEl>
                                          <p:spTgt spid="120"/>
                                        </p:tgtEl>
                                        <p:attrNameLst>
                                          <p:attrName>ppt_x</p:attrName>
                                        </p:attrNameLst>
                                      </p:cBhvr>
                                      <p:tavLst>
                                        <p:tav tm="0">
                                          <p:val>
                                            <p:strVal val="ppt_x"/>
                                          </p:val>
                                        </p:tav>
                                        <p:tav tm="100000">
                                          <p:val>
                                            <p:strVal val="ppt_x"/>
                                          </p:val>
                                        </p:tav>
                                      </p:tavLst>
                                    </p:anim>
                                    <p:anim calcmode="lin" valueType="num">
                                      <p:cBhvr additive="base">
                                        <p:cTn id="191" dur="500"/>
                                        <p:tgtEl>
                                          <p:spTgt spid="120"/>
                                        </p:tgtEl>
                                        <p:attrNameLst>
                                          <p:attrName>ppt_y</p:attrName>
                                        </p:attrNameLst>
                                      </p:cBhvr>
                                      <p:tavLst>
                                        <p:tav tm="0">
                                          <p:val>
                                            <p:strVal val="ppt_y"/>
                                          </p:val>
                                        </p:tav>
                                        <p:tav tm="100000">
                                          <p:val>
                                            <p:strVal val="1+ppt_h/2"/>
                                          </p:val>
                                        </p:tav>
                                      </p:tavLst>
                                    </p:anim>
                                    <p:set>
                                      <p:cBhvr>
                                        <p:cTn id="192" dur="1" fill="hold">
                                          <p:stCondLst>
                                            <p:cond delay="499"/>
                                          </p:stCondLst>
                                        </p:cTn>
                                        <p:tgtEl>
                                          <p:spTgt spid="120"/>
                                        </p:tgtEl>
                                        <p:attrNameLst>
                                          <p:attrName>style.visibility</p:attrName>
                                        </p:attrNameLst>
                                      </p:cBhvr>
                                      <p:to>
                                        <p:strVal val="hidden"/>
                                      </p:to>
                                    </p:set>
                                  </p:childTnLst>
                                </p:cTn>
                              </p:par>
                              <p:par>
                                <p:cTn id="193" presetID="2" presetClass="exit" presetSubtype="4" fill="hold" nodeType="withEffect">
                                  <p:stCondLst>
                                    <p:cond delay="0"/>
                                  </p:stCondLst>
                                  <p:childTnLst>
                                    <p:anim calcmode="lin" valueType="num">
                                      <p:cBhvr additive="base">
                                        <p:cTn id="194" dur="500"/>
                                        <p:tgtEl>
                                          <p:spTgt spid="123"/>
                                        </p:tgtEl>
                                        <p:attrNameLst>
                                          <p:attrName>ppt_x</p:attrName>
                                        </p:attrNameLst>
                                      </p:cBhvr>
                                      <p:tavLst>
                                        <p:tav tm="0">
                                          <p:val>
                                            <p:strVal val="ppt_x"/>
                                          </p:val>
                                        </p:tav>
                                        <p:tav tm="100000">
                                          <p:val>
                                            <p:strVal val="ppt_x"/>
                                          </p:val>
                                        </p:tav>
                                      </p:tavLst>
                                    </p:anim>
                                    <p:anim calcmode="lin" valueType="num">
                                      <p:cBhvr additive="base">
                                        <p:cTn id="195" dur="500"/>
                                        <p:tgtEl>
                                          <p:spTgt spid="123"/>
                                        </p:tgtEl>
                                        <p:attrNameLst>
                                          <p:attrName>ppt_y</p:attrName>
                                        </p:attrNameLst>
                                      </p:cBhvr>
                                      <p:tavLst>
                                        <p:tav tm="0">
                                          <p:val>
                                            <p:strVal val="ppt_y"/>
                                          </p:val>
                                        </p:tav>
                                        <p:tav tm="100000">
                                          <p:val>
                                            <p:strVal val="1+ppt_h/2"/>
                                          </p:val>
                                        </p:tav>
                                      </p:tavLst>
                                    </p:anim>
                                    <p:set>
                                      <p:cBhvr>
                                        <p:cTn id="196" dur="1" fill="hold">
                                          <p:stCondLst>
                                            <p:cond delay="499"/>
                                          </p:stCondLst>
                                        </p:cTn>
                                        <p:tgtEl>
                                          <p:spTgt spid="123"/>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nodeType="clickEffect">
                                  <p:stCondLst>
                                    <p:cond delay="0"/>
                                  </p:stCondLst>
                                  <p:childTnLst>
                                    <p:set>
                                      <p:cBhvr>
                                        <p:cTn id="200" dur="1" fill="hold">
                                          <p:stCondLst>
                                            <p:cond delay="0"/>
                                          </p:stCondLst>
                                        </p:cTn>
                                        <p:tgtEl>
                                          <p:spTgt spid="129"/>
                                        </p:tgtEl>
                                        <p:attrNameLst>
                                          <p:attrName>style.visibility</p:attrName>
                                        </p:attrNameLst>
                                      </p:cBhvr>
                                      <p:to>
                                        <p:strVal val="visible"/>
                                      </p:to>
                                    </p:set>
                                    <p:animEffect transition="in" filter="blinds(horizontal)">
                                      <p:cBhvr>
                                        <p:cTn id="201" dur="500"/>
                                        <p:tgtEl>
                                          <p:spTgt spid="129"/>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100"/>
                                        </p:tgtEl>
                                        <p:attrNameLst>
                                          <p:attrName>style.visibility</p:attrName>
                                        </p:attrNameLst>
                                      </p:cBhvr>
                                      <p:to>
                                        <p:strVal val="visible"/>
                                      </p:to>
                                    </p:set>
                                    <p:animEffect transition="in" filter="blinds(horizontal)">
                                      <p:cBhvr>
                                        <p:cTn id="204" dur="500"/>
                                        <p:tgtEl>
                                          <p:spTgt spid="100"/>
                                        </p:tgtEl>
                                      </p:cBhvr>
                                    </p:animEffect>
                                  </p:childTnLst>
                                </p:cTn>
                              </p:par>
                              <p:par>
                                <p:cTn id="205" presetID="3" presetClass="entr" presetSubtype="10" fill="hold" nodeType="withEffect">
                                  <p:stCondLst>
                                    <p:cond delay="0"/>
                                  </p:stCondLst>
                                  <p:childTnLst>
                                    <p:set>
                                      <p:cBhvr>
                                        <p:cTn id="206" dur="1" fill="hold">
                                          <p:stCondLst>
                                            <p:cond delay="0"/>
                                          </p:stCondLst>
                                        </p:cTn>
                                        <p:tgtEl>
                                          <p:spTgt spid="132"/>
                                        </p:tgtEl>
                                        <p:attrNameLst>
                                          <p:attrName>style.visibility</p:attrName>
                                        </p:attrNameLst>
                                      </p:cBhvr>
                                      <p:to>
                                        <p:strVal val="visible"/>
                                      </p:to>
                                    </p:set>
                                    <p:animEffect transition="in" filter="blinds(horizontal)">
                                      <p:cBhvr>
                                        <p:cTn id="207" dur="500"/>
                                        <p:tgtEl>
                                          <p:spTgt spid="132"/>
                                        </p:tgtEl>
                                      </p:cBhvr>
                                    </p:animEffect>
                                  </p:childTnLst>
                                </p:cTn>
                              </p:par>
                              <p:par>
                                <p:cTn id="208" presetID="2" presetClass="exit" presetSubtype="4" fill="hold" nodeType="withEffect">
                                  <p:stCondLst>
                                    <p:cond delay="0"/>
                                  </p:stCondLst>
                                  <p:childTnLst>
                                    <p:anim calcmode="lin" valueType="num">
                                      <p:cBhvr additive="base">
                                        <p:cTn id="209" dur="500"/>
                                        <p:tgtEl>
                                          <p:spTgt spid="132"/>
                                        </p:tgtEl>
                                        <p:attrNameLst>
                                          <p:attrName>ppt_x</p:attrName>
                                        </p:attrNameLst>
                                      </p:cBhvr>
                                      <p:tavLst>
                                        <p:tav tm="0">
                                          <p:val>
                                            <p:strVal val="ppt_x"/>
                                          </p:val>
                                        </p:tav>
                                        <p:tav tm="100000">
                                          <p:val>
                                            <p:strVal val="ppt_x"/>
                                          </p:val>
                                        </p:tav>
                                      </p:tavLst>
                                    </p:anim>
                                    <p:anim calcmode="lin" valueType="num">
                                      <p:cBhvr additive="base">
                                        <p:cTn id="210" dur="500"/>
                                        <p:tgtEl>
                                          <p:spTgt spid="132"/>
                                        </p:tgtEl>
                                        <p:attrNameLst>
                                          <p:attrName>ppt_y</p:attrName>
                                        </p:attrNameLst>
                                      </p:cBhvr>
                                      <p:tavLst>
                                        <p:tav tm="0">
                                          <p:val>
                                            <p:strVal val="ppt_y"/>
                                          </p:val>
                                        </p:tav>
                                        <p:tav tm="100000">
                                          <p:val>
                                            <p:strVal val="1+ppt_h/2"/>
                                          </p:val>
                                        </p:tav>
                                      </p:tavLst>
                                    </p:anim>
                                    <p:set>
                                      <p:cBhvr>
                                        <p:cTn id="211" dur="1" fill="hold">
                                          <p:stCondLst>
                                            <p:cond delay="499"/>
                                          </p:stCondLst>
                                        </p:cTn>
                                        <p:tgtEl>
                                          <p:spTgt spid="132"/>
                                        </p:tgtEl>
                                        <p:attrNameLst>
                                          <p:attrName>style.visibility</p:attrName>
                                        </p:attrNameLst>
                                      </p:cBhvr>
                                      <p:to>
                                        <p:strVal val="hidden"/>
                                      </p:to>
                                    </p:set>
                                  </p:childTnLst>
                                </p:cTn>
                              </p:par>
                              <p:par>
                                <p:cTn id="212" presetID="3" presetClass="entr" presetSubtype="10" fill="hold" nodeType="withEffect">
                                  <p:stCondLst>
                                    <p:cond delay="0"/>
                                  </p:stCondLst>
                                  <p:childTnLst>
                                    <p:set>
                                      <p:cBhvr>
                                        <p:cTn id="213" dur="1" fill="hold">
                                          <p:stCondLst>
                                            <p:cond delay="0"/>
                                          </p:stCondLst>
                                        </p:cTn>
                                        <p:tgtEl>
                                          <p:spTgt spid="135"/>
                                        </p:tgtEl>
                                        <p:attrNameLst>
                                          <p:attrName>style.visibility</p:attrName>
                                        </p:attrNameLst>
                                      </p:cBhvr>
                                      <p:to>
                                        <p:strVal val="visible"/>
                                      </p:to>
                                    </p:set>
                                    <p:animEffect transition="in" filter="blinds(horizontal)">
                                      <p:cBhvr>
                                        <p:cTn id="214" dur="500"/>
                                        <p:tgtEl>
                                          <p:spTgt spid="135"/>
                                        </p:tgtEl>
                                      </p:cBhvr>
                                    </p:animEffect>
                                  </p:childTnLst>
                                </p:cTn>
                              </p:par>
                              <p:par>
                                <p:cTn id="215" presetID="2" presetClass="exit" presetSubtype="4" fill="hold" nodeType="withEffect">
                                  <p:stCondLst>
                                    <p:cond delay="0"/>
                                  </p:stCondLst>
                                  <p:childTnLst>
                                    <p:anim calcmode="lin" valueType="num">
                                      <p:cBhvr additive="base">
                                        <p:cTn id="216" dur="500"/>
                                        <p:tgtEl>
                                          <p:spTgt spid="135"/>
                                        </p:tgtEl>
                                        <p:attrNameLst>
                                          <p:attrName>ppt_x</p:attrName>
                                        </p:attrNameLst>
                                      </p:cBhvr>
                                      <p:tavLst>
                                        <p:tav tm="0">
                                          <p:val>
                                            <p:strVal val="ppt_x"/>
                                          </p:val>
                                        </p:tav>
                                        <p:tav tm="100000">
                                          <p:val>
                                            <p:strVal val="ppt_x"/>
                                          </p:val>
                                        </p:tav>
                                      </p:tavLst>
                                    </p:anim>
                                    <p:anim calcmode="lin" valueType="num">
                                      <p:cBhvr additive="base">
                                        <p:cTn id="217" dur="500"/>
                                        <p:tgtEl>
                                          <p:spTgt spid="135"/>
                                        </p:tgtEl>
                                        <p:attrNameLst>
                                          <p:attrName>ppt_y</p:attrName>
                                        </p:attrNameLst>
                                      </p:cBhvr>
                                      <p:tavLst>
                                        <p:tav tm="0">
                                          <p:val>
                                            <p:strVal val="ppt_y"/>
                                          </p:val>
                                        </p:tav>
                                        <p:tav tm="100000">
                                          <p:val>
                                            <p:strVal val="1+ppt_h/2"/>
                                          </p:val>
                                        </p:tav>
                                      </p:tavLst>
                                    </p:anim>
                                    <p:set>
                                      <p:cBhvr>
                                        <p:cTn id="218" dur="1" fill="hold">
                                          <p:stCondLst>
                                            <p:cond delay="499"/>
                                          </p:stCondLst>
                                        </p:cTn>
                                        <p:tgtEl>
                                          <p:spTgt spid="135"/>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3" presetClass="entr" presetSubtype="10" fill="hold" grpId="0" nodeType="clickEffect">
                                  <p:stCondLst>
                                    <p:cond delay="0"/>
                                  </p:stCondLst>
                                  <p:childTnLst>
                                    <p:set>
                                      <p:cBhvr>
                                        <p:cTn id="222" dur="1" fill="hold">
                                          <p:stCondLst>
                                            <p:cond delay="0"/>
                                          </p:stCondLst>
                                        </p:cTn>
                                        <p:tgtEl>
                                          <p:spTgt spid="157"/>
                                        </p:tgtEl>
                                        <p:attrNameLst>
                                          <p:attrName>style.visibility</p:attrName>
                                        </p:attrNameLst>
                                      </p:cBhvr>
                                      <p:to>
                                        <p:strVal val="visible"/>
                                      </p:to>
                                    </p:set>
                                    <p:animEffect transition="in" filter="blinds(horizontal)">
                                      <p:cBhvr>
                                        <p:cTn id="223" dur="500"/>
                                        <p:tgtEl>
                                          <p:spTgt spid="157"/>
                                        </p:tgtEl>
                                      </p:cBhvr>
                                    </p:animEffect>
                                  </p:childTnLst>
                                </p:cTn>
                              </p:par>
                              <p:par>
                                <p:cTn id="224" presetID="3" presetClass="entr" presetSubtype="10" fill="hold" nodeType="withEffect">
                                  <p:stCondLst>
                                    <p:cond delay="0"/>
                                  </p:stCondLst>
                                  <p:childTnLst>
                                    <p:set>
                                      <p:cBhvr>
                                        <p:cTn id="225" dur="1" fill="hold">
                                          <p:stCondLst>
                                            <p:cond delay="0"/>
                                          </p:stCondLst>
                                        </p:cTn>
                                        <p:tgtEl>
                                          <p:spTgt spid="154"/>
                                        </p:tgtEl>
                                        <p:attrNameLst>
                                          <p:attrName>style.visibility</p:attrName>
                                        </p:attrNameLst>
                                      </p:cBhvr>
                                      <p:to>
                                        <p:strVal val="visible"/>
                                      </p:to>
                                    </p:set>
                                    <p:animEffect transition="in" filter="blinds(horizontal)">
                                      <p:cBhvr>
                                        <p:cTn id="226" dur="500"/>
                                        <p:tgtEl>
                                          <p:spTgt spid="154"/>
                                        </p:tgtEl>
                                      </p:cBhvr>
                                    </p:animEffect>
                                  </p:childTnLst>
                                </p:cTn>
                              </p:par>
                              <p:par>
                                <p:cTn id="227" presetID="3" presetClass="entr" presetSubtype="10" fill="hold" nodeType="withEffect">
                                  <p:stCondLst>
                                    <p:cond delay="0"/>
                                  </p:stCondLst>
                                  <p:childTnLst>
                                    <p:set>
                                      <p:cBhvr>
                                        <p:cTn id="228" dur="1" fill="hold">
                                          <p:stCondLst>
                                            <p:cond delay="0"/>
                                          </p:stCondLst>
                                        </p:cTn>
                                        <p:tgtEl>
                                          <p:spTgt spid="156"/>
                                        </p:tgtEl>
                                        <p:attrNameLst>
                                          <p:attrName>style.visibility</p:attrName>
                                        </p:attrNameLst>
                                      </p:cBhvr>
                                      <p:to>
                                        <p:strVal val="visible"/>
                                      </p:to>
                                    </p:set>
                                    <p:animEffect transition="in" filter="blinds(horizontal)">
                                      <p:cBhvr>
                                        <p:cTn id="229" dur="500"/>
                                        <p:tgtEl>
                                          <p:spTgt spid="156"/>
                                        </p:tgtEl>
                                      </p:cBhvr>
                                    </p:animEffect>
                                  </p:childTnLst>
                                </p:cTn>
                              </p:par>
                            </p:childTnLst>
                          </p:cTn>
                        </p:par>
                      </p:childTnLst>
                    </p:cTn>
                  </p:par>
                  <p:par>
                    <p:cTn id="230" fill="hold">
                      <p:stCondLst>
                        <p:cond delay="indefinite"/>
                      </p:stCondLst>
                      <p:childTnLst>
                        <p:par>
                          <p:cTn id="231" fill="hold">
                            <p:stCondLst>
                              <p:cond delay="0"/>
                            </p:stCondLst>
                            <p:childTnLst>
                              <p:par>
                                <p:cTn id="232" presetID="3" presetClass="entr" presetSubtype="10" fill="hold" nodeType="clickEffect">
                                  <p:stCondLst>
                                    <p:cond delay="0"/>
                                  </p:stCondLst>
                                  <p:childTnLst>
                                    <p:set>
                                      <p:cBhvr>
                                        <p:cTn id="233" dur="1" fill="hold">
                                          <p:stCondLst>
                                            <p:cond delay="0"/>
                                          </p:stCondLst>
                                        </p:cTn>
                                        <p:tgtEl>
                                          <p:spTgt spid="48"/>
                                        </p:tgtEl>
                                        <p:attrNameLst>
                                          <p:attrName>style.visibility</p:attrName>
                                        </p:attrNameLst>
                                      </p:cBhvr>
                                      <p:to>
                                        <p:strVal val="visible"/>
                                      </p:to>
                                    </p:set>
                                    <p:animEffect transition="in" filter="blinds(horizontal)">
                                      <p:cBhvr>
                                        <p:cTn id="234" dur="500"/>
                                        <p:tgtEl>
                                          <p:spTgt spid="48"/>
                                        </p:tgtEl>
                                      </p:cBhvr>
                                    </p:animEffect>
                                  </p:childTnLst>
                                </p:cTn>
                              </p:par>
                              <p:par>
                                <p:cTn id="235" presetID="3" presetClass="entr" presetSubtype="10" fill="hold" nodeType="withEffect">
                                  <p:stCondLst>
                                    <p:cond delay="0"/>
                                  </p:stCondLst>
                                  <p:childTnLst>
                                    <p:set>
                                      <p:cBhvr>
                                        <p:cTn id="236" dur="1" fill="hold">
                                          <p:stCondLst>
                                            <p:cond delay="0"/>
                                          </p:stCondLst>
                                        </p:cTn>
                                        <p:tgtEl>
                                          <p:spTgt spid="132"/>
                                        </p:tgtEl>
                                        <p:attrNameLst>
                                          <p:attrName>style.visibility</p:attrName>
                                        </p:attrNameLst>
                                      </p:cBhvr>
                                      <p:to>
                                        <p:strVal val="visible"/>
                                      </p:to>
                                    </p:set>
                                    <p:animEffect transition="in" filter="blinds(horizontal)">
                                      <p:cBhvr>
                                        <p:cTn id="237" dur="500"/>
                                        <p:tgtEl>
                                          <p:spTgt spid="132"/>
                                        </p:tgtEl>
                                      </p:cBhvr>
                                    </p:animEffect>
                                  </p:childTnLst>
                                </p:cTn>
                              </p:par>
                              <p:par>
                                <p:cTn id="238" presetID="3" presetClass="entr" presetSubtype="10" fill="hold" nodeType="withEffect">
                                  <p:stCondLst>
                                    <p:cond delay="0"/>
                                  </p:stCondLst>
                                  <p:childTnLst>
                                    <p:set>
                                      <p:cBhvr>
                                        <p:cTn id="239" dur="1" fill="hold">
                                          <p:stCondLst>
                                            <p:cond delay="0"/>
                                          </p:stCondLst>
                                        </p:cTn>
                                        <p:tgtEl>
                                          <p:spTgt spid="135"/>
                                        </p:tgtEl>
                                        <p:attrNameLst>
                                          <p:attrName>style.visibility</p:attrName>
                                        </p:attrNameLst>
                                      </p:cBhvr>
                                      <p:to>
                                        <p:strVal val="visible"/>
                                      </p:to>
                                    </p:set>
                                    <p:animEffect transition="in" filter="blinds(horizontal)">
                                      <p:cBhvr>
                                        <p:cTn id="240" dur="500"/>
                                        <p:tgtEl>
                                          <p:spTgt spid="135"/>
                                        </p:tgtEl>
                                      </p:cBhvr>
                                    </p:animEffect>
                                  </p:childTnLst>
                                </p:cTn>
                              </p:par>
                              <p:par>
                                <p:cTn id="241" presetID="3" presetClass="entr" presetSubtype="10" fill="hold" nodeType="withEffect">
                                  <p:stCondLst>
                                    <p:cond delay="0"/>
                                  </p:stCondLst>
                                  <p:childTnLst>
                                    <p:set>
                                      <p:cBhvr>
                                        <p:cTn id="242" dur="1" fill="hold">
                                          <p:stCondLst>
                                            <p:cond delay="0"/>
                                          </p:stCondLst>
                                        </p:cTn>
                                        <p:tgtEl>
                                          <p:spTgt spid="63"/>
                                        </p:tgtEl>
                                        <p:attrNameLst>
                                          <p:attrName>style.visibility</p:attrName>
                                        </p:attrNameLst>
                                      </p:cBhvr>
                                      <p:to>
                                        <p:strVal val="visible"/>
                                      </p:to>
                                    </p:set>
                                    <p:animEffect transition="in" filter="blinds(horizontal)">
                                      <p:cBhvr>
                                        <p:cTn id="243" dur="500"/>
                                        <p:tgtEl>
                                          <p:spTgt spid="63"/>
                                        </p:tgtEl>
                                      </p:cBhvr>
                                    </p:animEffect>
                                  </p:childTnLst>
                                </p:cTn>
                              </p:par>
                              <p:par>
                                <p:cTn id="244" presetID="3" presetClass="entr" presetSubtype="10" fill="hold" grpId="0" nodeType="withEffect">
                                  <p:stCondLst>
                                    <p:cond delay="0"/>
                                  </p:stCondLst>
                                  <p:childTnLst>
                                    <p:set>
                                      <p:cBhvr>
                                        <p:cTn id="245" dur="1" fill="hold">
                                          <p:stCondLst>
                                            <p:cond delay="0"/>
                                          </p:stCondLst>
                                        </p:cTn>
                                        <p:tgtEl>
                                          <p:spTgt spid="51"/>
                                        </p:tgtEl>
                                        <p:attrNameLst>
                                          <p:attrName>style.visibility</p:attrName>
                                        </p:attrNameLst>
                                      </p:cBhvr>
                                      <p:to>
                                        <p:strVal val="visible"/>
                                      </p:to>
                                    </p:set>
                                    <p:animEffect transition="in" filter="blinds(horizontal)">
                                      <p:cBhvr>
                                        <p:cTn id="246" dur="500"/>
                                        <p:tgtEl>
                                          <p:spTgt spid="51"/>
                                        </p:tgtEl>
                                      </p:cBhvr>
                                    </p:animEffect>
                                  </p:childTnLst>
                                </p:cTn>
                              </p:par>
                              <p:par>
                                <p:cTn id="247" presetID="3" presetClass="entr" presetSubtype="10" fill="hold" grpId="0" nodeType="withEffect">
                                  <p:stCondLst>
                                    <p:cond delay="0"/>
                                  </p:stCondLst>
                                  <p:childTnLst>
                                    <p:set>
                                      <p:cBhvr>
                                        <p:cTn id="248" dur="1" fill="hold">
                                          <p:stCondLst>
                                            <p:cond delay="0"/>
                                          </p:stCondLst>
                                        </p:cTn>
                                        <p:tgtEl>
                                          <p:spTgt spid="53"/>
                                        </p:tgtEl>
                                        <p:attrNameLst>
                                          <p:attrName>style.visibility</p:attrName>
                                        </p:attrNameLst>
                                      </p:cBhvr>
                                      <p:to>
                                        <p:strVal val="visible"/>
                                      </p:to>
                                    </p:set>
                                    <p:animEffect transition="in" filter="blinds(horizontal)">
                                      <p:cBhvr>
                                        <p:cTn id="249" dur="500"/>
                                        <p:tgtEl>
                                          <p:spTgt spid="53"/>
                                        </p:tgtEl>
                                      </p:cBhvr>
                                    </p:animEffect>
                                  </p:childTnLst>
                                </p:cTn>
                              </p:par>
                              <p:par>
                                <p:cTn id="250" presetID="3" presetClass="entr" presetSubtype="10" fill="hold" grpId="0" nodeType="withEffect">
                                  <p:stCondLst>
                                    <p:cond delay="0"/>
                                  </p:stCondLst>
                                  <p:childTnLst>
                                    <p:set>
                                      <p:cBhvr>
                                        <p:cTn id="251" dur="1" fill="hold">
                                          <p:stCondLst>
                                            <p:cond delay="0"/>
                                          </p:stCondLst>
                                        </p:cTn>
                                        <p:tgtEl>
                                          <p:spTgt spid="54"/>
                                        </p:tgtEl>
                                        <p:attrNameLst>
                                          <p:attrName>style.visibility</p:attrName>
                                        </p:attrNameLst>
                                      </p:cBhvr>
                                      <p:to>
                                        <p:strVal val="visible"/>
                                      </p:to>
                                    </p:set>
                                    <p:animEffect transition="in" filter="blinds(horizontal)">
                                      <p:cBhvr>
                                        <p:cTn id="252" dur="500"/>
                                        <p:tgtEl>
                                          <p:spTgt spid="54"/>
                                        </p:tgtEl>
                                      </p:cBhvr>
                                    </p:animEffect>
                                  </p:childTnLst>
                                </p:cTn>
                              </p:par>
                            </p:childTnLst>
                          </p:cTn>
                        </p:par>
                      </p:childTnLst>
                    </p:cTn>
                  </p:par>
                  <p:par>
                    <p:cTn id="253" fill="hold">
                      <p:stCondLst>
                        <p:cond delay="indefinite"/>
                      </p:stCondLst>
                      <p:childTnLst>
                        <p:par>
                          <p:cTn id="254" fill="hold">
                            <p:stCondLst>
                              <p:cond delay="0"/>
                            </p:stCondLst>
                            <p:childTnLst>
                              <p:par>
                                <p:cTn id="255" presetID="2" presetClass="exit" presetSubtype="4" fill="hold" grpId="1" nodeType="clickEffect">
                                  <p:stCondLst>
                                    <p:cond delay="0"/>
                                  </p:stCondLst>
                                  <p:childTnLst>
                                    <p:anim calcmode="lin" valueType="num">
                                      <p:cBhvr additive="base">
                                        <p:cTn id="256" dur="500"/>
                                        <p:tgtEl>
                                          <p:spTgt spid="126"/>
                                        </p:tgtEl>
                                        <p:attrNameLst>
                                          <p:attrName>ppt_x</p:attrName>
                                        </p:attrNameLst>
                                      </p:cBhvr>
                                      <p:tavLst>
                                        <p:tav tm="0">
                                          <p:val>
                                            <p:strVal val="ppt_x"/>
                                          </p:val>
                                        </p:tav>
                                        <p:tav tm="100000">
                                          <p:val>
                                            <p:strVal val="ppt_x"/>
                                          </p:val>
                                        </p:tav>
                                      </p:tavLst>
                                    </p:anim>
                                    <p:anim calcmode="lin" valueType="num">
                                      <p:cBhvr additive="base">
                                        <p:cTn id="257" dur="500"/>
                                        <p:tgtEl>
                                          <p:spTgt spid="126"/>
                                        </p:tgtEl>
                                        <p:attrNameLst>
                                          <p:attrName>ppt_y</p:attrName>
                                        </p:attrNameLst>
                                      </p:cBhvr>
                                      <p:tavLst>
                                        <p:tav tm="0">
                                          <p:val>
                                            <p:strVal val="ppt_y"/>
                                          </p:val>
                                        </p:tav>
                                        <p:tav tm="100000">
                                          <p:val>
                                            <p:strVal val="1+ppt_h/2"/>
                                          </p:val>
                                        </p:tav>
                                      </p:tavLst>
                                    </p:anim>
                                    <p:set>
                                      <p:cBhvr>
                                        <p:cTn id="258" dur="1" fill="hold">
                                          <p:stCondLst>
                                            <p:cond delay="499"/>
                                          </p:stCondLst>
                                        </p:cTn>
                                        <p:tgtEl>
                                          <p:spTgt spid="126"/>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138"/>
                                        </p:tgtEl>
                                        <p:attrNameLst>
                                          <p:attrName>style.visibility</p:attrName>
                                        </p:attrNameLst>
                                      </p:cBhvr>
                                      <p:to>
                                        <p:strVal val="visible"/>
                                      </p:to>
                                    </p:set>
                                    <p:anim calcmode="lin" valueType="num">
                                      <p:cBhvr additive="base">
                                        <p:cTn id="263" dur="500" fill="hold"/>
                                        <p:tgtEl>
                                          <p:spTgt spid="138"/>
                                        </p:tgtEl>
                                        <p:attrNameLst>
                                          <p:attrName>ppt_x</p:attrName>
                                        </p:attrNameLst>
                                      </p:cBhvr>
                                      <p:tavLst>
                                        <p:tav tm="0">
                                          <p:val>
                                            <p:strVal val="#ppt_x"/>
                                          </p:val>
                                        </p:tav>
                                        <p:tav tm="100000">
                                          <p:val>
                                            <p:strVal val="#ppt_x"/>
                                          </p:val>
                                        </p:tav>
                                      </p:tavLst>
                                    </p:anim>
                                    <p:anim calcmode="lin" valueType="num">
                                      <p:cBhvr additive="base">
                                        <p:cTn id="264"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xit" presetSubtype="4" fill="hold" grpId="1" nodeType="clickEffect">
                                  <p:stCondLst>
                                    <p:cond delay="0"/>
                                  </p:stCondLst>
                                  <p:childTnLst>
                                    <p:anim calcmode="lin" valueType="num">
                                      <p:cBhvr additive="base">
                                        <p:cTn id="268" dur="500"/>
                                        <p:tgtEl>
                                          <p:spTgt spid="51"/>
                                        </p:tgtEl>
                                        <p:attrNameLst>
                                          <p:attrName>ppt_x</p:attrName>
                                        </p:attrNameLst>
                                      </p:cBhvr>
                                      <p:tavLst>
                                        <p:tav tm="0">
                                          <p:val>
                                            <p:strVal val="ppt_x"/>
                                          </p:val>
                                        </p:tav>
                                        <p:tav tm="100000">
                                          <p:val>
                                            <p:strVal val="ppt_x"/>
                                          </p:val>
                                        </p:tav>
                                      </p:tavLst>
                                    </p:anim>
                                    <p:anim calcmode="lin" valueType="num">
                                      <p:cBhvr additive="base">
                                        <p:cTn id="269" dur="500"/>
                                        <p:tgtEl>
                                          <p:spTgt spid="51"/>
                                        </p:tgtEl>
                                        <p:attrNameLst>
                                          <p:attrName>ppt_y</p:attrName>
                                        </p:attrNameLst>
                                      </p:cBhvr>
                                      <p:tavLst>
                                        <p:tav tm="0">
                                          <p:val>
                                            <p:strVal val="ppt_y"/>
                                          </p:val>
                                        </p:tav>
                                        <p:tav tm="100000">
                                          <p:val>
                                            <p:strVal val="1+ppt_h/2"/>
                                          </p:val>
                                        </p:tav>
                                      </p:tavLst>
                                    </p:anim>
                                    <p:set>
                                      <p:cBhvr>
                                        <p:cTn id="270" dur="1" fill="hold">
                                          <p:stCondLst>
                                            <p:cond delay="499"/>
                                          </p:stCondLst>
                                        </p:cTn>
                                        <p:tgtEl>
                                          <p:spTgt spid="51"/>
                                        </p:tgtEl>
                                        <p:attrNameLst>
                                          <p:attrName>style.visibility</p:attrName>
                                        </p:attrNameLst>
                                      </p:cBhvr>
                                      <p:to>
                                        <p:strVal val="hidden"/>
                                      </p:to>
                                    </p:set>
                                  </p:childTnLst>
                                </p:cTn>
                              </p:par>
                              <p:par>
                                <p:cTn id="271" presetID="2" presetClass="exit" presetSubtype="4" fill="hold" grpId="1" nodeType="withEffect">
                                  <p:stCondLst>
                                    <p:cond delay="0"/>
                                  </p:stCondLst>
                                  <p:childTnLst>
                                    <p:anim calcmode="lin" valueType="num">
                                      <p:cBhvr additive="base">
                                        <p:cTn id="272" dur="500"/>
                                        <p:tgtEl>
                                          <p:spTgt spid="53"/>
                                        </p:tgtEl>
                                        <p:attrNameLst>
                                          <p:attrName>ppt_x</p:attrName>
                                        </p:attrNameLst>
                                      </p:cBhvr>
                                      <p:tavLst>
                                        <p:tav tm="0">
                                          <p:val>
                                            <p:strVal val="ppt_x"/>
                                          </p:val>
                                        </p:tav>
                                        <p:tav tm="100000">
                                          <p:val>
                                            <p:strVal val="ppt_x"/>
                                          </p:val>
                                        </p:tav>
                                      </p:tavLst>
                                    </p:anim>
                                    <p:anim calcmode="lin" valueType="num">
                                      <p:cBhvr additive="base">
                                        <p:cTn id="273" dur="500"/>
                                        <p:tgtEl>
                                          <p:spTgt spid="53"/>
                                        </p:tgtEl>
                                        <p:attrNameLst>
                                          <p:attrName>ppt_y</p:attrName>
                                        </p:attrNameLst>
                                      </p:cBhvr>
                                      <p:tavLst>
                                        <p:tav tm="0">
                                          <p:val>
                                            <p:strVal val="ppt_y"/>
                                          </p:val>
                                        </p:tav>
                                        <p:tav tm="100000">
                                          <p:val>
                                            <p:strVal val="1+ppt_h/2"/>
                                          </p:val>
                                        </p:tav>
                                      </p:tavLst>
                                    </p:anim>
                                    <p:set>
                                      <p:cBhvr>
                                        <p:cTn id="274" dur="1" fill="hold">
                                          <p:stCondLst>
                                            <p:cond delay="499"/>
                                          </p:stCondLst>
                                        </p:cTn>
                                        <p:tgtEl>
                                          <p:spTgt spid="53"/>
                                        </p:tgtEl>
                                        <p:attrNameLst>
                                          <p:attrName>style.visibility</p:attrName>
                                        </p:attrNameLst>
                                      </p:cBhvr>
                                      <p:to>
                                        <p:strVal val="hidden"/>
                                      </p:to>
                                    </p:set>
                                  </p:childTnLst>
                                </p:cTn>
                              </p:par>
                              <p:par>
                                <p:cTn id="275" presetID="2" presetClass="exit" presetSubtype="4" fill="hold" nodeType="withEffect">
                                  <p:stCondLst>
                                    <p:cond delay="0"/>
                                  </p:stCondLst>
                                  <p:childTnLst>
                                    <p:anim calcmode="lin" valueType="num">
                                      <p:cBhvr additive="base">
                                        <p:cTn id="276" dur="500"/>
                                        <p:tgtEl>
                                          <p:spTgt spid="132"/>
                                        </p:tgtEl>
                                        <p:attrNameLst>
                                          <p:attrName>ppt_x</p:attrName>
                                        </p:attrNameLst>
                                      </p:cBhvr>
                                      <p:tavLst>
                                        <p:tav tm="0">
                                          <p:val>
                                            <p:strVal val="ppt_x"/>
                                          </p:val>
                                        </p:tav>
                                        <p:tav tm="100000">
                                          <p:val>
                                            <p:strVal val="ppt_x"/>
                                          </p:val>
                                        </p:tav>
                                      </p:tavLst>
                                    </p:anim>
                                    <p:anim calcmode="lin" valueType="num">
                                      <p:cBhvr additive="base">
                                        <p:cTn id="277" dur="500"/>
                                        <p:tgtEl>
                                          <p:spTgt spid="132"/>
                                        </p:tgtEl>
                                        <p:attrNameLst>
                                          <p:attrName>ppt_y</p:attrName>
                                        </p:attrNameLst>
                                      </p:cBhvr>
                                      <p:tavLst>
                                        <p:tav tm="0">
                                          <p:val>
                                            <p:strVal val="ppt_y"/>
                                          </p:val>
                                        </p:tav>
                                        <p:tav tm="100000">
                                          <p:val>
                                            <p:strVal val="1+ppt_h/2"/>
                                          </p:val>
                                        </p:tav>
                                      </p:tavLst>
                                    </p:anim>
                                    <p:set>
                                      <p:cBhvr>
                                        <p:cTn id="278" dur="1" fill="hold">
                                          <p:stCondLst>
                                            <p:cond delay="499"/>
                                          </p:stCondLst>
                                        </p:cTn>
                                        <p:tgtEl>
                                          <p:spTgt spid="132"/>
                                        </p:tgtEl>
                                        <p:attrNameLst>
                                          <p:attrName>style.visibility</p:attrName>
                                        </p:attrNameLst>
                                      </p:cBhvr>
                                      <p:to>
                                        <p:strVal val="hidden"/>
                                      </p:to>
                                    </p:set>
                                  </p:childTnLst>
                                </p:cTn>
                              </p:par>
                              <p:par>
                                <p:cTn id="279" presetID="2" presetClass="exit" presetSubtype="4" fill="hold" nodeType="withEffect">
                                  <p:stCondLst>
                                    <p:cond delay="0"/>
                                  </p:stCondLst>
                                  <p:childTnLst>
                                    <p:anim calcmode="lin" valueType="num">
                                      <p:cBhvr additive="base">
                                        <p:cTn id="280" dur="500"/>
                                        <p:tgtEl>
                                          <p:spTgt spid="135"/>
                                        </p:tgtEl>
                                        <p:attrNameLst>
                                          <p:attrName>ppt_x</p:attrName>
                                        </p:attrNameLst>
                                      </p:cBhvr>
                                      <p:tavLst>
                                        <p:tav tm="0">
                                          <p:val>
                                            <p:strVal val="ppt_x"/>
                                          </p:val>
                                        </p:tav>
                                        <p:tav tm="100000">
                                          <p:val>
                                            <p:strVal val="ppt_x"/>
                                          </p:val>
                                        </p:tav>
                                      </p:tavLst>
                                    </p:anim>
                                    <p:anim calcmode="lin" valueType="num">
                                      <p:cBhvr additive="base">
                                        <p:cTn id="281" dur="500"/>
                                        <p:tgtEl>
                                          <p:spTgt spid="135"/>
                                        </p:tgtEl>
                                        <p:attrNameLst>
                                          <p:attrName>ppt_y</p:attrName>
                                        </p:attrNameLst>
                                      </p:cBhvr>
                                      <p:tavLst>
                                        <p:tav tm="0">
                                          <p:val>
                                            <p:strVal val="ppt_y"/>
                                          </p:val>
                                        </p:tav>
                                        <p:tav tm="100000">
                                          <p:val>
                                            <p:strVal val="1+ppt_h/2"/>
                                          </p:val>
                                        </p:tav>
                                      </p:tavLst>
                                    </p:anim>
                                    <p:set>
                                      <p:cBhvr>
                                        <p:cTn id="282" dur="1" fill="hold">
                                          <p:stCondLst>
                                            <p:cond delay="499"/>
                                          </p:stCondLst>
                                        </p:cTn>
                                        <p:tgtEl>
                                          <p:spTgt spid="135"/>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3" presetClass="entr" presetSubtype="10" fill="hold" grpId="0" nodeType="click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blinds(horizontal)">
                                      <p:cBhvr>
                                        <p:cTn id="287" dur="500"/>
                                        <p:tgtEl>
                                          <p:spTgt spid="101"/>
                                        </p:tgtEl>
                                      </p:cBhvr>
                                    </p:animEffect>
                                  </p:childTnLst>
                                </p:cTn>
                              </p:par>
                              <p:par>
                                <p:cTn id="288" presetID="3" presetClass="entr" presetSubtype="10" fill="hold" nodeType="withEffect">
                                  <p:stCondLst>
                                    <p:cond delay="0"/>
                                  </p:stCondLst>
                                  <p:childTnLst>
                                    <p:set>
                                      <p:cBhvr>
                                        <p:cTn id="289" dur="1" fill="hold">
                                          <p:stCondLst>
                                            <p:cond delay="0"/>
                                          </p:stCondLst>
                                        </p:cTn>
                                        <p:tgtEl>
                                          <p:spTgt spid="139"/>
                                        </p:tgtEl>
                                        <p:attrNameLst>
                                          <p:attrName>style.visibility</p:attrName>
                                        </p:attrNameLst>
                                      </p:cBhvr>
                                      <p:to>
                                        <p:strVal val="visible"/>
                                      </p:to>
                                    </p:set>
                                    <p:animEffect transition="in" filter="blinds(horizontal)">
                                      <p:cBhvr>
                                        <p:cTn id="290" dur="500"/>
                                        <p:tgtEl>
                                          <p:spTgt spid="139"/>
                                        </p:tgtEl>
                                      </p:cBhvr>
                                    </p:animEffect>
                                  </p:childTnLst>
                                </p:cTn>
                              </p:par>
                            </p:childTnLst>
                          </p:cTn>
                        </p:par>
                      </p:childTnLst>
                    </p:cTn>
                  </p:par>
                  <p:par>
                    <p:cTn id="291" fill="hold">
                      <p:stCondLst>
                        <p:cond delay="indefinite"/>
                      </p:stCondLst>
                      <p:childTnLst>
                        <p:par>
                          <p:cTn id="292" fill="hold">
                            <p:stCondLst>
                              <p:cond delay="0"/>
                            </p:stCondLst>
                            <p:childTnLst>
                              <p:par>
                                <p:cTn id="293" presetID="3" presetClass="entr" presetSubtype="10" fill="hold" nodeType="clickEffect">
                                  <p:stCondLst>
                                    <p:cond delay="0"/>
                                  </p:stCondLst>
                                  <p:childTnLst>
                                    <p:set>
                                      <p:cBhvr>
                                        <p:cTn id="294" dur="1" fill="hold">
                                          <p:stCondLst>
                                            <p:cond delay="0"/>
                                          </p:stCondLst>
                                        </p:cTn>
                                        <p:tgtEl>
                                          <p:spTgt spid="161"/>
                                        </p:tgtEl>
                                        <p:attrNameLst>
                                          <p:attrName>style.visibility</p:attrName>
                                        </p:attrNameLst>
                                      </p:cBhvr>
                                      <p:to>
                                        <p:strVal val="visible"/>
                                      </p:to>
                                    </p:set>
                                    <p:animEffect transition="in" filter="blinds(horizontal)">
                                      <p:cBhvr>
                                        <p:cTn id="295" dur="500"/>
                                        <p:tgtEl>
                                          <p:spTgt spid="161"/>
                                        </p:tgtEl>
                                      </p:cBhvr>
                                    </p:animEffect>
                                  </p:childTnLst>
                                </p:cTn>
                              </p:par>
                              <p:par>
                                <p:cTn id="296" presetID="3" presetClass="entr" presetSubtype="10" fill="hold" nodeType="withEffect">
                                  <p:stCondLst>
                                    <p:cond delay="0"/>
                                  </p:stCondLst>
                                  <p:childTnLst>
                                    <p:set>
                                      <p:cBhvr>
                                        <p:cTn id="297" dur="1" fill="hold">
                                          <p:stCondLst>
                                            <p:cond delay="0"/>
                                          </p:stCondLst>
                                        </p:cTn>
                                        <p:tgtEl>
                                          <p:spTgt spid="159"/>
                                        </p:tgtEl>
                                        <p:attrNameLst>
                                          <p:attrName>style.visibility</p:attrName>
                                        </p:attrNameLst>
                                      </p:cBhvr>
                                      <p:to>
                                        <p:strVal val="visible"/>
                                      </p:to>
                                    </p:set>
                                    <p:animEffect transition="in" filter="blinds(horizontal)">
                                      <p:cBhvr>
                                        <p:cTn id="298" dur="500"/>
                                        <p:tgtEl>
                                          <p:spTgt spid="159"/>
                                        </p:tgtEl>
                                      </p:cBhvr>
                                    </p:animEffect>
                                  </p:childTnLst>
                                </p:cTn>
                              </p:par>
                              <p:par>
                                <p:cTn id="299" presetID="3" presetClass="entr" presetSubtype="10" fill="hold" grpId="0" nodeType="withEffect">
                                  <p:stCondLst>
                                    <p:cond delay="0"/>
                                  </p:stCondLst>
                                  <p:childTnLst>
                                    <p:set>
                                      <p:cBhvr>
                                        <p:cTn id="300" dur="1" fill="hold">
                                          <p:stCondLst>
                                            <p:cond delay="0"/>
                                          </p:stCondLst>
                                        </p:cTn>
                                        <p:tgtEl>
                                          <p:spTgt spid="158"/>
                                        </p:tgtEl>
                                        <p:attrNameLst>
                                          <p:attrName>style.visibility</p:attrName>
                                        </p:attrNameLst>
                                      </p:cBhvr>
                                      <p:to>
                                        <p:strVal val="visible"/>
                                      </p:to>
                                    </p:set>
                                    <p:animEffect transition="in" filter="blinds(horizontal)">
                                      <p:cBhvr>
                                        <p:cTn id="301" dur="500"/>
                                        <p:tgtEl>
                                          <p:spTgt spid="158"/>
                                        </p:tgtEl>
                                      </p:cBhvr>
                                    </p:animEffect>
                                  </p:childTnLst>
                                </p:cTn>
                              </p:par>
                            </p:childTnLst>
                          </p:cTn>
                        </p:par>
                      </p:childTnLst>
                    </p:cTn>
                  </p:par>
                  <p:par>
                    <p:cTn id="302" fill="hold">
                      <p:stCondLst>
                        <p:cond delay="indefinite"/>
                      </p:stCondLst>
                      <p:childTnLst>
                        <p:par>
                          <p:cTn id="303" fill="hold">
                            <p:stCondLst>
                              <p:cond delay="0"/>
                            </p:stCondLst>
                            <p:childTnLst>
                              <p:par>
                                <p:cTn id="304" presetID="3" presetClass="entr" presetSubtype="10" fill="hold" grpId="0" nodeType="clickEffect">
                                  <p:stCondLst>
                                    <p:cond delay="0"/>
                                  </p:stCondLst>
                                  <p:childTnLst>
                                    <p:set>
                                      <p:cBhvr>
                                        <p:cTn id="305" dur="1" fill="hold">
                                          <p:stCondLst>
                                            <p:cond delay="0"/>
                                          </p:stCondLst>
                                        </p:cTn>
                                        <p:tgtEl>
                                          <p:spTgt spid="145"/>
                                        </p:tgtEl>
                                        <p:attrNameLst>
                                          <p:attrName>style.visibility</p:attrName>
                                        </p:attrNameLst>
                                      </p:cBhvr>
                                      <p:to>
                                        <p:strVal val="visible"/>
                                      </p:to>
                                    </p:set>
                                    <p:animEffect transition="in" filter="blinds(horizontal)">
                                      <p:cBhvr>
                                        <p:cTn id="306" dur="500"/>
                                        <p:tgtEl>
                                          <p:spTgt spid="145"/>
                                        </p:tgtEl>
                                      </p:cBhvr>
                                    </p:animEffect>
                                  </p:childTnLst>
                                </p:cTn>
                              </p:par>
                              <p:par>
                                <p:cTn id="307" presetID="3" presetClass="entr" presetSubtype="10" fill="hold" grpId="0" nodeType="withEffect">
                                  <p:stCondLst>
                                    <p:cond delay="0"/>
                                  </p:stCondLst>
                                  <p:childTnLst>
                                    <p:set>
                                      <p:cBhvr>
                                        <p:cTn id="308" dur="1" fill="hold">
                                          <p:stCondLst>
                                            <p:cond delay="0"/>
                                          </p:stCondLst>
                                        </p:cTn>
                                        <p:tgtEl>
                                          <p:spTgt spid="146"/>
                                        </p:tgtEl>
                                        <p:attrNameLst>
                                          <p:attrName>style.visibility</p:attrName>
                                        </p:attrNameLst>
                                      </p:cBhvr>
                                      <p:to>
                                        <p:strVal val="visible"/>
                                      </p:to>
                                    </p:set>
                                    <p:animEffect transition="in" filter="blinds(horizontal)">
                                      <p:cBhvr>
                                        <p:cTn id="309" dur="500"/>
                                        <p:tgtEl>
                                          <p:spTgt spid="146"/>
                                        </p:tgtEl>
                                      </p:cBhvr>
                                    </p:animEffect>
                                  </p:childTnLst>
                                </p:cTn>
                              </p:par>
                              <p:par>
                                <p:cTn id="310" presetID="3" presetClass="entr" presetSubtype="10" fill="hold" grpId="0" nodeType="withEffect">
                                  <p:stCondLst>
                                    <p:cond delay="0"/>
                                  </p:stCondLst>
                                  <p:childTnLst>
                                    <p:set>
                                      <p:cBhvr>
                                        <p:cTn id="311" dur="1" fill="hold">
                                          <p:stCondLst>
                                            <p:cond delay="0"/>
                                          </p:stCondLst>
                                        </p:cTn>
                                        <p:tgtEl>
                                          <p:spTgt spid="147"/>
                                        </p:tgtEl>
                                        <p:attrNameLst>
                                          <p:attrName>style.visibility</p:attrName>
                                        </p:attrNameLst>
                                      </p:cBhvr>
                                      <p:to>
                                        <p:strVal val="visible"/>
                                      </p:to>
                                    </p:set>
                                    <p:animEffect transition="in" filter="blinds(horizontal)">
                                      <p:cBhvr>
                                        <p:cTn id="312" dur="500"/>
                                        <p:tgtEl>
                                          <p:spTgt spid="147"/>
                                        </p:tgtEl>
                                      </p:cBhvr>
                                    </p:animEffect>
                                  </p:childTnLst>
                                </p:cTn>
                              </p:par>
                              <p:par>
                                <p:cTn id="313" presetID="3" presetClass="entr" presetSubtype="10" fill="hold" grpId="0" nodeType="withEffect">
                                  <p:stCondLst>
                                    <p:cond delay="0"/>
                                  </p:stCondLst>
                                  <p:childTnLst>
                                    <p:set>
                                      <p:cBhvr>
                                        <p:cTn id="314" dur="1" fill="hold">
                                          <p:stCondLst>
                                            <p:cond delay="0"/>
                                          </p:stCondLst>
                                        </p:cTn>
                                        <p:tgtEl>
                                          <p:spTgt spid="148"/>
                                        </p:tgtEl>
                                        <p:attrNameLst>
                                          <p:attrName>style.visibility</p:attrName>
                                        </p:attrNameLst>
                                      </p:cBhvr>
                                      <p:to>
                                        <p:strVal val="visible"/>
                                      </p:to>
                                    </p:set>
                                    <p:animEffect transition="in" filter="blinds(horizontal)">
                                      <p:cBhvr>
                                        <p:cTn id="315" dur="500"/>
                                        <p:tgtEl>
                                          <p:spTgt spid="148"/>
                                        </p:tgtEl>
                                      </p:cBhvr>
                                    </p:animEffect>
                                  </p:childTnLst>
                                </p:cTn>
                              </p:par>
                            </p:childTnLst>
                          </p:cTn>
                        </p:par>
                      </p:childTnLst>
                    </p:cTn>
                  </p:par>
                  <p:par>
                    <p:cTn id="316" fill="hold">
                      <p:stCondLst>
                        <p:cond delay="indefinite"/>
                      </p:stCondLst>
                      <p:childTnLst>
                        <p:par>
                          <p:cTn id="317" fill="hold">
                            <p:stCondLst>
                              <p:cond delay="0"/>
                            </p:stCondLst>
                            <p:childTnLst>
                              <p:par>
                                <p:cTn id="318" presetID="3" presetClass="entr" presetSubtype="10" fill="hold" grpId="0" nodeType="clickEffect">
                                  <p:stCondLst>
                                    <p:cond delay="0"/>
                                  </p:stCondLst>
                                  <p:childTnLst>
                                    <p:set>
                                      <p:cBhvr>
                                        <p:cTn id="319" dur="1" fill="hold">
                                          <p:stCondLst>
                                            <p:cond delay="0"/>
                                          </p:stCondLst>
                                        </p:cTn>
                                        <p:tgtEl>
                                          <p:spTgt spid="144"/>
                                        </p:tgtEl>
                                        <p:attrNameLst>
                                          <p:attrName>style.visibility</p:attrName>
                                        </p:attrNameLst>
                                      </p:cBhvr>
                                      <p:to>
                                        <p:strVal val="visible"/>
                                      </p:to>
                                    </p:set>
                                    <p:animEffect transition="in" filter="blinds(horizontal)">
                                      <p:cBhvr>
                                        <p:cTn id="320" dur="500"/>
                                        <p:tgtEl>
                                          <p:spTgt spid="144"/>
                                        </p:tgtEl>
                                      </p:cBhvr>
                                    </p:animEffect>
                                  </p:childTnLst>
                                </p:cTn>
                              </p:par>
                              <p:par>
                                <p:cTn id="321" presetID="3" presetClass="entr" presetSubtype="10" fill="hold" grpId="0" nodeType="withEffect">
                                  <p:stCondLst>
                                    <p:cond delay="0"/>
                                  </p:stCondLst>
                                  <p:childTnLst>
                                    <p:set>
                                      <p:cBhvr>
                                        <p:cTn id="322" dur="1" fill="hold">
                                          <p:stCondLst>
                                            <p:cond delay="0"/>
                                          </p:stCondLst>
                                        </p:cTn>
                                        <p:tgtEl>
                                          <p:spTgt spid="88"/>
                                        </p:tgtEl>
                                        <p:attrNameLst>
                                          <p:attrName>style.visibility</p:attrName>
                                        </p:attrNameLst>
                                      </p:cBhvr>
                                      <p:to>
                                        <p:strVal val="visible"/>
                                      </p:to>
                                    </p:set>
                                    <p:animEffect transition="in" filter="blinds(horizontal)">
                                      <p:cBhvr>
                                        <p:cTn id="323" dur="500"/>
                                        <p:tgtEl>
                                          <p:spTgt spid="88"/>
                                        </p:tgtEl>
                                      </p:cBhvr>
                                    </p:animEffect>
                                  </p:childTnLst>
                                </p:cTn>
                              </p:par>
                            </p:childTnLst>
                          </p:cTn>
                        </p:par>
                      </p:childTnLst>
                    </p:cTn>
                  </p:par>
                  <p:par>
                    <p:cTn id="324" fill="hold">
                      <p:stCondLst>
                        <p:cond delay="indefinite"/>
                      </p:stCondLst>
                      <p:childTnLst>
                        <p:par>
                          <p:cTn id="325" fill="hold">
                            <p:stCondLst>
                              <p:cond delay="0"/>
                            </p:stCondLst>
                            <p:childTnLst>
                              <p:par>
                                <p:cTn id="326" presetID="3" presetClass="entr" presetSubtype="10" fill="hold" grpId="0" nodeType="clickEffect">
                                  <p:stCondLst>
                                    <p:cond delay="0"/>
                                  </p:stCondLst>
                                  <p:childTnLst>
                                    <p:set>
                                      <p:cBhvr>
                                        <p:cTn id="327" dur="1" fill="hold">
                                          <p:stCondLst>
                                            <p:cond delay="0"/>
                                          </p:stCondLst>
                                        </p:cTn>
                                        <p:tgtEl>
                                          <p:spTgt spid="95"/>
                                        </p:tgtEl>
                                        <p:attrNameLst>
                                          <p:attrName>style.visibility</p:attrName>
                                        </p:attrNameLst>
                                      </p:cBhvr>
                                      <p:to>
                                        <p:strVal val="visible"/>
                                      </p:to>
                                    </p:set>
                                    <p:animEffect transition="in" filter="blinds(horizontal)">
                                      <p:cBhvr>
                                        <p:cTn id="328" dur="500"/>
                                        <p:tgtEl>
                                          <p:spTgt spid="95"/>
                                        </p:tgtEl>
                                      </p:cBhvr>
                                    </p:animEffect>
                                  </p:childTnLst>
                                </p:cTn>
                              </p:par>
                              <p:par>
                                <p:cTn id="329" presetID="3" presetClass="entr" presetSubtype="10" fill="hold" grpId="0" nodeType="withEffect">
                                  <p:stCondLst>
                                    <p:cond delay="0"/>
                                  </p:stCondLst>
                                  <p:childTnLst>
                                    <p:set>
                                      <p:cBhvr>
                                        <p:cTn id="330" dur="1" fill="hold">
                                          <p:stCondLst>
                                            <p:cond delay="0"/>
                                          </p:stCondLst>
                                        </p:cTn>
                                        <p:tgtEl>
                                          <p:spTgt spid="90"/>
                                        </p:tgtEl>
                                        <p:attrNameLst>
                                          <p:attrName>style.visibility</p:attrName>
                                        </p:attrNameLst>
                                      </p:cBhvr>
                                      <p:to>
                                        <p:strVal val="visible"/>
                                      </p:to>
                                    </p:set>
                                    <p:animEffect transition="in" filter="blinds(horizontal)">
                                      <p:cBhvr>
                                        <p:cTn id="331" dur="500"/>
                                        <p:tgtEl>
                                          <p:spTgt spid="90"/>
                                        </p:tgtEl>
                                      </p:cBhvr>
                                    </p:animEffect>
                                  </p:childTnLst>
                                </p:cTn>
                              </p:par>
                            </p:childTnLst>
                          </p:cTn>
                        </p:par>
                      </p:childTnLst>
                    </p:cTn>
                  </p:par>
                  <p:par>
                    <p:cTn id="332" fill="hold">
                      <p:stCondLst>
                        <p:cond delay="indefinite"/>
                      </p:stCondLst>
                      <p:childTnLst>
                        <p:par>
                          <p:cTn id="333" fill="hold">
                            <p:stCondLst>
                              <p:cond delay="0"/>
                            </p:stCondLst>
                            <p:childTnLst>
                              <p:par>
                                <p:cTn id="334" presetID="3" presetClass="entr" presetSubtype="1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blinds(horizontal)">
                                      <p:cBhvr>
                                        <p:cTn id="336" dur="500"/>
                                        <p:tgtEl>
                                          <p:spTgt spid="150"/>
                                        </p:tgtEl>
                                      </p:cBhvr>
                                    </p:animEffect>
                                  </p:childTnLst>
                                </p:cTn>
                              </p:par>
                              <p:par>
                                <p:cTn id="337" presetID="3" presetClass="entr" presetSubtype="10" fill="hold" grpId="0" nodeType="withEffect">
                                  <p:stCondLst>
                                    <p:cond delay="0"/>
                                  </p:stCondLst>
                                  <p:childTnLst>
                                    <p:set>
                                      <p:cBhvr>
                                        <p:cTn id="338" dur="1" fill="hold">
                                          <p:stCondLst>
                                            <p:cond delay="0"/>
                                          </p:stCondLst>
                                        </p:cTn>
                                        <p:tgtEl>
                                          <p:spTgt spid="89"/>
                                        </p:tgtEl>
                                        <p:attrNameLst>
                                          <p:attrName>style.visibility</p:attrName>
                                        </p:attrNameLst>
                                      </p:cBhvr>
                                      <p:to>
                                        <p:strVal val="visible"/>
                                      </p:to>
                                    </p:set>
                                    <p:animEffect transition="in" filter="blinds(horizontal)">
                                      <p:cBhvr>
                                        <p:cTn id="33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6" grpId="0" animBg="1"/>
      <p:bldP spid="27" grpId="0" animBg="1"/>
      <p:bldP spid="30" grpId="0" animBg="1"/>
      <p:bldP spid="30" grpId="1" animBg="1"/>
      <p:bldP spid="31" grpId="0" animBg="1"/>
      <p:bldP spid="31" grpId="1" animBg="1"/>
      <p:bldP spid="33" grpId="0"/>
      <p:bldP spid="43" grpId="0" animBg="1"/>
      <p:bldP spid="43" grpId="1" animBg="1"/>
      <p:bldP spid="45" grpId="0" animBg="1"/>
      <p:bldP spid="46" grpId="0" animBg="1"/>
      <p:bldP spid="46" grpId="1" animBg="1"/>
      <p:bldP spid="47" grpId="0" animBg="1"/>
      <p:bldP spid="47" grpId="1" animBg="1"/>
      <p:bldP spid="49" grpId="0" animBg="1"/>
      <p:bldP spid="49" grpId="1" animBg="1"/>
      <p:bldP spid="50" grpId="0" animBg="1"/>
      <p:bldP spid="51" grpId="0" animBg="1"/>
      <p:bldP spid="51" grpId="1" animBg="1"/>
      <p:bldP spid="53" grpId="0" animBg="1"/>
      <p:bldP spid="53" grpId="1" animBg="1"/>
      <p:bldP spid="54" grpId="0" animBg="1"/>
      <p:bldP spid="56" grpId="0"/>
      <p:bldP spid="75" grpId="0" animBg="1"/>
      <p:bldP spid="76" grpId="0" animBg="1"/>
      <p:bldP spid="99" grpId="0"/>
      <p:bldP spid="100" grpId="0"/>
      <p:bldP spid="101" grpId="0"/>
      <p:bldP spid="107" grpId="0" animBg="1"/>
      <p:bldP spid="116" grpId="0" animBg="1"/>
      <p:bldP spid="116" grpId="1" animBg="1"/>
      <p:bldP spid="117" grpId="1" animBg="1"/>
      <p:bldP spid="126" grpId="0" animBg="1"/>
      <p:bldP spid="126" grpId="1" animBg="1"/>
      <p:bldP spid="138" grpId="0" animBg="1"/>
      <p:bldP spid="144" grpId="0" animBg="1"/>
      <p:bldP spid="145" grpId="0"/>
      <p:bldP spid="146" grpId="0"/>
      <p:bldP spid="147" grpId="0"/>
      <p:bldP spid="148" grpId="0"/>
      <p:bldP spid="150" grpId="0" animBg="1"/>
      <p:bldP spid="157" grpId="0" animBg="1"/>
      <p:bldP spid="158" grpId="0" animBg="1"/>
      <p:bldP spid="164" grpId="0" animBg="1"/>
      <p:bldP spid="165" grpId="0" animBg="1"/>
      <p:bldP spid="88" grpId="0" animBg="1"/>
      <p:bldP spid="89" grpId="0"/>
      <p:bldP spid="90"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4" name="Oval 33"/>
          <p:cNvSpPr/>
          <p:nvPr/>
        </p:nvSpPr>
        <p:spPr>
          <a:xfrm>
            <a:off x="990600" y="1371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ε</a:t>
            </a:r>
            <a:endParaRPr lang="en-US" b="1" dirty="0">
              <a:solidFill>
                <a:schemeClr val="tx1"/>
              </a:solidFill>
            </a:endParaRPr>
          </a:p>
        </p:txBody>
      </p:sp>
      <p:sp>
        <p:nvSpPr>
          <p:cNvPr id="36" name="Oval 35"/>
          <p:cNvSpPr/>
          <p:nvPr/>
        </p:nvSpPr>
        <p:spPr>
          <a:xfrm>
            <a:off x="1447800" y="1371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σ</a:t>
            </a:r>
            <a:endParaRPr lang="en-US" b="1" dirty="0">
              <a:solidFill>
                <a:schemeClr val="tx1"/>
              </a:solidFill>
            </a:endParaRPr>
          </a:p>
        </p:txBody>
      </p:sp>
      <p:sp>
        <p:nvSpPr>
          <p:cNvPr id="41" name="Oval 40"/>
          <p:cNvSpPr/>
          <p:nvPr/>
        </p:nvSpPr>
        <p:spPr>
          <a:xfrm>
            <a:off x="304800" y="2133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ψ</a:t>
            </a:r>
            <a:endParaRPr lang="en-US" b="1" dirty="0">
              <a:solidFill>
                <a:schemeClr val="tx1"/>
              </a:solidFill>
            </a:endParaRPr>
          </a:p>
        </p:txBody>
      </p:sp>
      <p:sp>
        <p:nvSpPr>
          <p:cNvPr id="42" name="Oval 41"/>
          <p:cNvSpPr/>
          <p:nvPr/>
        </p:nvSpPr>
        <p:spPr>
          <a:xfrm>
            <a:off x="2036118" y="2133600"/>
            <a:ext cx="402282"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smtClean="0">
                <a:solidFill>
                  <a:schemeClr val="tx1"/>
                </a:solidFill>
                <a:latin typeface="Calibri"/>
                <a:cs typeface="Calibri"/>
              </a:rPr>
              <a:t>τ</a:t>
            </a:r>
            <a:endParaRPr lang="en-US" b="1" dirty="0">
              <a:solidFill>
                <a:schemeClr val="tx1"/>
              </a:solidFill>
            </a:endParaRPr>
          </a:p>
        </p:txBody>
      </p:sp>
      <p:cxnSp>
        <p:nvCxnSpPr>
          <p:cNvPr id="44" name="Straight Arrow Connector 43"/>
          <p:cNvCxnSpPr>
            <a:stCxn id="34" idx="2"/>
            <a:endCxn id="41" idx="0"/>
          </p:cNvCxnSpPr>
          <p:nvPr/>
        </p:nvCxnSpPr>
        <p:spPr>
          <a:xfrm rot="10800000" flipV="1">
            <a:off x="495300" y="1562100"/>
            <a:ext cx="495300" cy="5715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6"/>
            <a:endCxn id="42" idx="0"/>
          </p:cNvCxnSpPr>
          <p:nvPr/>
        </p:nvCxnSpPr>
        <p:spPr>
          <a:xfrm>
            <a:off x="1828800" y="1562100"/>
            <a:ext cx="408459" cy="5715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6200" y="2743200"/>
            <a:ext cx="2133600" cy="205740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486400" y="990601"/>
            <a:ext cx="3581399" cy="1246495"/>
          </a:xfrm>
          <a:prstGeom prst="rect">
            <a:avLst/>
          </a:prstGeom>
          <a:noFill/>
        </p:spPr>
        <p:txBody>
          <a:bodyPr wrap="square" rtlCol="0">
            <a:spAutoFit/>
          </a:bodyPr>
          <a:lstStyle/>
          <a:p>
            <a:pPr lvl="0" indent="-342900">
              <a:defRPr/>
            </a:pPr>
            <a:r>
              <a:rPr lang="en-US" sz="1500" dirty="0" smtClean="0">
                <a:solidFill>
                  <a:schemeClr val="accent5">
                    <a:lumMod val="50000"/>
                  </a:schemeClr>
                </a:solidFill>
              </a:rPr>
              <a:t>It definitely has the sleek look of an </a:t>
            </a:r>
            <a:r>
              <a:rPr lang="en-US" sz="1500" dirty="0" err="1" smtClean="0">
                <a:solidFill>
                  <a:schemeClr val="accent5">
                    <a:lumMod val="50000"/>
                  </a:schemeClr>
                </a:solidFill>
              </a:rPr>
              <a:t>ultrabook</a:t>
            </a:r>
            <a:r>
              <a:rPr lang="en-US" sz="1500" dirty="0" smtClean="0">
                <a:solidFill>
                  <a:schemeClr val="accent5">
                    <a:lumMod val="50000"/>
                  </a:schemeClr>
                </a:solidFill>
              </a:rPr>
              <a:t> </a:t>
            </a:r>
            <a:r>
              <a:rPr lang="en-US" sz="1500" baseline="30000" dirty="0" smtClean="0">
                <a:solidFill>
                  <a:schemeClr val="accent5">
                    <a:lumMod val="50000"/>
                  </a:schemeClr>
                </a:solidFill>
              </a:rPr>
              <a:t>{appearance,+} </a:t>
            </a:r>
            <a:r>
              <a:rPr lang="en-US" sz="1500" dirty="0" smtClean="0">
                <a:solidFill>
                  <a:schemeClr val="accent5">
                    <a:lumMod val="50000"/>
                  </a:schemeClr>
                </a:solidFill>
              </a:rPr>
              <a:t>. </a:t>
            </a:r>
            <a:r>
              <a:rPr lang="en-US" sz="1500" dirty="0" smtClean="0">
                <a:solidFill>
                  <a:srgbClr val="FF0000"/>
                </a:solidFill>
              </a:rPr>
              <a:t>However, the sound sucks </a:t>
            </a:r>
            <a:r>
              <a:rPr lang="en-US" sz="1500" baseline="30000" dirty="0" smtClean="0">
                <a:solidFill>
                  <a:srgbClr val="FF0000"/>
                </a:solidFill>
              </a:rPr>
              <a:t>{sound,-} </a:t>
            </a:r>
            <a:r>
              <a:rPr lang="en-US" sz="1500" dirty="0" smtClean="0">
                <a:solidFill>
                  <a:srgbClr val="FF0000"/>
                </a:solidFill>
              </a:rPr>
              <a:t>. </a:t>
            </a:r>
            <a:endParaRPr lang="en-US" sz="1500" dirty="0" smtClean="0"/>
          </a:p>
          <a:p>
            <a:pPr lvl="0" indent="-342900">
              <a:defRPr/>
            </a:pPr>
            <a:endParaRPr lang="en-US" sz="1500" dirty="0" smtClean="0"/>
          </a:p>
          <a:p>
            <a:endParaRPr lang="en-US" sz="1500" dirty="0"/>
          </a:p>
        </p:txBody>
      </p:sp>
      <p:sp>
        <p:nvSpPr>
          <p:cNvPr id="70" name="Rectangle 69"/>
          <p:cNvSpPr/>
          <p:nvPr/>
        </p:nvSpPr>
        <p:spPr>
          <a:xfrm>
            <a:off x="5334000" y="990600"/>
            <a:ext cx="3505200" cy="7620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324600" y="1752600"/>
            <a:ext cx="1828800" cy="430887"/>
          </a:xfrm>
          <a:prstGeom prst="rect">
            <a:avLst/>
          </a:prstGeom>
          <a:noFill/>
        </p:spPr>
        <p:txBody>
          <a:bodyPr wrap="square" rtlCol="0">
            <a:spAutoFit/>
          </a:bodyPr>
          <a:lstStyle/>
          <a:p>
            <a:r>
              <a:rPr lang="en-US" sz="2200" b="1" i="1" dirty="0" smtClean="0">
                <a:solidFill>
                  <a:srgbClr val="FF0000"/>
                </a:solidFill>
              </a:rPr>
              <a:t>Observable</a:t>
            </a:r>
            <a:endParaRPr lang="en-US" sz="2200" b="1" i="1" dirty="0">
              <a:solidFill>
                <a:srgbClr val="FF0000"/>
              </a:solidFill>
            </a:endParaRPr>
          </a:p>
        </p:txBody>
      </p:sp>
      <p:pic>
        <p:nvPicPr>
          <p:cNvPr id="6149" name="Picture 5"/>
          <p:cNvPicPr>
            <a:picLocks noChangeAspect="1" noChangeArrowheads="1"/>
          </p:cNvPicPr>
          <p:nvPr/>
        </p:nvPicPr>
        <p:blipFill>
          <a:blip r:embed="rId4"/>
          <a:srcRect/>
          <a:stretch>
            <a:fillRect/>
          </a:stretch>
        </p:blipFill>
        <p:spPr bwMode="auto">
          <a:xfrm>
            <a:off x="1600200" y="2743200"/>
            <a:ext cx="4105275" cy="1590675"/>
          </a:xfrm>
          <a:prstGeom prst="rect">
            <a:avLst/>
          </a:prstGeom>
          <a:noFill/>
          <a:ln w="9525">
            <a:noFill/>
            <a:miter lim="800000"/>
            <a:headEnd/>
            <a:tailEnd/>
          </a:ln>
          <a:effectLst/>
        </p:spPr>
      </p:pic>
      <p:sp>
        <p:nvSpPr>
          <p:cNvPr id="73" name="Rectangle 72"/>
          <p:cNvSpPr/>
          <p:nvPr/>
        </p:nvSpPr>
        <p:spPr>
          <a:xfrm>
            <a:off x="4648200" y="3276600"/>
            <a:ext cx="609600" cy="304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72000" y="3810000"/>
            <a:ext cx="609600" cy="304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04800" y="2895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sp>
        <p:nvSpPr>
          <p:cNvPr id="55" name="Rectangle 54"/>
          <p:cNvSpPr/>
          <p:nvPr/>
        </p:nvSpPr>
        <p:spPr>
          <a:xfrm>
            <a:off x="304800" y="36576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sp>
        <p:nvSpPr>
          <p:cNvPr id="56" name="Rectangle 55"/>
          <p:cNvSpPr/>
          <p:nvPr/>
        </p:nvSpPr>
        <p:spPr>
          <a:xfrm>
            <a:off x="304800" y="4343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sp>
        <p:nvSpPr>
          <p:cNvPr id="57" name="Rectangle 56"/>
          <p:cNvSpPr/>
          <p:nvPr/>
        </p:nvSpPr>
        <p:spPr>
          <a:xfrm>
            <a:off x="1217612" y="2895601"/>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u="sng" dirty="0" smtClean="0">
                <a:solidFill>
                  <a:srgbClr val="00B050"/>
                </a:solidFill>
              </a:rPr>
              <a:t>P,+</a:t>
            </a:r>
          </a:p>
        </p:txBody>
      </p:sp>
      <p:sp>
        <p:nvSpPr>
          <p:cNvPr id="58" name="Rectangle 57"/>
          <p:cNvSpPr/>
          <p:nvPr/>
        </p:nvSpPr>
        <p:spPr>
          <a:xfrm>
            <a:off x="1217612" y="43434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FF0000"/>
                </a:solidFill>
              </a:rPr>
              <a:t>S,-</a:t>
            </a:r>
          </a:p>
        </p:txBody>
      </p:sp>
      <p:sp>
        <p:nvSpPr>
          <p:cNvPr id="59" name="Rectangle 58"/>
          <p:cNvSpPr/>
          <p:nvPr/>
        </p:nvSpPr>
        <p:spPr>
          <a:xfrm>
            <a:off x="1219200" y="3657602"/>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5">
                    <a:lumMod val="50000"/>
                  </a:schemeClr>
                </a:solidFill>
              </a:rPr>
              <a:t>A+</a:t>
            </a:r>
          </a:p>
        </p:txBody>
      </p:sp>
      <p:cxnSp>
        <p:nvCxnSpPr>
          <p:cNvPr id="65" name="Straight Arrow Connector 64"/>
          <p:cNvCxnSpPr/>
          <p:nvPr/>
        </p:nvCxnSpPr>
        <p:spPr>
          <a:xfrm>
            <a:off x="838200" y="3124199"/>
            <a:ext cx="379412"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3"/>
            <a:endCxn id="59" idx="1"/>
          </p:cNvCxnSpPr>
          <p:nvPr/>
        </p:nvCxnSpPr>
        <p:spPr>
          <a:xfrm>
            <a:off x="838200" y="3086100"/>
            <a:ext cx="381000" cy="7620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4" idx="3"/>
            <a:endCxn id="58" idx="1"/>
          </p:cNvCxnSpPr>
          <p:nvPr/>
        </p:nvCxnSpPr>
        <p:spPr>
          <a:xfrm>
            <a:off x="838200" y="3086100"/>
            <a:ext cx="379412" cy="1447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086600" y="1066800"/>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562600" y="1524000"/>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Table 81"/>
          <p:cNvGraphicFramePr>
            <a:graphicFrameLocks noGrp="1"/>
          </p:cNvGraphicFramePr>
          <p:nvPr/>
        </p:nvGraphicFramePr>
        <p:xfrm>
          <a:off x="5486400" y="3124200"/>
          <a:ext cx="3276600" cy="1177879"/>
        </p:xfrm>
        <a:graphic>
          <a:graphicData uri="http://schemas.openxmlformats.org/drawingml/2006/table">
            <a:tbl>
              <a:tblPr>
                <a:tableStyleId>{5940675A-B579-460E-94D1-54222C63F5DA}</a:tableStyleId>
              </a:tblPr>
              <a:tblGrid>
                <a:gridCol w="1066800"/>
                <a:gridCol w="1295399"/>
                <a:gridCol w="914401"/>
              </a:tblGrid>
              <a:tr h="529001">
                <a:tc>
                  <a:txBody>
                    <a:bodyPr/>
                    <a:lstStyle/>
                    <a:p>
                      <a:r>
                        <a:rPr lang="en-US" sz="1200" dirty="0" smtClean="0"/>
                        <a:t>Sentence 1</a:t>
                      </a:r>
                      <a:endParaRPr lang="en-US" sz="1200" dirty="0"/>
                    </a:p>
                  </a:txBody>
                  <a:tcPr/>
                </a:tc>
                <a:tc>
                  <a:txBody>
                    <a:bodyPr/>
                    <a:lstStyle/>
                    <a:p>
                      <a:r>
                        <a:rPr lang="en-US" sz="1200" kern="1200" dirty="0" smtClean="0"/>
                        <a:t>It definitely has the sleek look of an </a:t>
                      </a:r>
                      <a:r>
                        <a:rPr lang="en-US" sz="1200" kern="1200" dirty="0" err="1" smtClean="0"/>
                        <a:t>ultrabook</a:t>
                      </a:r>
                      <a:r>
                        <a:rPr lang="en-US" sz="1200" kern="1200" dirty="0" smtClean="0"/>
                        <a:t> </a:t>
                      </a:r>
                      <a:endParaRPr lang="en-US" sz="1200" b="1" kern="1200" dirty="0" smtClean="0">
                        <a:solidFill>
                          <a:schemeClr val="lt1"/>
                        </a:solidFill>
                        <a:latin typeface="+mn-lt"/>
                        <a:ea typeface="+mn-ea"/>
                        <a:cs typeface="+mn-cs"/>
                      </a:endParaRPr>
                    </a:p>
                  </a:txBody>
                  <a:tcPr/>
                </a:tc>
                <a:tc>
                  <a:txBody>
                    <a:bodyPr/>
                    <a:lstStyle/>
                    <a:p>
                      <a:r>
                        <a:rPr lang="en-US" sz="1200" kern="1200" dirty="0" smtClean="0"/>
                        <a:t>Positive Sentiment</a:t>
                      </a:r>
                      <a:endParaRPr lang="en-US" sz="1200" b="1" kern="1200" dirty="0" smtClean="0">
                        <a:solidFill>
                          <a:schemeClr val="lt1"/>
                        </a:solidFill>
                        <a:latin typeface="+mn-lt"/>
                        <a:ea typeface="+mn-ea"/>
                        <a:cs typeface="+mn-cs"/>
                      </a:endParaRPr>
                    </a:p>
                  </a:txBody>
                  <a:tcPr/>
                </a:tc>
              </a:tr>
              <a:tr h="537799">
                <a:tc>
                  <a:txBody>
                    <a:bodyPr/>
                    <a:lstStyle/>
                    <a:p>
                      <a:r>
                        <a:rPr lang="en-US" sz="1200" dirty="0" smtClean="0"/>
                        <a:t>Sentence</a:t>
                      </a:r>
                      <a:r>
                        <a:rPr lang="en-US" sz="1200" baseline="0" dirty="0" smtClean="0"/>
                        <a:t> 2</a:t>
                      </a:r>
                      <a:endParaRPr lang="en-US" sz="1200" dirty="0"/>
                    </a:p>
                  </a:txBody>
                  <a:tcPr/>
                </a:tc>
                <a:tc>
                  <a:txBody>
                    <a:bodyPr/>
                    <a:lstStyle/>
                    <a:p>
                      <a:r>
                        <a:rPr lang="en-US" sz="1200" kern="1200" dirty="0" smtClean="0"/>
                        <a:t>However, the sound sucks </a:t>
                      </a:r>
                      <a:endParaRPr lang="en-US" sz="1200" kern="1200" dirty="0" smtClean="0">
                        <a:solidFill>
                          <a:schemeClr val="dk1"/>
                        </a:solidFill>
                        <a:latin typeface="+mn-lt"/>
                        <a:ea typeface="+mn-ea"/>
                        <a:cs typeface="+mn-cs"/>
                      </a:endParaRPr>
                    </a:p>
                  </a:txBody>
                  <a:tcPr/>
                </a:tc>
                <a:tc>
                  <a:txBody>
                    <a:bodyPr/>
                    <a:lstStyle/>
                    <a:p>
                      <a:r>
                        <a:rPr lang="en-US" sz="1200" kern="1200" dirty="0" smtClean="0"/>
                        <a:t>Negative Sentiment</a:t>
                      </a:r>
                      <a:endParaRPr lang="en-US" sz="1200" kern="1200" dirty="0" smtClean="0">
                        <a:solidFill>
                          <a:schemeClr val="dk1"/>
                        </a:solidFill>
                        <a:latin typeface="+mn-lt"/>
                        <a:ea typeface="+mn-ea"/>
                        <a:cs typeface="+mn-cs"/>
                      </a:endParaRPr>
                    </a:p>
                  </a:txBody>
                  <a:tcPr/>
                </a:tc>
              </a:tr>
            </a:tbl>
          </a:graphicData>
        </a:graphic>
      </p:graphicFrame>
      <p:sp>
        <p:nvSpPr>
          <p:cNvPr id="83" name="Down Arrow 82"/>
          <p:cNvSpPr/>
          <p:nvPr/>
        </p:nvSpPr>
        <p:spPr>
          <a:xfrm>
            <a:off x="6781800" y="2209800"/>
            <a:ext cx="4572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5334000" y="2438400"/>
            <a:ext cx="1524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solidFill>
                  <a:schemeClr val="tx1"/>
                </a:solidFill>
              </a:rPr>
              <a:t>SentiWordNet</a:t>
            </a:r>
            <a:endParaRPr lang="en-US" sz="1500" dirty="0" smtClean="0">
              <a:solidFill>
                <a:schemeClr val="tx1"/>
              </a:solidFill>
            </a:endParaRPr>
          </a:p>
        </p:txBody>
      </p:sp>
      <p:graphicFrame>
        <p:nvGraphicFramePr>
          <p:cNvPr id="86" name="Table 85"/>
          <p:cNvGraphicFramePr>
            <a:graphicFrameLocks noGrp="1"/>
          </p:cNvGraphicFramePr>
          <p:nvPr/>
        </p:nvGraphicFramePr>
        <p:xfrm>
          <a:off x="4800600" y="4572000"/>
          <a:ext cx="4267200" cy="2219960"/>
        </p:xfrm>
        <a:graphic>
          <a:graphicData uri="http://schemas.openxmlformats.org/drawingml/2006/table">
            <a:tbl>
              <a:tblPr firstRow="1" bandRow="1">
                <a:tableStyleId>{9D7B26C5-4107-4FEC-AEDC-1716B250A1EF}</a:tableStyleId>
              </a:tblPr>
              <a:tblGrid>
                <a:gridCol w="4267200"/>
              </a:tblGrid>
              <a:tr h="213360">
                <a:tc>
                  <a:txBody>
                    <a:bodyPr/>
                    <a:lstStyle/>
                    <a:p>
                      <a:r>
                        <a:rPr lang="en-US" dirty="0" smtClean="0"/>
                        <a:t>Sentiment Transition Feature </a:t>
                      </a:r>
                      <a:r>
                        <a:rPr lang="en-US" dirty="0" err="1" smtClean="0"/>
                        <a:t>f</a:t>
                      </a:r>
                      <a:r>
                        <a:rPr lang="en-US" baseline="-25000" dirty="0" err="1" smtClean="0"/>
                        <a:t>s</a:t>
                      </a:r>
                      <a:r>
                        <a:rPr lang="en-US" dirty="0" smtClean="0"/>
                        <a:t>(</a:t>
                      </a:r>
                      <a:r>
                        <a:rPr lang="en-US" dirty="0" err="1" smtClean="0"/>
                        <a:t>d,i</a:t>
                      </a:r>
                      <a:r>
                        <a:rPr lang="en-US" dirty="0" smtClean="0"/>
                        <a:t>)</a:t>
                      </a:r>
                      <a:endParaRPr lang="en-US" dirty="0"/>
                    </a:p>
                  </a:txBody>
                  <a:tcPr/>
                </a:tc>
              </a:tr>
              <a:tr h="370840">
                <a:tc>
                  <a:txBody>
                    <a:bodyPr/>
                    <a:lstStyle/>
                    <a:p>
                      <a:r>
                        <a:rPr lang="en-US" dirty="0" smtClean="0"/>
                        <a:t>Bias</a:t>
                      </a:r>
                      <a:r>
                        <a:rPr lang="en-US" baseline="0" dirty="0" smtClean="0"/>
                        <a:t> Term</a:t>
                      </a:r>
                      <a:endParaRPr lang="en-US" dirty="0"/>
                    </a:p>
                  </a:txBody>
                  <a:tcPr/>
                </a:tc>
              </a:tr>
              <a:tr h="370840">
                <a:tc>
                  <a:txBody>
                    <a:bodyPr/>
                    <a:lstStyle/>
                    <a:p>
                      <a:r>
                        <a:rPr lang="en-US" dirty="0" smtClean="0"/>
                        <a:t>Content</a:t>
                      </a:r>
                      <a:r>
                        <a:rPr lang="en-US" baseline="0" dirty="0" smtClean="0"/>
                        <a:t>-based cosine similarity </a:t>
                      </a:r>
                      <a:endParaRPr lang="en-US" dirty="0"/>
                    </a:p>
                  </a:txBody>
                  <a:tcPr/>
                </a:tc>
              </a:tr>
              <a:tr h="370840">
                <a:tc>
                  <a:txBody>
                    <a:bodyPr/>
                    <a:lstStyle/>
                    <a:p>
                      <a:r>
                        <a:rPr lang="en-US" dirty="0" err="1" smtClean="0"/>
                        <a:t>sentiWordNet</a:t>
                      </a:r>
                      <a:r>
                        <a:rPr lang="en-US" baseline="0" dirty="0" smtClean="0"/>
                        <a:t> score</a:t>
                      </a:r>
                      <a:endParaRPr lang="en-US" dirty="0"/>
                    </a:p>
                  </a:txBody>
                  <a:tcPr/>
                </a:tc>
              </a:tr>
              <a:tr h="370840">
                <a:tc>
                  <a:txBody>
                    <a:bodyPr/>
                    <a:lstStyle/>
                    <a:p>
                      <a:r>
                        <a:rPr lang="en-US" dirty="0" err="1" smtClean="0"/>
                        <a:t>Jaccard</a:t>
                      </a:r>
                      <a:r>
                        <a:rPr lang="en-US" dirty="0" smtClean="0"/>
                        <a:t> coefficient</a:t>
                      </a:r>
                      <a:r>
                        <a:rPr lang="en-US" baseline="0" dirty="0" smtClean="0"/>
                        <a:t> between POS tag</a:t>
                      </a:r>
                      <a:endParaRPr lang="en-US" dirty="0"/>
                    </a:p>
                  </a:txBody>
                  <a:tcPr/>
                </a:tc>
              </a:tr>
              <a:tr h="370840">
                <a:tc>
                  <a:txBody>
                    <a:bodyPr/>
                    <a:lstStyle/>
                    <a:p>
                      <a:r>
                        <a:rPr lang="en-US" dirty="0" smtClean="0"/>
                        <a:t>Negation count</a:t>
                      </a:r>
                      <a:endParaRPr lang="en-US" dirty="0"/>
                    </a:p>
                  </a:txBody>
                  <a:tcPr/>
                </a:tc>
              </a:tr>
            </a:tbl>
          </a:graphicData>
        </a:graphic>
      </p:graphicFrame>
      <p:graphicFrame>
        <p:nvGraphicFramePr>
          <p:cNvPr id="87" name="Table 86"/>
          <p:cNvGraphicFramePr>
            <a:graphicFrameLocks noGrp="1"/>
          </p:cNvGraphicFramePr>
          <p:nvPr/>
        </p:nvGraphicFramePr>
        <p:xfrm>
          <a:off x="152400" y="5008880"/>
          <a:ext cx="4267200" cy="1849120"/>
        </p:xfrm>
        <a:graphic>
          <a:graphicData uri="http://schemas.openxmlformats.org/drawingml/2006/table">
            <a:tbl>
              <a:tblPr firstRow="1" bandRow="1">
                <a:tableStyleId>{9D7B26C5-4107-4FEC-AEDC-1716B250A1EF}</a:tableStyleId>
              </a:tblPr>
              <a:tblGrid>
                <a:gridCol w="4267200"/>
              </a:tblGrid>
              <a:tr h="142240">
                <a:tc>
                  <a:txBody>
                    <a:bodyPr/>
                    <a:lstStyle/>
                    <a:p>
                      <a:r>
                        <a:rPr lang="en-US" dirty="0" smtClean="0"/>
                        <a:t>Topic</a:t>
                      </a:r>
                      <a:r>
                        <a:rPr lang="en-US" baseline="0" dirty="0" smtClean="0"/>
                        <a:t> </a:t>
                      </a:r>
                      <a:r>
                        <a:rPr lang="en-US" dirty="0" smtClean="0"/>
                        <a:t>Transition Feature </a:t>
                      </a:r>
                      <a:r>
                        <a:rPr lang="en-US" dirty="0" err="1" smtClean="0"/>
                        <a:t>f</a:t>
                      </a:r>
                      <a:r>
                        <a:rPr lang="en-US" baseline="-25000" dirty="0" err="1" smtClean="0"/>
                        <a:t>a</a:t>
                      </a:r>
                      <a:r>
                        <a:rPr lang="en-US" dirty="0" smtClean="0"/>
                        <a:t>(</a:t>
                      </a:r>
                      <a:r>
                        <a:rPr lang="en-US" dirty="0" err="1" smtClean="0"/>
                        <a:t>d,i</a:t>
                      </a:r>
                      <a:r>
                        <a:rPr lang="en-US" dirty="0" smtClean="0"/>
                        <a:t>)</a:t>
                      </a:r>
                      <a:endParaRPr lang="en-US" dirty="0"/>
                    </a:p>
                  </a:txBody>
                  <a:tcPr/>
                </a:tc>
              </a:tr>
              <a:tr h="370840">
                <a:tc>
                  <a:txBody>
                    <a:bodyPr/>
                    <a:lstStyle/>
                    <a:p>
                      <a:r>
                        <a:rPr lang="en-US" dirty="0" smtClean="0"/>
                        <a:t>Bias</a:t>
                      </a:r>
                      <a:r>
                        <a:rPr lang="en-US" baseline="0" dirty="0" smtClean="0"/>
                        <a:t> Term</a:t>
                      </a:r>
                      <a:endParaRPr lang="en-US" dirty="0"/>
                    </a:p>
                  </a:txBody>
                  <a:tcPr/>
                </a:tc>
              </a:tr>
              <a:tr h="370840">
                <a:tc>
                  <a:txBody>
                    <a:bodyPr/>
                    <a:lstStyle/>
                    <a:p>
                      <a:r>
                        <a:rPr lang="en-US" dirty="0" smtClean="0"/>
                        <a:t>Content</a:t>
                      </a:r>
                      <a:r>
                        <a:rPr lang="en-US" baseline="0" dirty="0" smtClean="0"/>
                        <a:t>-based cosine similarity </a:t>
                      </a:r>
                      <a:endParaRPr lang="en-US" dirty="0"/>
                    </a:p>
                  </a:txBody>
                  <a:tcPr/>
                </a:tc>
              </a:tr>
              <a:tr h="370840">
                <a:tc>
                  <a:txBody>
                    <a:bodyPr/>
                    <a:lstStyle/>
                    <a:p>
                      <a:r>
                        <a:rPr lang="en-US" dirty="0" smtClean="0"/>
                        <a:t>Length ratio </a:t>
                      </a:r>
                      <a:endParaRPr lang="en-US" dirty="0"/>
                    </a:p>
                  </a:txBody>
                  <a:tcPr/>
                </a:tc>
              </a:tr>
              <a:tr h="370840">
                <a:tc>
                  <a:txBody>
                    <a:bodyPr/>
                    <a:lstStyle/>
                    <a:p>
                      <a:r>
                        <a:rPr lang="en-US" dirty="0" smtClean="0"/>
                        <a:t>Relative</a:t>
                      </a:r>
                      <a:r>
                        <a:rPr lang="en-US" baseline="0" dirty="0" smtClean="0"/>
                        <a:t> position of sentence</a:t>
                      </a:r>
                      <a:endParaRPr lang="en-US" dirty="0"/>
                    </a:p>
                  </a:txBody>
                  <a:tcPr/>
                </a:tc>
              </a:tr>
            </a:tbl>
          </a:graphicData>
        </a:graphic>
      </p:graphicFrame>
      <p:cxnSp>
        <p:nvCxnSpPr>
          <p:cNvPr id="98" name="Straight Arrow Connector 97"/>
          <p:cNvCxnSpPr/>
          <p:nvPr/>
        </p:nvCxnSpPr>
        <p:spPr>
          <a:xfrm flipV="1">
            <a:off x="2895600" y="4114800"/>
            <a:ext cx="167640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0800000">
            <a:off x="5181600" y="3581400"/>
            <a:ext cx="2819400" cy="1066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4" idx="5"/>
          </p:cNvCxnSpPr>
          <p:nvPr/>
        </p:nvCxnSpPr>
        <p:spPr>
          <a:xfrm rot="10800000">
            <a:off x="1315804" y="1696804"/>
            <a:ext cx="3103796" cy="2417996"/>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6" idx="7"/>
          </p:cNvCxnSpPr>
          <p:nvPr/>
        </p:nvCxnSpPr>
        <p:spPr>
          <a:xfrm rot="10800000">
            <a:off x="1773004" y="1427396"/>
            <a:ext cx="2570396" cy="2001604"/>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438400" y="997803"/>
            <a:ext cx="2438400" cy="830997"/>
          </a:xfrm>
          <a:prstGeom prst="rect">
            <a:avLst/>
          </a:prstGeom>
          <a:solidFill>
            <a:srgbClr val="FFFF00"/>
          </a:solidFill>
        </p:spPr>
        <p:txBody>
          <a:bodyPr wrap="square" rtlCol="0">
            <a:spAutoFit/>
          </a:bodyPr>
          <a:lstStyle/>
          <a:p>
            <a:r>
              <a:rPr lang="en-US" sz="2400" dirty="0" smtClean="0"/>
              <a:t>Can we do better </a:t>
            </a:r>
          </a:p>
          <a:p>
            <a:r>
              <a:rPr lang="en-US" sz="2400" dirty="0" smtClean="0"/>
              <a:t>than coin tossing?</a:t>
            </a:r>
            <a:endParaRPr lang="en-US" sz="2400" dirty="0"/>
          </a:p>
        </p:txBody>
      </p:sp>
      <p:sp>
        <p:nvSpPr>
          <p:cNvPr id="48"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53" name="Rectangle 52"/>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61" name="Rectangle 60"/>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62" name="Rectangle 61"/>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63" name="Rectangle 62"/>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64" name="Pentagon 63"/>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pic>
        <p:nvPicPr>
          <p:cNvPr id="32772" name="Picture 4" descr="https://maycontainmaths.files.wordpress.com/2014/08/coin-flip3.jpg"/>
          <p:cNvPicPr>
            <a:picLocks noChangeAspect="1" noChangeArrowheads="1"/>
          </p:cNvPicPr>
          <p:nvPr/>
        </p:nvPicPr>
        <p:blipFill>
          <a:blip r:embed="rId5" cstate="print"/>
          <a:srcRect/>
          <a:stretch>
            <a:fillRect/>
          </a:stretch>
        </p:blipFill>
        <p:spPr bwMode="auto">
          <a:xfrm>
            <a:off x="990600" y="914399"/>
            <a:ext cx="914400" cy="1038225"/>
          </a:xfrm>
          <a:prstGeom prst="rect">
            <a:avLst/>
          </a:prstGeom>
          <a:noFill/>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linds(horizontal)">
                                      <p:cBhvr>
                                        <p:cTn id="13" dur="500"/>
                                        <p:tgtEl>
                                          <p:spTgt spid="44"/>
                                        </p:tgtEl>
                                      </p:cBhvr>
                                    </p:animEffect>
                                  </p:childTnLst>
                                </p:cTn>
                              </p:par>
                              <p:par>
                                <p:cTn id="14" presetID="3" presetClass="entr" presetSubtype="1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blinds(horizontal)">
                                      <p:cBhvr>
                                        <p:cTn id="16" dur="500"/>
                                        <p:tgtEl>
                                          <p:spTgt spid="5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blinds(horizontal)">
                                      <p:cBhvr>
                                        <p:cTn id="19" dur="500"/>
                                        <p:tgtEl>
                                          <p:spTgt spid="5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linds(horizontal)">
                                      <p:cBhvr>
                                        <p:cTn id="22" dur="500"/>
                                        <p:tgtEl>
                                          <p:spTgt spid="5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blinds(horizontal)">
                                      <p:cBhvr>
                                        <p:cTn id="25" dur="500"/>
                                        <p:tgtEl>
                                          <p:spTgt spid="5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linds(horizontal)">
                                      <p:cBhvr>
                                        <p:cTn id="28" dur="500"/>
                                        <p:tgtEl>
                                          <p:spTgt spid="5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blinds(horizontal)">
                                      <p:cBhvr>
                                        <p:cTn id="31" dur="500"/>
                                        <p:tgtEl>
                                          <p:spTgt spid="5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par>
                                <p:cTn id="35" presetID="3" presetClass="entr" presetSubtype="1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blinds(horizontal)">
                                      <p:cBhvr>
                                        <p:cTn id="37" dur="500"/>
                                        <p:tgtEl>
                                          <p:spTgt spid="65"/>
                                        </p:tgtEl>
                                      </p:cBhvr>
                                    </p:animEffect>
                                  </p:childTnLst>
                                </p:cTn>
                              </p:par>
                              <p:par>
                                <p:cTn id="38" presetID="3" presetClass="entr" presetSubtype="10"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blinds(horizontal)">
                                      <p:cBhvr>
                                        <p:cTn id="40" dur="500"/>
                                        <p:tgtEl>
                                          <p:spTgt spid="68"/>
                                        </p:tgtEl>
                                      </p:cBhvr>
                                    </p:animEffect>
                                  </p:childTnLst>
                                </p:cTn>
                              </p:par>
                              <p:par>
                                <p:cTn id="41" presetID="3" presetClass="entr" presetSubtype="1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blinds(horizontal)">
                                      <p:cBhvr>
                                        <p:cTn id="43" dur="500"/>
                                        <p:tgtEl>
                                          <p:spTgt spid="7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linds(horizontal)">
                                      <p:cBhvr>
                                        <p:cTn id="46" dur="500"/>
                                        <p:tgtEl>
                                          <p:spTgt spid="6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2772"/>
                                        </p:tgtEl>
                                        <p:attrNameLst>
                                          <p:attrName>style.visibility</p:attrName>
                                        </p:attrNameLst>
                                      </p:cBhvr>
                                      <p:to>
                                        <p:strVal val="visible"/>
                                      </p:to>
                                    </p:set>
                                    <p:animEffect transition="in" filter="blinds(horizontal)">
                                      <p:cBhvr>
                                        <p:cTn id="51" dur="500"/>
                                        <p:tgtEl>
                                          <p:spTgt spid="3277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1"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blinds(horizontal)">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blinds(horizontal)">
                                      <p:cBhvr>
                                        <p:cTn id="61" dur="500"/>
                                        <p:tgtEl>
                                          <p:spTgt spid="69"/>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blinds(horizontal)">
                                      <p:cBhvr>
                                        <p:cTn id="64" dur="500"/>
                                        <p:tgtEl>
                                          <p:spTgt spid="70"/>
                                        </p:tgtEl>
                                      </p:cBhvr>
                                    </p:animEffect>
                                  </p:childTnLst>
                                </p:cTn>
                              </p:par>
                              <p:par>
                                <p:cTn id="65" presetID="3" presetClass="entr" presetSubtype="1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blinds(horizontal)">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5"/>
                                        </p:tgtEl>
                                        <p:attrNameLst>
                                          <p:attrName>style.visibility</p:attrName>
                                        </p:attrNameLst>
                                      </p:cBhvr>
                                      <p:to>
                                        <p:strVal val="visible"/>
                                      </p:to>
                                    </p:set>
                                    <p:animEffect transition="in" filter="blinds(horizontal)">
                                      <p:cBhvr>
                                        <p:cTn id="72" dur="500"/>
                                        <p:tgtEl>
                                          <p:spTgt spid="85"/>
                                        </p:tgtEl>
                                      </p:cBhvr>
                                    </p:animEffect>
                                  </p:childTnLst>
                                </p:cTn>
                              </p:par>
                              <p:par>
                                <p:cTn id="73" presetID="3" presetClass="entr" presetSubtype="1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blinds(horizontal)">
                                      <p:cBhvr>
                                        <p:cTn id="75" dur="500"/>
                                        <p:tgtEl>
                                          <p:spTgt spid="83"/>
                                        </p:tgtEl>
                                      </p:cBhvr>
                                    </p:animEffect>
                                  </p:childTnLst>
                                </p:cTn>
                              </p:par>
                              <p:par>
                                <p:cTn id="76" presetID="3" presetClass="entr" presetSubtype="1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blinds(horizontal)">
                                      <p:cBhvr>
                                        <p:cTn id="78" dur="500"/>
                                        <p:tgtEl>
                                          <p:spTgt spid="81"/>
                                        </p:tgtEl>
                                      </p:cBhvr>
                                    </p:animEffect>
                                  </p:childTnLst>
                                </p:cTn>
                              </p:par>
                              <p:par>
                                <p:cTn id="79" presetID="3" presetClass="entr" presetSubtype="1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blinds(horizontal)">
                                      <p:cBhvr>
                                        <p:cTn id="81" dur="500"/>
                                        <p:tgtEl>
                                          <p:spTgt spid="8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blinds(horizontal)">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blinds(horizontal)">
                                      <p:cBhvr>
                                        <p:cTn id="91" dur="500"/>
                                        <p:tgtEl>
                                          <p:spTgt spid="86"/>
                                        </p:tgtEl>
                                      </p:cBhvr>
                                    </p:animEffect>
                                  </p:childTnLst>
                                </p:cTn>
                              </p:par>
                              <p:par>
                                <p:cTn id="92" presetID="3" presetClass="entr" presetSubtype="10" fill="hold"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blinds(horizontal)">
                                      <p:cBhvr>
                                        <p:cTn id="94" dur="500"/>
                                        <p:tgtEl>
                                          <p:spTgt spid="87"/>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149"/>
                                        </p:tgtEl>
                                        <p:attrNameLst>
                                          <p:attrName>style.visibility</p:attrName>
                                        </p:attrNameLst>
                                      </p:cBhvr>
                                      <p:to>
                                        <p:strVal val="visible"/>
                                      </p:to>
                                    </p:set>
                                    <p:animEffect transition="in" filter="blinds(horizontal)">
                                      <p:cBhvr>
                                        <p:cTn id="99" dur="500"/>
                                        <p:tgtEl>
                                          <p:spTgt spid="6149"/>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blinds(horizontal)">
                                      <p:cBhvr>
                                        <p:cTn id="104" dur="500"/>
                                        <p:tgtEl>
                                          <p:spTgt spid="73"/>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blinds(horizontal)">
                                      <p:cBhvr>
                                        <p:cTn id="107" dur="500"/>
                                        <p:tgtEl>
                                          <p:spTgt spid="74"/>
                                        </p:tgtEl>
                                      </p:cBhvr>
                                    </p:animEffect>
                                  </p:childTnLst>
                                </p:cTn>
                              </p:par>
                              <p:par>
                                <p:cTn id="108" presetID="3" presetClass="entr" presetSubtype="10" fill="hold" nodeType="with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blinds(horizontal)">
                                      <p:cBhvr>
                                        <p:cTn id="110" dur="500"/>
                                        <p:tgtEl>
                                          <p:spTgt spid="98"/>
                                        </p:tgtEl>
                                      </p:cBhvr>
                                    </p:animEffect>
                                  </p:childTnLst>
                                </p:cTn>
                              </p:par>
                              <p:par>
                                <p:cTn id="111" presetID="3" presetClass="entr" presetSubtype="10" fill="hold" nodeType="withEffect">
                                  <p:stCondLst>
                                    <p:cond delay="0"/>
                                  </p:stCondLst>
                                  <p:childTnLst>
                                    <p:set>
                                      <p:cBhvr>
                                        <p:cTn id="112" dur="1" fill="hold">
                                          <p:stCondLst>
                                            <p:cond delay="0"/>
                                          </p:stCondLst>
                                        </p:cTn>
                                        <p:tgtEl>
                                          <p:spTgt spid="100"/>
                                        </p:tgtEl>
                                        <p:attrNameLst>
                                          <p:attrName>style.visibility</p:attrName>
                                        </p:attrNameLst>
                                      </p:cBhvr>
                                      <p:to>
                                        <p:strVal val="visible"/>
                                      </p:to>
                                    </p:set>
                                    <p:animEffect transition="in" filter="blinds(horizontal)">
                                      <p:cBhvr>
                                        <p:cTn id="113" dur="500"/>
                                        <p:tgtEl>
                                          <p:spTgt spid="10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32772"/>
                                        </p:tgtEl>
                                      </p:cBhvr>
                                    </p:animEffect>
                                    <p:set>
                                      <p:cBhvr>
                                        <p:cTn id="118" dur="1" fill="hold">
                                          <p:stCondLst>
                                            <p:cond delay="499"/>
                                          </p:stCondLst>
                                        </p:cTn>
                                        <p:tgtEl>
                                          <p:spTgt spid="32772"/>
                                        </p:tgtEl>
                                        <p:attrNameLst>
                                          <p:attrName>style.visibility</p:attrName>
                                        </p:attrNameLst>
                                      </p:cBhvr>
                                      <p:to>
                                        <p:strVal val="hidden"/>
                                      </p:to>
                                    </p:set>
                                  </p:childTnLst>
                                </p:cTn>
                              </p:par>
                              <p:par>
                                <p:cTn id="119" presetID="3" presetClass="exit" presetSubtype="10" fill="hold" grpId="0" nodeType="withEffect">
                                  <p:stCondLst>
                                    <p:cond delay="0"/>
                                  </p:stCondLst>
                                  <p:childTnLst>
                                    <p:animEffect transition="out" filter="blinds(horizontal)">
                                      <p:cBhvr>
                                        <p:cTn id="120" dur="500"/>
                                        <p:tgtEl>
                                          <p:spTgt spid="51"/>
                                        </p:tgtEl>
                                      </p:cBhvr>
                                    </p:animEffect>
                                    <p:set>
                                      <p:cBhvr>
                                        <p:cTn id="121" dur="1" fill="hold">
                                          <p:stCondLst>
                                            <p:cond delay="499"/>
                                          </p:stCondLst>
                                        </p:cTn>
                                        <p:tgtEl>
                                          <p:spTgt spid="5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blinds(horizontal)">
                                      <p:cBhvr>
                                        <p:cTn id="126" dur="500"/>
                                        <p:tgtEl>
                                          <p:spTgt spid="47"/>
                                        </p:tgtEl>
                                      </p:cBhvr>
                                    </p:animEffect>
                                  </p:childTnLst>
                                </p:cTn>
                              </p:par>
                              <p:par>
                                <p:cTn id="127" presetID="3" presetClass="entr" presetSubtype="1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blinds(horizontal)">
                                      <p:cBhvr>
                                        <p:cTn id="129" dur="500"/>
                                        <p:tgtEl>
                                          <p:spTgt spid="49"/>
                                        </p:tgtEl>
                                      </p:cBhvr>
                                    </p:animEffect>
                                  </p:childTnLst>
                                </p:cTn>
                              </p:par>
                              <p:par>
                                <p:cTn id="130" presetID="3" presetClass="entr" presetSubtype="10" fill="hold"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blinds(horizontal)">
                                      <p:cBhvr>
                                        <p:cTn id="132" dur="500"/>
                                        <p:tgtEl>
                                          <p:spTgt spid="34"/>
                                        </p:tgtEl>
                                      </p:cBhvr>
                                    </p:animEffect>
                                  </p:childTnLst>
                                </p:cTn>
                              </p:par>
                              <p:par>
                                <p:cTn id="133" presetID="3" presetClass="entr" presetSubtype="10" fill="hold" nodeType="with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blinds(horizontal)">
                                      <p:cBhvr>
                                        <p:cTn id="1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60" grpId="0" animBg="1"/>
      <p:bldP spid="74" grpId="0" animBg="1"/>
      <p:bldP spid="54" grpId="0" animBg="1"/>
      <p:bldP spid="55" grpId="0" animBg="1"/>
      <p:bldP spid="56" grpId="0" animBg="1"/>
      <p:bldP spid="57" grpId="0" animBg="1"/>
      <p:bldP spid="58" grpId="0" animBg="1"/>
      <p:bldP spid="59" grpId="0" animBg="1"/>
      <p:bldP spid="51" grpId="0" animBg="1"/>
      <p:bldP spid="5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6553200" y="11598275"/>
            <a:ext cx="2133600" cy="365125"/>
          </a:xfrm>
        </p:spPr>
        <p:txBody>
          <a:bodyPr/>
          <a:lstStyle/>
          <a:p>
            <a:fld id="{B6F15528-21DE-4FAA-801E-634DDDAF4B2B}" type="slidenum">
              <a:rPr lang="en-US" smtClean="0"/>
              <a:pPr/>
              <a:t>7</a:t>
            </a:fld>
            <a:endParaRPr lang="en-US"/>
          </a:p>
        </p:txBody>
      </p:sp>
      <p:pic>
        <p:nvPicPr>
          <p:cNvPr id="178179" name="Picture 3"/>
          <p:cNvPicPr>
            <a:picLocks noChangeAspect="1" noChangeArrowheads="1"/>
          </p:cNvPicPr>
          <p:nvPr/>
        </p:nvPicPr>
        <p:blipFill>
          <a:blip r:embed="rId3"/>
          <a:srcRect/>
          <a:stretch>
            <a:fillRect/>
          </a:stretch>
        </p:blipFill>
        <p:spPr bwMode="auto">
          <a:xfrm>
            <a:off x="228600" y="990600"/>
            <a:ext cx="7553325" cy="4676775"/>
          </a:xfrm>
          <a:prstGeom prst="rect">
            <a:avLst/>
          </a:prstGeom>
          <a:noFill/>
          <a:ln w="9525">
            <a:noFill/>
            <a:miter lim="800000"/>
            <a:headEnd/>
            <a:tailEnd/>
          </a:ln>
          <a:effectLst/>
        </p:spPr>
      </p:pic>
      <p:sp>
        <p:nvSpPr>
          <p:cNvPr id="28" name="Rectangle 27"/>
          <p:cNvSpPr/>
          <p:nvPr/>
        </p:nvSpPr>
        <p:spPr>
          <a:xfrm>
            <a:off x="1905000" y="3048000"/>
            <a:ext cx="4648200" cy="914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3048000"/>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First order </a:t>
            </a:r>
          </a:p>
          <a:p>
            <a:pPr algn="ctr"/>
            <a:r>
              <a:rPr lang="en-US" b="1" dirty="0" smtClean="0"/>
              <a:t>Markov model</a:t>
            </a:r>
          </a:p>
        </p:txBody>
      </p:sp>
      <p:cxnSp>
        <p:nvCxnSpPr>
          <p:cNvPr id="31" name="Straight Arrow Connector 30"/>
          <p:cNvCxnSpPr>
            <a:stCxn id="30" idx="1"/>
            <a:endCxn id="28" idx="3"/>
          </p:cNvCxnSpPr>
          <p:nvPr/>
        </p:nvCxnSpPr>
        <p:spPr>
          <a:xfrm rot="10800000">
            <a:off x="6553200" y="3505200"/>
            <a:ext cx="990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467600" y="4114800"/>
            <a:ext cx="1600200" cy="129540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Ensure Topic Coherence &amp; Sentiment Consistency</a:t>
            </a:r>
            <a:endParaRPr lang="en-US" b="1" dirty="0">
              <a:solidFill>
                <a:schemeClr val="tx1"/>
              </a:solidFill>
            </a:endParaRPr>
          </a:p>
        </p:txBody>
      </p:sp>
      <p:sp>
        <p:nvSpPr>
          <p:cNvPr id="33" name="Rectangle 32"/>
          <p:cNvSpPr/>
          <p:nvPr/>
        </p:nvSpPr>
        <p:spPr>
          <a:xfrm>
            <a:off x="2895600" y="4191000"/>
            <a:ext cx="1066800" cy="12192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200" y="5486400"/>
            <a:ext cx="2057400" cy="129540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One sentence contains one topic :</a:t>
            </a:r>
          </a:p>
          <a:p>
            <a:pPr algn="ctr"/>
            <a:r>
              <a:rPr lang="en-US" b="1" dirty="0" smtClean="0">
                <a:solidFill>
                  <a:schemeClr val="tx1"/>
                </a:solidFill>
              </a:rPr>
              <a:t>Topic coherence</a:t>
            </a:r>
            <a:endParaRPr lang="en-US" b="1" dirty="0">
              <a:solidFill>
                <a:schemeClr val="tx1"/>
              </a:solidFill>
            </a:endParaRPr>
          </a:p>
        </p:txBody>
      </p:sp>
      <p:sp>
        <p:nvSpPr>
          <p:cNvPr id="35" name="Rounded Rectangle 34"/>
          <p:cNvSpPr/>
          <p:nvPr/>
        </p:nvSpPr>
        <p:spPr>
          <a:xfrm>
            <a:off x="2667000" y="5638800"/>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Sentence the basic unit of HTSM</a:t>
            </a:r>
            <a:endParaRPr lang="en-US" b="1" dirty="0">
              <a:solidFill>
                <a:schemeClr val="bg1"/>
              </a:solidFill>
            </a:endParaRPr>
          </a:p>
        </p:txBody>
      </p:sp>
      <p:sp>
        <p:nvSpPr>
          <p:cNvPr id="36" name="Rectangle 35"/>
          <p:cNvSpPr/>
          <p:nvPr/>
        </p:nvSpPr>
        <p:spPr>
          <a:xfrm>
            <a:off x="3962400" y="1066800"/>
            <a:ext cx="3505200" cy="1981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620000" y="1066800"/>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Topic and sentiment transition selector</a:t>
            </a:r>
            <a:endParaRPr lang="en-US" b="1" dirty="0"/>
          </a:p>
        </p:txBody>
      </p:sp>
      <p:sp>
        <p:nvSpPr>
          <p:cNvPr id="22" name="Slide Number Placeholder 13"/>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3"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26" name="Rectangle 25"/>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7" name="Rectangle 26"/>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9" name="Rectangle 28"/>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38" name="Rectangle 37"/>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39" name="Pentagon 38"/>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1+#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1+#ppt_w/2"/>
                                          </p:val>
                                        </p:tav>
                                        <p:tav tm="100000">
                                          <p:val>
                                            <p:strVal val="#ppt_x"/>
                                          </p:val>
                                        </p:tav>
                                      </p:tavLst>
                                    </p:anim>
                                    <p:anim calcmode="lin" valueType="num">
                                      <p:cBhvr additive="base">
                                        <p:cTn id="3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3"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normAutofit/>
          </a:bodyPr>
          <a:lstStyle/>
          <a:p>
            <a:r>
              <a:rPr lang="en-US" sz="2800" dirty="0" smtClean="0"/>
              <a:t>Sentence-level topic assignment     (discrete random variable)</a:t>
            </a:r>
          </a:p>
          <a:p>
            <a:r>
              <a:rPr lang="en-US" sz="2800" dirty="0" smtClean="0"/>
              <a:t>Document-level topic proportion</a:t>
            </a:r>
            <a:r>
              <a:rPr lang="en-US" sz="2800" b="1" dirty="0" smtClean="0"/>
              <a:t>    </a:t>
            </a:r>
            <a:r>
              <a:rPr lang="en-US" sz="2800" dirty="0" smtClean="0">
                <a:latin typeface="Calibri"/>
                <a:cs typeface="Calibri"/>
              </a:rPr>
              <a:t>(continues random variable)</a:t>
            </a:r>
          </a:p>
          <a:p>
            <a:r>
              <a:rPr lang="en-US" sz="2800" b="1" dirty="0" smtClean="0">
                <a:solidFill>
                  <a:srgbClr val="FF0000"/>
                </a:solidFill>
                <a:cs typeface="Calibri"/>
              </a:rPr>
              <a:t>Exact posterior inference is not feasible!</a:t>
            </a:r>
            <a:endParaRPr lang="en-US" sz="2800" b="1" dirty="0" smtClean="0">
              <a:solidFill>
                <a:srgbClr val="FF0000"/>
              </a:solidFill>
            </a:endParaRPr>
          </a:p>
          <a:p>
            <a:r>
              <a:rPr lang="en-US" sz="2800" dirty="0" smtClean="0"/>
              <a:t>Solution</a:t>
            </a:r>
          </a:p>
          <a:p>
            <a:pPr lvl="1"/>
            <a:r>
              <a:rPr lang="en-US" sz="2400" b="1" dirty="0" smtClean="0"/>
              <a:t>approximate posterior inference </a:t>
            </a:r>
            <a:r>
              <a:rPr lang="en-US" sz="2400" dirty="0" smtClean="0"/>
              <a:t>via </a:t>
            </a:r>
            <a:r>
              <a:rPr lang="en-US" sz="2400" b="1" dirty="0" smtClean="0"/>
              <a:t>coordinate ascent</a:t>
            </a:r>
          </a:p>
          <a:p>
            <a:pPr lvl="1"/>
            <a:r>
              <a:rPr lang="en-US" sz="2400" dirty="0" smtClean="0"/>
              <a:t>will converge to a local </a:t>
            </a:r>
            <a:r>
              <a:rPr lang="en-US" sz="2400" b="1" dirty="0" smtClean="0"/>
              <a:t>maximum</a:t>
            </a:r>
            <a:r>
              <a:rPr lang="en-US" sz="2400" dirty="0" smtClean="0"/>
              <a:t> of data likelihood function of the document 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13" name="Title 1"/>
          <p:cNvSpPr>
            <a:spLocks noGrp="1"/>
          </p:cNvSpPr>
          <p:nvPr>
            <p:ph type="title"/>
          </p:nvPr>
        </p:nvSpPr>
        <p:spPr>
          <a:xfrm>
            <a:off x="457200" y="609600"/>
            <a:ext cx="8382000" cy="1143000"/>
          </a:xfrm>
        </p:spPr>
        <p:txBody>
          <a:bodyPr>
            <a:normAutofit/>
          </a:bodyPr>
          <a:lstStyle/>
          <a:p>
            <a:pPr algn="l"/>
            <a:r>
              <a:rPr lang="en-US" dirty="0" smtClean="0"/>
              <a:t>Posterior Inference (   ,   ) </a:t>
            </a:r>
            <a:endParaRPr lang="en-US" dirty="0"/>
          </a:p>
        </p:txBody>
      </p:sp>
      <p:pic>
        <p:nvPicPr>
          <p:cNvPr id="3074" name="Picture 2"/>
          <p:cNvPicPr>
            <a:picLocks noChangeAspect="1" noChangeArrowheads="1"/>
          </p:cNvPicPr>
          <p:nvPr/>
        </p:nvPicPr>
        <p:blipFill>
          <a:blip r:embed="rId4"/>
          <a:srcRect/>
          <a:stretch>
            <a:fillRect/>
          </a:stretch>
        </p:blipFill>
        <p:spPr bwMode="auto">
          <a:xfrm>
            <a:off x="5648325" y="1905000"/>
            <a:ext cx="219075" cy="328613"/>
          </a:xfrm>
          <a:prstGeom prst="rect">
            <a:avLst/>
          </a:prstGeom>
          <a:noFill/>
          <a:ln w="9525">
            <a:noFill/>
            <a:miter lim="800000"/>
            <a:headEnd/>
            <a:tailEnd/>
          </a:ln>
          <a:effectLst/>
        </p:spPr>
      </p:pic>
      <p:pic>
        <p:nvPicPr>
          <p:cNvPr id="14" name="Picture 4"/>
          <p:cNvPicPr>
            <a:picLocks noChangeAspect="1" noChangeArrowheads="1"/>
          </p:cNvPicPr>
          <p:nvPr/>
        </p:nvPicPr>
        <p:blipFill>
          <a:blip r:embed="rId5"/>
          <a:srcRect/>
          <a:stretch>
            <a:fillRect/>
          </a:stretch>
        </p:blipFill>
        <p:spPr bwMode="auto">
          <a:xfrm>
            <a:off x="5638800" y="2819400"/>
            <a:ext cx="304800" cy="406400"/>
          </a:xfrm>
          <a:prstGeom prst="rect">
            <a:avLst/>
          </a:prstGeom>
          <a:noFill/>
          <a:ln w="9525">
            <a:noFill/>
            <a:miter lim="800000"/>
            <a:headEnd/>
            <a:tailEnd/>
          </a:ln>
          <a:effectLst/>
        </p:spPr>
      </p:pic>
      <p:pic>
        <p:nvPicPr>
          <p:cNvPr id="16" name="Picture 2"/>
          <p:cNvPicPr>
            <a:picLocks noChangeAspect="1" noChangeArrowheads="1"/>
          </p:cNvPicPr>
          <p:nvPr/>
        </p:nvPicPr>
        <p:blipFill>
          <a:blip r:embed="rId4"/>
          <a:srcRect/>
          <a:stretch>
            <a:fillRect/>
          </a:stretch>
        </p:blipFill>
        <p:spPr bwMode="auto">
          <a:xfrm>
            <a:off x="5181600" y="914400"/>
            <a:ext cx="304800" cy="457201"/>
          </a:xfrm>
          <a:prstGeom prst="rect">
            <a:avLst/>
          </a:prstGeom>
          <a:noFill/>
          <a:ln w="9525">
            <a:noFill/>
            <a:miter lim="800000"/>
            <a:headEnd/>
            <a:tailEnd/>
          </a:ln>
          <a:effectLst/>
        </p:spPr>
      </p:pic>
      <p:pic>
        <p:nvPicPr>
          <p:cNvPr id="17" name="Picture 4"/>
          <p:cNvPicPr>
            <a:picLocks noChangeAspect="1" noChangeArrowheads="1"/>
          </p:cNvPicPr>
          <p:nvPr/>
        </p:nvPicPr>
        <p:blipFill>
          <a:blip r:embed="rId5"/>
          <a:srcRect/>
          <a:stretch>
            <a:fillRect/>
          </a:stretch>
        </p:blipFill>
        <p:spPr bwMode="auto">
          <a:xfrm>
            <a:off x="5791200" y="914400"/>
            <a:ext cx="304800" cy="541867"/>
          </a:xfrm>
          <a:prstGeom prst="rect">
            <a:avLst/>
          </a:prstGeom>
          <a:noFill/>
          <a:ln w="9525">
            <a:noFill/>
            <a:miter lim="800000"/>
            <a:headEnd/>
            <a:tailEnd/>
          </a:ln>
          <a:effectLst/>
        </p:spPr>
      </p:pic>
      <p:sp>
        <p:nvSpPr>
          <p:cNvPr id="18"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9" name="Rectangle 18"/>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20" name="Rectangle 19"/>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21" name="Rectangle 20"/>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22" name="Rectangle 21"/>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23" name="Pentagon 22"/>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229600" cy="4525963"/>
          </a:xfrm>
        </p:spPr>
        <p:txBody>
          <a:bodyPr>
            <a:normAutofit/>
          </a:bodyPr>
          <a:lstStyle/>
          <a:p>
            <a:r>
              <a:rPr lang="en-US" sz="2800" dirty="0" smtClean="0"/>
              <a:t>Model Parameters (</a:t>
            </a:r>
            <a:r>
              <a:rPr lang="el-GR" sz="2800" dirty="0" smtClean="0">
                <a:latin typeface="Calibri"/>
                <a:cs typeface="Calibri"/>
              </a:rPr>
              <a:t>β</a:t>
            </a:r>
            <a:r>
              <a:rPr lang="en-US" sz="2800" dirty="0" smtClean="0">
                <a:latin typeface="Calibri"/>
                <a:cs typeface="Calibri"/>
              </a:rPr>
              <a:t>, </a:t>
            </a:r>
            <a:r>
              <a:rPr lang="el-GR" sz="2800" dirty="0" smtClean="0">
                <a:latin typeface="Calibri"/>
                <a:cs typeface="Calibri"/>
              </a:rPr>
              <a:t>ε</a:t>
            </a:r>
            <a:r>
              <a:rPr lang="en-US" sz="2800" dirty="0" smtClean="0">
                <a:latin typeface="Calibri"/>
                <a:cs typeface="Calibri"/>
              </a:rPr>
              <a:t>, </a:t>
            </a:r>
            <a:r>
              <a:rPr lang="el-GR" sz="2800" dirty="0" smtClean="0">
                <a:latin typeface="Calibri"/>
                <a:cs typeface="Calibri"/>
              </a:rPr>
              <a:t>σ</a:t>
            </a:r>
            <a:r>
              <a:rPr lang="en-US" sz="2800" dirty="0" smtClean="0"/>
              <a:t>)</a:t>
            </a:r>
          </a:p>
          <a:p>
            <a:pPr lvl="1"/>
            <a:r>
              <a:rPr lang="en-US" sz="2400" b="1" dirty="0" smtClean="0"/>
              <a:t>Expectation Maximization (EM)</a:t>
            </a:r>
            <a:r>
              <a:rPr lang="en-US" sz="2400" dirty="0" smtClean="0"/>
              <a:t> algorithm</a:t>
            </a:r>
          </a:p>
          <a:p>
            <a:pPr lvl="1"/>
            <a:r>
              <a:rPr lang="en-US" sz="2400" dirty="0" smtClean="0"/>
              <a:t>Randomly initialize (</a:t>
            </a:r>
            <a:r>
              <a:rPr lang="el-GR" sz="2400" dirty="0" smtClean="0">
                <a:cs typeface="Calibri"/>
              </a:rPr>
              <a:t>β</a:t>
            </a:r>
            <a:r>
              <a:rPr lang="en-US" sz="2400" baseline="30000" dirty="0" smtClean="0">
                <a:cs typeface="Calibri"/>
              </a:rPr>
              <a:t>t</a:t>
            </a:r>
            <a:r>
              <a:rPr lang="en-US" sz="2400" dirty="0" smtClean="0">
                <a:cs typeface="Calibri"/>
              </a:rPr>
              <a:t>, </a:t>
            </a:r>
            <a:r>
              <a:rPr lang="el-GR" sz="2400" dirty="0" smtClean="0">
                <a:cs typeface="Calibri"/>
              </a:rPr>
              <a:t>ε</a:t>
            </a:r>
            <a:r>
              <a:rPr lang="en-US" sz="2400" baseline="30000" dirty="0" smtClean="0">
                <a:cs typeface="Calibri"/>
              </a:rPr>
              <a:t>t</a:t>
            </a:r>
            <a:r>
              <a:rPr lang="en-US" sz="2400" dirty="0" smtClean="0">
                <a:cs typeface="Calibri"/>
              </a:rPr>
              <a:t> </a:t>
            </a:r>
            <a:r>
              <a:rPr lang="el-GR" sz="2400" dirty="0" smtClean="0">
                <a:cs typeface="Calibri"/>
              </a:rPr>
              <a:t>σ</a:t>
            </a:r>
            <a:r>
              <a:rPr lang="en-US" sz="2400" baseline="30000" dirty="0" smtClean="0">
                <a:cs typeface="Calibri"/>
              </a:rPr>
              <a:t>t</a:t>
            </a:r>
            <a:r>
              <a:rPr lang="en-US" sz="2400" dirty="0" smtClean="0"/>
              <a:t>) at time t</a:t>
            </a:r>
          </a:p>
          <a:p>
            <a:pPr lvl="1"/>
            <a:r>
              <a:rPr lang="en-US" sz="2400" b="1" dirty="0" smtClean="0"/>
              <a:t>Expectation Step </a:t>
            </a:r>
            <a:r>
              <a:rPr lang="en-US" sz="2400" dirty="0" smtClean="0"/>
              <a:t>(E step):</a:t>
            </a:r>
          </a:p>
          <a:p>
            <a:pPr lvl="2"/>
            <a:r>
              <a:rPr lang="en-US" sz="2000" b="1" dirty="0" smtClean="0"/>
              <a:t>Approximate inference  </a:t>
            </a:r>
            <a:r>
              <a:rPr lang="en-US" sz="2000" dirty="0" smtClean="0"/>
              <a:t>for (z, </a:t>
            </a:r>
            <a:r>
              <a:rPr lang="el-GR" sz="2000" dirty="0" smtClean="0">
                <a:latin typeface="Calibri"/>
                <a:cs typeface="Calibri"/>
              </a:rPr>
              <a:t>θ</a:t>
            </a:r>
            <a:r>
              <a:rPr lang="en-US" sz="2000" dirty="0" smtClean="0">
                <a:latin typeface="Calibri"/>
                <a:cs typeface="Calibri"/>
              </a:rPr>
              <a:t>) </a:t>
            </a:r>
            <a:r>
              <a:rPr lang="en-US" sz="2000" dirty="0" smtClean="0"/>
              <a:t>is computed for each document with model parameters (</a:t>
            </a:r>
            <a:r>
              <a:rPr lang="el-GR" sz="2000" dirty="0" smtClean="0">
                <a:cs typeface="Calibri"/>
              </a:rPr>
              <a:t>β</a:t>
            </a:r>
            <a:r>
              <a:rPr lang="en-US" sz="2000" baseline="30000" dirty="0" smtClean="0">
                <a:cs typeface="Calibri"/>
              </a:rPr>
              <a:t>t</a:t>
            </a:r>
            <a:r>
              <a:rPr lang="en-US" sz="2000" dirty="0" smtClean="0">
                <a:cs typeface="Calibri"/>
              </a:rPr>
              <a:t>, </a:t>
            </a:r>
            <a:r>
              <a:rPr lang="el-GR" sz="2000" dirty="0" smtClean="0">
                <a:cs typeface="Calibri"/>
              </a:rPr>
              <a:t>ε</a:t>
            </a:r>
            <a:r>
              <a:rPr lang="en-US" sz="2000" baseline="30000" dirty="0" smtClean="0">
                <a:cs typeface="Calibri"/>
              </a:rPr>
              <a:t>t</a:t>
            </a:r>
            <a:r>
              <a:rPr lang="en-US" sz="2000" dirty="0" smtClean="0">
                <a:cs typeface="Calibri"/>
              </a:rPr>
              <a:t> </a:t>
            </a:r>
            <a:r>
              <a:rPr lang="el-GR" sz="2000" dirty="0" smtClean="0">
                <a:cs typeface="Calibri"/>
              </a:rPr>
              <a:t>σ</a:t>
            </a:r>
            <a:r>
              <a:rPr lang="en-US" sz="2000" baseline="30000" dirty="0" smtClean="0">
                <a:cs typeface="Calibri"/>
              </a:rPr>
              <a:t>t</a:t>
            </a:r>
            <a:r>
              <a:rPr lang="en-US" sz="2000" dirty="0" smtClean="0"/>
              <a:t>) </a:t>
            </a:r>
          </a:p>
          <a:p>
            <a:pPr lvl="1"/>
            <a:r>
              <a:rPr lang="en-US" sz="2400" b="1" dirty="0" smtClean="0"/>
              <a:t>Maximization Step </a:t>
            </a:r>
            <a:r>
              <a:rPr lang="en-US" sz="2400" dirty="0" smtClean="0"/>
              <a:t>(M step):</a:t>
            </a:r>
          </a:p>
          <a:p>
            <a:pPr lvl="2"/>
            <a:r>
              <a:rPr lang="en-US" sz="2000" b="1" dirty="0" smtClean="0"/>
              <a:t>maximum likelihood estimator </a:t>
            </a:r>
            <a:r>
              <a:rPr lang="en-US" sz="2000" dirty="0" smtClean="0"/>
              <a:t>is used to compute  the model parameters at time </a:t>
            </a:r>
            <a:r>
              <a:rPr lang="en-US" sz="2000" b="1" dirty="0" smtClean="0"/>
              <a:t>T+1 </a:t>
            </a:r>
            <a:r>
              <a:rPr lang="en-US" sz="2000" dirty="0" smtClean="0"/>
              <a:t>(</a:t>
            </a:r>
            <a:r>
              <a:rPr lang="el-GR" sz="2000" dirty="0" smtClean="0">
                <a:cs typeface="Calibri"/>
              </a:rPr>
              <a:t>β</a:t>
            </a:r>
            <a:r>
              <a:rPr lang="en-US" sz="2000" baseline="30000" dirty="0" smtClean="0">
                <a:cs typeface="Calibri"/>
              </a:rPr>
              <a:t>T+1</a:t>
            </a:r>
            <a:r>
              <a:rPr lang="en-US" sz="2000" dirty="0" smtClean="0">
                <a:cs typeface="Calibri"/>
              </a:rPr>
              <a:t>, </a:t>
            </a:r>
            <a:r>
              <a:rPr lang="el-GR" sz="2000" dirty="0" smtClean="0">
                <a:cs typeface="Calibri"/>
              </a:rPr>
              <a:t>ε</a:t>
            </a:r>
            <a:r>
              <a:rPr lang="en-US" sz="2000" baseline="30000" dirty="0" smtClean="0">
                <a:cs typeface="Calibri"/>
              </a:rPr>
              <a:t>T+1</a:t>
            </a:r>
            <a:r>
              <a:rPr lang="en-US" sz="2000" dirty="0" smtClean="0">
                <a:cs typeface="Calibri"/>
              </a:rPr>
              <a:t>, </a:t>
            </a:r>
            <a:r>
              <a:rPr lang="el-GR" sz="2000" dirty="0" smtClean="0">
                <a:cs typeface="Calibri"/>
              </a:rPr>
              <a:t>σ</a:t>
            </a:r>
            <a:r>
              <a:rPr lang="en-US" sz="2000" baseline="30000" dirty="0" smtClean="0">
                <a:cs typeface="Calibri"/>
              </a:rPr>
              <a:t>T+1</a:t>
            </a:r>
            <a:r>
              <a:rPr lang="en-US" sz="2000" dirty="0" smtClean="0"/>
              <a:t>) </a:t>
            </a:r>
          </a:p>
          <a:p>
            <a:pPr lvl="2">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14" name="Title 13"/>
          <p:cNvSpPr>
            <a:spLocks noGrp="1"/>
          </p:cNvSpPr>
          <p:nvPr>
            <p:ph type="title"/>
          </p:nvPr>
        </p:nvSpPr>
        <p:spPr>
          <a:xfrm>
            <a:off x="304800" y="762000"/>
            <a:ext cx="8229600" cy="1143000"/>
          </a:xfrm>
        </p:spPr>
        <p:txBody>
          <a:bodyPr/>
          <a:lstStyle/>
          <a:p>
            <a:pPr algn="l"/>
            <a:r>
              <a:rPr lang="en-US" dirty="0" smtClean="0"/>
              <a:t>Parameter Estimation</a:t>
            </a:r>
            <a:endParaRPr lang="en-US" dirty="0"/>
          </a:p>
        </p:txBody>
      </p:sp>
      <p:sp>
        <p:nvSpPr>
          <p:cNvPr id="13" name="Content Placeholder 2"/>
          <p:cNvSpPr txBox="1">
            <a:spLocks/>
          </p:cNvSpPr>
          <p:nvPr/>
        </p:nvSpPr>
        <p:spPr>
          <a:xfrm>
            <a:off x="0" y="0"/>
            <a:ext cx="9144000" cy="838200"/>
          </a:xfrm>
          <a:prstGeom prst="rect">
            <a:avLst/>
          </a:prstGeom>
          <a:solidFill>
            <a:srgbClr val="F57E1B"/>
          </a:solidFill>
        </p:spPr>
        <p:txBody>
          <a:bodyPr vert="horz" lIns="91440" tIns="45720" rIns="91440" bIns="45720" rtlCol="0">
            <a:normAutofit/>
          </a:bodyPr>
          <a:lstStyle/>
          <a:p>
            <a:pPr lvl="0">
              <a:lnSpc>
                <a:spcPct val="170000"/>
              </a:lnSpc>
              <a:spcBef>
                <a:spcPct val="20000"/>
              </a:spcBef>
              <a:defRPr/>
            </a:pPr>
            <a:endParaRPr lang="en-US" sz="1500" dirty="0" smtClean="0"/>
          </a:p>
        </p:txBody>
      </p:sp>
      <p:sp>
        <p:nvSpPr>
          <p:cNvPr id="15" name="Rectangle 14"/>
          <p:cNvSpPr/>
          <p:nvPr/>
        </p:nvSpPr>
        <p:spPr>
          <a:xfrm>
            <a:off x="457200" y="76200"/>
            <a:ext cx="1318450" cy="506421"/>
          </a:xfrm>
          <a:prstGeom prst="rect">
            <a:avLst/>
          </a:prstGeom>
        </p:spPr>
        <p:txBody>
          <a:bodyPr wrap="square">
            <a:spAutoFit/>
          </a:bodyPr>
          <a:lstStyle/>
          <a:p>
            <a:pPr lvl="0">
              <a:lnSpc>
                <a:spcPct val="170000"/>
              </a:lnSpc>
              <a:spcBef>
                <a:spcPct val="20000"/>
              </a:spcBef>
              <a:defRPr/>
            </a:pPr>
            <a:r>
              <a:rPr lang="en-US" dirty="0" smtClean="0"/>
              <a:t>Motivation</a:t>
            </a:r>
          </a:p>
        </p:txBody>
      </p:sp>
      <p:sp>
        <p:nvSpPr>
          <p:cNvPr id="16" name="Rectangle 15"/>
          <p:cNvSpPr/>
          <p:nvPr/>
        </p:nvSpPr>
        <p:spPr>
          <a:xfrm>
            <a:off x="2057400" y="76200"/>
            <a:ext cx="1327864" cy="506421"/>
          </a:xfrm>
          <a:prstGeom prst="rect">
            <a:avLst/>
          </a:prstGeom>
        </p:spPr>
        <p:txBody>
          <a:bodyPr wrap="none">
            <a:spAutoFit/>
          </a:bodyPr>
          <a:lstStyle/>
          <a:p>
            <a:pPr lvl="0">
              <a:lnSpc>
                <a:spcPct val="170000"/>
              </a:lnSpc>
              <a:spcBef>
                <a:spcPct val="20000"/>
              </a:spcBef>
              <a:defRPr/>
            </a:pPr>
            <a:r>
              <a:rPr lang="en-US" dirty="0" smtClean="0"/>
              <a:t>Observation</a:t>
            </a:r>
          </a:p>
        </p:txBody>
      </p:sp>
      <p:sp>
        <p:nvSpPr>
          <p:cNvPr id="17" name="Rectangle 16"/>
          <p:cNvSpPr/>
          <p:nvPr/>
        </p:nvSpPr>
        <p:spPr>
          <a:xfrm>
            <a:off x="7543800" y="76200"/>
            <a:ext cx="1210588" cy="563231"/>
          </a:xfrm>
          <a:prstGeom prst="rect">
            <a:avLst/>
          </a:prstGeom>
        </p:spPr>
        <p:txBody>
          <a:bodyPr wrap="none">
            <a:spAutoFit/>
          </a:bodyPr>
          <a:lstStyle/>
          <a:p>
            <a:pPr lvl="0">
              <a:lnSpc>
                <a:spcPct val="170000"/>
              </a:lnSpc>
              <a:spcBef>
                <a:spcPct val="20000"/>
              </a:spcBef>
              <a:defRPr/>
            </a:pPr>
            <a:r>
              <a:rPr lang="en-US" dirty="0" smtClean="0"/>
              <a:t>Conclusion</a:t>
            </a:r>
          </a:p>
        </p:txBody>
      </p:sp>
      <p:sp>
        <p:nvSpPr>
          <p:cNvPr id="18" name="Rectangle 17"/>
          <p:cNvSpPr/>
          <p:nvPr/>
        </p:nvSpPr>
        <p:spPr>
          <a:xfrm>
            <a:off x="5791200" y="76200"/>
            <a:ext cx="1461885" cy="646331"/>
          </a:xfrm>
          <a:prstGeom prst="rect">
            <a:avLst/>
          </a:prstGeom>
        </p:spPr>
        <p:txBody>
          <a:bodyPr wrap="square">
            <a:spAutoFit/>
          </a:bodyPr>
          <a:lstStyle/>
          <a:p>
            <a:pPr lvl="0">
              <a:defRPr/>
            </a:pPr>
            <a:r>
              <a:rPr lang="en-US" dirty="0" smtClean="0"/>
              <a:t>Experimental </a:t>
            </a:r>
          </a:p>
          <a:p>
            <a:pPr lvl="0">
              <a:defRPr/>
            </a:pPr>
            <a:r>
              <a:rPr lang="en-US" dirty="0" smtClean="0"/>
              <a:t>Analysis</a:t>
            </a:r>
          </a:p>
        </p:txBody>
      </p:sp>
      <p:sp>
        <p:nvSpPr>
          <p:cNvPr id="19" name="Pentagon 18"/>
          <p:cNvSpPr/>
          <p:nvPr/>
        </p:nvSpPr>
        <p:spPr>
          <a:xfrm>
            <a:off x="3886200" y="76200"/>
            <a:ext cx="1524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a:t>
            </a:r>
            <a:endParaRPr lang="en-US" dirty="0"/>
          </a:p>
        </p:txBody>
      </p:sp>
      <p:sp>
        <p:nvSpPr>
          <p:cNvPr id="11" name="TextBox 10"/>
          <p:cNvSpPr txBox="1"/>
          <p:nvPr/>
        </p:nvSpPr>
        <p:spPr>
          <a:xfrm>
            <a:off x="3200400" y="4114800"/>
            <a:ext cx="4876800" cy="1938992"/>
          </a:xfrm>
          <a:prstGeom prst="rect">
            <a:avLst/>
          </a:prstGeom>
          <a:solidFill>
            <a:srgbClr val="FFFF00"/>
          </a:solidFill>
        </p:spPr>
        <p:txBody>
          <a:bodyPr wrap="square" rtlCol="0">
            <a:spAutoFit/>
          </a:bodyPr>
          <a:lstStyle/>
          <a:p>
            <a:r>
              <a:rPr lang="en-US" sz="2400" dirty="0" smtClean="0"/>
              <a:t>Some review websites </a:t>
            </a:r>
          </a:p>
          <a:p>
            <a:r>
              <a:rPr lang="en-US" sz="2400" dirty="0" smtClean="0"/>
              <a:t>(i.e. newegg.com) provides the sentiment switch explicitly (</a:t>
            </a:r>
            <a:r>
              <a:rPr lang="el-GR" sz="2400" dirty="0" smtClean="0"/>
              <a:t>σ</a:t>
            </a:r>
            <a:r>
              <a:rPr lang="en-US" sz="2400" dirty="0" smtClean="0"/>
              <a:t>), where our model can be trained in a </a:t>
            </a:r>
            <a:r>
              <a:rPr lang="en-US" sz="2400" b="1" dirty="0" smtClean="0"/>
              <a:t>semi-supervised</a:t>
            </a:r>
            <a:r>
              <a:rPr lang="en-US" sz="2400" dirty="0" smtClean="0"/>
              <a:t> manner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0.2"/>
</p:tagLst>
</file>

<file path=ppt/tags/tag2.xml><?xml version="1.0" encoding="utf-8"?>
<p:tagLst xmlns:a="http://schemas.openxmlformats.org/drawingml/2006/main" xmlns:r="http://schemas.openxmlformats.org/officeDocument/2006/relationships" xmlns:p="http://schemas.openxmlformats.org/presentationml/2006/main">
  <p:tag name="TIMING" val="|0.1|0.5|0.2|0.3|0.2|0.6|0.3"/>
</p:tagLst>
</file>

<file path=ppt/tags/tag3.xml><?xml version="1.0" encoding="utf-8"?>
<p:tagLst xmlns:a="http://schemas.openxmlformats.org/drawingml/2006/main" xmlns:r="http://schemas.openxmlformats.org/officeDocument/2006/relationships" xmlns:p="http://schemas.openxmlformats.org/presentationml/2006/main">
  <p:tag name="TIMING" val="|51.7"/>
</p:tagLst>
</file>

<file path=ppt/tags/tag4.xml><?xml version="1.0" encoding="utf-8"?>
<p:tagLst xmlns:a="http://schemas.openxmlformats.org/drawingml/2006/main" xmlns:r="http://schemas.openxmlformats.org/officeDocument/2006/relationships" xmlns:p="http://schemas.openxmlformats.org/presentationml/2006/main">
  <p:tag name="TIMING" val="|0.8|1|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14413</TotalTime>
  <Words>5584</Words>
  <Application>Microsoft Office PowerPoint</Application>
  <PresentationFormat>On-screen Show (4:3)</PresentationFormat>
  <Paragraphs>638</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Hidden Topic Sentiment Model  </vt:lpstr>
      <vt:lpstr>Slide 2</vt:lpstr>
      <vt:lpstr>Sentiment-Topic Models : Assumptions</vt:lpstr>
      <vt:lpstr>Hidden Topic Sentiment Model</vt:lpstr>
      <vt:lpstr>Slide 5</vt:lpstr>
      <vt:lpstr>Slide 6</vt:lpstr>
      <vt:lpstr>Slide 7</vt:lpstr>
      <vt:lpstr>Posterior Inference (   ,   ) </vt:lpstr>
      <vt:lpstr>Parameter Estimation</vt:lpstr>
      <vt:lpstr>Dataset</vt:lpstr>
      <vt:lpstr>Performance Metrics</vt:lpstr>
      <vt:lpstr>Slide 12</vt:lpstr>
      <vt:lpstr>Slide 13</vt:lpstr>
      <vt:lpstr>Slide 14</vt:lpstr>
      <vt:lpstr>Slide 15</vt:lpstr>
      <vt:lpstr>Slide 16</vt:lpstr>
      <vt:lpstr>Slide 17</vt:lpstr>
      <vt:lpstr>Slide 18</vt:lpstr>
      <vt:lpstr>Slide 19</vt:lpstr>
      <vt:lpstr>Slide 20</vt:lpstr>
      <vt:lpstr>Slide 21</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sp9cx</dc:creator>
  <cp:lastModifiedBy>ASUS</cp:lastModifiedBy>
  <cp:revision>1048</cp:revision>
  <cp:lastPrinted>2016-04-05T15:06:45Z</cp:lastPrinted>
  <dcterms:created xsi:type="dcterms:W3CDTF">2006-08-16T00:00:00Z</dcterms:created>
  <dcterms:modified xsi:type="dcterms:W3CDTF">2016-04-08T03:07:14Z</dcterms:modified>
</cp:coreProperties>
</file>