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B38E-28A9-4F9D-A516-5C76A9621CD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B08A8-6B4A-42FE-86C0-9F9E6918FE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B08A8-6B4A-42FE-86C0-9F9E6918FE1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3D96160-0FAF-4F61-BAEB-14940F3D8FA1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2C53335-C014-48D8-A91D-93812AA8CD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Mokadderul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18CSE075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70560"/>
          </a:xfrm>
        </p:spPr>
        <p:txBody>
          <a:bodyPr/>
          <a:lstStyle/>
          <a:p>
            <a:r>
              <a:rPr lang="en-US" dirty="0" smtClean="0"/>
              <a:t>      Inserting </a:t>
            </a:r>
            <a:r>
              <a:rPr lang="en-US" dirty="0" smtClean="0"/>
              <a:t>at the 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391400" cy="4983163"/>
          </a:xfrm>
        </p:spPr>
        <p:txBody>
          <a:bodyPr/>
          <a:lstStyle/>
          <a:p>
            <a:r>
              <a:rPr lang="en-US" dirty="0" smtClean="0"/>
              <a:t> Simply </a:t>
            </a:r>
            <a:r>
              <a:rPr lang="en-US" dirty="0" smtClean="0"/>
              <a:t>need to make the next pointer of the last node point to the new node</a:t>
            </a:r>
            <a:endParaRPr lang="en-US" dirty="0"/>
          </a:p>
        </p:txBody>
      </p:sp>
      <p:pic>
        <p:nvPicPr>
          <p:cNvPr id="5" name="Content Placeholder 4" descr="download (3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3048000"/>
            <a:ext cx="6096000" cy="26898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70560"/>
          </a:xfrm>
        </p:spPr>
        <p:txBody>
          <a:bodyPr/>
          <a:lstStyle/>
          <a:p>
            <a:r>
              <a:rPr lang="en-US" dirty="0" smtClean="0"/>
              <a:t>Inserting after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7391400" cy="5059363"/>
          </a:xfrm>
        </p:spPr>
        <p:txBody>
          <a:bodyPr/>
          <a:lstStyle/>
          <a:p>
            <a:r>
              <a:rPr lang="en-US" altLang="en-US" dirty="0" smtClean="0"/>
              <a:t>Create a Node</a:t>
            </a:r>
          </a:p>
          <a:p>
            <a:r>
              <a:rPr lang="en-US" altLang="en-US" dirty="0" smtClean="0"/>
              <a:t>Set the node data Values</a:t>
            </a:r>
          </a:p>
          <a:p>
            <a:r>
              <a:rPr lang="en-US" altLang="en-US" dirty="0" smtClean="0"/>
              <a:t>Break pointer connection</a:t>
            </a:r>
          </a:p>
          <a:p>
            <a:r>
              <a:rPr lang="en-US" altLang="en-US" dirty="0" smtClean="0"/>
              <a:t>Re-connect the pointers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4" descr="insertion-in-singly-linked-list-after-specified-nod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38400" y="3733800"/>
            <a:ext cx="3521075" cy="16233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  <a:r>
              <a:rPr lang="en-US" dirty="0" err="1" smtClean="0"/>
              <a:t>deletetion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the first </a:t>
            </a:r>
            <a:r>
              <a:rPr lang="en-US" dirty="0" smtClean="0"/>
              <a:t>node.</a:t>
            </a:r>
          </a:p>
          <a:p>
            <a:r>
              <a:rPr lang="en-US" dirty="0" smtClean="0"/>
              <a:t>Deleting the last </a:t>
            </a:r>
            <a:r>
              <a:rPr lang="en-US" dirty="0" smtClean="0"/>
              <a:t>node.</a:t>
            </a:r>
          </a:p>
          <a:p>
            <a:r>
              <a:rPr lang="en-US" dirty="0" smtClean="0"/>
              <a:t>Deleting </a:t>
            </a:r>
            <a:r>
              <a:rPr lang="en-US" dirty="0" smtClean="0"/>
              <a:t>the intermediate </a:t>
            </a:r>
            <a:r>
              <a:rPr lang="en-US" dirty="0" smtClean="0"/>
              <a:t>node.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746760"/>
          </a:xfrm>
        </p:spPr>
        <p:txBody>
          <a:bodyPr/>
          <a:lstStyle/>
          <a:p>
            <a:r>
              <a:rPr lang="en-US" dirty="0" smtClean="0"/>
              <a:t>    Deleting </a:t>
            </a:r>
            <a:r>
              <a:rPr lang="en-US" dirty="0" smtClean="0"/>
              <a:t>the first node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391400" cy="4983163"/>
          </a:xfrm>
        </p:spPr>
        <p:txBody>
          <a:bodyPr/>
          <a:lstStyle/>
          <a:p>
            <a:r>
              <a:rPr lang="en-US" dirty="0" smtClean="0"/>
              <a:t>Making the start pointer point towards the 2nd node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Deleting the first node using delete keyword 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 descr="deletion-in-singly-linked-list-at-beginning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62200" y="4114800"/>
            <a:ext cx="3521075" cy="16885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70560"/>
          </a:xfrm>
        </p:spPr>
        <p:txBody>
          <a:bodyPr/>
          <a:lstStyle/>
          <a:p>
            <a:r>
              <a:rPr lang="en-US" dirty="0" smtClean="0"/>
              <a:t>   Deleting </a:t>
            </a:r>
            <a:r>
              <a:rPr lang="en-US" dirty="0" smtClean="0"/>
              <a:t>the last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7315200" cy="5059363"/>
          </a:xfrm>
        </p:spPr>
        <p:txBody>
          <a:bodyPr/>
          <a:lstStyle/>
          <a:p>
            <a:r>
              <a:rPr lang="en-US" dirty="0" smtClean="0"/>
              <a:t>Making the second last node’s next pointer point to NULL 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Deleting </a:t>
            </a:r>
            <a:r>
              <a:rPr lang="en-US" dirty="0" smtClean="0"/>
              <a:t>the last </a:t>
            </a:r>
            <a:r>
              <a:rPr lang="en-US" dirty="0" smtClean="0"/>
              <a:t>node via delete keyword 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 descr="deleting-a-node-from-the-las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09800" y="3810000"/>
            <a:ext cx="3521075" cy="1669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746760"/>
          </a:xfrm>
        </p:spPr>
        <p:txBody>
          <a:bodyPr/>
          <a:lstStyle/>
          <a:p>
            <a:r>
              <a:rPr lang="en-US" dirty="0" smtClean="0"/>
              <a:t>  Deleting </a:t>
            </a:r>
            <a:r>
              <a:rPr lang="en-US" dirty="0" smtClean="0"/>
              <a:t>from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7315200" cy="4602163"/>
          </a:xfrm>
        </p:spPr>
        <p:txBody>
          <a:bodyPr/>
          <a:lstStyle/>
          <a:p>
            <a:r>
              <a:rPr lang="en-US" altLang="en-US" dirty="0" smtClean="0"/>
              <a:t>Set previous Node pointer to next node</a:t>
            </a:r>
          </a:p>
          <a:p>
            <a:r>
              <a:rPr lang="en-US" altLang="en-US" dirty="0" smtClean="0"/>
              <a:t>Break Node pointer connection</a:t>
            </a:r>
          </a:p>
          <a:p>
            <a:r>
              <a:rPr lang="en-US" altLang="en-US" dirty="0" smtClean="0"/>
              <a:t>Delete the node </a:t>
            </a:r>
          </a:p>
          <a:p>
            <a:endParaRPr lang="en-US" dirty="0"/>
          </a:p>
        </p:txBody>
      </p:sp>
      <p:pic>
        <p:nvPicPr>
          <p:cNvPr id="5" name="Content Placeholder 4" descr="download (4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09800" y="3352800"/>
            <a:ext cx="3521075" cy="198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/>
          </a:bodyPr>
          <a:lstStyle/>
          <a:p>
            <a:r>
              <a:rPr lang="en-US" dirty="0" smtClean="0"/>
              <a:t>  Advantages </a:t>
            </a:r>
            <a:r>
              <a:rPr lang="en-US" dirty="0" smtClean="0"/>
              <a:t>of </a:t>
            </a:r>
            <a:r>
              <a:rPr lang="en-US" dirty="0" smtClean="0"/>
              <a:t>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space and </a:t>
            </a:r>
            <a:r>
              <a:rPr lang="en-US" dirty="0" smtClean="0"/>
              <a:t>easy to </a:t>
            </a:r>
            <a:r>
              <a:rPr lang="en-US" dirty="0" smtClean="0"/>
              <a:t>maintain.</a:t>
            </a:r>
          </a:p>
          <a:p>
            <a:r>
              <a:rPr lang="en-US" dirty="0" smtClean="0"/>
              <a:t>Don’t </a:t>
            </a:r>
            <a:r>
              <a:rPr lang="en-US" dirty="0" smtClean="0"/>
              <a:t>need to allocate list size and can declare </a:t>
            </a:r>
            <a:r>
              <a:rPr lang="en-US" dirty="0" smtClean="0"/>
              <a:t>nodes </a:t>
            </a:r>
            <a:r>
              <a:rPr lang="en-US" dirty="0" smtClean="0"/>
              <a:t>only as needed </a:t>
            </a:r>
            <a:r>
              <a:rPr lang="en-US" dirty="0" smtClean="0"/>
              <a:t>.</a:t>
            </a:r>
          </a:p>
          <a:p>
            <a:r>
              <a:rPr lang="en-US" sz="2400" dirty="0" smtClean="0"/>
              <a:t>Insertion and deletion operations can be easily implemented.</a:t>
            </a:r>
          </a:p>
          <a:p>
            <a:r>
              <a:rPr lang="en-US" sz="2400" dirty="0" smtClean="0"/>
              <a:t>Stacks and queues can be easily executed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They are a dynamic in nature which allocates the memory when required.</a:t>
            </a:r>
          </a:p>
          <a:p>
            <a:r>
              <a:rPr lang="en-US" sz="2400" dirty="0" smtClean="0"/>
              <a:t>Linked List reduces the access time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Disadvantages of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</a:t>
            </a:r>
            <a:r>
              <a:rPr lang="en-US" dirty="0" smtClean="0"/>
              <a:t>go backwards through the list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Can’t </a:t>
            </a:r>
            <a:r>
              <a:rPr lang="en-US" dirty="0" smtClean="0"/>
              <a:t>jump to the beginning of the list from the end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memory is wasted as pointers require extra memory for storage.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element can be accessed randomly ; it has to access each node sequentially.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  APPLICATIONS </a:t>
            </a:r>
            <a:r>
              <a:rPr lang="en-US" dirty="0" smtClean="0"/>
              <a:t>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that have an MRU </a:t>
            </a:r>
            <a:r>
              <a:rPr lang="en-US" dirty="0" smtClean="0"/>
              <a:t>list.</a:t>
            </a:r>
          </a:p>
          <a:p>
            <a:r>
              <a:rPr lang="en-US" dirty="0" smtClean="0"/>
              <a:t>The cache in your browser that allows you to hit the BACK </a:t>
            </a:r>
            <a:r>
              <a:rPr lang="en-US" dirty="0" smtClean="0"/>
              <a:t>button.</a:t>
            </a:r>
          </a:p>
          <a:p>
            <a:r>
              <a:rPr lang="en-US" dirty="0" smtClean="0"/>
              <a:t>A stack, hash table, and binary tree can be implemented using a doubly linked list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Linked lists let you insert elements at the beginning and the end of the list.</a:t>
            </a:r>
          </a:p>
          <a:p>
            <a:r>
              <a:rPr lang="en-US" sz="2800" dirty="0" smtClean="0"/>
              <a:t>In Linked lists we don’t need to know the size in advance.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819400"/>
            <a:ext cx="7242048" cy="1143000"/>
          </a:xfrm>
        </p:spPr>
        <p:txBody>
          <a:bodyPr/>
          <a:lstStyle/>
          <a:p>
            <a:r>
              <a:rPr lang="en-US" dirty="0" smtClean="0"/>
              <a:t>               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dirty="0" err="1" smtClean="0"/>
              <a:t>INtrodection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391400" cy="4525963"/>
          </a:xfrm>
        </p:spPr>
        <p:txBody>
          <a:bodyPr/>
          <a:lstStyle/>
          <a:p>
            <a:r>
              <a:rPr lang="en-US" dirty="0" smtClean="0"/>
              <a:t>A linked list is a linear data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Nodes make up linked 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Nodes are structures made up of data and a pointer to another node. </a:t>
            </a:r>
            <a:endParaRPr lang="en-US" dirty="0" smtClean="0"/>
          </a:p>
          <a:p>
            <a:r>
              <a:rPr lang="en-US" dirty="0" smtClean="0"/>
              <a:t>Usually the pointer is called next.</a:t>
            </a:r>
            <a:endParaRPr lang="en-US" dirty="0"/>
          </a:p>
        </p:txBody>
      </p:sp>
      <p:pic>
        <p:nvPicPr>
          <p:cNvPr id="7" name="Content Placeholder 6" descr="download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4419600"/>
            <a:ext cx="5943600" cy="1417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70560"/>
          </a:xfrm>
        </p:spPr>
        <p:txBody>
          <a:bodyPr/>
          <a:lstStyle/>
          <a:p>
            <a:r>
              <a:rPr lang="en-US" dirty="0" smtClean="0"/>
              <a:t>     Array </a:t>
            </a:r>
            <a:r>
              <a:rPr lang="en-US" dirty="0" err="1" smtClean="0"/>
              <a:t>vs</a:t>
            </a:r>
            <a:r>
              <a:rPr lang="en-US" dirty="0" smtClean="0"/>
              <a:t> linked list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352044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191000" y="1143000"/>
            <a:ext cx="3520440" cy="457200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Fixed size: Resizing is </a:t>
            </a:r>
            <a:r>
              <a:rPr lang="en-US" dirty="0" smtClean="0"/>
              <a:t>expensive.</a:t>
            </a:r>
          </a:p>
          <a:p>
            <a:r>
              <a:rPr lang="en-US" dirty="0" smtClean="0"/>
              <a:t>Insertions and Deletions are inefficient: Elements are usually </a:t>
            </a:r>
            <a:r>
              <a:rPr lang="en-US" dirty="0" smtClean="0"/>
              <a:t>shifted.</a:t>
            </a:r>
          </a:p>
          <a:p>
            <a:r>
              <a:rPr lang="en-US" dirty="0" smtClean="0"/>
              <a:t>Random </a:t>
            </a:r>
            <a:r>
              <a:rPr lang="en-US" dirty="0" smtClean="0"/>
              <a:t>access.</a:t>
            </a:r>
          </a:p>
          <a:p>
            <a:r>
              <a:rPr lang="en-US" dirty="0" smtClean="0"/>
              <a:t>Sequential access is </a:t>
            </a:r>
            <a:r>
              <a:rPr lang="en-US" dirty="0" smtClean="0"/>
              <a:t>faster.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smtClean="0"/>
              <a:t>size.</a:t>
            </a:r>
          </a:p>
          <a:p>
            <a:r>
              <a:rPr lang="en-US" dirty="0" smtClean="0"/>
              <a:t>Insertions and Deletions are efficient: No </a:t>
            </a:r>
            <a:r>
              <a:rPr lang="en-US" dirty="0" smtClean="0"/>
              <a:t>shifting. </a:t>
            </a:r>
          </a:p>
          <a:p>
            <a:r>
              <a:rPr lang="en-US" dirty="0" smtClean="0"/>
              <a:t>No random </a:t>
            </a:r>
            <a:r>
              <a:rPr lang="en-US" dirty="0" smtClean="0"/>
              <a:t>access.</a:t>
            </a:r>
          </a:p>
          <a:p>
            <a:r>
              <a:rPr lang="en-US" dirty="0" smtClean="0"/>
              <a:t>Sequential access is </a:t>
            </a:r>
            <a:r>
              <a:rPr lang="en-US" dirty="0" smtClean="0"/>
              <a:t>slow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Type of Linked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three different implementations of Linked Lists available, they are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marL="274320" lvl="2" indent="-27432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-&gt;</a:t>
            </a:r>
            <a:r>
              <a:rPr lang="en-US" sz="2800" dirty="0" smtClean="0"/>
              <a:t>Single Linked </a:t>
            </a:r>
            <a:r>
              <a:rPr lang="en-US" sz="2800" dirty="0" smtClean="0"/>
              <a:t>List.</a:t>
            </a:r>
            <a:endParaRPr lang="en-US" sz="2400" dirty="0" smtClean="0"/>
          </a:p>
          <a:p>
            <a:pPr marL="274320" lvl="2" indent="-27432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/>
              <a:t>    -&gt;</a:t>
            </a:r>
            <a:r>
              <a:rPr lang="en-US" sz="2800" dirty="0" smtClean="0"/>
              <a:t>Double Linked </a:t>
            </a:r>
            <a:r>
              <a:rPr lang="en-US" sz="2800" dirty="0" smtClean="0"/>
              <a:t>List.</a:t>
            </a:r>
            <a:endParaRPr lang="en-US" dirty="0" smtClean="0"/>
          </a:p>
          <a:p>
            <a:pPr marL="274320" lvl="2" indent="-27432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dirty="0" smtClean="0"/>
              <a:t> </a:t>
            </a:r>
            <a:r>
              <a:rPr lang="en-US" dirty="0" smtClean="0"/>
              <a:t>   -&gt;</a:t>
            </a:r>
            <a:r>
              <a:rPr lang="en-US" sz="2800" dirty="0" smtClean="0"/>
              <a:t>Circular Linked </a:t>
            </a:r>
            <a:r>
              <a:rPr lang="en-US" sz="2800" dirty="0" smtClean="0"/>
              <a:t>List .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822960"/>
          </a:xfrm>
        </p:spPr>
        <p:txBody>
          <a:bodyPr/>
          <a:lstStyle/>
          <a:p>
            <a:r>
              <a:rPr lang="en-US" dirty="0" smtClean="0"/>
              <a:t>        Singly </a:t>
            </a:r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239000" cy="3124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node has only one link part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link part contains the address of the next node in the list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Link part of the last node contains NULL value which signifies the end of the </a:t>
            </a:r>
            <a:r>
              <a:rPr lang="en-US" dirty="0" smtClean="0"/>
              <a:t>node.</a:t>
            </a:r>
          </a:p>
          <a:p>
            <a:r>
              <a:rPr lang="en-US" dirty="0" smtClean="0"/>
              <a:t>Every nodes have </a:t>
            </a:r>
            <a:r>
              <a:rPr lang="en-US" dirty="0" smtClean="0"/>
              <a:t>a data </a:t>
            </a:r>
            <a:r>
              <a:rPr lang="en-US" dirty="0" smtClean="0"/>
              <a:t>part and </a:t>
            </a:r>
            <a:r>
              <a:rPr lang="en-US" dirty="0" smtClean="0"/>
              <a:t>an address </a:t>
            </a:r>
            <a:r>
              <a:rPr lang="en-US" dirty="0" smtClean="0"/>
              <a:t>part which points to the next </a:t>
            </a:r>
            <a:r>
              <a:rPr lang="en-US" dirty="0" smtClean="0"/>
              <a:t>node.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10" name="Content Placeholder 9" descr="download (1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4876800"/>
            <a:ext cx="5867399" cy="129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70560"/>
          </a:xfrm>
        </p:spPr>
        <p:txBody>
          <a:bodyPr/>
          <a:lstStyle/>
          <a:p>
            <a:r>
              <a:rPr lang="en-US" dirty="0" smtClean="0"/>
              <a:t>       Doubly </a:t>
            </a:r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723900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Doubly linked list is a linked data structure that consists of a set </a:t>
            </a:r>
            <a:r>
              <a:rPr lang="en-US" dirty="0" err="1" smtClean="0"/>
              <a:t>ofsequentially</a:t>
            </a:r>
            <a:r>
              <a:rPr lang="en-US" dirty="0" smtClean="0"/>
              <a:t> linked records called 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node contains a data part and two </a:t>
            </a:r>
            <a:r>
              <a:rPr lang="en-US" dirty="0" smtClean="0"/>
              <a:t>addresses.</a:t>
            </a:r>
          </a:p>
          <a:p>
            <a:r>
              <a:rPr lang="en-US" dirty="0" smtClean="0"/>
              <a:t>The beginning and ending nodes' previous and </a:t>
            </a:r>
            <a:r>
              <a:rPr lang="en-US" dirty="0" err="1" smtClean="0"/>
              <a:t>nextlinks</a:t>
            </a:r>
            <a:r>
              <a:rPr lang="en-US" dirty="0" smtClean="0"/>
              <a:t>, respectively, point to some kind of </a:t>
            </a:r>
            <a:r>
              <a:rPr lang="en-US" dirty="0" err="1" smtClean="0"/>
              <a:t>terminator,typically</a:t>
            </a:r>
            <a:r>
              <a:rPr lang="en-US" dirty="0" smtClean="0"/>
              <a:t> a sentinel node or null to facilitate </a:t>
            </a:r>
            <a:r>
              <a:rPr lang="en-US" dirty="0" err="1" smtClean="0"/>
              <a:t>traversalof</a:t>
            </a:r>
            <a:r>
              <a:rPr lang="en-US" dirty="0" smtClean="0"/>
              <a:t> the list.</a:t>
            </a:r>
            <a:endParaRPr lang="en-US" dirty="0"/>
          </a:p>
        </p:txBody>
      </p:sp>
      <p:pic>
        <p:nvPicPr>
          <p:cNvPr id="5" name="Content Placeholder 4" descr="doubly-linked-list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600" y="4876800"/>
            <a:ext cx="6172200" cy="10117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70560"/>
          </a:xfrm>
        </p:spPr>
        <p:txBody>
          <a:bodyPr/>
          <a:lstStyle/>
          <a:p>
            <a:r>
              <a:rPr lang="en-US" dirty="0" smtClean="0"/>
              <a:t>      Circular </a:t>
            </a:r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315200" cy="4754563"/>
          </a:xfrm>
        </p:spPr>
        <p:txBody>
          <a:bodyPr/>
          <a:lstStyle/>
          <a:p>
            <a:r>
              <a:rPr lang="en-US" dirty="0" smtClean="0"/>
              <a:t>The last node of the list holds the address of the first node.</a:t>
            </a:r>
          </a:p>
          <a:p>
            <a:endParaRPr lang="en-US" dirty="0"/>
          </a:p>
        </p:txBody>
      </p:sp>
      <p:pic>
        <p:nvPicPr>
          <p:cNvPr id="5" name="Content Placeholder 4" descr="circular-linked-list-4-728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5791200" cy="26408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/>
          <a:lstStyle/>
          <a:p>
            <a:r>
              <a:rPr lang="en-US" dirty="0" smtClean="0"/>
              <a:t>                Insertion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Insertion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-&gt;</a:t>
            </a:r>
            <a:r>
              <a:rPr lang="en-US" altLang="en-US" sz="2800" dirty="0" smtClean="0"/>
              <a:t>Insertion at the top of the </a:t>
            </a:r>
            <a:r>
              <a:rPr lang="en-US" altLang="en-US" sz="2800" dirty="0" smtClean="0"/>
              <a:t>list</a:t>
            </a:r>
          </a:p>
          <a:p>
            <a:pPr>
              <a:buNone/>
            </a:pPr>
            <a:r>
              <a:rPr lang="en-US" altLang="en-US" sz="2800" dirty="0" smtClean="0"/>
              <a:t> </a:t>
            </a:r>
            <a:r>
              <a:rPr lang="en-US" altLang="en-US" sz="2800" dirty="0" smtClean="0"/>
              <a:t>   -&gt;</a:t>
            </a:r>
            <a:r>
              <a:rPr lang="en-US" altLang="en-US" sz="2800" dirty="0" smtClean="0"/>
              <a:t>Insertion at the end of the </a:t>
            </a:r>
            <a:r>
              <a:rPr lang="en-US" altLang="en-US" sz="2800" dirty="0" smtClean="0"/>
              <a:t>list</a:t>
            </a:r>
          </a:p>
          <a:p>
            <a:pPr>
              <a:buNone/>
            </a:pPr>
            <a:r>
              <a:rPr lang="en-US" altLang="en-US" sz="2800" dirty="0" smtClean="0"/>
              <a:t> </a:t>
            </a:r>
            <a:r>
              <a:rPr lang="en-US" altLang="en-US" sz="2800" dirty="0" smtClean="0"/>
              <a:t>   -&gt;</a:t>
            </a:r>
            <a:r>
              <a:rPr lang="en-US" altLang="en-US" sz="2800" dirty="0" smtClean="0"/>
              <a:t>Insertion in the middle of the list</a:t>
            </a:r>
          </a:p>
          <a:p>
            <a:pPr>
              <a:buNone/>
            </a:pPr>
            <a:endParaRPr lang="en-US" altLang="en-US" sz="2800" dirty="0" smtClean="0"/>
          </a:p>
          <a:p>
            <a:pPr>
              <a:buNone/>
            </a:pPr>
            <a:r>
              <a:rPr lang="en-US" altLang="en-US" sz="2800" dirty="0" smtClean="0"/>
              <a:t>    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70560"/>
          </a:xfrm>
        </p:spPr>
        <p:txBody>
          <a:bodyPr/>
          <a:lstStyle/>
          <a:p>
            <a:r>
              <a:rPr lang="en-US" dirty="0" smtClean="0"/>
              <a:t>Insertion at the beginning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7391400" cy="5059363"/>
          </a:xfrm>
        </p:spPr>
        <p:txBody>
          <a:bodyPr/>
          <a:lstStyle/>
          <a:p>
            <a:r>
              <a:rPr lang="en-US" dirty="0" smtClean="0"/>
              <a:t>Make the next pointer of the node point towards the first node of the list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the start pointer point towards this new </a:t>
            </a:r>
            <a:r>
              <a:rPr lang="en-US" dirty="0" smtClean="0"/>
              <a:t>node.</a:t>
            </a:r>
          </a:p>
          <a:p>
            <a:r>
              <a:rPr lang="en-US" dirty="0" smtClean="0"/>
              <a:t>If the list is empty simply make the start pointer point towards the new </a:t>
            </a:r>
            <a:r>
              <a:rPr lang="en-US" dirty="0" smtClean="0"/>
              <a:t>node.</a:t>
            </a:r>
            <a:endParaRPr lang="en-US" dirty="0"/>
          </a:p>
        </p:txBody>
      </p:sp>
      <p:pic>
        <p:nvPicPr>
          <p:cNvPr id="7" name="Content Placeholder 6" descr="download (2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4038600"/>
            <a:ext cx="6324600" cy="17754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132</TotalTime>
  <Words>669</Words>
  <Application>Microsoft Office PowerPoint</Application>
  <PresentationFormat>On-screen Show (4:3)</PresentationFormat>
  <Paragraphs>90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Opulent</vt:lpstr>
      <vt:lpstr>Linked list</vt:lpstr>
      <vt:lpstr>            INtrodection</vt:lpstr>
      <vt:lpstr>     Array vs linked list</vt:lpstr>
      <vt:lpstr>       Type of Linked list</vt:lpstr>
      <vt:lpstr>        Singly Linked List</vt:lpstr>
      <vt:lpstr>       Doubly Linked List</vt:lpstr>
      <vt:lpstr>      Circular linked Lists</vt:lpstr>
      <vt:lpstr>                Insertion</vt:lpstr>
      <vt:lpstr>Insertion at the beginning </vt:lpstr>
      <vt:lpstr>      Inserting at the end </vt:lpstr>
      <vt:lpstr>Inserting after an element</vt:lpstr>
      <vt:lpstr>              deletetion</vt:lpstr>
      <vt:lpstr>    Deleting the first node</vt:lpstr>
      <vt:lpstr>   Deleting the last node</vt:lpstr>
      <vt:lpstr>  Deleting from the Middle</vt:lpstr>
      <vt:lpstr>  Advantages of Linked list</vt:lpstr>
      <vt:lpstr>  Disadvantages of Linked list</vt:lpstr>
      <vt:lpstr>  APPLICATIONS OF LINKED LIST</vt:lpstr>
      <vt:lpstr>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Smart View</dc:creator>
  <cp:lastModifiedBy>Smart View</cp:lastModifiedBy>
  <cp:revision>14</cp:revision>
  <dcterms:created xsi:type="dcterms:W3CDTF">2021-07-07T14:19:13Z</dcterms:created>
  <dcterms:modified xsi:type="dcterms:W3CDTF">2021-07-07T16:31:44Z</dcterms:modified>
</cp:coreProperties>
</file>