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314E46-43EA-442F-B8B5-94867724FE9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3A6F90E-5FE3-456E-99A0-3F21A2FE9B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02834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err="1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"List before sorting\n"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 "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GB" dirty="0" err="1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nList</a:t>
            </a:r>
            <a:r>
              <a:rPr lang="en-GB" dirty="0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after sorting\n"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 "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GB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239000" cy="2352984"/>
          </a:xfrm>
        </p:spPr>
        <p:txBody>
          <a:bodyPr/>
          <a:lstStyle/>
          <a:p>
            <a:r>
              <a:rPr lang="en-US" dirty="0" smtClean="0"/>
              <a:t>It is quicker for larger lists because unlike insertion and bubble sort it </a:t>
            </a:r>
            <a:r>
              <a:rPr lang="en-US" dirty="0" err="1" smtClean="0"/>
              <a:t>doesnt</a:t>
            </a:r>
            <a:r>
              <a:rPr lang="en-US" dirty="0" smtClean="0"/>
              <a:t> go through the whole list </a:t>
            </a:r>
            <a:r>
              <a:rPr lang="en-US" dirty="0" err="1" smtClean="0"/>
              <a:t>seveal</a:t>
            </a:r>
            <a:r>
              <a:rPr lang="en-US" dirty="0" smtClean="0"/>
              <a:t> 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has a consistent running time, carries out different bits with similar  times in a stage.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7239000" cy="2810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Slower </a:t>
            </a:r>
            <a:r>
              <a:rPr lang="en-US" dirty="0" smtClean="0"/>
              <a:t>comparative to the other sort algorithms for smaller </a:t>
            </a:r>
            <a:r>
              <a:rPr lang="en-US" dirty="0" err="1" smtClean="0"/>
              <a:t>tasks.goes</a:t>
            </a:r>
            <a:r>
              <a:rPr lang="en-US" dirty="0" smtClean="0"/>
              <a:t> through the whole process even </a:t>
            </a:r>
            <a:r>
              <a:rPr lang="en-US" dirty="0" err="1" smtClean="0"/>
              <a:t>i</a:t>
            </a:r>
            <a:r>
              <a:rPr lang="en-US" dirty="0" smtClean="0"/>
              <a:t> he list is sorted (just like insertion and bubble sort?)uses more memory space to store the sub elements of the initial split list.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239000" cy="4181784"/>
          </a:xfrm>
        </p:spPr>
        <p:txBody>
          <a:bodyPr/>
          <a:lstStyle/>
          <a:p>
            <a:r>
              <a:rPr lang="en-US" dirty="0" smtClean="0"/>
              <a:t>Merge Sort is useful for sorting linked lists in O(n Log n)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sort can be implemented without extra space for linked </a:t>
            </a:r>
            <a:r>
              <a:rPr lang="en-US" dirty="0" smtClean="0"/>
              <a:t>lists.</a:t>
            </a:r>
          </a:p>
          <a:p>
            <a:r>
              <a:rPr lang="en-US" dirty="0" smtClean="0"/>
              <a:t>Merge sort is used for counting inversions in a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sort is used in external sorting.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038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Merge </a:t>
            </a:r>
            <a:r>
              <a:rPr lang="en-US" dirty="0" smtClean="0"/>
              <a:t>sort is one of the most efficient sorting algorithms. It works on the principle of Divide and Conquer. Merge sort repeatedly breaks down a list into several </a:t>
            </a:r>
            <a:r>
              <a:rPr lang="en-US" dirty="0" err="1" smtClean="0"/>
              <a:t>sublists</a:t>
            </a:r>
            <a:r>
              <a:rPr lang="en-US" dirty="0" smtClean="0"/>
              <a:t> until each </a:t>
            </a:r>
            <a:r>
              <a:rPr lang="en-US" dirty="0" err="1" smtClean="0"/>
              <a:t>sublist</a:t>
            </a:r>
            <a:r>
              <a:rPr lang="en-US" dirty="0" smtClean="0"/>
              <a:t> consists of a single element and merging those </a:t>
            </a:r>
            <a:r>
              <a:rPr lang="en-US" dirty="0" err="1" smtClean="0"/>
              <a:t>sublists</a:t>
            </a:r>
            <a:r>
              <a:rPr lang="en-US" dirty="0" smtClean="0"/>
              <a:t> in a manner that results into a sorted list.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Time </a:t>
            </a:r>
            <a:r>
              <a:rPr lang="en-US" dirty="0" err="1" smtClean="0"/>
              <a:t>Complexily</a:t>
            </a:r>
            <a:r>
              <a:rPr lang="en-US" dirty="0" smtClean="0"/>
              <a:t> in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smtClean="0"/>
              <a:t>complexity of Merge Sort is O(n*Log n) in all the 3 cases (worst, average and best) as merge sort always divides the array in two halves and takes linear time to merge two </a:t>
            </a:r>
            <a:r>
              <a:rPr lang="en-US" dirty="0" smtClean="0"/>
              <a:t>halves.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requires equal amount of additional space as the unsorted array. Hence its not at all recommended for searching large unsorted </a:t>
            </a:r>
            <a:r>
              <a:rPr lang="en-US" dirty="0" smtClean="0"/>
              <a:t>arrays.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the best Sorting technique used for sorting Linked list.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3622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Worst Case Time Complexity [ Big-O ]: O(n*log n)</a:t>
            </a:r>
          </a:p>
          <a:p>
            <a:r>
              <a:rPr lang="en-US" dirty="0" smtClean="0"/>
              <a:t>Best Case Time Complexity [Big-omega]: O(n*log n)</a:t>
            </a:r>
          </a:p>
          <a:p>
            <a:r>
              <a:rPr lang="en-US" dirty="0" smtClean="0"/>
              <a:t>Average Time Complexity [Big-theta]: O(n*log n)</a:t>
            </a:r>
          </a:p>
          <a:p>
            <a:r>
              <a:rPr lang="en-US" dirty="0" smtClean="0"/>
              <a:t>Space Complexity: O(n)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How merge sort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To </a:t>
            </a:r>
            <a:r>
              <a:rPr lang="en-US" dirty="0" smtClean="0"/>
              <a:t>understand merge sort, we take an unsorted array as the following </a:t>
            </a:r>
            <a:r>
              <a:rPr lang="en-US" dirty="0" smtClean="0"/>
              <a:t>−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We </a:t>
            </a:r>
            <a:r>
              <a:rPr lang="en-US" dirty="0" smtClean="0"/>
              <a:t>know that merge sort first divides the whole array iteratively into equal halves unless the atomic values are achieved. We see here that an array of 8 items is divided into two arrays of size 4.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1B8849-9DC4-4945-ACB5-851EBBC9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659153" cy="59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40FD43-54D3-CB46-A996-4E75048D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86400"/>
            <a:ext cx="395287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does not change the sequence of appearance of items in the original. Now we divide these two arrays into halves.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755006-ABE0-6E40-8F7C-761FC30E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4410075" cy="53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8288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further divide these arrays and we achieve atomic value which can no more be divided.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B17E8D-78A7-3649-869F-8A1ADBC6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391150" cy="523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31242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Now, we combine them in exactly the same manner as they were broken down. Please note the color codes given to these lists.</a:t>
            </a:r>
          </a:p>
          <a:p>
            <a:r>
              <a:rPr lang="en-US" dirty="0" smtClean="0"/>
              <a:t>We first compare the element for each list and then combine them into another list in a sorted manner. We see that 14 and 33 are in sorted positions. We compare 27 and 10 and in the target list of 2 values we put 10 first, followed by 27. We change the order of 19 and 35 whereas 42 and 44 are placed sequentially.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B34F3E-70C7-4C4B-A084-36B78E83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09600"/>
            <a:ext cx="4391025" cy="53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14478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next iteration of the combining phase, we compare lists of two data values, and merge them into a list of found data values placing all in a sorted order.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64A2C6-5168-5149-B3A2-9038EC2C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90800"/>
            <a:ext cx="3959930" cy="531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3528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the final merging, the list should look like this −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CD2AF3-7777-9F4F-8A44-A857356DE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886200"/>
            <a:ext cx="37242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Merge </a:t>
            </a:r>
            <a:r>
              <a:rPr lang="en-US" dirty="0" smtClean="0"/>
              <a:t>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[], l, r) If r &gt; </a:t>
            </a:r>
            <a:r>
              <a:rPr lang="en-US" dirty="0" smtClean="0"/>
              <a:t>l</a:t>
            </a:r>
          </a:p>
          <a:p>
            <a:r>
              <a:rPr lang="en-US" dirty="0" smtClean="0"/>
              <a:t>Find the middle point to divide the array into two halves: middle m = l+ (r-l)/2 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mergeSort</a:t>
            </a:r>
            <a:r>
              <a:rPr lang="en-US" dirty="0" smtClean="0"/>
              <a:t> for first half: Call </a:t>
            </a:r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l, m) 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mergeSort</a:t>
            </a:r>
            <a:r>
              <a:rPr lang="en-US" dirty="0" smtClean="0"/>
              <a:t> for second half: Call </a:t>
            </a:r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m+1, r) </a:t>
            </a:r>
          </a:p>
          <a:p>
            <a:r>
              <a:rPr lang="en-US" dirty="0" smtClean="0"/>
              <a:t>Merge </a:t>
            </a:r>
            <a:r>
              <a:rPr lang="en-US" dirty="0" smtClean="0"/>
              <a:t>the two halves sorted in step 2 and 3: Call merge(</a:t>
            </a:r>
            <a:r>
              <a:rPr lang="en-US" dirty="0" err="1" smtClean="0"/>
              <a:t>arr</a:t>
            </a:r>
            <a:r>
              <a:rPr lang="en-US" dirty="0" smtClean="0"/>
              <a:t>, l, m, r)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Implementation </a:t>
            </a:r>
            <a:r>
              <a:rPr lang="en-US" dirty="0" smtClean="0"/>
              <a:t>of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88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#include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88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</a:t>
            </a:r>
            <a:r>
              <a:rPr lang="en-GB" dirty="0" err="1" smtClean="0">
                <a:solidFill>
                  <a:srgbClr val="0088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stdio.h</a:t>
            </a:r>
            <a:r>
              <a:rPr lang="en-GB" dirty="0" smtClean="0">
                <a:solidFill>
                  <a:srgbClr val="0088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88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#define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max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{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10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14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19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26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27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31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35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42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44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0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};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10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merging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low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mid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{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l2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for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l1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low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l2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mid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6666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low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l1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mid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&amp;&amp;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l2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if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l2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  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++];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l2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while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l1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mid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l1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while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l2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l2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++];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for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low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++)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a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b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[</a:t>
            </a:r>
            <a:r>
              <a:rPr lang="en-GB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];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}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void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sort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low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rgbClr val="000088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high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666600"/>
                </a:solidFill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                                                                                      PTO</a:t>
            </a:r>
            <a:r>
              <a:rPr lang="en-GB" dirty="0" smtClean="0">
                <a:solidFill>
                  <a:schemeClr val="bg1"/>
                </a:solidFill>
              </a:rPr>
              <a:t>PTO</a:t>
            </a:r>
            <a:endParaRPr lang="en-GB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795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Merge sort</vt:lpstr>
      <vt:lpstr>               definition</vt:lpstr>
      <vt:lpstr> Time Complexily in Merge Sort</vt:lpstr>
      <vt:lpstr>Slide 4</vt:lpstr>
      <vt:lpstr>    How merge sort works</vt:lpstr>
      <vt:lpstr>Slide 6</vt:lpstr>
      <vt:lpstr>Slide 7</vt:lpstr>
      <vt:lpstr>     Merge sort Algorithm</vt:lpstr>
      <vt:lpstr> Implementation of Merge Sort</vt:lpstr>
      <vt:lpstr>Slide 10</vt:lpstr>
      <vt:lpstr>              advantages</vt:lpstr>
      <vt:lpstr>             disadvantages</vt:lpstr>
      <vt:lpstr>              applications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Smart View</dc:creator>
  <cp:lastModifiedBy>Smart View</cp:lastModifiedBy>
  <cp:revision>4</cp:revision>
  <dcterms:created xsi:type="dcterms:W3CDTF">2021-07-08T18:58:05Z</dcterms:created>
  <dcterms:modified xsi:type="dcterms:W3CDTF">2021-07-08T19:34:43Z</dcterms:modified>
</cp:coreProperties>
</file>