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042DDE9-F808-4A51-8769-4C3D83229CD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19DB69A-8858-49C2-8578-24DA32BAB1F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42DDE9-F808-4A51-8769-4C3D83229CD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9DB69A-8858-49C2-8578-24DA32BAB1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3042DDE9-F808-4A51-8769-4C3D83229CD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19DB69A-8858-49C2-8578-24DA32BAB1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42DDE9-F808-4A51-8769-4C3D83229CD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9DB69A-8858-49C2-8578-24DA32BAB1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042DDE9-F808-4A51-8769-4C3D83229CD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A19DB69A-8858-49C2-8578-24DA32BAB1F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42DDE9-F808-4A51-8769-4C3D83229CD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9DB69A-8858-49C2-8578-24DA32BAB1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42DDE9-F808-4A51-8769-4C3D83229CD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9DB69A-8858-49C2-8578-24DA32BAB1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42DDE9-F808-4A51-8769-4C3D83229CD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9DB69A-8858-49C2-8578-24DA32BAB1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042DDE9-F808-4A51-8769-4C3D83229CD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9DB69A-8858-49C2-8578-24DA32BAB1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42DDE9-F808-4A51-8769-4C3D83229CD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9DB69A-8858-49C2-8578-24DA32BAB1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42DDE9-F808-4A51-8769-4C3D83229CD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9DB69A-8858-49C2-8578-24DA32BAB1F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3042DDE9-F808-4A51-8769-4C3D83229CD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19DB69A-8858-49C2-8578-24DA32BAB1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Rudix</a:t>
            </a:r>
            <a:r>
              <a:rPr lang="en-US" dirty="0" smtClean="0"/>
              <a:t>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Mokadderul</a:t>
            </a:r>
            <a:r>
              <a:rPr lang="en-US" dirty="0" smtClean="0"/>
              <a:t> Islam</a:t>
            </a:r>
          </a:p>
          <a:p>
            <a:r>
              <a:rPr lang="en-US" dirty="0" smtClean="0"/>
              <a:t>18CSE075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pass over n d-digit numbers and k base keys then takes time O(</a:t>
            </a:r>
            <a:r>
              <a:rPr lang="en-US" dirty="0" err="1" smtClean="0"/>
              <a:t>n+k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There are d passes, so the total time for radix sort is O(d (</a:t>
            </a:r>
            <a:r>
              <a:rPr lang="en-US" dirty="0" err="1" smtClean="0"/>
              <a:t>n+k</a:t>
            </a:r>
            <a:r>
              <a:rPr lang="en-US" dirty="0" smtClean="0"/>
              <a:t>)).</a:t>
            </a:r>
          </a:p>
          <a:p>
            <a:endParaRPr lang="en-US" dirty="0" smtClean="0"/>
          </a:p>
          <a:p>
            <a:r>
              <a:rPr lang="en-US" dirty="0" smtClean="0"/>
              <a:t>When d is a constant and total run time = O(n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advantages </a:t>
            </a:r>
            <a:r>
              <a:rPr lang="en-US" dirty="0" smtClean="0"/>
              <a:t>of 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</a:t>
            </a:r>
            <a:r>
              <a:rPr lang="en-US" dirty="0" smtClean="0"/>
              <a:t>when the keys are </a:t>
            </a:r>
            <a:r>
              <a:rPr lang="en-US" dirty="0" smtClean="0"/>
              <a:t>short </a:t>
            </a:r>
            <a:r>
              <a:rPr lang="en-US" dirty="0" smtClean="0"/>
              <a:t>when the range of the array elements is less.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 smtClean="0"/>
              <a:t>in suffix array </a:t>
            </a:r>
            <a:r>
              <a:rPr lang="en-US" dirty="0" err="1" smtClean="0"/>
              <a:t>constuction</a:t>
            </a:r>
            <a:r>
              <a:rPr lang="en-US" dirty="0" smtClean="0"/>
              <a:t> algorithms like </a:t>
            </a:r>
            <a:r>
              <a:rPr lang="en-US" dirty="0" err="1" smtClean="0"/>
              <a:t>Manber's</a:t>
            </a:r>
            <a:r>
              <a:rPr lang="en-US" dirty="0" smtClean="0"/>
              <a:t> algorithm and DC3 algorithm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Radix Sort is stable sort as relative order of elements with equal values is maintained.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disadvantages </a:t>
            </a:r>
            <a:r>
              <a:rPr lang="en-US" dirty="0" smtClean="0"/>
              <a:t>of 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Radix Sort depends on digits or letters, Radix Sort is much less flexible than other sorts. Hence , for every different type of data it needs to be rewritten.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constant for Radix sort is greater compared to other sorting algorithms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takes more space compared to </a:t>
            </a:r>
            <a:r>
              <a:rPr lang="en-US" dirty="0" err="1" smtClean="0"/>
              <a:t>Quicksort</a:t>
            </a:r>
            <a:r>
              <a:rPr lang="en-US" dirty="0" smtClean="0"/>
              <a:t> which is </a:t>
            </a:r>
            <a:r>
              <a:rPr lang="en-US" dirty="0" err="1" smtClean="0"/>
              <a:t>inplace</a:t>
            </a:r>
            <a:r>
              <a:rPr lang="en-US" dirty="0" smtClean="0"/>
              <a:t> sorting.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application </a:t>
            </a:r>
            <a:r>
              <a:rPr lang="en-US" dirty="0" smtClean="0"/>
              <a:t>of 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Radix sort is an integer sorting algorithm that sorts data with integer keys by grouping the keys by individual digits that share the same significant position and </a:t>
            </a:r>
            <a:r>
              <a:rPr lang="en-US" dirty="0" smtClean="0"/>
              <a:t>value.</a:t>
            </a:r>
          </a:p>
          <a:p>
            <a:endParaRPr lang="en-US" dirty="0" smtClean="0"/>
          </a:p>
          <a:p>
            <a:r>
              <a:rPr lang="en-US" dirty="0" smtClean="0"/>
              <a:t>Mostly used in parallel </a:t>
            </a:r>
            <a:r>
              <a:rPr lang="en-US" dirty="0" smtClean="0"/>
              <a:t>computing.</a:t>
            </a:r>
          </a:p>
          <a:p>
            <a:endParaRPr lang="en-US" dirty="0" smtClean="0"/>
          </a:p>
          <a:p>
            <a:r>
              <a:rPr lang="en-US" dirty="0" smtClean="0"/>
              <a:t>Radix sort can be applied to data that can be sorted lexicographically, be they integers, words, punch cards, playing cards, or the mail.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819400"/>
            <a:ext cx="7242048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      Thank you</a:t>
            </a:r>
            <a:endParaRPr 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7239000" cy="326738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Radix </a:t>
            </a:r>
            <a:r>
              <a:rPr lang="en-US" dirty="0" smtClean="0"/>
              <a:t>sort is an integer sorting algorithm </a:t>
            </a:r>
            <a:r>
              <a:rPr lang="en-US" dirty="0" smtClean="0"/>
              <a:t>that sorts </a:t>
            </a:r>
            <a:r>
              <a:rPr lang="en-US" dirty="0" smtClean="0"/>
              <a:t>data with integer keys by grouping the keys by individual digits that share the same significant position and value (place value). Radix sort uses counting sort as a subroutine to sort an array of numbers.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time complexity of 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dirty="0" smtClean="0"/>
              <a:t>time complexity of radix sort is given by the </a:t>
            </a:r>
            <a:r>
              <a:rPr lang="en-US" dirty="0" err="1" smtClean="0"/>
              <a:t>formula,T</a:t>
            </a:r>
            <a:r>
              <a:rPr lang="en-US" dirty="0" smtClean="0"/>
              <a:t>(n) = O(d*(</a:t>
            </a:r>
            <a:r>
              <a:rPr lang="en-US" dirty="0" err="1" smtClean="0"/>
              <a:t>n+b</a:t>
            </a:r>
            <a:r>
              <a:rPr lang="en-US" dirty="0" smtClean="0"/>
              <a:t>)), where d is the number of digits in the given list, n is the number of elements in the list, and b is the base or bucket size used, which is normally base 10 for decimal </a:t>
            </a:r>
            <a:r>
              <a:rPr lang="en-US" dirty="0" smtClean="0"/>
              <a:t>representation.</a:t>
            </a:r>
          </a:p>
          <a:p>
            <a:pPr>
              <a:buNone/>
            </a:pP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/>
              <a:t>Time Complexity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-&gt;Best </a:t>
            </a:r>
            <a:r>
              <a:rPr lang="en-US" dirty="0" smtClean="0"/>
              <a:t>= O(</a:t>
            </a:r>
            <a:r>
              <a:rPr lang="en-US" dirty="0" err="1" smtClean="0"/>
              <a:t>n+k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-&gt;Worst </a:t>
            </a:r>
            <a:r>
              <a:rPr lang="en-US" dirty="0" smtClean="0"/>
              <a:t>= O(</a:t>
            </a:r>
            <a:r>
              <a:rPr lang="en-US" dirty="0" err="1" smtClean="0"/>
              <a:t>n+k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-&gt;Average</a:t>
            </a:r>
            <a:r>
              <a:rPr lang="en-US" dirty="0" smtClean="0"/>
              <a:t>= O(</a:t>
            </a:r>
            <a:r>
              <a:rPr lang="en-US" dirty="0" err="1" smtClean="0"/>
              <a:t>n+k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-&gt;Space </a:t>
            </a:r>
            <a:r>
              <a:rPr lang="en-US" dirty="0" smtClean="0"/>
              <a:t>Complexity = O(max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-&gt;Stability=Yes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/>
          <a:lstStyle/>
          <a:p>
            <a:r>
              <a:rPr lang="en-US" dirty="0" smtClean="0"/>
              <a:t>How Radix Sort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Assume the input array is:</a:t>
            </a:r>
            <a:br>
              <a:rPr lang="en-US" dirty="0" smtClean="0"/>
            </a:br>
            <a:r>
              <a:rPr lang="en-US" dirty="0" smtClean="0"/>
              <a:t>10,21,17,34,44,11,654,123</a:t>
            </a:r>
            <a:br>
              <a:rPr lang="en-US" dirty="0" smtClean="0"/>
            </a:br>
            <a:r>
              <a:rPr lang="en-US" dirty="0" smtClean="0"/>
              <a:t>Based on the algorithm, we will sort the input array according to the one's digit (least significant digit).</a:t>
            </a:r>
            <a:br>
              <a:rPr lang="en-US" dirty="0" smtClean="0"/>
            </a:br>
            <a:r>
              <a:rPr lang="en-US" dirty="0" smtClean="0"/>
              <a:t>0: 10</a:t>
            </a:r>
            <a:br>
              <a:rPr lang="en-US" dirty="0" smtClean="0"/>
            </a:br>
            <a:r>
              <a:rPr lang="en-US" dirty="0" smtClean="0"/>
              <a:t>1: 21 11</a:t>
            </a:r>
            <a:br>
              <a:rPr lang="en-US" dirty="0" smtClean="0"/>
            </a:br>
            <a:r>
              <a:rPr lang="en-US" dirty="0" smtClean="0"/>
              <a:t>2:</a:t>
            </a:r>
            <a:br>
              <a:rPr lang="en-US" dirty="0" smtClean="0"/>
            </a:br>
            <a:r>
              <a:rPr lang="en-US" dirty="0" smtClean="0"/>
              <a:t>3: 123</a:t>
            </a:r>
            <a:br>
              <a:rPr lang="en-US" dirty="0" smtClean="0"/>
            </a:br>
            <a:r>
              <a:rPr lang="en-US" dirty="0" smtClean="0"/>
              <a:t>4: 34 44 654</a:t>
            </a:r>
            <a:br>
              <a:rPr lang="en-US" dirty="0" smtClean="0"/>
            </a:br>
            <a:r>
              <a:rPr lang="en-US" dirty="0" smtClean="0"/>
              <a:t>5:</a:t>
            </a:r>
            <a:br>
              <a:rPr lang="en-US" dirty="0" smtClean="0"/>
            </a:br>
            <a:r>
              <a:rPr lang="en-US" dirty="0" smtClean="0"/>
              <a:t>6:</a:t>
            </a:r>
            <a:br>
              <a:rPr lang="en-US" dirty="0" smtClean="0"/>
            </a:br>
            <a:r>
              <a:rPr lang="en-US" dirty="0" smtClean="0"/>
              <a:t>7: 17</a:t>
            </a:r>
            <a:br>
              <a:rPr lang="en-US" dirty="0" smtClean="0"/>
            </a:br>
            <a:r>
              <a:rPr lang="en-US" dirty="0" smtClean="0"/>
              <a:t>8:</a:t>
            </a:r>
            <a:br>
              <a:rPr lang="en-US" dirty="0" smtClean="0"/>
            </a:br>
            <a:r>
              <a:rPr lang="en-US" dirty="0" smtClean="0"/>
              <a:t>9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                PTO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0" y="1305342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So, the array becomes 10,21,11,123,24,44,654,17</a:t>
            </a:r>
            <a:br>
              <a:rPr lang="en-US" dirty="0" smtClean="0"/>
            </a:br>
            <a:r>
              <a:rPr lang="en-US" dirty="0" smtClean="0"/>
              <a:t>Now, we'll sort according to the ten's digit:</a:t>
            </a:r>
            <a:br>
              <a:rPr lang="en-US" dirty="0" smtClean="0"/>
            </a:br>
            <a:r>
              <a:rPr lang="en-US" dirty="0" smtClean="0"/>
              <a:t>0:</a:t>
            </a:r>
            <a:br>
              <a:rPr lang="en-US" dirty="0" smtClean="0"/>
            </a:br>
            <a:r>
              <a:rPr lang="en-US" dirty="0" smtClean="0"/>
              <a:t>1: 10 11 17</a:t>
            </a:r>
            <a:br>
              <a:rPr lang="en-US" dirty="0" smtClean="0"/>
            </a:br>
            <a:r>
              <a:rPr lang="en-US" dirty="0" smtClean="0"/>
              <a:t>2: 21 123</a:t>
            </a:r>
            <a:br>
              <a:rPr lang="en-US" dirty="0" smtClean="0"/>
            </a:br>
            <a:r>
              <a:rPr lang="en-US" dirty="0" smtClean="0"/>
              <a:t>3: 34</a:t>
            </a:r>
            <a:br>
              <a:rPr lang="en-US" dirty="0" smtClean="0"/>
            </a:br>
            <a:r>
              <a:rPr lang="en-US" dirty="0" smtClean="0"/>
              <a:t>4: 44</a:t>
            </a:r>
            <a:br>
              <a:rPr lang="en-US" dirty="0" smtClean="0"/>
            </a:br>
            <a:r>
              <a:rPr lang="en-US" dirty="0" smtClean="0"/>
              <a:t>5: 654</a:t>
            </a:r>
            <a:br>
              <a:rPr lang="en-US" dirty="0" smtClean="0"/>
            </a:br>
            <a:r>
              <a:rPr lang="en-US" dirty="0" smtClean="0"/>
              <a:t>6:</a:t>
            </a:r>
            <a:br>
              <a:rPr lang="en-US" dirty="0" smtClean="0"/>
            </a:br>
            <a:r>
              <a:rPr lang="en-US" dirty="0" smtClean="0"/>
              <a:t>7:</a:t>
            </a:r>
            <a:br>
              <a:rPr lang="en-US" dirty="0" smtClean="0"/>
            </a:br>
            <a:r>
              <a:rPr lang="en-US" dirty="0" smtClean="0"/>
              <a:t>8:</a:t>
            </a:r>
            <a:br>
              <a:rPr lang="en-US" dirty="0" smtClean="0"/>
            </a:br>
            <a:r>
              <a:rPr lang="en-US" dirty="0" smtClean="0"/>
              <a:t>9: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PTO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166843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Now, the array becomes : 10,11,17,21,123,34,44,654</a:t>
            </a:r>
            <a:br>
              <a:rPr lang="en-US" dirty="0" smtClean="0"/>
            </a:br>
            <a:r>
              <a:rPr lang="en-US" dirty="0" smtClean="0"/>
              <a:t>Finally , we sort according to the hundred's digit (most significant digit):</a:t>
            </a:r>
            <a:br>
              <a:rPr lang="en-US" dirty="0" smtClean="0"/>
            </a:br>
            <a:r>
              <a:rPr lang="en-US" dirty="0" smtClean="0"/>
              <a:t>0: 010 011 017 021 034 044</a:t>
            </a:r>
            <a:br>
              <a:rPr lang="en-US" dirty="0" smtClean="0"/>
            </a:br>
            <a:r>
              <a:rPr lang="en-US" dirty="0" smtClean="0"/>
              <a:t>1: 123</a:t>
            </a:r>
            <a:br>
              <a:rPr lang="en-US" dirty="0" smtClean="0"/>
            </a:br>
            <a:r>
              <a:rPr lang="en-US" dirty="0" smtClean="0"/>
              <a:t>2:</a:t>
            </a:r>
            <a:br>
              <a:rPr lang="en-US" dirty="0" smtClean="0"/>
            </a:br>
            <a:r>
              <a:rPr lang="en-US" dirty="0" smtClean="0"/>
              <a:t>3:</a:t>
            </a:r>
            <a:br>
              <a:rPr lang="en-US" dirty="0" smtClean="0"/>
            </a:br>
            <a:r>
              <a:rPr lang="en-US" dirty="0" smtClean="0"/>
              <a:t>4:</a:t>
            </a:r>
            <a:br>
              <a:rPr lang="en-US" dirty="0" smtClean="0"/>
            </a:br>
            <a:r>
              <a:rPr lang="en-US" dirty="0" smtClean="0"/>
              <a:t>5:</a:t>
            </a:r>
            <a:br>
              <a:rPr lang="en-US" dirty="0" smtClean="0"/>
            </a:br>
            <a:r>
              <a:rPr lang="en-US" dirty="0" smtClean="0"/>
              <a:t>6: 654</a:t>
            </a:r>
            <a:br>
              <a:rPr lang="en-US" dirty="0" smtClean="0"/>
            </a:br>
            <a:r>
              <a:rPr lang="en-US" dirty="0" smtClean="0"/>
              <a:t>7:</a:t>
            </a:r>
            <a:br>
              <a:rPr lang="en-US" dirty="0" smtClean="0"/>
            </a:br>
            <a:r>
              <a:rPr lang="en-US" dirty="0" smtClean="0"/>
              <a:t>8:</a:t>
            </a:r>
            <a:br>
              <a:rPr lang="en-US" dirty="0" smtClean="0"/>
            </a:br>
            <a:r>
              <a:rPr lang="en-US" dirty="0" smtClean="0"/>
              <a:t>9:</a:t>
            </a:r>
          </a:p>
          <a:p>
            <a:endParaRPr lang="en-US" dirty="0"/>
          </a:p>
          <a:p>
            <a:r>
              <a:rPr lang="en-US" dirty="0" smtClean="0"/>
              <a:t>The array becomes : 10,11,17,21,34,44,123,654 which is sorted. This is how our algorithm works.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Step </a:t>
            </a:r>
            <a:r>
              <a:rPr lang="en-US" dirty="0" smtClean="0"/>
              <a:t>by Step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Radix sort algorithm is performed using the following </a:t>
            </a:r>
            <a:r>
              <a:rPr lang="en-US" dirty="0" smtClean="0"/>
              <a:t>steps: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-&gt;Step </a:t>
            </a:r>
            <a:r>
              <a:rPr lang="en-US" dirty="0" smtClean="0"/>
              <a:t>1 - Define 10 queues each representing a bucket for each digit from 0 to 9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-&gt;Step </a:t>
            </a:r>
            <a:r>
              <a:rPr lang="en-US" dirty="0" smtClean="0"/>
              <a:t>2 - Consider the least significant digit of each number in the list which is to be sorted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-&gt;Step </a:t>
            </a:r>
            <a:r>
              <a:rPr lang="en-US" dirty="0" smtClean="0"/>
              <a:t>3 - Insert each number into their respective queue based on the least significant digit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-&gt;Step </a:t>
            </a:r>
            <a:r>
              <a:rPr lang="en-US" dirty="0" smtClean="0"/>
              <a:t>4 - Group all the numbers from queue 0 to queue 9 in the order they have inserted into their respective queues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-&gt;Step </a:t>
            </a:r>
            <a:r>
              <a:rPr lang="en-US" dirty="0" smtClean="0"/>
              <a:t>5 - Repeat from step 3 based on the next least significant digit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-&gt;Step </a:t>
            </a:r>
            <a:r>
              <a:rPr lang="en-US" dirty="0" smtClean="0"/>
              <a:t>6 - Repeat from step 2 until all the numbers are grouped based on the most significant digit.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GB" dirty="0" smtClean="0">
                <a:solidFill>
                  <a:srgbClr val="000088"/>
                </a:solidFill>
              </a:rPr>
              <a:t>void</a:t>
            </a:r>
            <a:r>
              <a:rPr lang="en-GB" dirty="0" smtClean="0">
                <a:solidFill>
                  <a:srgbClr val="252C33"/>
                </a:solidFill>
              </a:rPr>
              <a:t> </a:t>
            </a:r>
            <a:r>
              <a:rPr lang="en-GB" dirty="0" err="1" smtClean="0">
                <a:solidFill>
                  <a:srgbClr val="252C33"/>
                </a:solidFill>
              </a:rPr>
              <a:t>countsort</a:t>
            </a:r>
            <a:r>
              <a:rPr lang="en-GB" dirty="0" smtClean="0">
                <a:solidFill>
                  <a:srgbClr val="666600"/>
                </a:solidFill>
              </a:rPr>
              <a:t>(</a:t>
            </a:r>
            <a:r>
              <a:rPr lang="en-GB" dirty="0" err="1" smtClean="0">
                <a:solidFill>
                  <a:srgbClr val="000088"/>
                </a:solidFill>
              </a:rPr>
              <a:t>int</a:t>
            </a:r>
            <a:r>
              <a:rPr lang="en-GB" dirty="0" smtClean="0">
                <a:solidFill>
                  <a:srgbClr val="252C33"/>
                </a:solidFill>
              </a:rPr>
              <a:t> </a:t>
            </a:r>
            <a:r>
              <a:rPr lang="en-GB" dirty="0" err="1" smtClean="0">
                <a:solidFill>
                  <a:srgbClr val="252C33"/>
                </a:solidFill>
              </a:rPr>
              <a:t>arr</a:t>
            </a:r>
            <a:r>
              <a:rPr lang="en-GB" dirty="0" smtClean="0">
                <a:solidFill>
                  <a:srgbClr val="666600"/>
                </a:solidFill>
              </a:rPr>
              <a:t>[],</a:t>
            </a:r>
            <a:r>
              <a:rPr lang="en-GB" dirty="0" err="1" smtClean="0">
                <a:solidFill>
                  <a:srgbClr val="000088"/>
                </a:solidFill>
              </a:rPr>
              <a:t>int</a:t>
            </a:r>
            <a:r>
              <a:rPr lang="en-GB" dirty="0" smtClean="0">
                <a:solidFill>
                  <a:srgbClr val="252C33"/>
                </a:solidFill>
              </a:rPr>
              <a:t> </a:t>
            </a:r>
            <a:r>
              <a:rPr lang="en-GB" dirty="0" err="1" smtClean="0">
                <a:solidFill>
                  <a:srgbClr val="252C33"/>
                </a:solidFill>
              </a:rPr>
              <a:t>n</a:t>
            </a:r>
            <a:r>
              <a:rPr lang="en-GB" dirty="0" err="1" smtClean="0">
                <a:solidFill>
                  <a:srgbClr val="666600"/>
                </a:solidFill>
              </a:rPr>
              <a:t>,</a:t>
            </a:r>
            <a:r>
              <a:rPr lang="en-GB" dirty="0" err="1" smtClean="0">
                <a:solidFill>
                  <a:srgbClr val="000088"/>
                </a:solidFill>
              </a:rPr>
              <a:t>int</a:t>
            </a:r>
            <a:r>
              <a:rPr lang="en-GB" dirty="0" smtClean="0">
                <a:solidFill>
                  <a:srgbClr val="252C33"/>
                </a:solidFill>
              </a:rPr>
              <a:t> place</a:t>
            </a:r>
            <a:r>
              <a:rPr lang="en-GB" dirty="0" smtClean="0">
                <a:solidFill>
                  <a:srgbClr val="666600"/>
                </a:solidFill>
              </a:rPr>
              <a:t>)</a:t>
            </a:r>
          </a:p>
          <a:p>
            <a:pPr>
              <a:buNone/>
            </a:pPr>
            <a:r>
              <a:rPr lang="en-GB" dirty="0" smtClean="0">
                <a:solidFill>
                  <a:srgbClr val="666600"/>
                </a:solidFill>
              </a:rPr>
              <a:t>{</a:t>
            </a:r>
            <a:r>
              <a:rPr lang="en-GB" dirty="0" smtClean="0">
                <a:solidFill>
                  <a:srgbClr val="252C33"/>
                </a:solidFill>
              </a:rPr>
              <a:t> </a:t>
            </a:r>
            <a:endParaRPr lang="en-GB" dirty="0" smtClean="0">
              <a:solidFill>
                <a:srgbClr val="252C33"/>
              </a:solidFill>
            </a:endParaRPr>
          </a:p>
          <a:p>
            <a:pPr>
              <a:buNone/>
            </a:pPr>
            <a:r>
              <a:rPr lang="en-GB" dirty="0" err="1" smtClean="0">
                <a:solidFill>
                  <a:srgbClr val="000088"/>
                </a:solidFill>
              </a:rPr>
              <a:t>int</a:t>
            </a:r>
            <a:r>
              <a:rPr lang="en-GB" dirty="0" smtClean="0">
                <a:solidFill>
                  <a:srgbClr val="252C33"/>
                </a:solidFill>
              </a:rPr>
              <a:t> </a:t>
            </a:r>
            <a:r>
              <a:rPr lang="en-GB" dirty="0" err="1" smtClean="0">
                <a:solidFill>
                  <a:srgbClr val="252C33"/>
                </a:solidFill>
              </a:rPr>
              <a:t>i</a:t>
            </a:r>
            <a:r>
              <a:rPr lang="en-GB" dirty="0" err="1" smtClean="0">
                <a:solidFill>
                  <a:srgbClr val="666600"/>
                </a:solidFill>
              </a:rPr>
              <a:t>,</a:t>
            </a:r>
            <a:r>
              <a:rPr lang="en-GB" dirty="0" err="1" smtClean="0">
                <a:solidFill>
                  <a:srgbClr val="252C33"/>
                </a:solidFill>
              </a:rPr>
              <a:t>freq</a:t>
            </a:r>
            <a:r>
              <a:rPr lang="en-GB" dirty="0" smtClean="0">
                <a:solidFill>
                  <a:srgbClr val="666600"/>
                </a:solidFill>
              </a:rPr>
              <a:t>[</a:t>
            </a:r>
            <a:r>
              <a:rPr lang="en-GB" dirty="0" smtClean="0">
                <a:solidFill>
                  <a:srgbClr val="252C33"/>
                </a:solidFill>
              </a:rPr>
              <a:t>range</a:t>
            </a:r>
            <a:r>
              <a:rPr lang="en-GB" dirty="0" smtClean="0">
                <a:solidFill>
                  <a:srgbClr val="666600"/>
                </a:solidFill>
              </a:rPr>
              <a:t>]={</a:t>
            </a:r>
            <a:r>
              <a:rPr lang="en-GB" dirty="0" smtClean="0">
                <a:solidFill>
                  <a:srgbClr val="006666"/>
                </a:solidFill>
              </a:rPr>
              <a:t>0</a:t>
            </a:r>
            <a:r>
              <a:rPr lang="en-GB" dirty="0" smtClean="0">
                <a:solidFill>
                  <a:srgbClr val="666600"/>
                </a:solidFill>
              </a:rPr>
              <a:t>};</a:t>
            </a:r>
            <a:r>
              <a:rPr lang="en-GB" dirty="0" smtClean="0">
                <a:solidFill>
                  <a:srgbClr val="252C33"/>
                </a:solidFill>
              </a:rPr>
              <a:t> </a:t>
            </a:r>
          </a:p>
          <a:p>
            <a:pPr>
              <a:buNone/>
            </a:pPr>
            <a:r>
              <a:rPr lang="en-GB" dirty="0" err="1" smtClean="0">
                <a:solidFill>
                  <a:srgbClr val="000088"/>
                </a:solidFill>
              </a:rPr>
              <a:t>int</a:t>
            </a:r>
            <a:r>
              <a:rPr lang="en-GB" dirty="0" smtClean="0">
                <a:solidFill>
                  <a:srgbClr val="252C33"/>
                </a:solidFill>
              </a:rPr>
              <a:t> output</a:t>
            </a:r>
            <a:r>
              <a:rPr lang="en-GB" dirty="0" smtClean="0">
                <a:solidFill>
                  <a:srgbClr val="666600"/>
                </a:solidFill>
              </a:rPr>
              <a:t>[</a:t>
            </a:r>
            <a:r>
              <a:rPr lang="en-GB" dirty="0" smtClean="0">
                <a:solidFill>
                  <a:srgbClr val="252C33"/>
                </a:solidFill>
              </a:rPr>
              <a:t>n</a:t>
            </a:r>
            <a:r>
              <a:rPr lang="en-GB" dirty="0" smtClean="0">
                <a:solidFill>
                  <a:srgbClr val="666600"/>
                </a:solidFill>
              </a:rPr>
              <a:t>];</a:t>
            </a:r>
            <a:r>
              <a:rPr lang="en-GB" dirty="0" smtClean="0">
                <a:solidFill>
                  <a:srgbClr val="252C33"/>
                </a:solidFill>
              </a:rPr>
              <a:t> </a:t>
            </a:r>
          </a:p>
          <a:p>
            <a:pPr>
              <a:buNone/>
            </a:pPr>
            <a:r>
              <a:rPr lang="en-GB" dirty="0" smtClean="0">
                <a:solidFill>
                  <a:srgbClr val="000088"/>
                </a:solidFill>
              </a:rPr>
              <a:t>for</a:t>
            </a:r>
            <a:r>
              <a:rPr lang="en-GB" dirty="0" smtClean="0">
                <a:solidFill>
                  <a:srgbClr val="666600"/>
                </a:solidFill>
              </a:rPr>
              <a:t>(</a:t>
            </a:r>
            <a:r>
              <a:rPr lang="en-GB" dirty="0" err="1" smtClean="0">
                <a:solidFill>
                  <a:srgbClr val="252C33"/>
                </a:solidFill>
              </a:rPr>
              <a:t>i</a:t>
            </a:r>
            <a:r>
              <a:rPr lang="en-GB" dirty="0" smtClean="0">
                <a:solidFill>
                  <a:srgbClr val="666600"/>
                </a:solidFill>
              </a:rPr>
              <a:t>=</a:t>
            </a:r>
            <a:r>
              <a:rPr lang="en-GB" dirty="0" smtClean="0">
                <a:solidFill>
                  <a:srgbClr val="006666"/>
                </a:solidFill>
              </a:rPr>
              <a:t>0</a:t>
            </a:r>
            <a:r>
              <a:rPr lang="en-GB" dirty="0" smtClean="0">
                <a:solidFill>
                  <a:srgbClr val="666600"/>
                </a:solidFill>
              </a:rPr>
              <a:t>;</a:t>
            </a:r>
            <a:r>
              <a:rPr lang="en-GB" dirty="0" smtClean="0">
                <a:solidFill>
                  <a:srgbClr val="252C33"/>
                </a:solidFill>
              </a:rPr>
              <a:t>i</a:t>
            </a:r>
            <a:r>
              <a:rPr lang="en-GB" dirty="0" smtClean="0">
                <a:solidFill>
                  <a:srgbClr val="666600"/>
                </a:solidFill>
              </a:rPr>
              <a:t>&lt;</a:t>
            </a:r>
            <a:r>
              <a:rPr lang="en-GB" dirty="0" err="1" smtClean="0">
                <a:solidFill>
                  <a:srgbClr val="252C33"/>
                </a:solidFill>
              </a:rPr>
              <a:t>n</a:t>
            </a:r>
            <a:r>
              <a:rPr lang="en-GB" dirty="0" err="1" smtClean="0">
                <a:solidFill>
                  <a:srgbClr val="666600"/>
                </a:solidFill>
              </a:rPr>
              <a:t>;</a:t>
            </a:r>
            <a:r>
              <a:rPr lang="en-GB" dirty="0" err="1" smtClean="0">
                <a:solidFill>
                  <a:srgbClr val="252C33"/>
                </a:solidFill>
              </a:rPr>
              <a:t>i</a:t>
            </a:r>
            <a:r>
              <a:rPr lang="en-GB" dirty="0" smtClean="0">
                <a:solidFill>
                  <a:srgbClr val="666600"/>
                </a:solidFill>
              </a:rPr>
              <a:t>++)</a:t>
            </a:r>
            <a:r>
              <a:rPr lang="en-GB" dirty="0" smtClean="0">
                <a:solidFill>
                  <a:srgbClr val="252C33"/>
                </a:solidFill>
              </a:rPr>
              <a:t> </a:t>
            </a:r>
          </a:p>
          <a:p>
            <a:pPr>
              <a:buNone/>
            </a:pPr>
            <a:r>
              <a:rPr lang="en-GB" dirty="0" smtClean="0">
                <a:solidFill>
                  <a:srgbClr val="252C33"/>
                </a:solidFill>
              </a:rPr>
              <a:t>freq</a:t>
            </a:r>
            <a:r>
              <a:rPr lang="en-GB" dirty="0" smtClean="0">
                <a:solidFill>
                  <a:srgbClr val="666600"/>
                </a:solidFill>
              </a:rPr>
              <a:t>[(</a:t>
            </a:r>
            <a:r>
              <a:rPr lang="en-GB" dirty="0" err="1" smtClean="0">
                <a:solidFill>
                  <a:srgbClr val="252C33"/>
                </a:solidFill>
              </a:rPr>
              <a:t>arr</a:t>
            </a:r>
            <a:r>
              <a:rPr lang="en-GB" dirty="0" smtClean="0">
                <a:solidFill>
                  <a:srgbClr val="666600"/>
                </a:solidFill>
              </a:rPr>
              <a:t>[</a:t>
            </a:r>
            <a:r>
              <a:rPr lang="en-GB" dirty="0" err="1" smtClean="0">
                <a:solidFill>
                  <a:srgbClr val="252C33"/>
                </a:solidFill>
              </a:rPr>
              <a:t>i</a:t>
            </a:r>
            <a:r>
              <a:rPr lang="en-GB" dirty="0" smtClean="0">
                <a:solidFill>
                  <a:srgbClr val="666600"/>
                </a:solidFill>
              </a:rPr>
              <a:t>]/</a:t>
            </a:r>
            <a:r>
              <a:rPr lang="en-GB" dirty="0" smtClean="0">
                <a:solidFill>
                  <a:srgbClr val="252C33"/>
                </a:solidFill>
              </a:rPr>
              <a:t>place</a:t>
            </a:r>
            <a:r>
              <a:rPr lang="en-GB" dirty="0" smtClean="0">
                <a:solidFill>
                  <a:srgbClr val="666600"/>
                </a:solidFill>
              </a:rPr>
              <a:t>)%</a:t>
            </a:r>
            <a:r>
              <a:rPr lang="en-GB" dirty="0" smtClean="0">
                <a:solidFill>
                  <a:srgbClr val="252C33"/>
                </a:solidFill>
              </a:rPr>
              <a:t>range</a:t>
            </a:r>
            <a:r>
              <a:rPr lang="en-GB" dirty="0" smtClean="0">
                <a:solidFill>
                  <a:srgbClr val="666600"/>
                </a:solidFill>
              </a:rPr>
              <a:t>]++;</a:t>
            </a:r>
          </a:p>
          <a:p>
            <a:pPr>
              <a:buNone/>
            </a:pPr>
            <a:r>
              <a:rPr lang="en-GB" dirty="0" smtClean="0">
                <a:solidFill>
                  <a:srgbClr val="000088"/>
                </a:solidFill>
              </a:rPr>
              <a:t>for</a:t>
            </a:r>
            <a:r>
              <a:rPr lang="en-GB" dirty="0" smtClean="0">
                <a:solidFill>
                  <a:srgbClr val="666600"/>
                </a:solidFill>
              </a:rPr>
              <a:t>(</a:t>
            </a:r>
            <a:r>
              <a:rPr lang="en-GB" dirty="0" err="1" smtClean="0">
                <a:solidFill>
                  <a:srgbClr val="252C33"/>
                </a:solidFill>
              </a:rPr>
              <a:t>i</a:t>
            </a:r>
            <a:r>
              <a:rPr lang="en-GB" dirty="0" smtClean="0">
                <a:solidFill>
                  <a:srgbClr val="666600"/>
                </a:solidFill>
              </a:rPr>
              <a:t>=</a:t>
            </a:r>
            <a:r>
              <a:rPr lang="en-GB" dirty="0" smtClean="0">
                <a:solidFill>
                  <a:srgbClr val="006666"/>
                </a:solidFill>
              </a:rPr>
              <a:t>1</a:t>
            </a:r>
            <a:r>
              <a:rPr lang="en-GB" dirty="0" smtClean="0">
                <a:solidFill>
                  <a:srgbClr val="666600"/>
                </a:solidFill>
              </a:rPr>
              <a:t>;</a:t>
            </a:r>
            <a:r>
              <a:rPr lang="en-GB" dirty="0" smtClean="0">
                <a:solidFill>
                  <a:srgbClr val="252C33"/>
                </a:solidFill>
              </a:rPr>
              <a:t>i</a:t>
            </a:r>
            <a:r>
              <a:rPr lang="en-GB" dirty="0" smtClean="0">
                <a:solidFill>
                  <a:srgbClr val="666600"/>
                </a:solidFill>
              </a:rPr>
              <a:t>&lt;</a:t>
            </a:r>
            <a:r>
              <a:rPr lang="en-GB" dirty="0" err="1" smtClean="0">
                <a:solidFill>
                  <a:srgbClr val="252C33"/>
                </a:solidFill>
              </a:rPr>
              <a:t>range</a:t>
            </a:r>
            <a:r>
              <a:rPr lang="en-GB" dirty="0" err="1" smtClean="0">
                <a:solidFill>
                  <a:srgbClr val="666600"/>
                </a:solidFill>
              </a:rPr>
              <a:t>;</a:t>
            </a:r>
            <a:r>
              <a:rPr lang="en-GB" dirty="0" err="1" smtClean="0">
                <a:solidFill>
                  <a:srgbClr val="252C33"/>
                </a:solidFill>
              </a:rPr>
              <a:t>i</a:t>
            </a:r>
            <a:r>
              <a:rPr lang="en-GB" dirty="0" smtClean="0">
                <a:solidFill>
                  <a:srgbClr val="666600"/>
                </a:solidFill>
              </a:rPr>
              <a:t>++)</a:t>
            </a:r>
            <a:r>
              <a:rPr lang="en-GB" dirty="0" smtClean="0">
                <a:solidFill>
                  <a:srgbClr val="252C33"/>
                </a:solidFill>
              </a:rPr>
              <a:t> freq</a:t>
            </a:r>
            <a:r>
              <a:rPr lang="en-GB" dirty="0" smtClean="0">
                <a:solidFill>
                  <a:srgbClr val="666600"/>
                </a:solidFill>
              </a:rPr>
              <a:t>[</a:t>
            </a:r>
            <a:r>
              <a:rPr lang="en-GB" dirty="0" err="1" smtClean="0">
                <a:solidFill>
                  <a:srgbClr val="252C33"/>
                </a:solidFill>
              </a:rPr>
              <a:t>i</a:t>
            </a:r>
            <a:r>
              <a:rPr lang="en-GB" dirty="0" smtClean="0">
                <a:solidFill>
                  <a:srgbClr val="666600"/>
                </a:solidFill>
              </a:rPr>
              <a:t>]+=</a:t>
            </a:r>
            <a:r>
              <a:rPr lang="en-GB" dirty="0" smtClean="0">
                <a:solidFill>
                  <a:srgbClr val="252C33"/>
                </a:solidFill>
              </a:rPr>
              <a:t>freq</a:t>
            </a:r>
            <a:r>
              <a:rPr lang="en-GB" dirty="0" smtClean="0">
                <a:solidFill>
                  <a:srgbClr val="666600"/>
                </a:solidFill>
              </a:rPr>
              <a:t>[</a:t>
            </a:r>
            <a:r>
              <a:rPr lang="en-GB" dirty="0" smtClean="0">
                <a:solidFill>
                  <a:srgbClr val="252C33"/>
                </a:solidFill>
              </a:rPr>
              <a:t>i</a:t>
            </a:r>
            <a:r>
              <a:rPr lang="en-GB" dirty="0" smtClean="0">
                <a:solidFill>
                  <a:srgbClr val="666600"/>
                </a:solidFill>
              </a:rPr>
              <a:t>-</a:t>
            </a:r>
            <a:r>
              <a:rPr lang="en-GB" dirty="0" smtClean="0">
                <a:solidFill>
                  <a:srgbClr val="006666"/>
                </a:solidFill>
              </a:rPr>
              <a:t>1</a:t>
            </a:r>
            <a:r>
              <a:rPr lang="en-GB" dirty="0" smtClean="0">
                <a:solidFill>
                  <a:srgbClr val="666600"/>
                </a:solidFill>
              </a:rPr>
              <a:t>];</a:t>
            </a:r>
            <a:r>
              <a:rPr lang="en-GB" dirty="0" smtClean="0">
                <a:solidFill>
                  <a:srgbClr val="252C33"/>
                </a:solidFill>
              </a:rPr>
              <a:t> </a:t>
            </a:r>
          </a:p>
          <a:p>
            <a:pPr>
              <a:buNone/>
            </a:pPr>
            <a:r>
              <a:rPr lang="en-GB" dirty="0" smtClean="0">
                <a:solidFill>
                  <a:srgbClr val="000088"/>
                </a:solidFill>
              </a:rPr>
              <a:t>for</a:t>
            </a:r>
            <a:r>
              <a:rPr lang="en-GB" dirty="0" smtClean="0">
                <a:solidFill>
                  <a:srgbClr val="666600"/>
                </a:solidFill>
              </a:rPr>
              <a:t>(</a:t>
            </a:r>
            <a:r>
              <a:rPr lang="en-GB" dirty="0" err="1" smtClean="0">
                <a:solidFill>
                  <a:srgbClr val="252C33"/>
                </a:solidFill>
              </a:rPr>
              <a:t>i</a:t>
            </a:r>
            <a:r>
              <a:rPr lang="en-GB" dirty="0" smtClean="0">
                <a:solidFill>
                  <a:srgbClr val="666600"/>
                </a:solidFill>
              </a:rPr>
              <a:t>=</a:t>
            </a:r>
            <a:r>
              <a:rPr lang="en-GB" dirty="0" smtClean="0">
                <a:solidFill>
                  <a:srgbClr val="252C33"/>
                </a:solidFill>
              </a:rPr>
              <a:t>n</a:t>
            </a:r>
            <a:r>
              <a:rPr lang="en-GB" dirty="0" smtClean="0">
                <a:solidFill>
                  <a:srgbClr val="666600"/>
                </a:solidFill>
              </a:rPr>
              <a:t>-</a:t>
            </a:r>
            <a:r>
              <a:rPr lang="en-GB" dirty="0" smtClean="0">
                <a:solidFill>
                  <a:srgbClr val="006666"/>
                </a:solidFill>
              </a:rPr>
              <a:t>1</a:t>
            </a:r>
            <a:r>
              <a:rPr lang="en-GB" dirty="0" smtClean="0">
                <a:solidFill>
                  <a:srgbClr val="666600"/>
                </a:solidFill>
              </a:rPr>
              <a:t>;</a:t>
            </a:r>
            <a:r>
              <a:rPr lang="en-GB" dirty="0" smtClean="0">
                <a:solidFill>
                  <a:srgbClr val="252C33"/>
                </a:solidFill>
              </a:rPr>
              <a:t>i</a:t>
            </a:r>
            <a:r>
              <a:rPr lang="en-GB" dirty="0" smtClean="0">
                <a:solidFill>
                  <a:srgbClr val="666600"/>
                </a:solidFill>
              </a:rPr>
              <a:t>&gt;=</a:t>
            </a:r>
            <a:r>
              <a:rPr lang="en-GB" dirty="0" smtClean="0">
                <a:solidFill>
                  <a:srgbClr val="006666"/>
                </a:solidFill>
              </a:rPr>
              <a:t>0</a:t>
            </a:r>
            <a:r>
              <a:rPr lang="en-GB" dirty="0" smtClean="0">
                <a:solidFill>
                  <a:srgbClr val="666600"/>
                </a:solidFill>
              </a:rPr>
              <a:t>;</a:t>
            </a:r>
            <a:r>
              <a:rPr lang="en-GB" dirty="0" smtClean="0">
                <a:solidFill>
                  <a:srgbClr val="252C33"/>
                </a:solidFill>
              </a:rPr>
              <a:t>i</a:t>
            </a:r>
            <a:r>
              <a:rPr lang="en-GB" dirty="0" smtClean="0">
                <a:solidFill>
                  <a:srgbClr val="666600"/>
                </a:solidFill>
              </a:rPr>
              <a:t>--)</a:t>
            </a:r>
          </a:p>
          <a:p>
            <a:pPr>
              <a:buNone/>
            </a:pPr>
            <a:r>
              <a:rPr lang="en-GB" dirty="0" smtClean="0">
                <a:solidFill>
                  <a:srgbClr val="666600"/>
                </a:solidFill>
              </a:rPr>
              <a:t>{</a:t>
            </a:r>
            <a:r>
              <a:rPr lang="en-GB" dirty="0" smtClean="0">
                <a:solidFill>
                  <a:srgbClr val="252C33"/>
                </a:solidFill>
              </a:rPr>
              <a:t> </a:t>
            </a:r>
            <a:endParaRPr lang="en-GB" dirty="0" smtClean="0">
              <a:solidFill>
                <a:srgbClr val="252C33"/>
              </a:solidFill>
            </a:endParaRPr>
          </a:p>
          <a:p>
            <a:pPr>
              <a:buNone/>
            </a:pPr>
            <a:r>
              <a:rPr lang="en-GB" dirty="0" smtClean="0">
                <a:solidFill>
                  <a:srgbClr val="252C33"/>
                </a:solidFill>
              </a:rPr>
              <a:t>output</a:t>
            </a:r>
            <a:r>
              <a:rPr lang="en-GB" dirty="0" smtClean="0">
                <a:solidFill>
                  <a:srgbClr val="666600"/>
                </a:solidFill>
              </a:rPr>
              <a:t>[</a:t>
            </a:r>
            <a:r>
              <a:rPr lang="en-GB" dirty="0" smtClean="0">
                <a:solidFill>
                  <a:srgbClr val="252C33"/>
                </a:solidFill>
              </a:rPr>
              <a:t>freq</a:t>
            </a:r>
            <a:r>
              <a:rPr lang="en-GB" dirty="0" smtClean="0">
                <a:solidFill>
                  <a:srgbClr val="666600"/>
                </a:solidFill>
              </a:rPr>
              <a:t>[(</a:t>
            </a:r>
            <a:r>
              <a:rPr lang="en-GB" dirty="0" err="1" smtClean="0">
                <a:solidFill>
                  <a:srgbClr val="252C33"/>
                </a:solidFill>
              </a:rPr>
              <a:t>arr</a:t>
            </a:r>
            <a:r>
              <a:rPr lang="en-GB" dirty="0" smtClean="0">
                <a:solidFill>
                  <a:srgbClr val="666600"/>
                </a:solidFill>
              </a:rPr>
              <a:t>[</a:t>
            </a:r>
            <a:r>
              <a:rPr lang="en-GB" dirty="0" err="1" smtClean="0">
                <a:solidFill>
                  <a:srgbClr val="252C33"/>
                </a:solidFill>
              </a:rPr>
              <a:t>i</a:t>
            </a:r>
            <a:r>
              <a:rPr lang="en-GB" dirty="0" smtClean="0">
                <a:solidFill>
                  <a:srgbClr val="666600"/>
                </a:solidFill>
              </a:rPr>
              <a:t>]/</a:t>
            </a:r>
            <a:r>
              <a:rPr lang="en-GB" dirty="0" smtClean="0">
                <a:solidFill>
                  <a:srgbClr val="252C33"/>
                </a:solidFill>
              </a:rPr>
              <a:t>place</a:t>
            </a:r>
            <a:r>
              <a:rPr lang="en-GB" dirty="0" smtClean="0">
                <a:solidFill>
                  <a:srgbClr val="666600"/>
                </a:solidFill>
              </a:rPr>
              <a:t>)%</a:t>
            </a:r>
            <a:r>
              <a:rPr lang="en-GB" dirty="0" smtClean="0">
                <a:solidFill>
                  <a:srgbClr val="252C33"/>
                </a:solidFill>
              </a:rPr>
              <a:t>range</a:t>
            </a:r>
            <a:r>
              <a:rPr lang="en-GB" dirty="0" smtClean="0">
                <a:solidFill>
                  <a:srgbClr val="666600"/>
                </a:solidFill>
              </a:rPr>
              <a:t>]-</a:t>
            </a:r>
            <a:r>
              <a:rPr lang="en-GB" dirty="0" smtClean="0">
                <a:solidFill>
                  <a:srgbClr val="006666"/>
                </a:solidFill>
              </a:rPr>
              <a:t>1</a:t>
            </a:r>
            <a:r>
              <a:rPr lang="en-GB" dirty="0" smtClean="0">
                <a:solidFill>
                  <a:srgbClr val="666600"/>
                </a:solidFill>
              </a:rPr>
              <a:t>]=</a:t>
            </a:r>
            <a:r>
              <a:rPr lang="en-GB" dirty="0" err="1" smtClean="0">
                <a:solidFill>
                  <a:srgbClr val="252C33"/>
                </a:solidFill>
              </a:rPr>
              <a:t>arr</a:t>
            </a:r>
            <a:r>
              <a:rPr lang="en-GB" dirty="0" smtClean="0">
                <a:solidFill>
                  <a:srgbClr val="666600"/>
                </a:solidFill>
              </a:rPr>
              <a:t>[</a:t>
            </a:r>
            <a:r>
              <a:rPr lang="en-GB" dirty="0" err="1" smtClean="0">
                <a:solidFill>
                  <a:srgbClr val="252C33"/>
                </a:solidFill>
              </a:rPr>
              <a:t>i</a:t>
            </a:r>
            <a:r>
              <a:rPr lang="en-GB" dirty="0" smtClean="0">
                <a:solidFill>
                  <a:srgbClr val="666600"/>
                </a:solidFill>
              </a:rPr>
              <a:t>];</a:t>
            </a:r>
          </a:p>
          <a:p>
            <a:pPr>
              <a:buNone/>
            </a:pPr>
            <a:r>
              <a:rPr lang="en-GB" dirty="0" smtClean="0">
                <a:solidFill>
                  <a:srgbClr val="252C33"/>
                </a:solidFill>
              </a:rPr>
              <a:t>freq</a:t>
            </a:r>
            <a:r>
              <a:rPr lang="en-GB" dirty="0" smtClean="0">
                <a:solidFill>
                  <a:srgbClr val="666600"/>
                </a:solidFill>
              </a:rPr>
              <a:t>[(</a:t>
            </a:r>
            <a:r>
              <a:rPr lang="en-GB" dirty="0" err="1" smtClean="0">
                <a:solidFill>
                  <a:srgbClr val="252C33"/>
                </a:solidFill>
              </a:rPr>
              <a:t>arr</a:t>
            </a:r>
            <a:r>
              <a:rPr lang="en-GB" dirty="0" smtClean="0">
                <a:solidFill>
                  <a:srgbClr val="666600"/>
                </a:solidFill>
              </a:rPr>
              <a:t>[</a:t>
            </a:r>
            <a:r>
              <a:rPr lang="en-GB" dirty="0" err="1" smtClean="0">
                <a:solidFill>
                  <a:srgbClr val="252C33"/>
                </a:solidFill>
              </a:rPr>
              <a:t>i</a:t>
            </a:r>
            <a:r>
              <a:rPr lang="en-GB" dirty="0" smtClean="0">
                <a:solidFill>
                  <a:srgbClr val="666600"/>
                </a:solidFill>
              </a:rPr>
              <a:t>]/</a:t>
            </a:r>
            <a:r>
              <a:rPr lang="en-GB" dirty="0" smtClean="0">
                <a:solidFill>
                  <a:srgbClr val="252C33"/>
                </a:solidFill>
              </a:rPr>
              <a:t>place</a:t>
            </a:r>
            <a:r>
              <a:rPr lang="en-GB" dirty="0" smtClean="0">
                <a:solidFill>
                  <a:srgbClr val="666600"/>
                </a:solidFill>
              </a:rPr>
              <a:t>)%</a:t>
            </a:r>
            <a:r>
              <a:rPr lang="en-GB" dirty="0" smtClean="0">
                <a:solidFill>
                  <a:srgbClr val="252C33"/>
                </a:solidFill>
              </a:rPr>
              <a:t>range</a:t>
            </a:r>
            <a:r>
              <a:rPr lang="en-GB" dirty="0" smtClean="0">
                <a:solidFill>
                  <a:srgbClr val="666600"/>
                </a:solidFill>
              </a:rPr>
              <a:t>]--;</a:t>
            </a:r>
            <a:r>
              <a:rPr lang="en-GB" dirty="0" smtClean="0">
                <a:solidFill>
                  <a:srgbClr val="252C33"/>
                </a:solidFill>
              </a:rPr>
              <a:t> </a:t>
            </a:r>
          </a:p>
          <a:p>
            <a:pPr>
              <a:buNone/>
            </a:pPr>
            <a:r>
              <a:rPr lang="en-GB" dirty="0" smtClean="0">
                <a:solidFill>
                  <a:srgbClr val="666600"/>
                </a:solidFill>
              </a:rPr>
              <a:t>}</a:t>
            </a:r>
            <a:r>
              <a:rPr lang="en-GB" dirty="0" smtClean="0">
                <a:solidFill>
                  <a:srgbClr val="252C33"/>
                </a:solidFill>
              </a:rPr>
              <a:t> </a:t>
            </a:r>
          </a:p>
          <a:p>
            <a:pPr>
              <a:buNone/>
            </a:pPr>
            <a:r>
              <a:rPr lang="en-GB" dirty="0" smtClean="0">
                <a:solidFill>
                  <a:srgbClr val="000088"/>
                </a:solidFill>
              </a:rPr>
              <a:t>for</a:t>
            </a:r>
            <a:r>
              <a:rPr lang="en-GB" dirty="0" smtClean="0">
                <a:solidFill>
                  <a:srgbClr val="666600"/>
                </a:solidFill>
              </a:rPr>
              <a:t>(</a:t>
            </a:r>
            <a:r>
              <a:rPr lang="en-GB" dirty="0" err="1" smtClean="0">
                <a:solidFill>
                  <a:srgbClr val="252C33"/>
                </a:solidFill>
              </a:rPr>
              <a:t>i</a:t>
            </a:r>
            <a:r>
              <a:rPr lang="en-GB" dirty="0" smtClean="0">
                <a:solidFill>
                  <a:srgbClr val="666600"/>
                </a:solidFill>
              </a:rPr>
              <a:t>=</a:t>
            </a:r>
            <a:r>
              <a:rPr lang="en-GB" dirty="0" smtClean="0">
                <a:solidFill>
                  <a:srgbClr val="006666"/>
                </a:solidFill>
              </a:rPr>
              <a:t>0</a:t>
            </a:r>
            <a:r>
              <a:rPr lang="en-GB" dirty="0" smtClean="0">
                <a:solidFill>
                  <a:srgbClr val="666600"/>
                </a:solidFill>
              </a:rPr>
              <a:t>;</a:t>
            </a:r>
            <a:r>
              <a:rPr lang="en-GB" dirty="0" smtClean="0">
                <a:solidFill>
                  <a:srgbClr val="252C33"/>
                </a:solidFill>
              </a:rPr>
              <a:t>i</a:t>
            </a:r>
            <a:r>
              <a:rPr lang="en-GB" dirty="0" smtClean="0">
                <a:solidFill>
                  <a:srgbClr val="666600"/>
                </a:solidFill>
              </a:rPr>
              <a:t>&lt;</a:t>
            </a:r>
            <a:r>
              <a:rPr lang="en-GB" dirty="0" err="1" smtClean="0">
                <a:solidFill>
                  <a:srgbClr val="252C33"/>
                </a:solidFill>
              </a:rPr>
              <a:t>n</a:t>
            </a:r>
            <a:r>
              <a:rPr lang="en-GB" dirty="0" err="1" smtClean="0">
                <a:solidFill>
                  <a:srgbClr val="666600"/>
                </a:solidFill>
              </a:rPr>
              <a:t>;</a:t>
            </a:r>
            <a:r>
              <a:rPr lang="en-GB" dirty="0" err="1" smtClean="0">
                <a:solidFill>
                  <a:srgbClr val="252C33"/>
                </a:solidFill>
              </a:rPr>
              <a:t>i</a:t>
            </a:r>
            <a:r>
              <a:rPr lang="en-GB" dirty="0" smtClean="0">
                <a:solidFill>
                  <a:srgbClr val="666600"/>
                </a:solidFill>
              </a:rPr>
              <a:t>++)</a:t>
            </a:r>
            <a:r>
              <a:rPr lang="en-GB" dirty="0" smtClean="0">
                <a:solidFill>
                  <a:srgbClr val="252C33"/>
                </a:solidFill>
              </a:rPr>
              <a:t> </a:t>
            </a:r>
          </a:p>
          <a:p>
            <a:pPr>
              <a:buNone/>
            </a:pPr>
            <a:r>
              <a:rPr lang="en-GB" dirty="0" err="1" smtClean="0">
                <a:solidFill>
                  <a:srgbClr val="252C33"/>
                </a:solidFill>
              </a:rPr>
              <a:t>arr</a:t>
            </a:r>
            <a:r>
              <a:rPr lang="en-GB" dirty="0" smtClean="0">
                <a:solidFill>
                  <a:srgbClr val="666600"/>
                </a:solidFill>
              </a:rPr>
              <a:t>[</a:t>
            </a:r>
            <a:r>
              <a:rPr lang="en-GB" dirty="0" err="1" smtClean="0">
                <a:solidFill>
                  <a:srgbClr val="252C33"/>
                </a:solidFill>
              </a:rPr>
              <a:t>i</a:t>
            </a:r>
            <a:r>
              <a:rPr lang="en-GB" dirty="0" smtClean="0">
                <a:solidFill>
                  <a:srgbClr val="666600"/>
                </a:solidFill>
              </a:rPr>
              <a:t>]=</a:t>
            </a:r>
            <a:r>
              <a:rPr lang="en-GB" dirty="0" smtClean="0">
                <a:solidFill>
                  <a:srgbClr val="252C33"/>
                </a:solidFill>
              </a:rPr>
              <a:t>output</a:t>
            </a:r>
            <a:r>
              <a:rPr lang="en-GB" dirty="0" smtClean="0">
                <a:solidFill>
                  <a:srgbClr val="666600"/>
                </a:solidFill>
              </a:rPr>
              <a:t>[</a:t>
            </a:r>
            <a:r>
              <a:rPr lang="en-GB" dirty="0" err="1" smtClean="0">
                <a:solidFill>
                  <a:srgbClr val="252C33"/>
                </a:solidFill>
              </a:rPr>
              <a:t>i</a:t>
            </a:r>
            <a:r>
              <a:rPr lang="en-GB" dirty="0" smtClean="0">
                <a:solidFill>
                  <a:srgbClr val="666600"/>
                </a:solidFill>
              </a:rPr>
              <a:t>];</a:t>
            </a:r>
            <a:r>
              <a:rPr lang="en-GB" dirty="0" smtClean="0">
                <a:solidFill>
                  <a:srgbClr val="252C33"/>
                </a:solidFill>
              </a:rPr>
              <a:t> </a:t>
            </a:r>
            <a:r>
              <a:rPr lang="en-GB" dirty="0" smtClean="0">
                <a:solidFill>
                  <a:srgbClr val="666600"/>
                </a:solidFill>
              </a:rPr>
              <a:t>}</a:t>
            </a:r>
            <a:r>
              <a:rPr lang="en-GB" dirty="0" smtClean="0">
                <a:solidFill>
                  <a:srgbClr val="252C33"/>
                </a:solidFill>
              </a:rPr>
              <a:t> </a:t>
            </a:r>
          </a:p>
          <a:p>
            <a:pPr>
              <a:buNone/>
            </a:pPr>
            <a:r>
              <a:rPr lang="en-GB" dirty="0" smtClean="0">
                <a:solidFill>
                  <a:srgbClr val="000088"/>
                </a:solidFill>
              </a:rPr>
              <a:t>void</a:t>
            </a:r>
            <a:r>
              <a:rPr lang="en-GB" dirty="0" smtClean="0">
                <a:solidFill>
                  <a:srgbClr val="252C33"/>
                </a:solidFill>
              </a:rPr>
              <a:t> </a:t>
            </a:r>
            <a:r>
              <a:rPr lang="en-GB" dirty="0" err="1" smtClean="0">
                <a:solidFill>
                  <a:srgbClr val="252C33"/>
                </a:solidFill>
              </a:rPr>
              <a:t>radixsort</a:t>
            </a:r>
            <a:r>
              <a:rPr lang="en-GB" dirty="0" smtClean="0">
                <a:solidFill>
                  <a:srgbClr val="666600"/>
                </a:solidFill>
              </a:rPr>
              <a:t>(</a:t>
            </a:r>
            <a:r>
              <a:rPr lang="en-GB" dirty="0" err="1" smtClean="0">
                <a:solidFill>
                  <a:srgbClr val="252C33"/>
                </a:solidFill>
              </a:rPr>
              <a:t>ll</a:t>
            </a:r>
            <a:r>
              <a:rPr lang="en-GB" dirty="0" smtClean="0">
                <a:solidFill>
                  <a:srgbClr val="252C33"/>
                </a:solidFill>
              </a:rPr>
              <a:t> </a:t>
            </a:r>
            <a:r>
              <a:rPr lang="en-GB" dirty="0" err="1" smtClean="0">
                <a:solidFill>
                  <a:srgbClr val="252C33"/>
                </a:solidFill>
              </a:rPr>
              <a:t>arr</a:t>
            </a:r>
            <a:r>
              <a:rPr lang="en-GB" dirty="0" smtClean="0">
                <a:solidFill>
                  <a:srgbClr val="666600"/>
                </a:solidFill>
              </a:rPr>
              <a:t>[],</a:t>
            </a:r>
            <a:r>
              <a:rPr lang="en-GB" dirty="0" err="1" smtClean="0">
                <a:solidFill>
                  <a:srgbClr val="000088"/>
                </a:solidFill>
              </a:rPr>
              <a:t>int</a:t>
            </a:r>
            <a:r>
              <a:rPr lang="en-GB" dirty="0" smtClean="0">
                <a:solidFill>
                  <a:srgbClr val="252C33"/>
                </a:solidFill>
              </a:rPr>
              <a:t> </a:t>
            </a:r>
            <a:r>
              <a:rPr lang="en-GB" dirty="0" err="1" smtClean="0">
                <a:solidFill>
                  <a:srgbClr val="252C33"/>
                </a:solidFill>
              </a:rPr>
              <a:t>n</a:t>
            </a:r>
            <a:r>
              <a:rPr lang="en-GB" dirty="0" err="1" smtClean="0">
                <a:solidFill>
                  <a:srgbClr val="666600"/>
                </a:solidFill>
              </a:rPr>
              <a:t>,</a:t>
            </a:r>
            <a:r>
              <a:rPr lang="en-GB" dirty="0" err="1" smtClean="0">
                <a:solidFill>
                  <a:srgbClr val="000088"/>
                </a:solidFill>
              </a:rPr>
              <a:t>int</a:t>
            </a:r>
            <a:r>
              <a:rPr lang="en-GB" dirty="0" smtClean="0">
                <a:solidFill>
                  <a:srgbClr val="252C33"/>
                </a:solidFill>
              </a:rPr>
              <a:t> </a:t>
            </a:r>
            <a:r>
              <a:rPr lang="en-GB" dirty="0" err="1" smtClean="0">
                <a:solidFill>
                  <a:srgbClr val="252C33"/>
                </a:solidFill>
              </a:rPr>
              <a:t>maxx</a:t>
            </a:r>
            <a:r>
              <a:rPr lang="en-GB" dirty="0" smtClean="0">
                <a:solidFill>
                  <a:srgbClr val="666600"/>
                </a:solidFill>
              </a:rPr>
              <a:t>)</a:t>
            </a:r>
            <a:r>
              <a:rPr lang="en-GB" dirty="0" smtClean="0">
                <a:solidFill>
                  <a:srgbClr val="252C33"/>
                </a:solidFill>
              </a:rPr>
              <a:t> </a:t>
            </a:r>
            <a:r>
              <a:rPr lang="en-GB" dirty="0" smtClean="0">
                <a:solidFill>
                  <a:srgbClr val="252C33"/>
                </a:solidFill>
              </a:rPr>
              <a:t> </a:t>
            </a:r>
            <a:endParaRPr lang="en-GB" dirty="0" smtClean="0">
              <a:solidFill>
                <a:srgbClr val="252C33"/>
              </a:solidFill>
            </a:endParaRPr>
          </a:p>
          <a:p>
            <a:pPr>
              <a:buNone/>
            </a:pPr>
            <a:r>
              <a:rPr lang="en-GB" dirty="0" smtClean="0">
                <a:solidFill>
                  <a:srgbClr val="666600"/>
                </a:solidFill>
              </a:rPr>
              <a:t>{</a:t>
            </a:r>
            <a:r>
              <a:rPr lang="en-GB" dirty="0" smtClean="0">
                <a:solidFill>
                  <a:srgbClr val="252C33"/>
                </a:solidFill>
              </a:rPr>
              <a:t> </a:t>
            </a:r>
          </a:p>
          <a:p>
            <a:pPr>
              <a:buNone/>
            </a:pPr>
            <a:r>
              <a:rPr lang="en-GB" dirty="0" err="1" smtClean="0">
                <a:solidFill>
                  <a:srgbClr val="000088"/>
                </a:solidFill>
              </a:rPr>
              <a:t>int</a:t>
            </a:r>
            <a:r>
              <a:rPr lang="en-GB" dirty="0" smtClean="0">
                <a:solidFill>
                  <a:srgbClr val="252C33"/>
                </a:solidFill>
              </a:rPr>
              <a:t> </a:t>
            </a:r>
            <a:r>
              <a:rPr lang="en-GB" dirty="0" err="1" smtClean="0">
                <a:solidFill>
                  <a:srgbClr val="252C33"/>
                </a:solidFill>
              </a:rPr>
              <a:t>mul</a:t>
            </a:r>
            <a:r>
              <a:rPr lang="en-GB" dirty="0" smtClean="0">
                <a:solidFill>
                  <a:srgbClr val="666600"/>
                </a:solidFill>
              </a:rPr>
              <a:t>=</a:t>
            </a:r>
            <a:r>
              <a:rPr lang="en-GB" dirty="0" smtClean="0">
                <a:solidFill>
                  <a:srgbClr val="006666"/>
                </a:solidFill>
              </a:rPr>
              <a:t>1</a:t>
            </a:r>
            <a:r>
              <a:rPr lang="en-GB" dirty="0" smtClean="0">
                <a:solidFill>
                  <a:srgbClr val="666600"/>
                </a:solidFill>
              </a:rPr>
              <a:t>;</a:t>
            </a:r>
            <a:r>
              <a:rPr lang="en-GB" dirty="0" smtClean="0">
                <a:solidFill>
                  <a:srgbClr val="252C33"/>
                </a:solidFill>
              </a:rPr>
              <a:t> </a:t>
            </a:r>
          </a:p>
          <a:p>
            <a:pPr>
              <a:buNone/>
            </a:pPr>
            <a:r>
              <a:rPr lang="en-GB" dirty="0" smtClean="0">
                <a:solidFill>
                  <a:srgbClr val="000088"/>
                </a:solidFill>
              </a:rPr>
              <a:t>while</a:t>
            </a:r>
            <a:r>
              <a:rPr lang="en-GB" dirty="0" smtClean="0">
                <a:solidFill>
                  <a:srgbClr val="666600"/>
                </a:solidFill>
              </a:rPr>
              <a:t>(</a:t>
            </a:r>
            <a:r>
              <a:rPr lang="en-GB" dirty="0" err="1" smtClean="0">
                <a:solidFill>
                  <a:srgbClr val="252C33"/>
                </a:solidFill>
              </a:rPr>
              <a:t>maxx</a:t>
            </a:r>
            <a:r>
              <a:rPr lang="en-GB" dirty="0" smtClean="0">
                <a:solidFill>
                  <a:srgbClr val="666600"/>
                </a:solidFill>
              </a:rPr>
              <a:t>)</a:t>
            </a:r>
            <a:r>
              <a:rPr lang="en-GB" dirty="0" smtClean="0">
                <a:solidFill>
                  <a:srgbClr val="252C33"/>
                </a:solidFill>
              </a:rPr>
              <a:t> </a:t>
            </a:r>
          </a:p>
          <a:p>
            <a:pPr>
              <a:buNone/>
            </a:pPr>
            <a:r>
              <a:rPr lang="en-GB" dirty="0" smtClean="0">
                <a:solidFill>
                  <a:srgbClr val="666600"/>
                </a:solidFill>
              </a:rPr>
              <a:t>{</a:t>
            </a:r>
            <a:r>
              <a:rPr lang="en-GB" dirty="0" smtClean="0">
                <a:solidFill>
                  <a:srgbClr val="252C33"/>
                </a:solidFill>
              </a:rPr>
              <a:t> </a:t>
            </a:r>
            <a:r>
              <a:rPr lang="en-GB" dirty="0" err="1" smtClean="0">
                <a:solidFill>
                  <a:srgbClr val="252C33"/>
                </a:solidFill>
              </a:rPr>
              <a:t>countsort</a:t>
            </a:r>
            <a:r>
              <a:rPr lang="en-GB" dirty="0" smtClean="0">
                <a:solidFill>
                  <a:srgbClr val="666600"/>
                </a:solidFill>
              </a:rPr>
              <a:t>(</a:t>
            </a:r>
            <a:r>
              <a:rPr lang="en-GB" dirty="0" err="1" smtClean="0">
                <a:solidFill>
                  <a:srgbClr val="252C33"/>
                </a:solidFill>
              </a:rPr>
              <a:t>arr</a:t>
            </a:r>
            <a:r>
              <a:rPr lang="en-GB" dirty="0" err="1" smtClean="0">
                <a:solidFill>
                  <a:srgbClr val="666600"/>
                </a:solidFill>
              </a:rPr>
              <a:t>,</a:t>
            </a:r>
            <a:r>
              <a:rPr lang="en-GB" dirty="0" err="1" smtClean="0">
                <a:solidFill>
                  <a:srgbClr val="252C33"/>
                </a:solidFill>
              </a:rPr>
              <a:t>n</a:t>
            </a:r>
            <a:r>
              <a:rPr lang="en-GB" dirty="0" err="1" smtClean="0">
                <a:solidFill>
                  <a:srgbClr val="666600"/>
                </a:solidFill>
              </a:rPr>
              <a:t>,</a:t>
            </a:r>
            <a:r>
              <a:rPr lang="en-GB" dirty="0" err="1" smtClean="0">
                <a:solidFill>
                  <a:srgbClr val="252C33"/>
                </a:solidFill>
              </a:rPr>
              <a:t>mul</a:t>
            </a:r>
            <a:r>
              <a:rPr lang="en-GB" dirty="0" smtClean="0">
                <a:solidFill>
                  <a:srgbClr val="666600"/>
                </a:solidFill>
              </a:rPr>
              <a:t>);</a:t>
            </a:r>
            <a:r>
              <a:rPr lang="en-GB" dirty="0" smtClean="0">
                <a:solidFill>
                  <a:srgbClr val="252C33"/>
                </a:solidFill>
              </a:rPr>
              <a:t> </a:t>
            </a:r>
            <a:r>
              <a:rPr lang="en-GB" dirty="0" err="1" smtClean="0">
                <a:solidFill>
                  <a:srgbClr val="252C33"/>
                </a:solidFill>
              </a:rPr>
              <a:t>mul</a:t>
            </a:r>
            <a:r>
              <a:rPr lang="en-GB" dirty="0" smtClean="0">
                <a:solidFill>
                  <a:srgbClr val="666600"/>
                </a:solidFill>
              </a:rPr>
              <a:t>*=</a:t>
            </a:r>
            <a:r>
              <a:rPr lang="en-GB" dirty="0" smtClean="0">
                <a:solidFill>
                  <a:srgbClr val="006666"/>
                </a:solidFill>
              </a:rPr>
              <a:t>10</a:t>
            </a:r>
            <a:r>
              <a:rPr lang="en-GB" dirty="0" smtClean="0">
                <a:solidFill>
                  <a:srgbClr val="666600"/>
                </a:solidFill>
              </a:rPr>
              <a:t>;</a:t>
            </a:r>
            <a:r>
              <a:rPr lang="en-GB" dirty="0" smtClean="0">
                <a:solidFill>
                  <a:srgbClr val="252C33"/>
                </a:solidFill>
              </a:rPr>
              <a:t> </a:t>
            </a:r>
            <a:r>
              <a:rPr lang="en-GB" dirty="0" err="1" smtClean="0">
                <a:solidFill>
                  <a:srgbClr val="252C33"/>
                </a:solidFill>
              </a:rPr>
              <a:t>maxx</a:t>
            </a:r>
            <a:r>
              <a:rPr lang="en-GB" dirty="0" smtClean="0">
                <a:solidFill>
                  <a:srgbClr val="666600"/>
                </a:solidFill>
              </a:rPr>
              <a:t>/=</a:t>
            </a:r>
            <a:r>
              <a:rPr lang="en-GB" dirty="0" smtClean="0">
                <a:solidFill>
                  <a:srgbClr val="006666"/>
                </a:solidFill>
              </a:rPr>
              <a:t>10</a:t>
            </a:r>
            <a:r>
              <a:rPr lang="en-GB" dirty="0" smtClean="0">
                <a:solidFill>
                  <a:srgbClr val="666600"/>
                </a:solidFill>
              </a:rPr>
              <a:t>;</a:t>
            </a:r>
            <a:r>
              <a:rPr lang="en-GB" dirty="0" smtClean="0">
                <a:solidFill>
                  <a:srgbClr val="252C33"/>
                </a:solidFill>
              </a:rPr>
              <a:t> </a:t>
            </a:r>
            <a:r>
              <a:rPr lang="en-GB" dirty="0" smtClean="0">
                <a:solidFill>
                  <a:srgbClr val="666600"/>
                </a:solidFill>
              </a:rPr>
              <a:t>}</a:t>
            </a:r>
            <a:r>
              <a:rPr lang="en-GB" dirty="0" smtClean="0">
                <a:solidFill>
                  <a:srgbClr val="252C33"/>
                </a:solidFill>
              </a:rPr>
              <a:t> </a:t>
            </a:r>
            <a:r>
              <a:rPr lang="en-GB" dirty="0" smtClean="0">
                <a:solidFill>
                  <a:srgbClr val="666600"/>
                </a:solidFill>
              </a:rPr>
              <a:t>}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Create an array a[ 0…..n-1] elements.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 smtClean="0"/>
              <a:t>. Call bucket sort repeatedly on least to most significant digit of each element as the key.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 smtClean="0"/>
              <a:t>. Return the sorted array.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73</TotalTime>
  <Words>396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Opulent</vt:lpstr>
      <vt:lpstr>Rudix sort</vt:lpstr>
      <vt:lpstr>                Definition</vt:lpstr>
      <vt:lpstr>The time complexity of radix sort</vt:lpstr>
      <vt:lpstr>How Radix Sort Work</vt:lpstr>
      <vt:lpstr>Slide 5</vt:lpstr>
      <vt:lpstr>Slide 6</vt:lpstr>
      <vt:lpstr>     Step by Step Process</vt:lpstr>
      <vt:lpstr>          Implementation</vt:lpstr>
      <vt:lpstr>                ALGORITHM</vt:lpstr>
      <vt:lpstr>                  ANALYSIS</vt:lpstr>
      <vt:lpstr>   advantages of radix sort</vt:lpstr>
      <vt:lpstr>   disadvantages of radix sort</vt:lpstr>
      <vt:lpstr>   application of radix sort</vt:lpstr>
      <vt:lpstr>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Rudix sort</dc:title>
  <dc:creator>Smart View</dc:creator>
  <cp:lastModifiedBy>Smart View</cp:lastModifiedBy>
  <cp:revision>8</cp:revision>
  <dcterms:created xsi:type="dcterms:W3CDTF">2021-07-07T16:55:41Z</dcterms:created>
  <dcterms:modified xsi:type="dcterms:W3CDTF">2021-07-07T18:08:56Z</dcterms:modified>
</cp:coreProperties>
</file>